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80"/>
  </p:notesMasterIdLst>
  <p:sldIdLst>
    <p:sldId id="256" r:id="rId3"/>
    <p:sldId id="295" r:id="rId4"/>
    <p:sldId id="305" r:id="rId5"/>
    <p:sldId id="306" r:id="rId6"/>
    <p:sldId id="296" r:id="rId7"/>
    <p:sldId id="257" r:id="rId8"/>
    <p:sldId id="297" r:id="rId9"/>
    <p:sldId id="258" r:id="rId10"/>
    <p:sldId id="259" r:id="rId11"/>
    <p:sldId id="307" r:id="rId12"/>
    <p:sldId id="308" r:id="rId13"/>
    <p:sldId id="260" r:id="rId14"/>
    <p:sldId id="309" r:id="rId15"/>
    <p:sldId id="261" r:id="rId16"/>
    <p:sldId id="310" r:id="rId17"/>
    <p:sldId id="262" r:id="rId18"/>
    <p:sldId id="311" r:id="rId19"/>
    <p:sldId id="263" r:id="rId20"/>
    <p:sldId id="299" r:id="rId21"/>
    <p:sldId id="300" r:id="rId22"/>
    <p:sldId id="312" r:id="rId23"/>
    <p:sldId id="264" r:id="rId24"/>
    <p:sldId id="265" r:id="rId25"/>
    <p:sldId id="301" r:id="rId26"/>
    <p:sldId id="267" r:id="rId27"/>
    <p:sldId id="313" r:id="rId28"/>
    <p:sldId id="268" r:id="rId29"/>
    <p:sldId id="314" r:id="rId30"/>
    <p:sldId id="315" r:id="rId31"/>
    <p:sldId id="302" r:id="rId32"/>
    <p:sldId id="269" r:id="rId33"/>
    <p:sldId id="316" r:id="rId34"/>
    <p:sldId id="317" r:id="rId35"/>
    <p:sldId id="318" r:id="rId36"/>
    <p:sldId id="303" r:id="rId37"/>
    <p:sldId id="272" r:id="rId38"/>
    <p:sldId id="319" r:id="rId39"/>
    <p:sldId id="273" r:id="rId40"/>
    <p:sldId id="274" r:id="rId41"/>
    <p:sldId id="275" r:id="rId42"/>
    <p:sldId id="320" r:id="rId43"/>
    <p:sldId id="321" r:id="rId44"/>
    <p:sldId id="322" r:id="rId45"/>
    <p:sldId id="276" r:id="rId46"/>
    <p:sldId id="277" r:id="rId47"/>
    <p:sldId id="323" r:id="rId48"/>
    <p:sldId id="325" r:id="rId49"/>
    <p:sldId id="278" r:id="rId50"/>
    <p:sldId id="326" r:id="rId51"/>
    <p:sldId id="279" r:id="rId52"/>
    <p:sldId id="327" r:id="rId53"/>
    <p:sldId id="281" r:id="rId54"/>
    <p:sldId id="328" r:id="rId55"/>
    <p:sldId id="283" r:id="rId56"/>
    <p:sldId id="329" r:id="rId57"/>
    <p:sldId id="284" r:id="rId58"/>
    <p:sldId id="282" r:id="rId59"/>
    <p:sldId id="285" r:id="rId60"/>
    <p:sldId id="330" r:id="rId61"/>
    <p:sldId id="294" r:id="rId62"/>
    <p:sldId id="331" r:id="rId63"/>
    <p:sldId id="332" r:id="rId64"/>
    <p:sldId id="288" r:id="rId65"/>
    <p:sldId id="333" r:id="rId66"/>
    <p:sldId id="334" r:id="rId67"/>
    <p:sldId id="335" r:id="rId68"/>
    <p:sldId id="336" r:id="rId69"/>
    <p:sldId id="337" r:id="rId70"/>
    <p:sldId id="338" r:id="rId71"/>
    <p:sldId id="339" r:id="rId72"/>
    <p:sldId id="340" r:id="rId73"/>
    <p:sldId id="341" r:id="rId74"/>
    <p:sldId id="289" r:id="rId75"/>
    <p:sldId id="290" r:id="rId76"/>
    <p:sldId id="342" r:id="rId77"/>
    <p:sldId id="292" r:id="rId78"/>
    <p:sldId id="343" r:id="rId7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956" autoAdjust="0"/>
    <p:restoredTop sz="90860" autoAdjust="0"/>
  </p:normalViewPr>
  <p:slideViewPr>
    <p:cSldViewPr>
      <p:cViewPr varScale="1">
        <p:scale>
          <a:sx n="66" d="100"/>
          <a:sy n="66" d="100"/>
        </p:scale>
        <p:origin x="-169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13-Sep-21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Main memory is usually organized as a linear, or one-dimensional, address space, consisting of a sequence of bytes or words. </a:t>
            </a:r>
          </a:p>
          <a:p>
            <a:r>
              <a:rPr lang="en-NZ" sz="1200" kern="1200" baseline="0" dirty="0" smtClean="0">
                <a:solidFill>
                  <a:schemeClr val="tx1"/>
                </a:solidFill>
                <a:latin typeface="+mn-lt"/>
                <a:ea typeface="+mn-ea"/>
                <a:cs typeface="+mn-cs"/>
              </a:rPr>
              <a:t>Secondary memory, at its physical level, is similarly organized. </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This does not correspond to the way in which programs are typically constructed. Most programs are organized into modules. If the operating system and computer hardware can effectively deal with user programs and data in the form of modules of some sort, then a number of advantages can be realized</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mtClean="0"/>
              <a:t>Because </a:t>
            </a:r>
            <a:r>
              <a:rPr lang="en-NZ" dirty="0" smtClean="0"/>
              <a:t>of this, it </a:t>
            </a:r>
            <a:r>
              <a:rPr lang="en-NZ" smtClean="0"/>
              <a:t>is clear that the task </a:t>
            </a:r>
            <a:r>
              <a:rPr lang="en-NZ" dirty="0" smtClean="0"/>
              <a:t>of </a:t>
            </a:r>
            <a:r>
              <a:rPr lang="en-NZ" smtClean="0"/>
              <a:t>moving information </a:t>
            </a:r>
            <a:r>
              <a:rPr lang="en-NZ" dirty="0" smtClean="0"/>
              <a:t>between the two levels of memory should </a:t>
            </a:r>
            <a:r>
              <a:rPr lang="en-NZ" smtClean="0"/>
              <a:t>be a </a:t>
            </a:r>
            <a:r>
              <a:rPr lang="en-NZ" dirty="0" smtClean="0"/>
              <a:t>system responsibility. </a:t>
            </a:r>
            <a:r>
              <a:rPr lang="en-NZ" smtClean="0"/>
              <a:t>This task </a:t>
            </a:r>
            <a:r>
              <a:rPr lang="en-NZ" dirty="0" smtClean="0"/>
              <a:t>is the essence of </a:t>
            </a:r>
            <a:r>
              <a:rPr lang="en-NZ" smtClean="0"/>
              <a:t>memory management</a:t>
            </a:r>
            <a:r>
              <a:rPr lang="en-NZ" dirty="0" smtClean="0"/>
              <a: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Slide shows Fig 7.5 </a:t>
            </a:r>
            <a:r>
              <a:rPr lang="en-NZ" smtClean="0"/>
              <a:t>- an example memory configuration after a </a:t>
            </a:r>
            <a:r>
              <a:rPr lang="en-NZ" dirty="0" smtClean="0"/>
              <a:t>number </a:t>
            </a:r>
            <a:r>
              <a:rPr lang="en-NZ" smtClean="0"/>
              <a:t>of placement and swapping-out operations</a:t>
            </a:r>
            <a:r>
              <a:rPr lang="en-NZ" dirty="0" smtClean="0"/>
              <a:t>. </a:t>
            </a:r>
          </a:p>
          <a:p>
            <a:endParaRPr lang="en-NZ" dirty="0" smtClean="0"/>
          </a:p>
          <a:p>
            <a:pPr>
              <a:buFont typeface="Arial" pitchFamily="34" charset="0"/>
              <a:buChar char="•"/>
            </a:pPr>
            <a:r>
              <a:rPr lang="en-NZ" smtClean="0"/>
              <a:t>The last block that was used was a </a:t>
            </a:r>
            <a:r>
              <a:rPr lang="en-NZ" dirty="0" smtClean="0"/>
              <a:t>22-Mbyte block from </a:t>
            </a:r>
            <a:r>
              <a:rPr lang="en-NZ" smtClean="0"/>
              <a:t>which a 14-Mbyte partition was created</a:t>
            </a:r>
            <a:r>
              <a:rPr lang="en-NZ" dirty="0" smtClean="0"/>
              <a:t>. </a:t>
            </a:r>
          </a:p>
          <a:p>
            <a:pPr>
              <a:buFont typeface="Arial" pitchFamily="34" charset="0"/>
              <a:buChar char="•"/>
            </a:pPr>
            <a:r>
              <a:rPr lang="en-NZ" dirty="0" smtClean="0"/>
              <a:t>Figure 7.5b shows the difference between the best, first</a:t>
            </a:r>
            <a:r>
              <a:rPr lang="en-NZ" smtClean="0"/>
              <a:t>, and next-fit placement algorithms in satisfying a 16-Mbyte allocation </a:t>
            </a:r>
            <a:r>
              <a:rPr lang="en-NZ" dirty="0" smtClean="0"/>
              <a:t>request.</a:t>
            </a:r>
          </a:p>
          <a:p>
            <a:pPr>
              <a:buFont typeface="Arial" pitchFamily="34" charset="0"/>
              <a:buChar char="•"/>
            </a:pPr>
            <a:r>
              <a:rPr lang="en-NZ" b="1" dirty="0" smtClean="0"/>
              <a:t>Best-fit </a:t>
            </a:r>
            <a:r>
              <a:rPr lang="en-NZ" smtClean="0"/>
              <a:t>will search </a:t>
            </a:r>
            <a:r>
              <a:rPr lang="en-NZ" dirty="0" smtClean="0"/>
              <a:t>the entire list </a:t>
            </a:r>
            <a:r>
              <a:rPr lang="en-NZ" smtClean="0"/>
              <a:t>of available blocks and make </a:t>
            </a:r>
            <a:r>
              <a:rPr lang="en-NZ" dirty="0" smtClean="0"/>
              <a:t>use of the 18-Mbyte block</a:t>
            </a:r>
            <a:r>
              <a:rPr lang="en-NZ" smtClean="0"/>
              <a:t>, leaving a 2-Mbyte fragment</a:t>
            </a:r>
            <a:r>
              <a:rPr lang="en-NZ" dirty="0" smtClean="0"/>
              <a:t>.</a:t>
            </a:r>
          </a:p>
          <a:p>
            <a:pPr>
              <a:buFont typeface="Arial" pitchFamily="34" charset="0"/>
              <a:buChar char="•"/>
            </a:pPr>
            <a:r>
              <a:rPr lang="en-NZ" b="1" dirty="0" smtClean="0"/>
              <a:t>First-fit </a:t>
            </a:r>
            <a:r>
              <a:rPr lang="en-NZ" dirty="0" smtClean="0"/>
              <a:t>results </a:t>
            </a:r>
            <a:r>
              <a:rPr lang="en-NZ" smtClean="0"/>
              <a:t>in a 6-Mbyte fragment, and </a:t>
            </a:r>
            <a:endParaRPr lang="en-NZ" dirty="0" smtClean="0"/>
          </a:p>
          <a:p>
            <a:pPr>
              <a:buFont typeface="Arial" pitchFamily="34" charset="0"/>
              <a:buChar char="•"/>
            </a:pPr>
            <a:r>
              <a:rPr lang="en-NZ" b="1" dirty="0" smtClean="0"/>
              <a:t>Next-fit </a:t>
            </a:r>
            <a:r>
              <a:rPr lang="en-NZ" dirty="0" smtClean="0"/>
              <a:t>results </a:t>
            </a:r>
            <a:r>
              <a:rPr lang="en-NZ" smtClean="0"/>
              <a:t>in a 20-Mbyte fragment</a:t>
            </a:r>
            <a:r>
              <a:rPr lang="en-NZ" dirty="0" smtClean="0"/>
              <a: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a fixed partitioning scheme limits the number of active processes and may use space inefficiently if there is a poor match between available partition sizes and process sizes.</a:t>
            </a:r>
          </a:p>
          <a:p>
            <a:endParaRPr lang="en-NZ" dirty="0" smtClean="0"/>
          </a:p>
          <a:p>
            <a:r>
              <a:rPr lang="en-NZ" dirty="0" smtClean="0"/>
              <a:t>A dynamic partitioning scheme is more complex to maintain and includes the overhead of compaction.</a:t>
            </a:r>
          </a:p>
          <a:p>
            <a:endParaRPr lang="en-NZ" dirty="0" smtClean="0"/>
          </a:p>
          <a:p>
            <a:r>
              <a:rPr lang="en-NZ" dirty="0" smtClean="0"/>
              <a:t>An interesting compromise is the buddy system.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Figure 7.6 </a:t>
            </a:r>
            <a:r>
              <a:rPr lang="en-NZ" smtClean="0"/>
              <a:t>gives an example using a 1-Mbyte initial </a:t>
            </a:r>
            <a:r>
              <a:rPr lang="en-NZ" dirty="0" smtClean="0"/>
              <a:t>block.</a:t>
            </a:r>
          </a:p>
          <a:p>
            <a:endParaRPr lang="en-NZ" dirty="0" smtClean="0"/>
          </a:p>
          <a:p>
            <a:r>
              <a:rPr lang="en-NZ" dirty="0" smtClean="0"/>
              <a:t>The </a:t>
            </a:r>
            <a:r>
              <a:rPr lang="en-NZ" smtClean="0"/>
              <a:t>first request,A, </a:t>
            </a:r>
            <a:r>
              <a:rPr lang="en-NZ" dirty="0" smtClean="0"/>
              <a:t>is for 100 Kbytes, for </a:t>
            </a:r>
            <a:r>
              <a:rPr lang="en-NZ" smtClean="0"/>
              <a:t>which a </a:t>
            </a:r>
            <a:r>
              <a:rPr lang="en-NZ" dirty="0" smtClean="0"/>
              <a:t>128K block is needed.</a:t>
            </a:r>
          </a:p>
          <a:p>
            <a:endParaRPr lang="en-NZ" dirty="0" smtClean="0"/>
          </a:p>
          <a:p>
            <a:pPr>
              <a:buFont typeface="Arial" pitchFamily="34" charset="0"/>
              <a:buChar char="•"/>
            </a:pPr>
            <a:r>
              <a:rPr lang="en-NZ" smtClean="0"/>
              <a:t>The initial </a:t>
            </a:r>
            <a:r>
              <a:rPr lang="en-NZ" dirty="0" smtClean="0"/>
              <a:t>block is divided into two 512K buddies.</a:t>
            </a:r>
          </a:p>
          <a:p>
            <a:pPr lvl="0">
              <a:buFont typeface="Arial" pitchFamily="34" charset="0"/>
              <a:buChar char="•"/>
            </a:pPr>
            <a:r>
              <a:rPr lang="en-NZ" dirty="0" smtClean="0"/>
              <a:t>The first of these is divided into two 256K buddies, </a:t>
            </a:r>
          </a:p>
          <a:p>
            <a:pPr lvl="0">
              <a:buFont typeface="Arial" pitchFamily="34" charset="0"/>
              <a:buChar char="•"/>
            </a:pPr>
            <a:r>
              <a:rPr lang="en-NZ" smtClean="0"/>
              <a:t>and </a:t>
            </a:r>
            <a:r>
              <a:rPr lang="en-NZ" dirty="0" smtClean="0"/>
              <a:t>the first of these is divided into two 128K buddies,</a:t>
            </a:r>
          </a:p>
          <a:p>
            <a:pPr lvl="0">
              <a:buFont typeface="Arial" pitchFamily="34" charset="0"/>
              <a:buChar char="•"/>
            </a:pPr>
            <a:r>
              <a:rPr lang="en-NZ" dirty="0" smtClean="0"/>
              <a:t> one of which </a:t>
            </a:r>
            <a:r>
              <a:rPr lang="en-NZ" smtClean="0"/>
              <a:t>is allocated to A.</a:t>
            </a:r>
            <a:endParaRPr lang="en-NZ" dirty="0" smtClean="0"/>
          </a:p>
          <a:p>
            <a:pPr lvl="0">
              <a:buFont typeface="Arial" pitchFamily="34" charset="0"/>
              <a:buChar char="•"/>
            </a:pPr>
            <a:r>
              <a:rPr lang="en-NZ" dirty="0" smtClean="0"/>
              <a:t>The next </a:t>
            </a:r>
            <a:r>
              <a:rPr lang="en-NZ" dirty="0" err="1" smtClean="0"/>
              <a:t>request,B</a:t>
            </a:r>
            <a:r>
              <a:rPr lang="en-NZ" dirty="0" smtClean="0"/>
              <a:t>, </a:t>
            </a:r>
            <a:r>
              <a:rPr lang="en-NZ" smtClean="0"/>
              <a:t>requires a </a:t>
            </a:r>
            <a:r>
              <a:rPr lang="en-NZ" dirty="0" smtClean="0"/>
              <a:t>256K block. </a:t>
            </a:r>
            <a:r>
              <a:rPr lang="en-NZ" smtClean="0"/>
              <a:t>Such a </a:t>
            </a:r>
            <a:r>
              <a:rPr lang="en-NZ" dirty="0" smtClean="0"/>
              <a:t>block </a:t>
            </a:r>
            <a:r>
              <a:rPr lang="en-NZ" smtClean="0"/>
              <a:t>is already available and is allocated</a:t>
            </a:r>
            <a:r>
              <a:rPr lang="en-NZ" dirty="0" smtClean="0"/>
              <a:t>. </a:t>
            </a:r>
          </a:p>
          <a:p>
            <a:pPr lvl="0">
              <a:buFont typeface="Arial" pitchFamily="34" charset="0"/>
              <a:buChar char="•"/>
            </a:pPr>
            <a:r>
              <a:rPr lang="en-NZ" dirty="0" smtClean="0"/>
              <a:t>The process continues with </a:t>
            </a:r>
            <a:r>
              <a:rPr lang="en-NZ" smtClean="0"/>
              <a:t>splitting and coalescing occurring as </a:t>
            </a:r>
            <a:r>
              <a:rPr lang="en-NZ" dirty="0" smtClean="0"/>
              <a:t>needed.</a:t>
            </a:r>
          </a:p>
          <a:p>
            <a:pPr lvl="0">
              <a:buFont typeface="Arial" pitchFamily="34" charset="0"/>
              <a:buChar char="•"/>
            </a:pPr>
            <a:r>
              <a:rPr lang="en-NZ" smtClean="0"/>
              <a:t>Note that </a:t>
            </a:r>
            <a:r>
              <a:rPr lang="en-NZ" dirty="0" smtClean="0"/>
              <a:t>when E </a:t>
            </a:r>
            <a:r>
              <a:rPr lang="en-NZ" smtClean="0"/>
              <a:t>is released,two </a:t>
            </a:r>
            <a:r>
              <a:rPr lang="en-NZ" dirty="0" smtClean="0"/>
              <a:t>128K </a:t>
            </a:r>
            <a:r>
              <a:rPr lang="en-NZ" smtClean="0"/>
              <a:t>buddies are coalesced into a </a:t>
            </a:r>
            <a:r>
              <a:rPr lang="en-NZ" dirty="0" smtClean="0"/>
              <a:t>256K block, which </a:t>
            </a:r>
            <a:r>
              <a:rPr lang="en-NZ" smtClean="0"/>
              <a:t>is immediately coalesced </a:t>
            </a:r>
            <a:r>
              <a:rPr lang="en-NZ" dirty="0" smtClean="0"/>
              <a:t>with its buddy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Figure 7.7 </a:t>
            </a:r>
            <a:r>
              <a:rPr lang="en-NZ" smtClean="0"/>
              <a:t>shows a binary tree representation </a:t>
            </a:r>
            <a:r>
              <a:rPr lang="en-NZ" dirty="0" smtClean="0"/>
              <a:t>of the </a:t>
            </a:r>
            <a:r>
              <a:rPr lang="en-NZ" smtClean="0"/>
              <a:t>buddy allocation immediately after the Release </a:t>
            </a:r>
            <a:r>
              <a:rPr lang="en-NZ" dirty="0" smtClean="0"/>
              <a:t>B request.</a:t>
            </a:r>
          </a:p>
          <a:p>
            <a:endParaRPr lang="en-NZ" dirty="0" smtClean="0"/>
          </a:p>
          <a:p>
            <a:r>
              <a:rPr lang="en-NZ" smtClean="0"/>
              <a:t>The leaf </a:t>
            </a:r>
            <a:r>
              <a:rPr lang="en-NZ" dirty="0" smtClean="0"/>
              <a:t>nodes represent the </a:t>
            </a:r>
            <a:r>
              <a:rPr lang="en-NZ" smtClean="0"/>
              <a:t>current partitioning </a:t>
            </a:r>
            <a:r>
              <a:rPr lang="en-NZ" dirty="0" smtClean="0"/>
              <a:t>the memory. </a:t>
            </a:r>
          </a:p>
          <a:p>
            <a:endParaRPr lang="en-NZ" dirty="0" smtClean="0"/>
          </a:p>
          <a:p>
            <a:r>
              <a:rPr lang="en-NZ" dirty="0" smtClean="0"/>
              <a:t>If two </a:t>
            </a:r>
            <a:r>
              <a:rPr lang="en-NZ" smtClean="0"/>
              <a:t>buddies are leaf </a:t>
            </a:r>
            <a:r>
              <a:rPr lang="en-NZ" dirty="0" smtClean="0"/>
              <a:t>nodes, </a:t>
            </a:r>
            <a:r>
              <a:rPr lang="en-NZ" b="1" smtClean="0"/>
              <a:t>then at least </a:t>
            </a:r>
            <a:r>
              <a:rPr lang="en-NZ" b="1" dirty="0" smtClean="0"/>
              <a:t>one must </a:t>
            </a:r>
            <a:r>
              <a:rPr lang="en-NZ" b="1" smtClean="0"/>
              <a:t>be allocated</a:t>
            </a:r>
            <a:r>
              <a:rPr lang="en-NZ" b="1" dirty="0" smtClean="0"/>
              <a:t>;</a:t>
            </a:r>
          </a:p>
          <a:p>
            <a:pPr lvl="1"/>
            <a:r>
              <a:rPr lang="en-NZ" dirty="0" smtClean="0"/>
              <a:t>otherwise they would </a:t>
            </a:r>
            <a:r>
              <a:rPr lang="en-NZ" smtClean="0"/>
              <a:t>be coalesced into a larger </a:t>
            </a:r>
            <a:r>
              <a:rPr lang="en-NZ" dirty="0" smtClean="0"/>
              <a:t>block.</a:t>
            </a:r>
          </a:p>
          <a:p>
            <a:pPr lvl="0"/>
            <a:endParaRPr lang="en-NZ" dirty="0" smtClean="0"/>
          </a:p>
          <a:p>
            <a:pPr lvl="0">
              <a:buFont typeface="Arial" pitchFamily="34" charset="0"/>
              <a:buChar char="•"/>
            </a:pPr>
            <a:r>
              <a:rPr lang="en-NZ" dirty="0" smtClean="0"/>
              <a:t>The buddy system </a:t>
            </a:r>
            <a:r>
              <a:rPr lang="en-NZ" smtClean="0"/>
              <a:t>is a reasonable </a:t>
            </a:r>
            <a:r>
              <a:rPr lang="en-NZ" dirty="0" smtClean="0"/>
              <a:t>compromise to overcome </a:t>
            </a:r>
            <a:r>
              <a:rPr lang="en-NZ" smtClean="0"/>
              <a:t>the disadvantages </a:t>
            </a:r>
            <a:r>
              <a:rPr lang="en-NZ" dirty="0" smtClean="0"/>
              <a:t>of both the </a:t>
            </a:r>
            <a:r>
              <a:rPr lang="en-NZ" smtClean="0"/>
              <a:t>fixed and variable partitioning </a:t>
            </a:r>
            <a:r>
              <a:rPr lang="en-NZ" dirty="0" smtClean="0"/>
              <a:t>schemes, </a:t>
            </a:r>
          </a:p>
          <a:p>
            <a:pPr lvl="0">
              <a:buFont typeface="Arial" pitchFamily="34" charset="0"/>
              <a:buChar char="•"/>
            </a:pPr>
            <a:r>
              <a:rPr lang="en-NZ" dirty="0" smtClean="0"/>
              <a:t> But </a:t>
            </a:r>
            <a:r>
              <a:rPr lang="en-NZ" smtClean="0"/>
              <a:t>in contemporary operating </a:t>
            </a:r>
            <a:r>
              <a:rPr lang="en-NZ" dirty="0" smtClean="0"/>
              <a:t>systems</a:t>
            </a:r>
            <a:r>
              <a:rPr lang="en-NZ" smtClean="0"/>
              <a:t>, virtual memory based on paging and segmentation </a:t>
            </a:r>
            <a:r>
              <a:rPr lang="en-NZ" dirty="0" smtClean="0"/>
              <a:t>is superior. </a:t>
            </a:r>
          </a:p>
          <a:p>
            <a:pPr lvl="0">
              <a:buFont typeface="Arial" pitchFamily="34" charset="0"/>
              <a:buChar char="•"/>
            </a:pPr>
            <a:r>
              <a:rPr lang="en-NZ" dirty="0" smtClean="0"/>
              <a:t>However, the buddy </a:t>
            </a:r>
            <a:r>
              <a:rPr lang="en-NZ" smtClean="0"/>
              <a:t>system has found application in parallel systems as an efficient means of allocation and release for parallel programs. A </a:t>
            </a:r>
            <a:r>
              <a:rPr lang="en-NZ" dirty="0" smtClean="0"/>
              <a:t>modified form of the buddy system is used for UNIX kernel </a:t>
            </a:r>
            <a:r>
              <a:rPr lang="en-NZ" smtClean="0"/>
              <a:t>memory allocation </a:t>
            </a:r>
            <a:r>
              <a:rPr lang="en-NZ" dirty="0" smtClean="0"/>
              <a:t>(described </a:t>
            </a:r>
            <a:r>
              <a:rPr lang="en-NZ" smtClean="0"/>
              <a:t>in Chapter </a:t>
            </a:r>
            <a:r>
              <a:rPr lang="en-NZ" dirty="0" smtClean="0"/>
              <a:t>8).</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translation must be made from both Logical and Relative addresses to arrive at the Absolute address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63</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2^3 =</a:t>
            </a:r>
            <a:r>
              <a:rPr lang="en-US" baseline="0" dirty="0" smtClean="0"/>
              <a:t> 8 pages</a:t>
            </a:r>
          </a:p>
          <a:p>
            <a:r>
              <a:rPr lang="en-US" baseline="0" dirty="0" smtClean="0"/>
              <a:t>2^2 = 4 frames</a:t>
            </a:r>
          </a:p>
          <a:p>
            <a:r>
              <a:rPr lang="en-US" baseline="0" dirty="0" smtClean="0"/>
              <a:t>3+10</a:t>
            </a:r>
          </a:p>
          <a:p>
            <a:r>
              <a:rPr lang="en-US" baseline="0" dirty="0" smtClean="0"/>
              <a:t>2+10</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68</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difference with dynamic partitioning, is that with segmentation a program may occupy more than one partition, and these partitions need not be contiguous.</a:t>
            </a:r>
          </a:p>
          <a:p>
            <a:endParaRPr lang="en-NZ" dirty="0" smtClean="0"/>
          </a:p>
          <a:p>
            <a:r>
              <a:rPr lang="en-NZ" dirty="0" smtClean="0"/>
              <a:t>Segmentation eliminates internal fragmentation but suffers from external fragmentation</a:t>
            </a:r>
            <a:r>
              <a:rPr lang="en-NZ" baseline="0" dirty="0" smtClean="0"/>
              <a:t> (as does dynamic partitioning)</a:t>
            </a:r>
            <a:endParaRPr lang="en-NZ" dirty="0" smtClean="0"/>
          </a:p>
          <a:p>
            <a:endParaRPr lang="en-NZ" dirty="0" smtClean="0"/>
          </a:p>
          <a:p>
            <a:r>
              <a:rPr lang="en-NZ" dirty="0" smtClean="0"/>
              <a:t>However, because a process is broken up into a number of smaller pieces, the external fragmentation should be less.</a:t>
            </a:r>
          </a:p>
          <a:p>
            <a:r>
              <a:rPr lang="en-NZ" dirty="0" smtClean="0"/>
              <a:t>A consequence of unequal-size segments is that there is no simple relationship between logical addresses and physical addresses. </a:t>
            </a:r>
          </a:p>
          <a:p>
            <a:endParaRPr lang="en-NZ" dirty="0" smtClean="0"/>
          </a:p>
          <a:p>
            <a:r>
              <a:rPr lang="en-NZ" dirty="0" smtClean="0"/>
              <a:t>Analogous to paging, a simple segmentation scheme would make use of a segment table for each process and a list of free blocks of main memory. Each segment table entry would have to give</a:t>
            </a:r>
          </a:p>
          <a:p>
            <a:pPr lvl="1">
              <a:buFont typeface="Arial" pitchFamily="34" charset="0"/>
              <a:buChar char="•"/>
            </a:pPr>
            <a:r>
              <a:rPr lang="en-NZ" dirty="0" smtClean="0"/>
              <a:t> the starting address in main memory of the corresponding segment. </a:t>
            </a:r>
          </a:p>
          <a:p>
            <a:pPr lvl="1">
              <a:buFont typeface="Arial" pitchFamily="34" charset="0"/>
              <a:buChar char="•"/>
            </a:pPr>
            <a:r>
              <a:rPr lang="en-NZ" dirty="0" smtClean="0"/>
              <a:t>the length of the segment, to assure that invalid addresses are not used.</a:t>
            </a:r>
          </a:p>
          <a:p>
            <a:endParaRPr lang="en-NZ" dirty="0" smtClean="0"/>
          </a:p>
          <a:p>
            <a:r>
              <a:rPr lang="en-NZ" dirty="0" smtClean="0"/>
              <a:t>When a process enters the Running state, the address of its segment table is loaded into a special register used by the memory management hardware.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73</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74</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our example, we have the logical address 0001001011110000, which is segment number 1, offset 752. </a:t>
            </a:r>
          </a:p>
          <a:p>
            <a:endParaRPr lang="en-NZ" dirty="0" smtClean="0"/>
          </a:p>
          <a:p>
            <a:r>
              <a:rPr lang="en-NZ" dirty="0" smtClean="0"/>
              <a:t>Suppose that this segment is residing in main memory starting at physical address 0010000000100000.</a:t>
            </a:r>
          </a:p>
          <a:p>
            <a:pPr lvl="1"/>
            <a:r>
              <a:rPr lang="en-NZ" dirty="0" smtClean="0"/>
              <a:t>Then the physical address is 0010000000100000 + 001011110000 =0010001100010000</a:t>
            </a:r>
          </a:p>
          <a:p>
            <a:pPr lvl="0"/>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sz="1200" kern="1200" baseline="0" dirty="0" smtClean="0">
              <a:solidFill>
                <a:schemeClr val="tx1"/>
              </a:solidFill>
              <a:latin typeface="+mn-lt"/>
              <a:ea typeface="+mn-ea"/>
              <a:cs typeface="+mn-cs"/>
            </a:endParaRPr>
          </a:p>
          <a:p>
            <a:endParaRPr lang="en-NZ"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13-Sep-21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a:p>
        </p:txBody>
      </p:sp>
    </p:spTree>
  </p:cSld>
  <p:clrMapOvr>
    <a:masterClrMapping/>
  </p:clrMapOvr>
  <p:transition>
    <p:pull dir="r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13-Sep-21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a:p>
        </p:txBody>
      </p:sp>
    </p:spTree>
  </p:cSld>
  <p:clrMapOvr>
    <a:masterClrMapping/>
  </p:clrMapOvr>
  <p:transition>
    <p:pull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13-Sep-21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a:p>
        </p:txBody>
      </p:sp>
    </p:spTree>
  </p:cSld>
  <p:clrMapOvr>
    <a:masterClrMapping/>
  </p:clrMapOvr>
  <p:transition>
    <p:pull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13-Sep-21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a:p>
        </p:txBody>
      </p:sp>
    </p:spTree>
  </p:cSld>
  <p:clrMapOvr>
    <a:masterClrMapping/>
  </p:clrMapOvr>
  <p:transition>
    <p:pull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13-Sep-21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a:p>
        </p:txBody>
      </p:sp>
    </p:spTree>
  </p:cSld>
  <p:clrMapOvr>
    <a:masterClrMapping/>
  </p:clrMapOvr>
  <p:transition>
    <p:pull dir="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13-Sep-21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a:p>
        </p:txBody>
      </p:sp>
    </p:spTree>
  </p:cSld>
  <p:clrMapOvr>
    <a:masterClrMapping/>
  </p:clrMapOvr>
  <p:transition>
    <p:pull dir="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13-Sep-21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a:p>
        </p:txBody>
      </p:sp>
    </p:spTree>
  </p:cSld>
  <p:clrMapOvr>
    <a:masterClrMapping/>
  </p:clrMapOvr>
  <p:transition>
    <p:pull dir="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13-Sep-21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a:p>
        </p:txBody>
      </p:sp>
    </p:spTree>
  </p:cSld>
  <p:clrMapOvr>
    <a:masterClrMapping/>
  </p:clrMapOvr>
  <p:transition>
    <p:pull dir="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13-Sep-21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a:p>
        </p:txBody>
      </p:sp>
    </p:spTree>
  </p:cSld>
  <p:clrMapOvr>
    <a:masterClrMapping/>
  </p:clrMapOvr>
  <p:transition>
    <p:pull dir="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13-Sep-21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a:p>
        </p:txBody>
      </p:sp>
    </p:spTree>
  </p:cSld>
  <p:clrMapOvr>
    <a:masterClrMapping/>
  </p:clrMapOvr>
  <p:transition>
    <p:pull dir="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13-Sep-21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a:p>
        </p:txBody>
      </p:sp>
    </p:spTree>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pull dir="rd"/>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13-Sep-21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a:p>
        </p:txBody>
      </p:sp>
    </p:spTree>
  </p:cSld>
  <p:clrMapOvr>
    <a:masterClrMapping/>
  </p:clrMapOvr>
  <p:transition>
    <p:pull dir="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13-Sep-21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a:p>
        </p:txBody>
      </p:sp>
    </p:spTree>
  </p:cSld>
  <p:clrMapOvr>
    <a:masterClrMapping/>
  </p:clrMapOvr>
  <p:transition>
    <p:pull dir="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13-Sep-21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a:p>
        </p:txBody>
      </p:sp>
    </p:spTree>
  </p:cSld>
  <p:clrMapOvr>
    <a:masterClrMapping/>
  </p:clrMapOvr>
  <p:transition>
    <p:pull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13-Sep-21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a:p>
        </p:txBody>
      </p:sp>
    </p:spTree>
  </p:cSld>
  <p:clrMapOvr>
    <a:masterClrMapping/>
  </p:clrMapOvr>
  <p:transition>
    <p:pull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13-Sep-21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a:p>
        </p:txBody>
      </p:sp>
    </p:spTree>
  </p:cSld>
  <p:clrMapOvr>
    <a:masterClrMapping/>
  </p:clrMapOvr>
  <p:transition>
    <p:pull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13-Sep-21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a:p>
        </p:txBody>
      </p:sp>
    </p:spTree>
  </p:cSld>
  <p:clrMapOvr>
    <a:masterClrMapping/>
  </p:clrMapOvr>
  <p:transition>
    <p:pull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13-Sep-21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a:p>
        </p:txBody>
      </p:sp>
    </p:spTree>
  </p:cSld>
  <p:clrMapOvr>
    <a:masterClrMapping/>
  </p:clrMapOvr>
  <p:transition>
    <p:pull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13-Sep-21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a:p>
        </p:txBody>
      </p:sp>
    </p:spTree>
  </p:cSld>
  <p:clrMapOvr>
    <a:masterClrMapping/>
  </p:clrMapOvr>
  <p:transition>
    <p:pull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13-Sep-21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a:p>
        </p:txBody>
      </p:sp>
    </p:spTree>
  </p:cSld>
  <p:clrMapOvr>
    <a:masterClrMapping/>
  </p:clrMapOvr>
  <p:transition>
    <p:pull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13-Sep-21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a:p>
        </p:txBody>
      </p:sp>
    </p:spTree>
  </p:cSld>
  <p:clrMapOvr>
    <a:masterClrMapping/>
  </p:clrMapOvr>
  <p:transition>
    <p:pull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13-Sep-21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p:pull dir="rd"/>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13-Sep-21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pull dir="rd"/>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48.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6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63.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3.gi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a:xfrm>
            <a:off x="685800" y="2644775"/>
            <a:ext cx="7772400" cy="1470025"/>
          </a:xfrm>
        </p:spPr>
        <p:txBody>
          <a:bodyPr/>
          <a:lstStyle/>
          <a:p>
            <a:pPr eaLnBrk="1" hangingPunct="1"/>
            <a:r>
              <a:rPr lang="en-US" dirty="0" smtClean="0"/>
              <a:t>Chapter 7</a:t>
            </a:r>
            <a:br>
              <a:rPr lang="en-US" dirty="0" smtClean="0"/>
            </a:br>
            <a:r>
              <a:rPr lang="en-US" dirty="0" smtClean="0"/>
              <a:t>Memory Management</a:t>
            </a:r>
          </a:p>
        </p:txBody>
      </p:sp>
    </p:spTree>
  </p:cSld>
  <p:clrMapOvr>
    <a:masterClrMapping/>
  </p:clrMapOvr>
  <p:transition>
    <p:pull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Challenge for Relocation: Addressing</a:t>
            </a:r>
            <a:endParaRPr lang="en-US" sz="3200" dirty="0"/>
          </a:p>
        </p:txBody>
      </p:sp>
      <p:sp>
        <p:nvSpPr>
          <p:cNvPr id="3" name="Content Placeholder 2"/>
          <p:cNvSpPr>
            <a:spLocks noGrp="1"/>
          </p:cNvSpPr>
          <p:nvPr>
            <p:ph idx="1"/>
          </p:nvPr>
        </p:nvSpPr>
        <p:spPr/>
        <p:txBody>
          <a:bodyPr/>
          <a:lstStyle/>
          <a:p>
            <a:pPr algn="just"/>
            <a:r>
              <a:rPr lang="en-US" sz="2400" dirty="0" smtClean="0">
                <a:solidFill>
                  <a:srgbClr val="0070C0"/>
                </a:solidFill>
              </a:rPr>
              <a:t>OS needs to know addresses of </a:t>
            </a:r>
          </a:p>
          <a:p>
            <a:pPr lvl="1" algn="just"/>
            <a:r>
              <a:rPr lang="en-US" sz="2400" dirty="0" smtClean="0"/>
              <a:t>PCB</a:t>
            </a:r>
          </a:p>
          <a:p>
            <a:pPr lvl="1" algn="just"/>
            <a:r>
              <a:rPr lang="en-US" sz="2400" dirty="0" smtClean="0"/>
              <a:t>Program Area</a:t>
            </a:r>
          </a:p>
          <a:p>
            <a:pPr lvl="1" algn="just"/>
            <a:r>
              <a:rPr lang="en-US" sz="2400" dirty="0" smtClean="0"/>
              <a:t>Stack Area</a:t>
            </a:r>
          </a:p>
          <a:p>
            <a:pPr algn="just"/>
            <a:r>
              <a:rPr lang="en-US" sz="2400" dirty="0" smtClean="0"/>
              <a:t>OS loads process in main memory at specific location so these addresses are known to it</a:t>
            </a:r>
          </a:p>
          <a:p>
            <a:pPr algn="just"/>
            <a:endParaRPr lang="en-US" sz="2400" dirty="0" smtClean="0"/>
          </a:p>
          <a:p>
            <a:pPr algn="just"/>
            <a:r>
              <a:rPr lang="en-US" sz="2400" dirty="0" smtClean="0">
                <a:solidFill>
                  <a:srgbClr val="0070C0"/>
                </a:solidFill>
              </a:rPr>
              <a:t>Mapping</a:t>
            </a:r>
            <a:r>
              <a:rPr lang="en-US" sz="2400" dirty="0" smtClean="0"/>
              <a:t> between </a:t>
            </a:r>
            <a:r>
              <a:rPr lang="en-US" sz="2400" dirty="0" smtClean="0">
                <a:solidFill>
                  <a:srgbClr val="0070C0"/>
                </a:solidFill>
              </a:rPr>
              <a:t>actual program references </a:t>
            </a:r>
            <a:r>
              <a:rPr lang="en-US" sz="2400" dirty="0" smtClean="0"/>
              <a:t>and </a:t>
            </a:r>
            <a:r>
              <a:rPr lang="en-US" sz="2400" dirty="0" smtClean="0">
                <a:solidFill>
                  <a:srgbClr val="0070C0"/>
                </a:solidFill>
              </a:rPr>
              <a:t>physical memory locations </a:t>
            </a:r>
            <a:r>
              <a:rPr lang="en-US" sz="2400" dirty="0" smtClean="0"/>
              <a:t>needs to be done</a:t>
            </a:r>
          </a:p>
          <a:p>
            <a:pPr algn="just"/>
            <a:r>
              <a:rPr lang="en-US" sz="2400" dirty="0" smtClean="0"/>
              <a:t>This is done by </a:t>
            </a:r>
            <a:r>
              <a:rPr lang="en-US" sz="2400" dirty="0" smtClean="0">
                <a:solidFill>
                  <a:srgbClr val="0070C0"/>
                </a:solidFill>
              </a:rPr>
              <a:t>processor hardware and OS </a:t>
            </a:r>
            <a:r>
              <a:rPr lang="en-US" sz="2400" dirty="0" smtClean="0"/>
              <a:t>together</a:t>
            </a:r>
          </a:p>
        </p:txBody>
      </p:sp>
    </p:spTree>
  </p:cSld>
  <p:clrMapOvr>
    <a:masterClrMapping/>
  </p:clrMapOvr>
  <p:transition>
    <p:pull dir="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Protection</a:t>
            </a:r>
            <a:endParaRPr lang="en-US" dirty="0"/>
          </a:p>
        </p:txBody>
      </p:sp>
      <p:sp>
        <p:nvSpPr>
          <p:cNvPr id="3" name="Content Placeholder 2"/>
          <p:cNvSpPr>
            <a:spLocks noGrp="1"/>
          </p:cNvSpPr>
          <p:nvPr>
            <p:ph idx="1"/>
          </p:nvPr>
        </p:nvSpPr>
        <p:spPr/>
        <p:txBody>
          <a:bodyPr/>
          <a:lstStyle/>
          <a:p>
            <a:pPr algn="just"/>
            <a:r>
              <a:rPr lang="en-NZ" sz="2400" dirty="0" smtClean="0"/>
              <a:t>Normally, a user process cannot access any portion of the operating system, neither program nor data. –</a:t>
            </a:r>
            <a:r>
              <a:rPr lang="en-NZ" sz="2400" dirty="0" smtClean="0">
                <a:solidFill>
                  <a:srgbClr val="0070C0"/>
                </a:solidFill>
              </a:rPr>
              <a:t>Why?</a:t>
            </a:r>
          </a:p>
          <a:p>
            <a:pPr algn="just"/>
            <a:endParaRPr lang="en-NZ" sz="2400" dirty="0" smtClean="0"/>
          </a:p>
          <a:p>
            <a:pPr algn="just"/>
            <a:r>
              <a:rPr lang="en-NZ" sz="2400" dirty="0" smtClean="0"/>
              <a:t>Usually a program in one process cannot branch to an instruction in another process or access the data area of another process. – </a:t>
            </a:r>
            <a:r>
              <a:rPr lang="en-NZ" sz="2400" dirty="0" smtClean="0">
                <a:solidFill>
                  <a:srgbClr val="0070C0"/>
                </a:solidFill>
              </a:rPr>
              <a:t>Why?</a:t>
            </a:r>
          </a:p>
          <a:p>
            <a:pPr algn="just"/>
            <a:endParaRPr lang="en-US" sz="2400" dirty="0"/>
          </a:p>
        </p:txBody>
      </p:sp>
    </p:spTree>
  </p:cSld>
  <p:clrMapOvr>
    <a:masterClrMapping/>
  </p:clrMapOvr>
  <p:transition>
    <p:pull dir="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Protection</a:t>
            </a:r>
            <a:endParaRPr lang="en-US" dirty="0"/>
          </a:p>
        </p:txBody>
      </p:sp>
      <p:sp>
        <p:nvSpPr>
          <p:cNvPr id="3" name="Content Placeholder 2"/>
          <p:cNvSpPr>
            <a:spLocks noGrp="1"/>
          </p:cNvSpPr>
          <p:nvPr>
            <p:ph idx="1"/>
          </p:nvPr>
        </p:nvSpPr>
        <p:spPr/>
        <p:txBody>
          <a:bodyPr/>
          <a:lstStyle/>
          <a:p>
            <a:pPr algn="just"/>
            <a:r>
              <a:rPr lang="en-US" sz="2400" dirty="0" smtClean="0">
                <a:solidFill>
                  <a:srgbClr val="0070C0"/>
                </a:solidFill>
              </a:rPr>
              <a:t>“Satisfaction of Relocation requirement increases the difficulty of satisfying protection”</a:t>
            </a:r>
          </a:p>
          <a:p>
            <a:pPr lvl="1" algn="just"/>
            <a:endParaRPr lang="en-US" sz="2400" dirty="0" smtClean="0"/>
          </a:p>
          <a:p>
            <a:pPr lvl="1" algn="just"/>
            <a:r>
              <a:rPr lang="en-US" sz="2400" dirty="0" smtClean="0"/>
              <a:t>Location of a process in main memory is not fixed</a:t>
            </a:r>
          </a:p>
          <a:p>
            <a:pPr lvl="1" algn="just"/>
            <a:endParaRPr lang="en-US" sz="2400" dirty="0" smtClean="0"/>
          </a:p>
          <a:p>
            <a:pPr lvl="1" algn="just"/>
            <a:r>
              <a:rPr lang="en-US" sz="2400" dirty="0" smtClean="0"/>
              <a:t>Run time checking of memory references Is needed</a:t>
            </a:r>
            <a:endParaRPr lang="en-US" sz="2400" dirty="0"/>
          </a:p>
        </p:txBody>
      </p:sp>
    </p:spTree>
  </p:cSld>
  <p:clrMapOvr>
    <a:masterClrMapping/>
  </p:clrMapOvr>
  <p:transition>
    <p:pull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Protection</a:t>
            </a:r>
            <a:endParaRPr lang="en-US" dirty="0"/>
          </a:p>
        </p:txBody>
      </p:sp>
      <p:sp>
        <p:nvSpPr>
          <p:cNvPr id="3" name="Content Placeholder 2"/>
          <p:cNvSpPr>
            <a:spLocks noGrp="1"/>
          </p:cNvSpPr>
          <p:nvPr>
            <p:ph idx="1"/>
          </p:nvPr>
        </p:nvSpPr>
        <p:spPr/>
        <p:txBody>
          <a:bodyPr/>
          <a:lstStyle/>
          <a:p>
            <a:pPr algn="just"/>
            <a:r>
              <a:rPr lang="en-US" sz="2400" dirty="0" smtClean="0"/>
              <a:t>Memory protection must be satisfied</a:t>
            </a:r>
            <a:r>
              <a:rPr lang="en-US" sz="2400" dirty="0" smtClean="0">
                <a:solidFill>
                  <a:srgbClr val="0070C0"/>
                </a:solidFill>
              </a:rPr>
              <a:t> by processor rather than OS</a:t>
            </a:r>
          </a:p>
          <a:p>
            <a:pPr algn="just"/>
            <a:endParaRPr lang="en-US" sz="2400" dirty="0" smtClean="0"/>
          </a:p>
          <a:p>
            <a:pPr lvl="1" algn="just"/>
            <a:r>
              <a:rPr lang="en-US" sz="2400" dirty="0" smtClean="0"/>
              <a:t>OS cannot anticipate the memory references that a program will make</a:t>
            </a:r>
          </a:p>
          <a:p>
            <a:pPr lvl="1" algn="just"/>
            <a:endParaRPr lang="en-US" sz="2400" dirty="0" smtClean="0"/>
          </a:p>
          <a:p>
            <a:pPr lvl="1" algn="just"/>
            <a:r>
              <a:rPr lang="en-US" sz="2400" dirty="0" smtClean="0"/>
              <a:t>It will be a time consuming task if assigned to OS</a:t>
            </a:r>
            <a:endParaRPr lang="en-US" sz="2400" dirty="0"/>
          </a:p>
        </p:txBody>
      </p:sp>
    </p:spTree>
  </p:cSld>
  <p:clrMapOvr>
    <a:masterClrMapping/>
  </p:clrMapOvr>
  <p:transition>
    <p:pull dir="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Sharing</a:t>
            </a:r>
            <a:endParaRPr lang="en-US" dirty="0"/>
          </a:p>
        </p:txBody>
      </p:sp>
      <p:sp>
        <p:nvSpPr>
          <p:cNvPr id="3" name="Content Placeholder 2"/>
          <p:cNvSpPr>
            <a:spLocks noGrp="1"/>
          </p:cNvSpPr>
          <p:nvPr>
            <p:ph idx="1"/>
          </p:nvPr>
        </p:nvSpPr>
        <p:spPr/>
        <p:txBody>
          <a:bodyPr/>
          <a:lstStyle/>
          <a:p>
            <a:pPr algn="just"/>
            <a:r>
              <a:rPr lang="en-US" sz="2400" dirty="0" smtClean="0"/>
              <a:t>Protection mechanism must have </a:t>
            </a:r>
            <a:r>
              <a:rPr lang="en-US" sz="2400" dirty="0" smtClean="0">
                <a:solidFill>
                  <a:srgbClr val="0070C0"/>
                </a:solidFill>
              </a:rPr>
              <a:t>flexibility</a:t>
            </a:r>
            <a:r>
              <a:rPr lang="en-US" sz="2400" dirty="0" smtClean="0"/>
              <a:t> to allow several processes to access the same portion of memory</a:t>
            </a:r>
          </a:p>
          <a:p>
            <a:pPr algn="just"/>
            <a:endParaRPr lang="en-US" sz="2400" dirty="0" smtClean="0"/>
          </a:p>
          <a:p>
            <a:pPr algn="just"/>
            <a:r>
              <a:rPr lang="en-US" sz="2400" dirty="0" smtClean="0"/>
              <a:t>Better to allow each process access to the </a:t>
            </a:r>
            <a:r>
              <a:rPr lang="en-US" sz="2400" dirty="0" smtClean="0">
                <a:solidFill>
                  <a:srgbClr val="0070C0"/>
                </a:solidFill>
              </a:rPr>
              <a:t>same copy </a:t>
            </a:r>
            <a:r>
              <a:rPr lang="en-US" sz="2400" dirty="0" smtClean="0"/>
              <a:t>of the program rather than have their own separate copy</a:t>
            </a:r>
          </a:p>
          <a:p>
            <a:pPr algn="just"/>
            <a:endParaRPr lang="en-NZ" sz="2400" dirty="0" smtClean="0"/>
          </a:p>
          <a:p>
            <a:pPr algn="just"/>
            <a:r>
              <a:rPr lang="en-NZ" sz="2400" dirty="0" smtClean="0"/>
              <a:t>Processes that are cooperating on some task may need to share access to the </a:t>
            </a:r>
            <a:r>
              <a:rPr lang="en-NZ" sz="2400" dirty="0" smtClean="0">
                <a:solidFill>
                  <a:srgbClr val="0070C0"/>
                </a:solidFill>
              </a:rPr>
              <a:t>same data structure</a:t>
            </a:r>
            <a:r>
              <a:rPr lang="en-NZ" sz="2400" dirty="0" smtClean="0"/>
              <a:t>.</a:t>
            </a:r>
          </a:p>
        </p:txBody>
      </p:sp>
    </p:spTree>
  </p:cSld>
  <p:clrMapOvr>
    <a:masterClrMapping/>
  </p:clrMapOvr>
  <p:transition>
    <p:pull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Sharing</a:t>
            </a:r>
            <a:endParaRPr lang="en-US" dirty="0"/>
          </a:p>
        </p:txBody>
      </p:sp>
      <p:sp>
        <p:nvSpPr>
          <p:cNvPr id="3" name="Content Placeholder 2"/>
          <p:cNvSpPr>
            <a:spLocks noGrp="1"/>
          </p:cNvSpPr>
          <p:nvPr>
            <p:ph idx="1"/>
          </p:nvPr>
        </p:nvSpPr>
        <p:spPr/>
        <p:txBody>
          <a:bodyPr/>
          <a:lstStyle/>
          <a:p>
            <a:pPr algn="just"/>
            <a:r>
              <a:rPr lang="en-US" sz="2400" dirty="0" smtClean="0"/>
              <a:t>Hence memory management system must allow </a:t>
            </a:r>
            <a:r>
              <a:rPr lang="en-US" sz="2400" dirty="0" smtClean="0">
                <a:solidFill>
                  <a:srgbClr val="0070C0"/>
                </a:solidFill>
              </a:rPr>
              <a:t>controlled access </a:t>
            </a:r>
            <a:r>
              <a:rPr lang="en-US" sz="2400" dirty="0" smtClean="0"/>
              <a:t>to shared area without compromising the protection requirement.</a:t>
            </a:r>
            <a:endParaRPr lang="en-US" sz="2400" dirty="0"/>
          </a:p>
        </p:txBody>
      </p:sp>
    </p:spTree>
  </p:cSld>
  <p:clrMapOvr>
    <a:masterClrMapping/>
  </p:clrMapOvr>
  <p:transition>
    <p:pull dir="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r>
              <a:rPr lang="en-US" smtClean="0"/>
              <a:t>: Logical Organization</a:t>
            </a:r>
            <a:endParaRPr lang="en-US" dirty="0"/>
          </a:p>
        </p:txBody>
      </p:sp>
      <p:sp>
        <p:nvSpPr>
          <p:cNvPr id="3" name="Content Placeholder 2"/>
          <p:cNvSpPr>
            <a:spLocks noGrp="1"/>
          </p:cNvSpPr>
          <p:nvPr>
            <p:ph idx="1"/>
          </p:nvPr>
        </p:nvSpPr>
        <p:spPr/>
        <p:txBody>
          <a:bodyPr/>
          <a:lstStyle/>
          <a:p>
            <a:pPr algn="just"/>
            <a:r>
              <a:rPr lang="en-US" sz="2400" dirty="0" smtClean="0">
                <a:solidFill>
                  <a:srgbClr val="0070C0"/>
                </a:solidFill>
              </a:rPr>
              <a:t>Memory</a:t>
            </a:r>
            <a:r>
              <a:rPr lang="en-US" sz="2400" dirty="0" smtClean="0"/>
              <a:t> is organized </a:t>
            </a:r>
            <a:r>
              <a:rPr lang="en-US" sz="2400" dirty="0" smtClean="0">
                <a:solidFill>
                  <a:srgbClr val="0070C0"/>
                </a:solidFill>
              </a:rPr>
              <a:t>linearly</a:t>
            </a:r>
            <a:r>
              <a:rPr lang="en-US" sz="2400" dirty="0" smtClean="0"/>
              <a:t> (usually)</a:t>
            </a:r>
          </a:p>
          <a:p>
            <a:pPr algn="just"/>
            <a:endParaRPr lang="en-US" sz="2400" dirty="0" smtClean="0">
              <a:solidFill>
                <a:srgbClr val="0070C0"/>
              </a:solidFill>
            </a:endParaRPr>
          </a:p>
          <a:p>
            <a:pPr algn="just"/>
            <a:r>
              <a:rPr lang="en-US" sz="2400" dirty="0" smtClean="0">
                <a:solidFill>
                  <a:srgbClr val="0070C0"/>
                </a:solidFill>
              </a:rPr>
              <a:t>Programs</a:t>
            </a:r>
            <a:r>
              <a:rPr lang="en-US" sz="2400" dirty="0" smtClean="0"/>
              <a:t> are written in </a:t>
            </a:r>
            <a:r>
              <a:rPr lang="en-US" sz="2400" dirty="0" smtClean="0">
                <a:solidFill>
                  <a:srgbClr val="0070C0"/>
                </a:solidFill>
              </a:rPr>
              <a:t>modules</a:t>
            </a:r>
          </a:p>
          <a:p>
            <a:pPr lvl="1" algn="just"/>
            <a:r>
              <a:rPr lang="en-US" sz="2400" dirty="0" smtClean="0"/>
              <a:t>Modules can be written and compiled independently</a:t>
            </a:r>
          </a:p>
          <a:p>
            <a:pPr lvl="1" algn="just"/>
            <a:r>
              <a:rPr lang="en-US" sz="2400" dirty="0" smtClean="0"/>
              <a:t>Different degrees of protection given to modules (read-only, execute-only)</a:t>
            </a:r>
          </a:p>
          <a:p>
            <a:pPr lvl="1" algn="just"/>
            <a:r>
              <a:rPr lang="en-US" sz="2400" dirty="0" smtClean="0"/>
              <a:t>Share modules among processes</a:t>
            </a:r>
          </a:p>
          <a:p>
            <a:pPr algn="just"/>
            <a:endParaRPr lang="en-US" sz="2400" dirty="0" smtClean="0"/>
          </a:p>
          <a:p>
            <a:pPr algn="just"/>
            <a:r>
              <a:rPr lang="en-US" sz="2400" dirty="0" smtClean="0"/>
              <a:t>Hence this </a:t>
            </a:r>
            <a:r>
              <a:rPr lang="en-US" sz="2400" dirty="0" smtClean="0">
                <a:solidFill>
                  <a:srgbClr val="0070C0"/>
                </a:solidFill>
              </a:rPr>
              <a:t>mapping</a:t>
            </a:r>
            <a:r>
              <a:rPr lang="en-US" sz="2400" dirty="0" smtClean="0"/>
              <a:t> needs to be managed</a:t>
            </a:r>
          </a:p>
          <a:p>
            <a:pPr algn="just"/>
            <a:endParaRPr lang="en-US" sz="2400" dirty="0"/>
          </a:p>
        </p:txBody>
      </p:sp>
    </p:spTree>
  </p:cSld>
  <p:clrMapOvr>
    <a:masterClrMapping/>
  </p:clrMapOvr>
  <p:transition>
    <p:pull dir="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Physical Organization</a:t>
            </a:r>
            <a:endParaRPr lang="en-US" dirty="0"/>
          </a:p>
        </p:txBody>
      </p:sp>
      <p:sp>
        <p:nvSpPr>
          <p:cNvPr id="3" name="Content Placeholder 2"/>
          <p:cNvSpPr>
            <a:spLocks noGrp="1"/>
          </p:cNvSpPr>
          <p:nvPr>
            <p:ph idx="1"/>
          </p:nvPr>
        </p:nvSpPr>
        <p:spPr/>
        <p:txBody>
          <a:bodyPr/>
          <a:lstStyle/>
          <a:p>
            <a:pPr algn="just"/>
            <a:r>
              <a:rPr lang="en-US" sz="2400" dirty="0" smtClean="0">
                <a:solidFill>
                  <a:srgbClr val="0070C0"/>
                </a:solidFill>
              </a:rPr>
              <a:t>Memory</a:t>
            </a:r>
            <a:r>
              <a:rPr lang="en-US" sz="2400" dirty="0" smtClean="0"/>
              <a:t> is organized in </a:t>
            </a:r>
            <a:r>
              <a:rPr lang="en-US" sz="2400" dirty="0" smtClean="0">
                <a:solidFill>
                  <a:srgbClr val="0070C0"/>
                </a:solidFill>
              </a:rPr>
              <a:t>two levels</a:t>
            </a:r>
            <a:r>
              <a:rPr lang="en-US" sz="2400" dirty="0" smtClean="0"/>
              <a:t>: main memory and secondary memory</a:t>
            </a:r>
          </a:p>
          <a:p>
            <a:pPr algn="just"/>
            <a:endParaRPr lang="en-US" sz="2400" dirty="0" smtClean="0">
              <a:solidFill>
                <a:srgbClr val="0070C0"/>
              </a:solidFill>
            </a:endParaRPr>
          </a:p>
          <a:p>
            <a:pPr algn="just"/>
            <a:r>
              <a:rPr lang="en-US" sz="2400" dirty="0" smtClean="0">
                <a:solidFill>
                  <a:srgbClr val="0070C0"/>
                </a:solidFill>
              </a:rPr>
              <a:t>Main memory </a:t>
            </a:r>
            <a:r>
              <a:rPr lang="en-US" sz="2400" dirty="0" smtClean="0"/>
              <a:t>has the advantage of faster access but it is volatile</a:t>
            </a:r>
          </a:p>
          <a:p>
            <a:pPr algn="just"/>
            <a:endParaRPr lang="en-US" sz="2400" dirty="0" smtClean="0">
              <a:solidFill>
                <a:srgbClr val="0070C0"/>
              </a:solidFill>
            </a:endParaRPr>
          </a:p>
          <a:p>
            <a:pPr algn="just"/>
            <a:r>
              <a:rPr lang="en-US" sz="2400" dirty="0" smtClean="0">
                <a:solidFill>
                  <a:srgbClr val="0070C0"/>
                </a:solidFill>
              </a:rPr>
              <a:t>Secondary memory </a:t>
            </a:r>
            <a:r>
              <a:rPr lang="en-US" sz="2400" dirty="0" smtClean="0"/>
              <a:t>has the advantage of bulk and permanent storage but it is slow in access</a:t>
            </a:r>
          </a:p>
          <a:p>
            <a:pPr algn="just"/>
            <a:endParaRPr lang="en-US" sz="2400" dirty="0" smtClean="0"/>
          </a:p>
          <a:p>
            <a:pPr algn="just"/>
            <a:r>
              <a:rPr lang="en-US" sz="2400" dirty="0" smtClean="0"/>
              <a:t>The </a:t>
            </a:r>
            <a:r>
              <a:rPr lang="en-US" sz="2400" dirty="0" smtClean="0">
                <a:solidFill>
                  <a:srgbClr val="0070C0"/>
                </a:solidFill>
              </a:rPr>
              <a:t>flow</a:t>
            </a:r>
            <a:r>
              <a:rPr lang="en-US" sz="2400" dirty="0" smtClean="0"/>
              <a:t> between main and secondary memory needs proper management </a:t>
            </a:r>
          </a:p>
        </p:txBody>
      </p:sp>
    </p:spTree>
  </p:cSld>
  <p:clrMapOvr>
    <a:masterClrMapping/>
  </p:clrMapOvr>
  <p:transition>
    <p:pull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Physical Organization</a:t>
            </a:r>
            <a:endParaRPr lang="en-US" dirty="0"/>
          </a:p>
        </p:txBody>
      </p:sp>
      <p:sp>
        <p:nvSpPr>
          <p:cNvPr id="3" name="Content Placeholder 2"/>
          <p:cNvSpPr>
            <a:spLocks noGrp="1"/>
          </p:cNvSpPr>
          <p:nvPr>
            <p:ph idx="1"/>
          </p:nvPr>
        </p:nvSpPr>
        <p:spPr/>
        <p:txBody>
          <a:bodyPr/>
          <a:lstStyle/>
          <a:p>
            <a:pPr algn="just"/>
            <a:r>
              <a:rPr lang="en-US" sz="2400" dirty="0" smtClean="0"/>
              <a:t>Cannot leave the programmer with the responsibility to manage memory</a:t>
            </a:r>
          </a:p>
          <a:p>
            <a:pPr algn="just"/>
            <a:endParaRPr lang="en-US" sz="2400" dirty="0" smtClean="0"/>
          </a:p>
          <a:p>
            <a:pPr algn="just"/>
            <a:r>
              <a:rPr lang="en-US" sz="2400" dirty="0" smtClean="0"/>
              <a:t>Memory available for a program plus its data may be insufficient</a:t>
            </a:r>
          </a:p>
          <a:p>
            <a:pPr lvl="1" algn="just"/>
            <a:r>
              <a:rPr lang="en-US" sz="2400" dirty="0" smtClean="0">
                <a:solidFill>
                  <a:srgbClr val="0070C0"/>
                </a:solidFill>
              </a:rPr>
              <a:t>Overlaying</a:t>
            </a:r>
            <a:r>
              <a:rPr lang="en-US" sz="2400" dirty="0" smtClean="0"/>
              <a:t> allows various modules to be assigned the same region of memory but is time consuming to program</a:t>
            </a:r>
          </a:p>
          <a:p>
            <a:pPr algn="just"/>
            <a:endParaRPr lang="en-US" sz="2400" dirty="0" smtClean="0"/>
          </a:p>
          <a:p>
            <a:pPr algn="just"/>
            <a:r>
              <a:rPr lang="en-US" sz="2400" dirty="0" smtClean="0"/>
              <a:t>Programmer does not know how much space will be available</a:t>
            </a:r>
          </a:p>
          <a:p>
            <a:pPr algn="just"/>
            <a:endParaRPr lang="en-US" sz="2400" dirty="0"/>
          </a:p>
        </p:txBody>
      </p:sp>
    </p:spTree>
  </p:cSld>
  <p:clrMapOvr>
    <a:masterClrMapping/>
  </p:clrMapOvr>
  <p:transition>
    <p:pull dir="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Partitioning</a:t>
            </a:r>
            <a:endParaRPr lang="en-NZ" dirty="0"/>
          </a:p>
        </p:txBody>
      </p:sp>
      <p:sp>
        <p:nvSpPr>
          <p:cNvPr id="3" name="Content Placeholder 2"/>
          <p:cNvSpPr>
            <a:spLocks noGrp="1"/>
          </p:cNvSpPr>
          <p:nvPr>
            <p:ph idx="1"/>
          </p:nvPr>
        </p:nvSpPr>
        <p:spPr/>
        <p:txBody>
          <a:bodyPr/>
          <a:lstStyle/>
          <a:p>
            <a:pPr algn="just"/>
            <a:r>
              <a:rPr lang="en-NZ" sz="2400" dirty="0" smtClean="0">
                <a:solidFill>
                  <a:srgbClr val="0070C0"/>
                </a:solidFill>
              </a:rPr>
              <a:t>Basic operation </a:t>
            </a:r>
            <a:r>
              <a:rPr lang="en-NZ" sz="2400" dirty="0" smtClean="0"/>
              <a:t>of memory management unit is</a:t>
            </a:r>
          </a:p>
          <a:p>
            <a:pPr lvl="1" algn="just"/>
            <a:r>
              <a:rPr lang="en-NZ" sz="2400" dirty="0" smtClean="0"/>
              <a:t>Bring a process into main memory</a:t>
            </a:r>
          </a:p>
          <a:p>
            <a:pPr algn="just"/>
            <a:endParaRPr lang="en-NZ" sz="2400" dirty="0" smtClean="0"/>
          </a:p>
          <a:p>
            <a:pPr algn="just"/>
            <a:r>
              <a:rPr lang="en-NZ" sz="2400" dirty="0" smtClean="0"/>
              <a:t>This requires the memory to be properly partitioned</a:t>
            </a:r>
          </a:p>
          <a:p>
            <a:pPr lvl="1" algn="just"/>
            <a:r>
              <a:rPr lang="en-NZ" sz="2400" dirty="0" smtClean="0"/>
              <a:t>Hence </a:t>
            </a:r>
            <a:r>
              <a:rPr lang="en-NZ" sz="2400" dirty="0" smtClean="0">
                <a:solidFill>
                  <a:srgbClr val="0070C0"/>
                </a:solidFill>
              </a:rPr>
              <a:t>partitioning</a:t>
            </a:r>
            <a:r>
              <a:rPr lang="en-NZ" sz="2400" dirty="0" smtClean="0"/>
              <a:t> is one of the important memory management techniques</a:t>
            </a:r>
          </a:p>
        </p:txBody>
      </p:sp>
    </p:spTree>
  </p:cSld>
  <p:clrMapOvr>
    <a:masterClrMapping/>
  </p:clrMapOvr>
  <p:transition>
    <p:pull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Roadmap</a:t>
            </a:r>
            <a:endParaRPr lang="en-NZ" dirty="0"/>
          </a:p>
        </p:txBody>
      </p:sp>
      <p:sp>
        <p:nvSpPr>
          <p:cNvPr id="3" name="Content Placeholder 2"/>
          <p:cNvSpPr>
            <a:spLocks noGrp="1"/>
          </p:cNvSpPr>
          <p:nvPr>
            <p:ph idx="1"/>
          </p:nvPr>
        </p:nvSpPr>
        <p:spPr/>
        <p:txBody>
          <a:bodyPr/>
          <a:lstStyle/>
          <a:p>
            <a:pPr algn="just"/>
            <a:r>
              <a:rPr lang="en-NZ" sz="2800" dirty="0" smtClean="0"/>
              <a:t>Basic requirements of Memory Management</a:t>
            </a:r>
          </a:p>
          <a:p>
            <a:pPr algn="just"/>
            <a:r>
              <a:rPr lang="en-NZ" sz="2800" dirty="0" smtClean="0"/>
              <a:t>Memory Partitioning</a:t>
            </a:r>
          </a:p>
          <a:p>
            <a:pPr algn="just"/>
            <a:r>
              <a:rPr lang="en-NZ" sz="2800" dirty="0" smtClean="0"/>
              <a:t>Basic blocks of memory management</a:t>
            </a:r>
          </a:p>
          <a:p>
            <a:pPr lvl="1" algn="just"/>
            <a:r>
              <a:rPr lang="en-NZ" dirty="0" smtClean="0"/>
              <a:t>Paging</a:t>
            </a:r>
          </a:p>
          <a:p>
            <a:pPr lvl="1" algn="just"/>
            <a:r>
              <a:rPr lang="en-NZ" dirty="0" smtClean="0"/>
              <a:t>Segmentation</a:t>
            </a:r>
            <a:endParaRPr lang="en-NZ" dirty="0"/>
          </a:p>
        </p:txBody>
      </p:sp>
    </p:spTree>
  </p:cSld>
  <p:clrMapOvr>
    <a:masterClrMapping/>
  </p:clrMapOvr>
  <p:transition>
    <p:pull dir="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Types </a:t>
            </a:r>
            <a:r>
              <a:rPr lang="en-NZ" smtClean="0"/>
              <a:t>of Partitioning</a:t>
            </a:r>
            <a:endParaRPr lang="en-NZ" dirty="0"/>
          </a:p>
        </p:txBody>
      </p:sp>
      <p:sp>
        <p:nvSpPr>
          <p:cNvPr id="3" name="Content Placeholder 2"/>
          <p:cNvSpPr>
            <a:spLocks noGrp="1"/>
          </p:cNvSpPr>
          <p:nvPr>
            <p:ph idx="1"/>
          </p:nvPr>
        </p:nvSpPr>
        <p:spPr/>
        <p:txBody>
          <a:bodyPr/>
          <a:lstStyle/>
          <a:p>
            <a:r>
              <a:rPr lang="en-NZ" sz="2400" dirty="0" smtClean="0"/>
              <a:t>Fixed Partitioning</a:t>
            </a:r>
          </a:p>
          <a:p>
            <a:r>
              <a:rPr lang="en-NZ" sz="2400" dirty="0" smtClean="0"/>
              <a:t>Dynamic Partitioning</a:t>
            </a:r>
          </a:p>
          <a:p>
            <a:r>
              <a:rPr lang="en-NZ" sz="2400" dirty="0" smtClean="0"/>
              <a:t>Simple Paging</a:t>
            </a:r>
          </a:p>
          <a:p>
            <a:r>
              <a:rPr lang="en-NZ" sz="2400" dirty="0" smtClean="0"/>
              <a:t>Simple Segmentation</a:t>
            </a:r>
          </a:p>
          <a:p>
            <a:r>
              <a:rPr lang="en-NZ" sz="2400" dirty="0" smtClean="0"/>
              <a:t>Virtual Memory Paging</a:t>
            </a:r>
          </a:p>
          <a:p>
            <a:r>
              <a:rPr lang="en-NZ" sz="2400" dirty="0" smtClean="0"/>
              <a:t>Virtual Memory Segmentation</a:t>
            </a:r>
            <a:endParaRPr lang="en-NZ" sz="2400" dirty="0"/>
          </a:p>
        </p:txBody>
      </p:sp>
    </p:spTree>
  </p:cSld>
  <p:clrMapOvr>
    <a:masterClrMapping/>
  </p:clrMapOvr>
  <p:transition>
    <p:pull dir="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Partitioning</a:t>
            </a:r>
            <a:endParaRPr lang="en-US" dirty="0"/>
          </a:p>
        </p:txBody>
      </p:sp>
      <p:sp>
        <p:nvSpPr>
          <p:cNvPr id="3" name="Content Placeholder 2"/>
          <p:cNvSpPr>
            <a:spLocks noGrp="1"/>
          </p:cNvSpPr>
          <p:nvPr>
            <p:ph idx="1"/>
          </p:nvPr>
        </p:nvSpPr>
        <p:spPr/>
        <p:txBody>
          <a:bodyPr/>
          <a:lstStyle/>
          <a:p>
            <a:pPr algn="just"/>
            <a:r>
              <a:rPr lang="en-US" sz="2400" dirty="0" smtClean="0"/>
              <a:t>If we assume that </a:t>
            </a:r>
            <a:r>
              <a:rPr lang="en-US" sz="2400" dirty="0" smtClean="0">
                <a:solidFill>
                  <a:srgbClr val="0070C0"/>
                </a:solidFill>
              </a:rPr>
              <a:t>OS</a:t>
            </a:r>
            <a:r>
              <a:rPr lang="en-US" sz="2400" dirty="0" smtClean="0"/>
              <a:t> occupies some </a:t>
            </a:r>
            <a:r>
              <a:rPr lang="en-US" sz="2400" dirty="0" smtClean="0">
                <a:solidFill>
                  <a:srgbClr val="0070C0"/>
                </a:solidFill>
              </a:rPr>
              <a:t>fixed portion</a:t>
            </a:r>
            <a:r>
              <a:rPr lang="en-US" sz="2400" dirty="0" smtClean="0"/>
              <a:t> of main memory</a:t>
            </a:r>
          </a:p>
          <a:p>
            <a:pPr lvl="1" algn="just"/>
            <a:r>
              <a:rPr lang="en-US" sz="2400" dirty="0" smtClean="0">
                <a:solidFill>
                  <a:srgbClr val="0070C0"/>
                </a:solidFill>
              </a:rPr>
              <a:t>Rest</a:t>
            </a:r>
            <a:r>
              <a:rPr lang="en-US" sz="2400" dirty="0" smtClean="0"/>
              <a:t> of the space is available for </a:t>
            </a:r>
            <a:r>
              <a:rPr lang="en-US" sz="2400" dirty="0" smtClean="0">
                <a:solidFill>
                  <a:srgbClr val="0070C0"/>
                </a:solidFill>
              </a:rPr>
              <a:t>processes</a:t>
            </a:r>
          </a:p>
          <a:p>
            <a:pPr algn="just"/>
            <a:endParaRPr lang="en-US" sz="2400" dirty="0" smtClean="0"/>
          </a:p>
          <a:p>
            <a:pPr algn="just"/>
            <a:r>
              <a:rPr lang="en-US" sz="2400" dirty="0" smtClean="0"/>
              <a:t>“Partition the available memory into regions with fixed boundaries”</a:t>
            </a:r>
          </a:p>
          <a:p>
            <a:pPr algn="just"/>
            <a:endParaRPr lang="en-US" sz="2400" dirty="0" smtClean="0"/>
          </a:p>
          <a:p>
            <a:pPr algn="just"/>
            <a:r>
              <a:rPr lang="en-US" sz="2400" i="1" dirty="0" smtClean="0">
                <a:solidFill>
                  <a:srgbClr val="0070C0"/>
                </a:solidFill>
              </a:rPr>
              <a:t>Fixed Partitioning</a:t>
            </a:r>
          </a:p>
          <a:p>
            <a:pPr lvl="1" algn="just"/>
            <a:r>
              <a:rPr lang="en-US" sz="2400" i="1" dirty="0" smtClean="0">
                <a:solidFill>
                  <a:srgbClr val="0070C0"/>
                </a:solidFill>
              </a:rPr>
              <a:t>Equal size </a:t>
            </a:r>
          </a:p>
          <a:p>
            <a:pPr lvl="1" algn="just"/>
            <a:r>
              <a:rPr lang="en-US" sz="2400" i="1" dirty="0" smtClean="0">
                <a:solidFill>
                  <a:srgbClr val="0070C0"/>
                </a:solidFill>
              </a:rPr>
              <a:t>Unequal size</a:t>
            </a:r>
            <a:endParaRPr lang="en-US" sz="2400" i="1" dirty="0">
              <a:solidFill>
                <a:srgbClr val="0070C0"/>
              </a:solidFill>
            </a:endParaRPr>
          </a:p>
        </p:txBody>
      </p:sp>
    </p:spTree>
  </p:cSld>
  <p:clrMapOvr>
    <a:masterClrMapping/>
  </p:clrMapOvr>
  <p:transition>
    <p:pull dir="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Fixed Partitioning</a:t>
            </a:r>
            <a:endParaRPr lang="en-US" dirty="0"/>
          </a:p>
        </p:txBody>
      </p:sp>
      <p:sp>
        <p:nvSpPr>
          <p:cNvPr id="3" name="Content Placeholder 2"/>
          <p:cNvSpPr>
            <a:spLocks noGrp="1"/>
          </p:cNvSpPr>
          <p:nvPr>
            <p:ph idx="1"/>
          </p:nvPr>
        </p:nvSpPr>
        <p:spPr>
          <a:xfrm>
            <a:off x="152400" y="1600200"/>
            <a:ext cx="6858000" cy="4953000"/>
          </a:xfrm>
        </p:spPr>
        <p:txBody>
          <a:bodyPr/>
          <a:lstStyle/>
          <a:p>
            <a:pPr algn="just"/>
            <a:r>
              <a:rPr lang="en-US" sz="2400" b="1" i="1" dirty="0" smtClean="0"/>
              <a:t>Equal-size partitions</a:t>
            </a:r>
          </a:p>
          <a:p>
            <a:pPr lvl="1" algn="just"/>
            <a:r>
              <a:rPr lang="en-US" sz="2400" dirty="0" smtClean="0"/>
              <a:t>Any process whose </a:t>
            </a:r>
            <a:r>
              <a:rPr lang="en-US" sz="2400" dirty="0" smtClean="0">
                <a:solidFill>
                  <a:srgbClr val="0070C0"/>
                </a:solidFill>
              </a:rPr>
              <a:t>size is less than or equal to the partition </a:t>
            </a:r>
            <a:r>
              <a:rPr lang="en-US" sz="2400" dirty="0" smtClean="0"/>
              <a:t>size can be loaded into an available partition</a:t>
            </a:r>
          </a:p>
          <a:p>
            <a:pPr algn="just"/>
            <a:endParaRPr lang="en-US" sz="2400" dirty="0" smtClean="0"/>
          </a:p>
          <a:p>
            <a:pPr algn="just"/>
            <a:r>
              <a:rPr lang="en-US" sz="2400" dirty="0" smtClean="0"/>
              <a:t>The operating system can </a:t>
            </a:r>
            <a:r>
              <a:rPr lang="en-US" sz="2400" dirty="0" smtClean="0">
                <a:solidFill>
                  <a:srgbClr val="0070C0"/>
                </a:solidFill>
              </a:rPr>
              <a:t>swap</a:t>
            </a:r>
            <a:r>
              <a:rPr lang="en-US" sz="2400" dirty="0" smtClean="0"/>
              <a:t> a process out of a partition</a:t>
            </a:r>
          </a:p>
          <a:p>
            <a:pPr lvl="1" algn="just"/>
            <a:r>
              <a:rPr lang="en-US" sz="2400" dirty="0" smtClean="0"/>
              <a:t>If none are in a ready or running state</a:t>
            </a:r>
          </a:p>
          <a:p>
            <a:pPr lvl="1" algn="just"/>
            <a:endParaRPr lang="en-US" sz="2400" dirty="0"/>
          </a:p>
        </p:txBody>
      </p:sp>
      <p:pic>
        <p:nvPicPr>
          <p:cNvPr id="1027" name="Picture 3"/>
          <p:cNvPicPr>
            <a:picLocks noChangeAspect="1" noChangeArrowheads="1"/>
          </p:cNvPicPr>
          <p:nvPr/>
        </p:nvPicPr>
        <p:blipFill>
          <a:blip r:embed="rId3"/>
          <a:srcRect r="44570" b="5862"/>
          <a:stretch>
            <a:fillRect/>
          </a:stretch>
        </p:blipFill>
        <p:spPr bwMode="auto">
          <a:xfrm>
            <a:off x="6934200" y="152400"/>
            <a:ext cx="2105025" cy="6553200"/>
          </a:xfrm>
          <a:prstGeom prst="rect">
            <a:avLst/>
          </a:prstGeom>
          <a:noFill/>
          <a:ln w="9525">
            <a:noFill/>
            <a:miter lim="800000"/>
            <a:headEnd/>
            <a:tailEnd/>
          </a:ln>
          <a:effectLst/>
        </p:spPr>
      </p:pic>
    </p:spTree>
  </p:cSld>
  <p:clrMapOvr>
    <a:masterClrMapping/>
  </p:clrMapOvr>
  <p:transition>
    <p:pull dir="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1143000"/>
          </a:xfrm>
        </p:spPr>
        <p:txBody>
          <a:bodyPr/>
          <a:lstStyle/>
          <a:p>
            <a:r>
              <a:rPr lang="en-US" smtClean="0"/>
              <a:t>Fixed Partitioning </a:t>
            </a:r>
            <a:r>
              <a:rPr lang="en-US" dirty="0" smtClean="0"/>
              <a:t>Problems</a:t>
            </a:r>
            <a:endParaRPr lang="en-US" dirty="0"/>
          </a:p>
        </p:txBody>
      </p:sp>
      <p:sp>
        <p:nvSpPr>
          <p:cNvPr id="3" name="Content Placeholder 2"/>
          <p:cNvSpPr>
            <a:spLocks noGrp="1"/>
          </p:cNvSpPr>
          <p:nvPr>
            <p:ph idx="1"/>
          </p:nvPr>
        </p:nvSpPr>
        <p:spPr/>
        <p:txBody>
          <a:bodyPr/>
          <a:lstStyle/>
          <a:p>
            <a:pPr algn="just"/>
            <a:r>
              <a:rPr lang="en-US" sz="2400" dirty="0" smtClean="0">
                <a:solidFill>
                  <a:srgbClr val="0070C0"/>
                </a:solidFill>
              </a:rPr>
              <a:t>A program may not fit in a partition.  </a:t>
            </a:r>
          </a:p>
          <a:p>
            <a:pPr lvl="1" algn="just"/>
            <a:r>
              <a:rPr lang="en-US" sz="2400" dirty="0" smtClean="0"/>
              <a:t>The programmer must design the program with overlays</a:t>
            </a:r>
          </a:p>
          <a:p>
            <a:pPr algn="just"/>
            <a:endParaRPr lang="en-US" sz="2400" dirty="0" smtClean="0"/>
          </a:p>
          <a:p>
            <a:pPr algn="just"/>
            <a:r>
              <a:rPr lang="en-US" sz="2400" dirty="0" smtClean="0">
                <a:solidFill>
                  <a:srgbClr val="0070C0"/>
                </a:solidFill>
              </a:rPr>
              <a:t>Main memory use is inefficient.  </a:t>
            </a:r>
          </a:p>
          <a:p>
            <a:pPr lvl="1" algn="just"/>
            <a:r>
              <a:rPr lang="en-US" sz="2400" dirty="0" smtClean="0"/>
              <a:t>Any program, no matter how small, occupies an entire partition.</a:t>
            </a:r>
          </a:p>
          <a:p>
            <a:pPr lvl="1" algn="just"/>
            <a:r>
              <a:rPr lang="en-US" sz="2400" dirty="0" smtClean="0"/>
              <a:t>This is results in </a:t>
            </a:r>
            <a:r>
              <a:rPr lang="en-US" sz="2400" b="1" i="1" dirty="0" smtClean="0"/>
              <a:t>internal fragmentation.</a:t>
            </a:r>
          </a:p>
          <a:p>
            <a:pPr lvl="2" algn="just"/>
            <a:r>
              <a:rPr lang="en-US" b="1" i="1" dirty="0" smtClean="0"/>
              <a:t>Solution??</a:t>
            </a:r>
          </a:p>
          <a:p>
            <a:pPr lvl="1" algn="just"/>
            <a:endParaRPr lang="en-US" sz="2400" dirty="0"/>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1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10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10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6705600" cy="1143000"/>
          </a:xfrm>
        </p:spPr>
        <p:txBody>
          <a:bodyPr/>
          <a:lstStyle/>
          <a:p>
            <a:r>
              <a:rPr lang="en-NZ" dirty="0" smtClean="0"/>
              <a:t>Solution – </a:t>
            </a:r>
            <a:br>
              <a:rPr lang="en-NZ" dirty="0" smtClean="0"/>
            </a:br>
            <a:r>
              <a:rPr lang="en-NZ" dirty="0" smtClean="0"/>
              <a:t>Unequal Size Partitions</a:t>
            </a:r>
            <a:endParaRPr lang="en-NZ" dirty="0"/>
          </a:p>
        </p:txBody>
      </p:sp>
      <p:sp>
        <p:nvSpPr>
          <p:cNvPr id="3" name="Content Placeholder 2"/>
          <p:cNvSpPr>
            <a:spLocks noGrp="1"/>
          </p:cNvSpPr>
          <p:nvPr>
            <p:ph idx="1"/>
          </p:nvPr>
        </p:nvSpPr>
        <p:spPr>
          <a:xfrm>
            <a:off x="457200" y="1600200"/>
            <a:ext cx="6400800" cy="4953000"/>
          </a:xfrm>
        </p:spPr>
        <p:txBody>
          <a:bodyPr/>
          <a:lstStyle/>
          <a:p>
            <a:pPr algn="just"/>
            <a:r>
              <a:rPr lang="en-NZ" sz="2400" dirty="0" smtClean="0">
                <a:solidFill>
                  <a:srgbClr val="0070C0"/>
                </a:solidFill>
              </a:rPr>
              <a:t>Lessens both problems</a:t>
            </a:r>
          </a:p>
          <a:p>
            <a:pPr lvl="1" algn="just"/>
            <a:r>
              <a:rPr lang="en-NZ" sz="2400" dirty="0" smtClean="0"/>
              <a:t> but doesn’t  solve completely</a:t>
            </a:r>
          </a:p>
          <a:p>
            <a:pPr algn="just"/>
            <a:endParaRPr lang="en-NZ" sz="2400" dirty="0" smtClean="0"/>
          </a:p>
          <a:p>
            <a:pPr algn="just"/>
            <a:r>
              <a:rPr lang="en-NZ" sz="2400" dirty="0" smtClean="0"/>
              <a:t>In Figure,</a:t>
            </a:r>
          </a:p>
          <a:p>
            <a:pPr lvl="1" algn="just"/>
            <a:r>
              <a:rPr lang="en-NZ" sz="2400" dirty="0" smtClean="0"/>
              <a:t>Programs up to 16M can be accommodated without overlay</a:t>
            </a:r>
          </a:p>
          <a:p>
            <a:pPr lvl="1" algn="just"/>
            <a:r>
              <a:rPr lang="en-NZ" sz="2400" dirty="0" smtClean="0"/>
              <a:t>Smaller programs can be placed in smaller partitions, reducing internal fragmentation</a:t>
            </a:r>
            <a:endParaRPr lang="en-NZ" sz="2400" dirty="0"/>
          </a:p>
        </p:txBody>
      </p:sp>
      <p:pic>
        <p:nvPicPr>
          <p:cNvPr id="4" name="Content Placeholder 3" descr="Fig07_02.gif"/>
          <p:cNvPicPr>
            <a:picLocks noChangeAspect="1"/>
          </p:cNvPicPr>
          <p:nvPr/>
        </p:nvPicPr>
        <p:blipFill>
          <a:blip r:embed="rId2"/>
          <a:srcRect l="56661" b="7026"/>
          <a:stretch>
            <a:fillRect/>
          </a:stretch>
        </p:blipFill>
        <p:spPr bwMode="auto">
          <a:xfrm>
            <a:off x="6934200" y="152400"/>
            <a:ext cx="2209801" cy="6553200"/>
          </a:xfrm>
          <a:prstGeom prst="rect">
            <a:avLst/>
          </a:prstGeom>
          <a:noFill/>
          <a:ln w="9525">
            <a:noFill/>
            <a:miter lim="800000"/>
            <a:headEnd/>
            <a:tailEnd/>
          </a:ln>
        </p:spPr>
      </p:pic>
    </p:spTree>
  </p:cSld>
  <p:clrMapOvr>
    <a:masterClrMapping/>
  </p:clrMapOvr>
  <p:transition>
    <p:pull dir="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Placement Algorithm</a:t>
            </a:r>
            <a:endParaRPr lang="en-US" dirty="0"/>
          </a:p>
        </p:txBody>
      </p:sp>
      <p:sp>
        <p:nvSpPr>
          <p:cNvPr id="3" name="Content Placeholder 2"/>
          <p:cNvSpPr>
            <a:spLocks noGrp="1"/>
          </p:cNvSpPr>
          <p:nvPr>
            <p:ph idx="1"/>
          </p:nvPr>
        </p:nvSpPr>
        <p:spPr/>
        <p:txBody>
          <a:bodyPr/>
          <a:lstStyle/>
          <a:p>
            <a:pPr algn="just"/>
            <a:r>
              <a:rPr lang="en-US" sz="2400" b="1" dirty="0" smtClean="0">
                <a:solidFill>
                  <a:srgbClr val="0070C0"/>
                </a:solidFill>
              </a:rPr>
              <a:t>Equal-size</a:t>
            </a:r>
          </a:p>
          <a:p>
            <a:pPr lvl="1" algn="just"/>
            <a:r>
              <a:rPr lang="en-US" sz="2400" dirty="0" smtClean="0"/>
              <a:t>Placement is trivial (no options)</a:t>
            </a:r>
          </a:p>
          <a:p>
            <a:pPr lvl="1" algn="just"/>
            <a:r>
              <a:rPr lang="en-US" sz="2400" dirty="0" smtClean="0"/>
              <a:t>As long as a </a:t>
            </a:r>
            <a:r>
              <a:rPr lang="en-US" sz="2400" dirty="0" smtClean="0">
                <a:solidFill>
                  <a:srgbClr val="0070C0"/>
                </a:solidFill>
              </a:rPr>
              <a:t>partition is available</a:t>
            </a:r>
            <a:r>
              <a:rPr lang="en-US" sz="2400" dirty="0" smtClean="0"/>
              <a:t>, process can be loaded into it</a:t>
            </a:r>
          </a:p>
          <a:p>
            <a:pPr lvl="1" algn="just"/>
            <a:r>
              <a:rPr lang="en-US" sz="2400" dirty="0" smtClean="0"/>
              <a:t>Does not matter which partition to choose</a:t>
            </a:r>
          </a:p>
          <a:p>
            <a:pPr lvl="1" algn="just"/>
            <a:r>
              <a:rPr lang="en-US" sz="2400" dirty="0" smtClean="0"/>
              <a:t>If all partitions are occupied and no ready or running processes, </a:t>
            </a:r>
            <a:r>
              <a:rPr lang="en-US" sz="2400" dirty="0" smtClean="0">
                <a:solidFill>
                  <a:srgbClr val="0070C0"/>
                </a:solidFill>
              </a:rPr>
              <a:t>swapping</a:t>
            </a:r>
            <a:r>
              <a:rPr lang="en-US" sz="2400" dirty="0" smtClean="0"/>
              <a:t> can be done</a:t>
            </a:r>
          </a:p>
          <a:p>
            <a:pPr lvl="1" algn="just"/>
            <a:endParaRPr lang="en-US" sz="2400" dirty="0" smtClean="0"/>
          </a:p>
          <a:p>
            <a:pPr lvl="1" algn="just"/>
            <a:endParaRPr lang="en-US" sz="2400" dirty="0"/>
          </a:p>
        </p:txBody>
      </p:sp>
    </p:spTree>
  </p:cSld>
  <p:clrMapOvr>
    <a:masterClrMapping/>
  </p:clrMapOvr>
  <p:transition>
    <p:pull dir="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Placement Algorithm</a:t>
            </a:r>
            <a:endParaRPr lang="en-US" dirty="0"/>
          </a:p>
        </p:txBody>
      </p:sp>
      <p:sp>
        <p:nvSpPr>
          <p:cNvPr id="3" name="Content Placeholder 2"/>
          <p:cNvSpPr>
            <a:spLocks noGrp="1"/>
          </p:cNvSpPr>
          <p:nvPr>
            <p:ph idx="1"/>
          </p:nvPr>
        </p:nvSpPr>
        <p:spPr/>
        <p:txBody>
          <a:bodyPr/>
          <a:lstStyle/>
          <a:p>
            <a:pPr algn="just"/>
            <a:r>
              <a:rPr lang="en-US" sz="2400" dirty="0" smtClean="0">
                <a:solidFill>
                  <a:srgbClr val="0070C0"/>
                </a:solidFill>
              </a:rPr>
              <a:t>Unequal-size</a:t>
            </a:r>
          </a:p>
          <a:p>
            <a:pPr lvl="1" algn="just"/>
            <a:r>
              <a:rPr lang="en-US" sz="2400" dirty="0" smtClean="0"/>
              <a:t>Can assign each process to the </a:t>
            </a:r>
            <a:r>
              <a:rPr lang="en-US" sz="2400" dirty="0" smtClean="0">
                <a:solidFill>
                  <a:srgbClr val="0070C0"/>
                </a:solidFill>
              </a:rPr>
              <a:t>smallest partition </a:t>
            </a:r>
            <a:r>
              <a:rPr lang="en-US" sz="2400" dirty="0" smtClean="0"/>
              <a:t>within which it will fit</a:t>
            </a:r>
          </a:p>
          <a:p>
            <a:pPr lvl="1" algn="just"/>
            <a:r>
              <a:rPr lang="en-US" sz="2400" dirty="0" smtClean="0"/>
              <a:t>Processes are assigned in such a way as to minimize wasted memory within a partition</a:t>
            </a:r>
          </a:p>
          <a:p>
            <a:pPr lvl="1" algn="just"/>
            <a:endParaRPr lang="en-US" sz="2400" dirty="0" smtClean="0"/>
          </a:p>
          <a:p>
            <a:pPr lvl="1" algn="just"/>
            <a:r>
              <a:rPr lang="en-US" sz="2400" i="1" dirty="0" smtClean="0">
                <a:solidFill>
                  <a:srgbClr val="0070C0"/>
                </a:solidFill>
              </a:rPr>
              <a:t>Queue models:</a:t>
            </a:r>
          </a:p>
          <a:p>
            <a:pPr lvl="2" algn="just"/>
            <a:r>
              <a:rPr lang="en-US" dirty="0" smtClean="0"/>
              <a:t>One queue per partition</a:t>
            </a:r>
          </a:p>
          <a:p>
            <a:pPr lvl="2" algn="just"/>
            <a:r>
              <a:rPr lang="en-US" dirty="0" smtClean="0"/>
              <a:t>Single queue</a:t>
            </a:r>
          </a:p>
          <a:p>
            <a:pPr algn="just"/>
            <a:endParaRPr lang="en-US" sz="2400" dirty="0"/>
          </a:p>
        </p:txBody>
      </p:sp>
    </p:spTree>
  </p:cSld>
  <p:clrMapOvr>
    <a:masterClrMapping/>
  </p:clrMapOvr>
  <p:transition>
    <p:pull dir="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ig07_03.gif"/>
          <p:cNvPicPr>
            <a:picLocks noGrp="1" noChangeAspect="1"/>
          </p:cNvPicPr>
          <p:nvPr>
            <p:ph idx="1"/>
          </p:nvPr>
        </p:nvPicPr>
        <p:blipFill>
          <a:blip r:embed="rId3"/>
          <a:stretch>
            <a:fillRect/>
          </a:stretch>
        </p:blipFill>
        <p:spPr>
          <a:xfrm>
            <a:off x="76200" y="152400"/>
            <a:ext cx="8915400" cy="6629400"/>
          </a:xfrm>
        </p:spPr>
      </p:pic>
    </p:spTree>
  </p:cSld>
  <p:clrMapOvr>
    <a:masterClrMapping/>
  </p:clrMapOvr>
  <p:transition>
    <p:pull dir="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Placement Algorithm</a:t>
            </a:r>
            <a:endParaRPr lang="en-US" dirty="0"/>
          </a:p>
        </p:txBody>
      </p:sp>
      <p:sp>
        <p:nvSpPr>
          <p:cNvPr id="3" name="Content Placeholder 2"/>
          <p:cNvSpPr>
            <a:spLocks noGrp="1"/>
          </p:cNvSpPr>
          <p:nvPr>
            <p:ph idx="1"/>
          </p:nvPr>
        </p:nvSpPr>
        <p:spPr/>
        <p:txBody>
          <a:bodyPr/>
          <a:lstStyle/>
          <a:p>
            <a:pPr algn="just"/>
            <a:r>
              <a:rPr lang="en-US" sz="2400" dirty="0" smtClean="0">
                <a:solidFill>
                  <a:srgbClr val="0070C0"/>
                </a:solidFill>
              </a:rPr>
              <a:t>Problem with one queue per partition is</a:t>
            </a:r>
          </a:p>
          <a:p>
            <a:pPr lvl="1" algn="just"/>
            <a:r>
              <a:rPr lang="en-US" sz="2400" dirty="0" smtClean="0"/>
              <a:t>It might be optimum from a partition point of view, but not optimum from system’s point of view</a:t>
            </a:r>
          </a:p>
          <a:p>
            <a:pPr lvl="1" algn="just"/>
            <a:r>
              <a:rPr lang="en-US" sz="2400" dirty="0" smtClean="0"/>
              <a:t>If there are no processes which can fit a particular partition, then it will remain unused</a:t>
            </a:r>
          </a:p>
          <a:p>
            <a:pPr lvl="1" algn="just"/>
            <a:endParaRPr lang="en-US" sz="2400" dirty="0" smtClean="0"/>
          </a:p>
          <a:p>
            <a:pPr lvl="1" algn="just"/>
            <a:r>
              <a:rPr lang="en-US" sz="2400" dirty="0" smtClean="0"/>
              <a:t>Hence, using a </a:t>
            </a:r>
            <a:r>
              <a:rPr lang="en-US" sz="2400" dirty="0" smtClean="0">
                <a:solidFill>
                  <a:srgbClr val="0070C0"/>
                </a:solidFill>
              </a:rPr>
              <a:t>single queue is a better alternative</a:t>
            </a:r>
            <a:endParaRPr lang="en-US" sz="2400" dirty="0">
              <a:solidFill>
                <a:srgbClr val="0070C0"/>
              </a:solidFill>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1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Fixed Partitioning</a:t>
            </a:r>
            <a:endParaRPr lang="en-US" dirty="0"/>
          </a:p>
        </p:txBody>
      </p:sp>
      <p:sp>
        <p:nvSpPr>
          <p:cNvPr id="3" name="Content Placeholder 2"/>
          <p:cNvSpPr>
            <a:spLocks noGrp="1"/>
          </p:cNvSpPr>
          <p:nvPr>
            <p:ph idx="1"/>
          </p:nvPr>
        </p:nvSpPr>
        <p:spPr/>
        <p:txBody>
          <a:bodyPr/>
          <a:lstStyle/>
          <a:p>
            <a:pPr algn="just"/>
            <a:r>
              <a:rPr lang="en-US" sz="2400" dirty="0" smtClean="0"/>
              <a:t>Fixed partitioning schemes are </a:t>
            </a:r>
            <a:r>
              <a:rPr lang="en-US" sz="2400" dirty="0" smtClean="0">
                <a:solidFill>
                  <a:srgbClr val="0070C0"/>
                </a:solidFill>
              </a:rPr>
              <a:t>relatively simple </a:t>
            </a:r>
            <a:r>
              <a:rPr lang="en-US" sz="2400" dirty="0" smtClean="0"/>
              <a:t>and require </a:t>
            </a:r>
            <a:r>
              <a:rPr lang="en-US" sz="2400" dirty="0" smtClean="0">
                <a:solidFill>
                  <a:srgbClr val="0070C0"/>
                </a:solidFill>
              </a:rPr>
              <a:t>minimum</a:t>
            </a:r>
            <a:r>
              <a:rPr lang="en-US" sz="2400" dirty="0" smtClean="0"/>
              <a:t> operating system software and processing </a:t>
            </a:r>
            <a:r>
              <a:rPr lang="en-US" sz="2400" dirty="0" smtClean="0">
                <a:solidFill>
                  <a:srgbClr val="0070C0"/>
                </a:solidFill>
              </a:rPr>
              <a:t>overhead</a:t>
            </a:r>
          </a:p>
          <a:p>
            <a:pPr algn="just"/>
            <a:endParaRPr lang="en-US" sz="2400" dirty="0" smtClean="0"/>
          </a:p>
          <a:p>
            <a:pPr algn="just"/>
            <a:r>
              <a:rPr lang="en-US" sz="2400" dirty="0" smtClean="0"/>
              <a:t>Unequal size partitioning provides </a:t>
            </a:r>
            <a:r>
              <a:rPr lang="en-US" sz="2400" dirty="0" smtClean="0">
                <a:solidFill>
                  <a:srgbClr val="0070C0"/>
                </a:solidFill>
              </a:rPr>
              <a:t>flexibility</a:t>
            </a:r>
            <a:r>
              <a:rPr lang="en-US" sz="2400" dirty="0" smtClean="0"/>
              <a:t> to the basic approach</a:t>
            </a:r>
            <a:endParaRPr lang="en-US" sz="2400" dirty="0"/>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a:t>
            </a:r>
            <a:r>
              <a:rPr lang="en-US" dirty="0" smtClean="0"/>
              <a:t>-Programming</a:t>
            </a:r>
            <a:endParaRPr lang="en-US" dirty="0"/>
          </a:p>
        </p:txBody>
      </p:sp>
      <p:sp>
        <p:nvSpPr>
          <p:cNvPr id="3" name="Content Placeholder 2"/>
          <p:cNvSpPr>
            <a:spLocks noGrp="1"/>
          </p:cNvSpPr>
          <p:nvPr>
            <p:ph idx="1"/>
          </p:nvPr>
        </p:nvSpPr>
        <p:spPr/>
        <p:txBody>
          <a:bodyPr/>
          <a:lstStyle/>
          <a:p>
            <a:pPr algn="just"/>
            <a:endParaRPr lang="en-NZ" sz="2400" dirty="0" smtClean="0"/>
          </a:p>
          <a:p>
            <a:pPr algn="just"/>
            <a:r>
              <a:rPr lang="en-NZ" sz="2400" dirty="0" smtClean="0"/>
              <a:t>In a  </a:t>
            </a:r>
            <a:r>
              <a:rPr lang="en-NZ" sz="2400" dirty="0" err="1" smtClean="0"/>
              <a:t>uni</a:t>
            </a:r>
            <a:r>
              <a:rPr lang="en-NZ" sz="2400" dirty="0" smtClean="0"/>
              <a:t>-programming system, main memory is divided into two parts: </a:t>
            </a:r>
          </a:p>
          <a:p>
            <a:pPr lvl="1" algn="just">
              <a:buFont typeface="Arial" pitchFamily="34" charset="0"/>
              <a:buChar char="•"/>
            </a:pPr>
            <a:r>
              <a:rPr lang="en-NZ" sz="2400" dirty="0" smtClean="0"/>
              <a:t>One part for the </a:t>
            </a:r>
            <a:r>
              <a:rPr lang="en-NZ" sz="2400" dirty="0" smtClean="0">
                <a:solidFill>
                  <a:srgbClr val="0070C0"/>
                </a:solidFill>
              </a:rPr>
              <a:t>operating system </a:t>
            </a:r>
            <a:r>
              <a:rPr lang="en-NZ" sz="2400" dirty="0" smtClean="0"/>
              <a:t>(resident monitor, kernel) and </a:t>
            </a:r>
          </a:p>
          <a:p>
            <a:pPr lvl="1" algn="just">
              <a:buFont typeface="Arial" pitchFamily="34" charset="0"/>
              <a:buChar char="•"/>
            </a:pPr>
            <a:r>
              <a:rPr lang="en-NZ" sz="2400" dirty="0" smtClean="0"/>
              <a:t>One part for the </a:t>
            </a:r>
            <a:r>
              <a:rPr lang="en-NZ" sz="2400" dirty="0" smtClean="0">
                <a:solidFill>
                  <a:srgbClr val="0070C0"/>
                </a:solidFill>
              </a:rPr>
              <a:t>program</a:t>
            </a:r>
            <a:r>
              <a:rPr lang="en-NZ" sz="2400" dirty="0" smtClean="0"/>
              <a:t> currently being executed. </a:t>
            </a:r>
          </a:p>
          <a:p>
            <a:pPr lvl="0" algn="just">
              <a:buFont typeface="Arial" pitchFamily="34" charset="0"/>
              <a:buNone/>
            </a:pPr>
            <a:endParaRPr lang="en-NZ" sz="2400" dirty="0" smtClean="0"/>
          </a:p>
        </p:txBody>
      </p:sp>
    </p:spTree>
  </p:cSld>
  <p:clrMapOvr>
    <a:masterClrMapping/>
  </p:clrMapOvr>
  <p:transition>
    <p:pull dir="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6934200" cy="1143000"/>
          </a:xfrm>
        </p:spPr>
        <p:txBody>
          <a:bodyPr/>
          <a:lstStyle/>
          <a:p>
            <a:r>
              <a:rPr lang="en-NZ" smtClean="0"/>
              <a:t>Remaining </a:t>
            </a:r>
            <a:r>
              <a:rPr lang="en-NZ" dirty="0" smtClean="0"/>
              <a:t>Problems with </a:t>
            </a:r>
            <a:r>
              <a:rPr lang="en-NZ" smtClean="0"/>
              <a:t>Fixed Partitions</a:t>
            </a:r>
            <a:endParaRPr lang="en-NZ" dirty="0"/>
          </a:p>
        </p:txBody>
      </p:sp>
      <p:sp>
        <p:nvSpPr>
          <p:cNvPr id="3" name="Content Placeholder 2"/>
          <p:cNvSpPr>
            <a:spLocks noGrp="1"/>
          </p:cNvSpPr>
          <p:nvPr>
            <p:ph idx="1"/>
          </p:nvPr>
        </p:nvSpPr>
        <p:spPr/>
        <p:txBody>
          <a:bodyPr/>
          <a:lstStyle/>
          <a:p>
            <a:pPr algn="just"/>
            <a:r>
              <a:rPr lang="en-NZ" sz="2400" dirty="0" smtClean="0">
                <a:solidFill>
                  <a:srgbClr val="0070C0"/>
                </a:solidFill>
              </a:rPr>
              <a:t>The number of active processes </a:t>
            </a:r>
            <a:r>
              <a:rPr lang="en-NZ" sz="2400" dirty="0" smtClean="0"/>
              <a:t>is limited by the system </a:t>
            </a:r>
          </a:p>
          <a:p>
            <a:pPr lvl="1" algn="just"/>
            <a:r>
              <a:rPr lang="en-NZ" sz="2400" dirty="0" smtClean="0"/>
              <a:t>i.e. limited by the pre-determined number of partitions</a:t>
            </a:r>
          </a:p>
          <a:p>
            <a:pPr algn="just"/>
            <a:endParaRPr lang="en-NZ" sz="2400" dirty="0" smtClean="0"/>
          </a:p>
          <a:p>
            <a:pPr algn="just"/>
            <a:r>
              <a:rPr lang="en-NZ" sz="2400" dirty="0" smtClean="0"/>
              <a:t>A </a:t>
            </a:r>
            <a:r>
              <a:rPr lang="en-NZ" sz="2400" dirty="0" smtClean="0">
                <a:solidFill>
                  <a:srgbClr val="0070C0"/>
                </a:solidFill>
              </a:rPr>
              <a:t>large number of very small processes </a:t>
            </a:r>
            <a:r>
              <a:rPr lang="en-NZ" sz="2400" dirty="0" smtClean="0"/>
              <a:t>will not use the space efficiently</a:t>
            </a:r>
          </a:p>
          <a:p>
            <a:pPr lvl="1" algn="just"/>
            <a:r>
              <a:rPr lang="en-NZ" sz="2400" dirty="0" smtClean="0"/>
              <a:t>In either fixed or variable length partition methods</a:t>
            </a:r>
          </a:p>
          <a:p>
            <a:pPr algn="just"/>
            <a:endParaRPr lang="en-NZ" sz="2400" dirty="0"/>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1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Dynamic Partitioning</a:t>
            </a:r>
            <a:endParaRPr lang="en-US" dirty="0"/>
          </a:p>
        </p:txBody>
      </p:sp>
      <p:sp>
        <p:nvSpPr>
          <p:cNvPr id="3" name="Content Placeholder 2"/>
          <p:cNvSpPr>
            <a:spLocks noGrp="1"/>
          </p:cNvSpPr>
          <p:nvPr>
            <p:ph idx="1"/>
          </p:nvPr>
        </p:nvSpPr>
        <p:spPr>
          <a:xfrm>
            <a:off x="457200" y="1600200"/>
            <a:ext cx="8229600" cy="4800600"/>
          </a:xfrm>
        </p:spPr>
        <p:txBody>
          <a:bodyPr/>
          <a:lstStyle/>
          <a:p>
            <a:pPr algn="just"/>
            <a:r>
              <a:rPr lang="en-US" sz="2400" dirty="0" smtClean="0"/>
              <a:t>Partitions are of </a:t>
            </a:r>
            <a:r>
              <a:rPr lang="en-US" sz="2400" dirty="0" smtClean="0">
                <a:solidFill>
                  <a:srgbClr val="0070C0"/>
                </a:solidFill>
              </a:rPr>
              <a:t>variable length </a:t>
            </a:r>
            <a:r>
              <a:rPr lang="en-US" sz="2400" dirty="0" smtClean="0"/>
              <a:t>and </a:t>
            </a:r>
            <a:r>
              <a:rPr lang="en-US" sz="2400" dirty="0" smtClean="0">
                <a:solidFill>
                  <a:srgbClr val="0070C0"/>
                </a:solidFill>
              </a:rPr>
              <a:t>number</a:t>
            </a:r>
          </a:p>
          <a:p>
            <a:pPr algn="just"/>
            <a:endParaRPr lang="en-US" sz="2400" dirty="0" smtClean="0"/>
          </a:p>
          <a:p>
            <a:pPr algn="just"/>
            <a:r>
              <a:rPr lang="en-US" sz="2400" dirty="0" smtClean="0"/>
              <a:t>Process is allocated exactly as much memory as required</a:t>
            </a:r>
          </a:p>
        </p:txBody>
      </p:sp>
    </p:spTree>
  </p:cSld>
  <p:clrMapOvr>
    <a:masterClrMapping/>
  </p:clrMapOvr>
  <p:transition>
    <p:pull dir="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76200" y="685800"/>
            <a:ext cx="2662238" cy="5996032"/>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047999" y="873579"/>
            <a:ext cx="2561515" cy="5832021"/>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5913060" y="914400"/>
            <a:ext cx="2545140" cy="5638800"/>
          </a:xfrm>
          <a:prstGeom prst="rect">
            <a:avLst/>
          </a:prstGeom>
          <a:noFill/>
          <a:ln w="9525">
            <a:noFill/>
            <a:miter lim="800000"/>
            <a:headEnd/>
            <a:tailEnd/>
          </a:ln>
          <a:effectLst/>
        </p:spPr>
      </p:pic>
      <p:sp>
        <p:nvSpPr>
          <p:cNvPr id="7" name="TextBox 6"/>
          <p:cNvSpPr txBox="1"/>
          <p:nvPr/>
        </p:nvSpPr>
        <p:spPr>
          <a:xfrm>
            <a:off x="3429000" y="533400"/>
            <a:ext cx="1132155" cy="369332"/>
          </a:xfrm>
          <a:prstGeom prst="rect">
            <a:avLst/>
          </a:prstGeom>
          <a:noFill/>
        </p:spPr>
        <p:txBody>
          <a:bodyPr wrap="square" rtlCol="0">
            <a:spAutoFit/>
          </a:bodyPr>
          <a:lstStyle/>
          <a:p>
            <a:r>
              <a:rPr lang="en-US" dirty="0" smtClean="0"/>
              <a:t>P1:20M</a:t>
            </a:r>
            <a:endParaRPr lang="en-US" dirty="0"/>
          </a:p>
        </p:txBody>
      </p:sp>
      <p:sp>
        <p:nvSpPr>
          <p:cNvPr id="8" name="TextBox 7"/>
          <p:cNvSpPr txBox="1"/>
          <p:nvPr/>
        </p:nvSpPr>
        <p:spPr>
          <a:xfrm>
            <a:off x="6335445" y="533400"/>
            <a:ext cx="1132155" cy="369332"/>
          </a:xfrm>
          <a:prstGeom prst="rect">
            <a:avLst/>
          </a:prstGeom>
          <a:noFill/>
        </p:spPr>
        <p:txBody>
          <a:bodyPr wrap="square" rtlCol="0">
            <a:spAutoFit/>
          </a:bodyPr>
          <a:lstStyle/>
          <a:p>
            <a:r>
              <a:rPr lang="en-US" dirty="0" smtClean="0"/>
              <a:t>P2:14M</a:t>
            </a:r>
            <a:endParaRPr lang="en-US" dirty="0"/>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7"/>
                                        </p:tgtEl>
                                        <p:attrNameLst>
                                          <p:attrName>style.visibility</p:attrName>
                                        </p:attrNameLst>
                                      </p:cBhvr>
                                      <p:to>
                                        <p:strVal val="visible"/>
                                      </p:to>
                                    </p:set>
                                    <p:anim calcmode="lin" valueType="num">
                                      <p:cBhvr additive="base">
                                        <p:cTn id="13" dur="1000" fill="hold"/>
                                        <p:tgtEl>
                                          <p:spTgt spid="1027"/>
                                        </p:tgtEl>
                                        <p:attrNameLst>
                                          <p:attrName>ppt_x</p:attrName>
                                        </p:attrNameLst>
                                      </p:cBhvr>
                                      <p:tavLst>
                                        <p:tav tm="0">
                                          <p:val>
                                            <p:strVal val="#ppt_x"/>
                                          </p:val>
                                        </p:tav>
                                        <p:tav tm="100000">
                                          <p:val>
                                            <p:strVal val="#ppt_x"/>
                                          </p:val>
                                        </p:tav>
                                      </p:tavLst>
                                    </p:anim>
                                    <p:anim calcmode="lin" valueType="num">
                                      <p:cBhvr additive="base">
                                        <p:cTn id="14" dur="10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1000" fill="hold"/>
                                        <p:tgtEl>
                                          <p:spTgt spid="8"/>
                                        </p:tgtEl>
                                        <p:attrNameLst>
                                          <p:attrName>ppt_x</p:attrName>
                                        </p:attrNameLst>
                                      </p:cBhvr>
                                      <p:tavLst>
                                        <p:tav tm="0">
                                          <p:val>
                                            <p:strVal val="#ppt_x"/>
                                          </p:val>
                                        </p:tav>
                                        <p:tav tm="100000">
                                          <p:val>
                                            <p:strVal val="#ppt_x"/>
                                          </p:val>
                                        </p:tav>
                                      </p:tavLst>
                                    </p:anim>
                                    <p:anim calcmode="lin" valueType="num">
                                      <p:cBhvr additive="base">
                                        <p:cTn id="20" dur="10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8"/>
                                        </p:tgtEl>
                                        <p:attrNameLst>
                                          <p:attrName>style.visibility</p:attrName>
                                        </p:attrNameLst>
                                      </p:cBhvr>
                                      <p:to>
                                        <p:strVal val="visible"/>
                                      </p:to>
                                    </p:set>
                                    <p:anim calcmode="lin" valueType="num">
                                      <p:cBhvr additive="base">
                                        <p:cTn id="25" dur="1000" fill="hold"/>
                                        <p:tgtEl>
                                          <p:spTgt spid="1028"/>
                                        </p:tgtEl>
                                        <p:attrNameLst>
                                          <p:attrName>ppt_x</p:attrName>
                                        </p:attrNameLst>
                                      </p:cBhvr>
                                      <p:tavLst>
                                        <p:tav tm="0">
                                          <p:val>
                                            <p:strVal val="#ppt_x"/>
                                          </p:val>
                                        </p:tav>
                                        <p:tav tm="100000">
                                          <p:val>
                                            <p:strVal val="#ppt_x"/>
                                          </p:val>
                                        </p:tav>
                                      </p:tavLst>
                                    </p:anim>
                                    <p:anim calcmode="lin" valueType="num">
                                      <p:cBhvr additive="base">
                                        <p:cTn id="26" dur="10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657350" y="838200"/>
            <a:ext cx="2533650" cy="5525978"/>
          </a:xfrm>
          <a:prstGeom prst="rect">
            <a:avLst/>
          </a:prstGeom>
          <a:noFill/>
          <a:ln w="9525">
            <a:noFill/>
            <a:miter lim="800000"/>
            <a:headEnd/>
            <a:tailEnd/>
          </a:ln>
          <a:effectLst/>
        </p:spPr>
      </p:pic>
      <p:sp>
        <p:nvSpPr>
          <p:cNvPr id="5" name="TextBox 4"/>
          <p:cNvSpPr txBox="1"/>
          <p:nvPr/>
        </p:nvSpPr>
        <p:spPr>
          <a:xfrm>
            <a:off x="1905000" y="468868"/>
            <a:ext cx="1132155" cy="369332"/>
          </a:xfrm>
          <a:prstGeom prst="rect">
            <a:avLst/>
          </a:prstGeom>
          <a:noFill/>
        </p:spPr>
        <p:txBody>
          <a:bodyPr wrap="square" rtlCol="0">
            <a:spAutoFit/>
          </a:bodyPr>
          <a:lstStyle/>
          <a:p>
            <a:r>
              <a:rPr lang="en-US" dirty="0" smtClean="0"/>
              <a:t>P3:18M</a:t>
            </a:r>
            <a:endParaRPr lang="en-US" dirty="0"/>
          </a:p>
        </p:txBody>
      </p:sp>
      <p:pic>
        <p:nvPicPr>
          <p:cNvPr id="2051" name="Picture 3"/>
          <p:cNvPicPr>
            <a:picLocks noChangeAspect="1" noChangeArrowheads="1"/>
          </p:cNvPicPr>
          <p:nvPr/>
        </p:nvPicPr>
        <p:blipFill>
          <a:blip r:embed="rId3"/>
          <a:srcRect/>
          <a:stretch>
            <a:fillRect/>
          </a:stretch>
        </p:blipFill>
        <p:spPr bwMode="auto">
          <a:xfrm>
            <a:off x="5181600" y="990601"/>
            <a:ext cx="2514600" cy="4953000"/>
          </a:xfrm>
          <a:prstGeom prst="rect">
            <a:avLst/>
          </a:prstGeom>
          <a:noFill/>
          <a:ln w="9525">
            <a:noFill/>
            <a:miter lim="800000"/>
            <a:headEnd/>
            <a:tailEnd/>
          </a:ln>
          <a:effectLst/>
        </p:spPr>
      </p:pic>
      <p:sp>
        <p:nvSpPr>
          <p:cNvPr id="7" name="TextBox 6"/>
          <p:cNvSpPr txBox="1"/>
          <p:nvPr/>
        </p:nvSpPr>
        <p:spPr>
          <a:xfrm>
            <a:off x="5181600" y="381000"/>
            <a:ext cx="2895600" cy="646331"/>
          </a:xfrm>
          <a:prstGeom prst="rect">
            <a:avLst/>
          </a:prstGeom>
          <a:noFill/>
        </p:spPr>
        <p:txBody>
          <a:bodyPr wrap="square" rtlCol="0">
            <a:spAutoFit/>
          </a:bodyPr>
          <a:lstStyle/>
          <a:p>
            <a:r>
              <a:rPr lang="en-US" dirty="0" smtClean="0"/>
              <a:t>None Ready, new process arriving, Swap P2</a:t>
            </a:r>
            <a:endParaRPr lang="en-US" dirty="0"/>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 calcmode="lin" valueType="num">
                                      <p:cBhvr additive="base">
                                        <p:cTn id="13" dur="1000" fill="hold"/>
                                        <p:tgtEl>
                                          <p:spTgt spid="2050"/>
                                        </p:tgtEl>
                                        <p:attrNameLst>
                                          <p:attrName>ppt_x</p:attrName>
                                        </p:attrNameLst>
                                      </p:cBhvr>
                                      <p:tavLst>
                                        <p:tav tm="0">
                                          <p:val>
                                            <p:strVal val="#ppt_x"/>
                                          </p:val>
                                        </p:tav>
                                        <p:tav tm="100000">
                                          <p:val>
                                            <p:strVal val="#ppt_x"/>
                                          </p:val>
                                        </p:tav>
                                      </p:tavLst>
                                    </p:anim>
                                    <p:anim calcmode="lin" valueType="num">
                                      <p:cBhvr additive="base">
                                        <p:cTn id="14" dur="10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ppt_x"/>
                                          </p:val>
                                        </p:tav>
                                        <p:tav tm="100000">
                                          <p:val>
                                            <p:strVal val="#ppt_x"/>
                                          </p:val>
                                        </p:tav>
                                      </p:tavLst>
                                    </p:anim>
                                    <p:anim calcmode="lin" valueType="num">
                                      <p:cBhvr additive="base">
                                        <p:cTn id="20" dur="10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51"/>
                                        </p:tgtEl>
                                        <p:attrNameLst>
                                          <p:attrName>style.visibility</p:attrName>
                                        </p:attrNameLst>
                                      </p:cBhvr>
                                      <p:to>
                                        <p:strVal val="visible"/>
                                      </p:to>
                                    </p:set>
                                    <p:anim calcmode="lin" valueType="num">
                                      <p:cBhvr additive="base">
                                        <p:cTn id="25" dur="1000" fill="hold"/>
                                        <p:tgtEl>
                                          <p:spTgt spid="2051"/>
                                        </p:tgtEl>
                                        <p:attrNameLst>
                                          <p:attrName>ppt_x</p:attrName>
                                        </p:attrNameLst>
                                      </p:cBhvr>
                                      <p:tavLst>
                                        <p:tav tm="0">
                                          <p:val>
                                            <p:strVal val="#ppt_x"/>
                                          </p:val>
                                        </p:tav>
                                        <p:tav tm="100000">
                                          <p:val>
                                            <p:strVal val="#ppt_x"/>
                                          </p:val>
                                        </p:tav>
                                      </p:tavLst>
                                    </p:anim>
                                    <p:anim calcmode="lin" valueType="num">
                                      <p:cBhvr additive="base">
                                        <p:cTn id="26" dur="1000" fill="hold"/>
                                        <p:tgtEl>
                                          <p:spTgt spid="2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533400" y="1676400"/>
            <a:ext cx="1831467" cy="4724399"/>
          </a:xfrm>
          <a:prstGeom prst="rect">
            <a:avLst/>
          </a:prstGeom>
          <a:noFill/>
          <a:ln w="9525">
            <a:noFill/>
            <a:miter lim="800000"/>
            <a:headEnd/>
            <a:tailEnd/>
          </a:ln>
          <a:effectLst/>
        </p:spPr>
      </p:pic>
      <p:sp>
        <p:nvSpPr>
          <p:cNvPr id="5" name="TextBox 4"/>
          <p:cNvSpPr txBox="1"/>
          <p:nvPr/>
        </p:nvSpPr>
        <p:spPr>
          <a:xfrm>
            <a:off x="696645" y="1295400"/>
            <a:ext cx="1132155" cy="369332"/>
          </a:xfrm>
          <a:prstGeom prst="rect">
            <a:avLst/>
          </a:prstGeom>
          <a:noFill/>
        </p:spPr>
        <p:txBody>
          <a:bodyPr wrap="square" rtlCol="0">
            <a:spAutoFit/>
          </a:bodyPr>
          <a:lstStyle/>
          <a:p>
            <a:r>
              <a:rPr lang="en-US" dirty="0" smtClean="0"/>
              <a:t>P4:8M</a:t>
            </a:r>
            <a:endParaRPr lang="en-US" dirty="0"/>
          </a:p>
        </p:txBody>
      </p:sp>
      <p:pic>
        <p:nvPicPr>
          <p:cNvPr id="3075" name="Picture 3"/>
          <p:cNvPicPr>
            <a:picLocks noChangeAspect="1" noChangeArrowheads="1"/>
          </p:cNvPicPr>
          <p:nvPr/>
        </p:nvPicPr>
        <p:blipFill>
          <a:blip r:embed="rId3"/>
          <a:srcRect/>
          <a:stretch>
            <a:fillRect/>
          </a:stretch>
        </p:blipFill>
        <p:spPr bwMode="auto">
          <a:xfrm>
            <a:off x="3148965" y="1704975"/>
            <a:ext cx="2032635" cy="4695825"/>
          </a:xfrm>
          <a:prstGeom prst="rect">
            <a:avLst/>
          </a:prstGeom>
          <a:noFill/>
          <a:ln w="9525">
            <a:noFill/>
            <a:miter lim="800000"/>
            <a:headEnd/>
            <a:tailEnd/>
          </a:ln>
          <a:effectLst/>
        </p:spPr>
      </p:pic>
      <p:sp>
        <p:nvSpPr>
          <p:cNvPr id="7" name="TextBox 6"/>
          <p:cNvSpPr txBox="1"/>
          <p:nvPr/>
        </p:nvSpPr>
        <p:spPr>
          <a:xfrm>
            <a:off x="2895600" y="676870"/>
            <a:ext cx="2362200" cy="923330"/>
          </a:xfrm>
          <a:prstGeom prst="rect">
            <a:avLst/>
          </a:prstGeom>
          <a:noFill/>
        </p:spPr>
        <p:txBody>
          <a:bodyPr wrap="square" rtlCol="0">
            <a:spAutoFit/>
          </a:bodyPr>
          <a:lstStyle/>
          <a:p>
            <a:r>
              <a:rPr lang="en-US" dirty="0" smtClean="0"/>
              <a:t>None Ready,</a:t>
            </a:r>
          </a:p>
          <a:p>
            <a:r>
              <a:rPr lang="en-US" dirty="0" smtClean="0"/>
              <a:t>P2 Ready-Suspend,</a:t>
            </a:r>
          </a:p>
          <a:p>
            <a:r>
              <a:rPr lang="en-US" dirty="0" smtClean="0"/>
              <a:t>Swap P1</a:t>
            </a:r>
            <a:endParaRPr lang="en-US" dirty="0"/>
          </a:p>
        </p:txBody>
      </p:sp>
      <p:pic>
        <p:nvPicPr>
          <p:cNvPr id="3076" name="Picture 4"/>
          <p:cNvPicPr>
            <a:picLocks noChangeAspect="1" noChangeArrowheads="1"/>
          </p:cNvPicPr>
          <p:nvPr/>
        </p:nvPicPr>
        <p:blipFill>
          <a:blip r:embed="rId4"/>
          <a:srcRect/>
          <a:stretch>
            <a:fillRect/>
          </a:stretch>
        </p:blipFill>
        <p:spPr bwMode="auto">
          <a:xfrm>
            <a:off x="5781675" y="1752600"/>
            <a:ext cx="2219325" cy="4648200"/>
          </a:xfrm>
          <a:prstGeom prst="rect">
            <a:avLst/>
          </a:prstGeom>
          <a:noFill/>
          <a:ln w="9525">
            <a:noFill/>
            <a:miter lim="800000"/>
            <a:headEnd/>
            <a:tailEnd/>
          </a:ln>
          <a:effectLst/>
        </p:spPr>
      </p:pic>
      <p:sp>
        <p:nvSpPr>
          <p:cNvPr id="11" name="TextBox 10"/>
          <p:cNvSpPr txBox="1"/>
          <p:nvPr/>
        </p:nvSpPr>
        <p:spPr>
          <a:xfrm>
            <a:off x="5954445" y="1143000"/>
            <a:ext cx="1894155" cy="369332"/>
          </a:xfrm>
          <a:prstGeom prst="rect">
            <a:avLst/>
          </a:prstGeom>
          <a:noFill/>
        </p:spPr>
        <p:txBody>
          <a:bodyPr wrap="square" rtlCol="0">
            <a:spAutoFit/>
          </a:bodyPr>
          <a:lstStyle/>
          <a:p>
            <a:r>
              <a:rPr lang="en-US" dirty="0" smtClean="0"/>
              <a:t>P2 swapped in</a:t>
            </a:r>
            <a:endParaRPr lang="en-US" dirty="0"/>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anim calcmode="lin" valueType="num">
                                      <p:cBhvr additive="base">
                                        <p:cTn id="13" dur="1000" fill="hold"/>
                                        <p:tgtEl>
                                          <p:spTgt spid="3074"/>
                                        </p:tgtEl>
                                        <p:attrNameLst>
                                          <p:attrName>ppt_x</p:attrName>
                                        </p:attrNameLst>
                                      </p:cBhvr>
                                      <p:tavLst>
                                        <p:tav tm="0">
                                          <p:val>
                                            <p:strVal val="#ppt_x"/>
                                          </p:val>
                                        </p:tav>
                                        <p:tav tm="100000">
                                          <p:val>
                                            <p:strVal val="#ppt_x"/>
                                          </p:val>
                                        </p:tav>
                                      </p:tavLst>
                                    </p:anim>
                                    <p:anim calcmode="lin" valueType="num">
                                      <p:cBhvr additive="base">
                                        <p:cTn id="14" dur="10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ppt_x"/>
                                          </p:val>
                                        </p:tav>
                                        <p:tav tm="100000">
                                          <p:val>
                                            <p:strVal val="#ppt_x"/>
                                          </p:val>
                                        </p:tav>
                                      </p:tavLst>
                                    </p:anim>
                                    <p:anim calcmode="lin" valueType="num">
                                      <p:cBhvr additive="base">
                                        <p:cTn id="20" dur="10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75"/>
                                        </p:tgtEl>
                                        <p:attrNameLst>
                                          <p:attrName>style.visibility</p:attrName>
                                        </p:attrNameLst>
                                      </p:cBhvr>
                                      <p:to>
                                        <p:strVal val="visible"/>
                                      </p:to>
                                    </p:set>
                                    <p:anim calcmode="lin" valueType="num">
                                      <p:cBhvr additive="base">
                                        <p:cTn id="25" dur="1000" fill="hold"/>
                                        <p:tgtEl>
                                          <p:spTgt spid="3075"/>
                                        </p:tgtEl>
                                        <p:attrNameLst>
                                          <p:attrName>ppt_x</p:attrName>
                                        </p:attrNameLst>
                                      </p:cBhvr>
                                      <p:tavLst>
                                        <p:tav tm="0">
                                          <p:val>
                                            <p:strVal val="#ppt_x"/>
                                          </p:val>
                                        </p:tav>
                                        <p:tav tm="100000">
                                          <p:val>
                                            <p:strVal val="#ppt_x"/>
                                          </p:val>
                                        </p:tav>
                                      </p:tavLst>
                                    </p:anim>
                                    <p:anim calcmode="lin" valueType="num">
                                      <p:cBhvr additive="base">
                                        <p:cTn id="26" dur="1000" fill="hold"/>
                                        <p:tgtEl>
                                          <p:spTgt spid="307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1000" fill="hold"/>
                                        <p:tgtEl>
                                          <p:spTgt spid="11"/>
                                        </p:tgtEl>
                                        <p:attrNameLst>
                                          <p:attrName>ppt_x</p:attrName>
                                        </p:attrNameLst>
                                      </p:cBhvr>
                                      <p:tavLst>
                                        <p:tav tm="0">
                                          <p:val>
                                            <p:strVal val="#ppt_x"/>
                                          </p:val>
                                        </p:tav>
                                        <p:tav tm="100000">
                                          <p:val>
                                            <p:strVal val="#ppt_x"/>
                                          </p:val>
                                        </p:tav>
                                      </p:tavLst>
                                    </p:anim>
                                    <p:anim calcmode="lin" valueType="num">
                                      <p:cBhvr additive="base">
                                        <p:cTn id="32" dur="10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076"/>
                                        </p:tgtEl>
                                        <p:attrNameLst>
                                          <p:attrName>style.visibility</p:attrName>
                                        </p:attrNameLst>
                                      </p:cBhvr>
                                      <p:to>
                                        <p:strVal val="visible"/>
                                      </p:to>
                                    </p:set>
                                    <p:anim calcmode="lin" valueType="num">
                                      <p:cBhvr additive="base">
                                        <p:cTn id="37" dur="1000" fill="hold"/>
                                        <p:tgtEl>
                                          <p:spTgt spid="3076"/>
                                        </p:tgtEl>
                                        <p:attrNameLst>
                                          <p:attrName>ppt_x</p:attrName>
                                        </p:attrNameLst>
                                      </p:cBhvr>
                                      <p:tavLst>
                                        <p:tav tm="0">
                                          <p:val>
                                            <p:strVal val="#ppt_x"/>
                                          </p:val>
                                        </p:tav>
                                        <p:tav tm="100000">
                                          <p:val>
                                            <p:strVal val="#ppt_x"/>
                                          </p:val>
                                        </p:tav>
                                      </p:tavLst>
                                    </p:anim>
                                    <p:anim calcmode="lin" valueType="num">
                                      <p:cBhvr additive="base">
                                        <p:cTn id="38" dur="1000" fill="hold"/>
                                        <p:tgtEl>
                                          <p:spTgt spid="30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143000"/>
          </a:xfrm>
        </p:spPr>
        <p:txBody>
          <a:bodyPr/>
          <a:lstStyle/>
          <a:p>
            <a:r>
              <a:rPr lang="en-NZ" dirty="0" smtClean="0"/>
              <a:t>Dynamic Partitioning: Issue</a:t>
            </a:r>
            <a:endParaRPr lang="en-NZ" dirty="0"/>
          </a:p>
        </p:txBody>
      </p:sp>
      <p:sp>
        <p:nvSpPr>
          <p:cNvPr id="22" name="Content Placeholder 21"/>
          <p:cNvSpPr>
            <a:spLocks noGrp="1"/>
          </p:cNvSpPr>
          <p:nvPr>
            <p:ph idx="1"/>
          </p:nvPr>
        </p:nvSpPr>
        <p:spPr>
          <a:xfrm>
            <a:off x="609600" y="1524000"/>
            <a:ext cx="8077200" cy="4495800"/>
          </a:xfrm>
        </p:spPr>
        <p:txBody>
          <a:bodyPr/>
          <a:lstStyle/>
          <a:p>
            <a:pPr algn="just"/>
            <a:r>
              <a:rPr lang="en-NZ" sz="2400" b="1" i="1" dirty="0" smtClean="0">
                <a:solidFill>
                  <a:srgbClr val="0070C0"/>
                </a:solidFill>
              </a:rPr>
              <a:t>External Fragmentation</a:t>
            </a:r>
          </a:p>
          <a:p>
            <a:pPr lvl="1" algn="just"/>
            <a:r>
              <a:rPr lang="en-NZ" sz="2400" dirty="0" smtClean="0"/>
              <a:t>Memory external to all processes is fragmented</a:t>
            </a:r>
          </a:p>
          <a:p>
            <a:pPr algn="just"/>
            <a:endParaRPr lang="en-NZ" sz="2400" dirty="0" smtClean="0"/>
          </a:p>
          <a:p>
            <a:pPr algn="just"/>
            <a:r>
              <a:rPr lang="en-NZ" sz="2400" dirty="0" smtClean="0"/>
              <a:t>Can resolve using</a:t>
            </a:r>
            <a:r>
              <a:rPr lang="en-NZ" sz="2400" dirty="0" smtClean="0">
                <a:solidFill>
                  <a:srgbClr val="0070C0"/>
                </a:solidFill>
              </a:rPr>
              <a:t> </a:t>
            </a:r>
            <a:r>
              <a:rPr lang="en-NZ" sz="2400" b="1" i="1" dirty="0" smtClean="0">
                <a:solidFill>
                  <a:srgbClr val="0070C0"/>
                </a:solidFill>
              </a:rPr>
              <a:t>compaction</a:t>
            </a:r>
          </a:p>
          <a:p>
            <a:pPr algn="just"/>
            <a:endParaRPr lang="en-NZ" sz="2400" b="1" i="1" dirty="0" smtClean="0">
              <a:solidFill>
                <a:srgbClr val="0070C0"/>
              </a:solidFill>
            </a:endParaRPr>
          </a:p>
          <a:p>
            <a:pPr lvl="1" algn="just"/>
            <a:r>
              <a:rPr lang="en-NZ" sz="2400" dirty="0" smtClean="0"/>
              <a:t>OS moves processes so that they are contiguous</a:t>
            </a:r>
          </a:p>
          <a:p>
            <a:pPr lvl="1" algn="just"/>
            <a:r>
              <a:rPr lang="en-NZ" sz="2400" dirty="0" smtClean="0"/>
              <a:t>Needs dynamic relocation</a:t>
            </a:r>
          </a:p>
          <a:p>
            <a:pPr lvl="1" algn="just"/>
            <a:r>
              <a:rPr lang="en-NZ" sz="2400" dirty="0" smtClean="0"/>
              <a:t>Time consuming and wastes CPU time</a:t>
            </a:r>
          </a:p>
          <a:p>
            <a:pPr algn="just"/>
            <a:endParaRPr lang="en-NZ" sz="2400" dirty="0"/>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 calcmode="lin" valueType="num">
                                      <p:cBhvr additive="base">
                                        <p:cTn id="7" dur="10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2">
                                            <p:txEl>
                                              <p:pRg st="1" end="1"/>
                                            </p:txEl>
                                          </p:spTgt>
                                        </p:tgtEl>
                                        <p:attrNameLst>
                                          <p:attrName>style.visibility</p:attrName>
                                        </p:attrNameLst>
                                      </p:cBhvr>
                                      <p:to>
                                        <p:strVal val="visible"/>
                                      </p:to>
                                    </p:set>
                                    <p:anim calcmode="lin" valueType="num">
                                      <p:cBhvr additive="base">
                                        <p:cTn id="13" dur="1000" fill="hold"/>
                                        <p:tgtEl>
                                          <p:spTgt spid="22">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2">
                                            <p:txEl>
                                              <p:pRg st="3" end="3"/>
                                            </p:txEl>
                                          </p:spTgt>
                                        </p:tgtEl>
                                        <p:attrNameLst>
                                          <p:attrName>style.visibility</p:attrName>
                                        </p:attrNameLst>
                                      </p:cBhvr>
                                      <p:to>
                                        <p:strVal val="visible"/>
                                      </p:to>
                                    </p:set>
                                    <p:anim calcmode="lin" valueType="num">
                                      <p:cBhvr additive="base">
                                        <p:cTn id="19" dur="1000" fill="hold"/>
                                        <p:tgtEl>
                                          <p:spTgt spid="22">
                                            <p:txEl>
                                              <p:pRg st="3" end="3"/>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2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2">
                                            <p:txEl>
                                              <p:pRg st="5" end="5"/>
                                            </p:txEl>
                                          </p:spTgt>
                                        </p:tgtEl>
                                        <p:attrNameLst>
                                          <p:attrName>style.visibility</p:attrName>
                                        </p:attrNameLst>
                                      </p:cBhvr>
                                      <p:to>
                                        <p:strVal val="visible"/>
                                      </p:to>
                                    </p:set>
                                    <p:anim calcmode="lin" valueType="num">
                                      <p:cBhvr additive="base">
                                        <p:cTn id="25" dur="1000" fill="hold"/>
                                        <p:tgtEl>
                                          <p:spTgt spid="22">
                                            <p:txEl>
                                              <p:pRg st="5" end="5"/>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2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2">
                                            <p:txEl>
                                              <p:pRg st="6" end="6"/>
                                            </p:txEl>
                                          </p:spTgt>
                                        </p:tgtEl>
                                        <p:attrNameLst>
                                          <p:attrName>style.visibility</p:attrName>
                                        </p:attrNameLst>
                                      </p:cBhvr>
                                      <p:to>
                                        <p:strVal val="visible"/>
                                      </p:to>
                                    </p:set>
                                    <p:anim calcmode="lin" valueType="num">
                                      <p:cBhvr additive="base">
                                        <p:cTn id="31" dur="1000" fill="hold"/>
                                        <p:tgtEl>
                                          <p:spTgt spid="22">
                                            <p:txEl>
                                              <p:pRg st="6" end="6"/>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2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2">
                                            <p:txEl>
                                              <p:pRg st="7" end="7"/>
                                            </p:txEl>
                                          </p:spTgt>
                                        </p:tgtEl>
                                        <p:attrNameLst>
                                          <p:attrName>style.visibility</p:attrName>
                                        </p:attrNameLst>
                                      </p:cBhvr>
                                      <p:to>
                                        <p:strVal val="visible"/>
                                      </p:to>
                                    </p:set>
                                    <p:anim calcmode="lin" valueType="num">
                                      <p:cBhvr additive="base">
                                        <p:cTn id="37" dur="1000" fill="hold"/>
                                        <p:tgtEl>
                                          <p:spTgt spid="22">
                                            <p:txEl>
                                              <p:pRg st="7" end="7"/>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22">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Placement Algorithms</a:t>
            </a:r>
            <a:endParaRPr lang="en-US" dirty="0"/>
          </a:p>
        </p:txBody>
      </p:sp>
      <p:sp>
        <p:nvSpPr>
          <p:cNvPr id="3" name="Content Placeholder 2"/>
          <p:cNvSpPr>
            <a:spLocks noGrp="1"/>
          </p:cNvSpPr>
          <p:nvPr>
            <p:ph idx="1"/>
          </p:nvPr>
        </p:nvSpPr>
        <p:spPr/>
        <p:txBody>
          <a:bodyPr/>
          <a:lstStyle/>
          <a:p>
            <a:pPr algn="just"/>
            <a:r>
              <a:rPr lang="en-US" sz="2400" dirty="0" smtClean="0"/>
              <a:t>Compaction is costly</a:t>
            </a:r>
          </a:p>
          <a:p>
            <a:pPr algn="just"/>
            <a:endParaRPr lang="en-US" sz="2400" dirty="0" smtClean="0"/>
          </a:p>
          <a:p>
            <a:pPr algn="just"/>
            <a:r>
              <a:rPr lang="en-US" sz="2400" dirty="0" smtClean="0"/>
              <a:t>Hence operating system must make </a:t>
            </a:r>
            <a:r>
              <a:rPr lang="en-US" sz="2400" dirty="0" smtClean="0">
                <a:solidFill>
                  <a:srgbClr val="0070C0"/>
                </a:solidFill>
              </a:rPr>
              <a:t>intelligent decision </a:t>
            </a:r>
            <a:r>
              <a:rPr lang="en-US" sz="2400" dirty="0" smtClean="0"/>
              <a:t>when a process is brought in and multiple options are available</a:t>
            </a:r>
          </a:p>
          <a:p>
            <a:pPr algn="just"/>
            <a:endParaRPr lang="en-US" sz="2400" dirty="0" smtClean="0"/>
          </a:p>
          <a:p>
            <a:pPr algn="just"/>
            <a:r>
              <a:rPr lang="en-US" sz="2400" dirty="0" smtClean="0"/>
              <a:t>Three placement algorithms:</a:t>
            </a:r>
          </a:p>
          <a:p>
            <a:pPr lvl="1" algn="just"/>
            <a:r>
              <a:rPr lang="en-US" sz="2400" dirty="0" smtClean="0"/>
              <a:t>Best Fit</a:t>
            </a:r>
          </a:p>
          <a:p>
            <a:pPr lvl="1" algn="just"/>
            <a:r>
              <a:rPr lang="en-US" sz="2400" dirty="0" smtClean="0"/>
              <a:t>Next Fit</a:t>
            </a:r>
          </a:p>
          <a:p>
            <a:pPr lvl="1" algn="just"/>
            <a:r>
              <a:rPr lang="en-US" sz="2400" dirty="0" smtClean="0"/>
              <a:t>First Fit</a:t>
            </a:r>
          </a:p>
          <a:p>
            <a:pPr algn="just"/>
            <a:endParaRPr lang="en-US" sz="2400" dirty="0"/>
          </a:p>
        </p:txBody>
      </p:sp>
    </p:spTree>
  </p:cSld>
  <p:clrMapOvr>
    <a:masterClrMapping/>
  </p:clrMapOvr>
  <p:transition>
    <p:pull dir="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Placement Algorithms</a:t>
            </a:r>
            <a:endParaRPr lang="en-US" dirty="0"/>
          </a:p>
        </p:txBody>
      </p:sp>
      <p:sp>
        <p:nvSpPr>
          <p:cNvPr id="3" name="Content Placeholder 2"/>
          <p:cNvSpPr>
            <a:spLocks noGrp="1"/>
          </p:cNvSpPr>
          <p:nvPr>
            <p:ph idx="1"/>
          </p:nvPr>
        </p:nvSpPr>
        <p:spPr/>
        <p:txBody>
          <a:bodyPr/>
          <a:lstStyle/>
          <a:p>
            <a:pPr algn="just"/>
            <a:r>
              <a:rPr lang="en-US" sz="2400" b="1" i="1" dirty="0" smtClean="0">
                <a:solidFill>
                  <a:srgbClr val="0070C0"/>
                </a:solidFill>
              </a:rPr>
              <a:t>Best-fit algorithm</a:t>
            </a:r>
          </a:p>
          <a:p>
            <a:pPr algn="just"/>
            <a:endParaRPr lang="en-US" sz="2400" b="1" i="1" dirty="0" smtClean="0">
              <a:solidFill>
                <a:srgbClr val="0070C0"/>
              </a:solidFill>
            </a:endParaRPr>
          </a:p>
          <a:p>
            <a:pPr lvl="1" algn="just"/>
            <a:r>
              <a:rPr lang="en-US" sz="2400" dirty="0" smtClean="0"/>
              <a:t>Chooses the block that is closest in size to the request</a:t>
            </a:r>
          </a:p>
          <a:p>
            <a:pPr lvl="1" algn="just"/>
            <a:r>
              <a:rPr lang="en-US" sz="2400" dirty="0" smtClean="0">
                <a:solidFill>
                  <a:srgbClr val="0070C0"/>
                </a:solidFill>
              </a:rPr>
              <a:t>Worst performer </a:t>
            </a:r>
            <a:r>
              <a:rPr lang="en-US" sz="2400" dirty="0" smtClean="0"/>
              <a:t>overall</a:t>
            </a:r>
          </a:p>
          <a:p>
            <a:pPr lvl="2" algn="just"/>
            <a:r>
              <a:rPr lang="en-US" dirty="0" smtClean="0"/>
              <a:t>Since smallest block is found for process, the smallest amount of fragmentation is left</a:t>
            </a:r>
          </a:p>
          <a:p>
            <a:pPr lvl="2" algn="just"/>
            <a:r>
              <a:rPr lang="en-US" dirty="0" smtClean="0"/>
              <a:t>Memory compaction must be done more often</a:t>
            </a:r>
          </a:p>
          <a:p>
            <a:pPr algn="just"/>
            <a:endParaRPr lang="en-US" sz="2400" dirty="0"/>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1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10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Placement Algorithms</a:t>
            </a:r>
            <a:endParaRPr lang="en-US" dirty="0"/>
          </a:p>
        </p:txBody>
      </p:sp>
      <p:sp>
        <p:nvSpPr>
          <p:cNvPr id="3" name="Content Placeholder 2"/>
          <p:cNvSpPr>
            <a:spLocks noGrp="1"/>
          </p:cNvSpPr>
          <p:nvPr>
            <p:ph idx="1"/>
          </p:nvPr>
        </p:nvSpPr>
        <p:spPr/>
        <p:txBody>
          <a:bodyPr/>
          <a:lstStyle/>
          <a:p>
            <a:pPr algn="just"/>
            <a:r>
              <a:rPr lang="en-US" sz="2400" b="1" i="1" dirty="0" smtClean="0">
                <a:solidFill>
                  <a:srgbClr val="0070C0"/>
                </a:solidFill>
              </a:rPr>
              <a:t>First-fit algorithm</a:t>
            </a:r>
          </a:p>
          <a:p>
            <a:pPr algn="just"/>
            <a:endParaRPr lang="en-US" sz="2400" i="1" dirty="0" smtClean="0">
              <a:solidFill>
                <a:srgbClr val="0070C0"/>
              </a:solidFill>
            </a:endParaRPr>
          </a:p>
          <a:p>
            <a:pPr lvl="1" algn="just"/>
            <a:r>
              <a:rPr lang="en-US" sz="2400" dirty="0" smtClean="0"/>
              <a:t>Scans memory form the beginning and chooses the first available block that is large enough</a:t>
            </a:r>
            <a:endParaRPr lang="en-US" sz="2400" dirty="0" smtClean="0">
              <a:solidFill>
                <a:srgbClr val="0070C0"/>
              </a:solidFill>
            </a:endParaRPr>
          </a:p>
          <a:p>
            <a:pPr lvl="1" algn="just"/>
            <a:r>
              <a:rPr lang="en-US" sz="2400" dirty="0" smtClean="0">
                <a:solidFill>
                  <a:srgbClr val="0070C0"/>
                </a:solidFill>
              </a:rPr>
              <a:t>Fastest</a:t>
            </a:r>
          </a:p>
          <a:p>
            <a:pPr lvl="1" algn="just"/>
            <a:r>
              <a:rPr lang="en-US" sz="2400" dirty="0" smtClean="0"/>
              <a:t>May have many process loaded in the front end of memory that must be searched over when trying to find a free block</a:t>
            </a:r>
          </a:p>
          <a:p>
            <a:pPr lvl="1" algn="just"/>
            <a:r>
              <a:rPr lang="en-US" sz="2400" dirty="0" smtClean="0"/>
              <a:t>Small holes in front</a:t>
            </a:r>
            <a:endParaRPr lang="en-US" sz="2400" dirty="0"/>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1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10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Placement Algorithms</a:t>
            </a:r>
            <a:endParaRPr lang="en-US" dirty="0"/>
          </a:p>
        </p:txBody>
      </p:sp>
      <p:sp>
        <p:nvSpPr>
          <p:cNvPr id="3" name="Content Placeholder 2"/>
          <p:cNvSpPr>
            <a:spLocks noGrp="1"/>
          </p:cNvSpPr>
          <p:nvPr>
            <p:ph idx="1"/>
          </p:nvPr>
        </p:nvSpPr>
        <p:spPr/>
        <p:txBody>
          <a:bodyPr/>
          <a:lstStyle/>
          <a:p>
            <a:pPr algn="just"/>
            <a:r>
              <a:rPr lang="en-US" sz="2400" b="1" i="1" dirty="0" smtClean="0">
                <a:solidFill>
                  <a:srgbClr val="0070C0"/>
                </a:solidFill>
              </a:rPr>
              <a:t>Next-fit algorithm</a:t>
            </a:r>
          </a:p>
          <a:p>
            <a:pPr algn="just"/>
            <a:endParaRPr lang="en-US" sz="2400" i="1" dirty="0" smtClean="0">
              <a:solidFill>
                <a:srgbClr val="0070C0"/>
              </a:solidFill>
            </a:endParaRPr>
          </a:p>
          <a:p>
            <a:pPr lvl="1" algn="just"/>
            <a:r>
              <a:rPr lang="en-US" sz="2400" dirty="0" smtClean="0"/>
              <a:t>Scans memory from the location of the last placement</a:t>
            </a:r>
          </a:p>
          <a:p>
            <a:pPr lvl="1" algn="just"/>
            <a:r>
              <a:rPr lang="en-US" sz="2400" dirty="0" smtClean="0"/>
              <a:t>More often allocate a block of memory at the </a:t>
            </a:r>
            <a:r>
              <a:rPr lang="en-US" sz="2400" dirty="0" smtClean="0">
                <a:solidFill>
                  <a:srgbClr val="0070C0"/>
                </a:solidFill>
              </a:rPr>
              <a:t>end of memory</a:t>
            </a:r>
            <a:r>
              <a:rPr lang="en-US" sz="2400" dirty="0" smtClean="0"/>
              <a:t> where the largest block is found</a:t>
            </a:r>
          </a:p>
          <a:p>
            <a:pPr lvl="1" algn="just"/>
            <a:r>
              <a:rPr lang="en-US" sz="2400" dirty="0" smtClean="0"/>
              <a:t>The largest block of memory is broken up into smaller blocks</a:t>
            </a:r>
          </a:p>
          <a:p>
            <a:pPr lvl="1" algn="just"/>
            <a:r>
              <a:rPr lang="en-US" sz="2400" dirty="0" smtClean="0"/>
              <a:t>Compaction is required to obtain a large block at the end of memory</a:t>
            </a:r>
          </a:p>
          <a:p>
            <a:pPr algn="just"/>
            <a:endParaRPr lang="en-US" sz="2400" dirty="0"/>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1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10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Multi-Programming</a:t>
            </a:r>
            <a:endParaRPr lang="en-US" dirty="0"/>
          </a:p>
        </p:txBody>
      </p:sp>
      <p:sp>
        <p:nvSpPr>
          <p:cNvPr id="3" name="Content Placeholder 2"/>
          <p:cNvSpPr>
            <a:spLocks noGrp="1"/>
          </p:cNvSpPr>
          <p:nvPr>
            <p:ph idx="1"/>
          </p:nvPr>
        </p:nvSpPr>
        <p:spPr>
          <a:xfrm>
            <a:off x="457200" y="1447800"/>
            <a:ext cx="8229600" cy="5105400"/>
          </a:xfrm>
        </p:spPr>
        <p:txBody>
          <a:bodyPr/>
          <a:lstStyle/>
          <a:p>
            <a:pPr algn="just"/>
            <a:r>
              <a:rPr lang="en-NZ" sz="2400" dirty="0" smtClean="0"/>
              <a:t>In a multiprogramming system, the </a:t>
            </a:r>
            <a:r>
              <a:rPr lang="en-NZ" sz="2400" dirty="0" smtClean="0">
                <a:solidFill>
                  <a:srgbClr val="0070C0"/>
                </a:solidFill>
              </a:rPr>
              <a:t>“user” part </a:t>
            </a:r>
            <a:r>
              <a:rPr lang="en-NZ" sz="2400" dirty="0" smtClean="0"/>
              <a:t>of memory must be further </a:t>
            </a:r>
            <a:r>
              <a:rPr lang="en-NZ" sz="2400" dirty="0" smtClean="0">
                <a:solidFill>
                  <a:srgbClr val="0070C0"/>
                </a:solidFill>
              </a:rPr>
              <a:t>subdivided</a:t>
            </a:r>
            <a:r>
              <a:rPr lang="en-NZ" sz="2400" dirty="0" smtClean="0"/>
              <a:t> to accommodate multiple processes.</a:t>
            </a:r>
          </a:p>
          <a:p>
            <a:pPr algn="just"/>
            <a:r>
              <a:rPr lang="en-NZ" sz="2400" i="1" dirty="0" smtClean="0">
                <a:solidFill>
                  <a:srgbClr val="0070C0"/>
                </a:solidFill>
              </a:rPr>
              <a:t>“Memory management is vital in a multiprogramming system.” </a:t>
            </a:r>
          </a:p>
          <a:p>
            <a:pPr lvl="1" algn="just"/>
            <a:r>
              <a:rPr lang="en-NZ" sz="2400" dirty="0" smtClean="0"/>
              <a:t>If only a </a:t>
            </a:r>
            <a:r>
              <a:rPr lang="en-NZ" sz="2400" dirty="0" smtClean="0">
                <a:solidFill>
                  <a:srgbClr val="0070C0"/>
                </a:solidFill>
              </a:rPr>
              <a:t>few processes </a:t>
            </a:r>
            <a:r>
              <a:rPr lang="en-NZ" sz="2400" dirty="0" smtClean="0"/>
              <a:t>are in memory, then for much of the time all of the processes will be waiting for I/O and the </a:t>
            </a:r>
            <a:r>
              <a:rPr lang="en-NZ" sz="2400" dirty="0" smtClean="0">
                <a:solidFill>
                  <a:srgbClr val="0070C0"/>
                </a:solidFill>
              </a:rPr>
              <a:t>processor will be idle</a:t>
            </a:r>
            <a:r>
              <a:rPr lang="en-NZ" sz="2400" dirty="0" smtClean="0"/>
              <a:t>.</a:t>
            </a:r>
          </a:p>
          <a:p>
            <a:pPr lvl="1" algn="just"/>
            <a:r>
              <a:rPr lang="en-NZ" sz="2400" dirty="0" smtClean="0"/>
              <a:t>Thus memory needs to be allocated to ensure a </a:t>
            </a:r>
            <a:r>
              <a:rPr lang="en-NZ" sz="2400" dirty="0" smtClean="0">
                <a:solidFill>
                  <a:srgbClr val="0070C0"/>
                </a:solidFill>
              </a:rPr>
              <a:t>reasonable supply of ready processes</a:t>
            </a:r>
            <a:r>
              <a:rPr lang="en-NZ" sz="2400" dirty="0" smtClean="0"/>
              <a:t> to consume available processor time.</a:t>
            </a:r>
            <a:endParaRPr lang="en-US" sz="2400" dirty="0" smtClean="0"/>
          </a:p>
          <a:p>
            <a:pPr algn="just"/>
            <a:endParaRPr lang="en-US" sz="2400" dirty="0"/>
          </a:p>
        </p:txBody>
      </p:sp>
    </p:spTree>
  </p:cSld>
  <p:clrMapOvr>
    <a:masterClrMapping/>
  </p:clrMapOvr>
  <p:transition>
    <p:pull dir="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srcRect/>
          <a:stretch>
            <a:fillRect/>
          </a:stretch>
        </p:blipFill>
        <p:spPr bwMode="auto">
          <a:xfrm>
            <a:off x="1981200" y="152400"/>
            <a:ext cx="3248025" cy="66294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5917809" y="2743200"/>
            <a:ext cx="2311791" cy="1295400"/>
          </a:xfrm>
          <a:prstGeom prst="rect">
            <a:avLst/>
          </a:prstGeom>
          <a:noFill/>
          <a:ln w="9525">
            <a:noFill/>
            <a:miter lim="800000"/>
            <a:headEnd/>
            <a:tailEnd/>
          </a:ln>
          <a:effectLst/>
        </p:spPr>
      </p:pic>
    </p:spTree>
  </p:cSld>
  <p:clrMapOvr>
    <a:masterClrMapping/>
  </p:clrMapOvr>
  <p:transition>
    <p:pull dir="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2514601" y="228600"/>
            <a:ext cx="3581400" cy="6554211"/>
          </a:xfrm>
          <a:prstGeom prst="rect">
            <a:avLst/>
          </a:prstGeom>
          <a:noFill/>
          <a:ln w="9525">
            <a:noFill/>
            <a:miter lim="800000"/>
            <a:headEnd/>
            <a:tailEnd/>
          </a:ln>
          <a:effectLst/>
        </p:spPr>
      </p:pic>
      <p:sp>
        <p:nvSpPr>
          <p:cNvPr id="5" name="TextBox 4"/>
          <p:cNvSpPr txBox="1"/>
          <p:nvPr/>
        </p:nvSpPr>
        <p:spPr>
          <a:xfrm>
            <a:off x="838200" y="2971800"/>
            <a:ext cx="1685141" cy="369332"/>
          </a:xfrm>
          <a:prstGeom prst="rect">
            <a:avLst/>
          </a:prstGeom>
          <a:noFill/>
        </p:spPr>
        <p:txBody>
          <a:bodyPr wrap="none" rtlCol="0">
            <a:spAutoFit/>
          </a:bodyPr>
          <a:lstStyle/>
          <a:p>
            <a:r>
              <a:rPr lang="en-US" dirty="0" smtClean="0"/>
              <a:t>16M Allocation</a:t>
            </a:r>
            <a:endParaRPr lang="en-US" dirty="0"/>
          </a:p>
        </p:txBody>
      </p:sp>
      <p:pic>
        <p:nvPicPr>
          <p:cNvPr id="5123" name="Picture 3"/>
          <p:cNvPicPr>
            <a:picLocks noChangeAspect="1" noChangeArrowheads="1"/>
          </p:cNvPicPr>
          <p:nvPr/>
        </p:nvPicPr>
        <p:blipFill>
          <a:blip r:embed="rId3"/>
          <a:srcRect/>
          <a:stretch>
            <a:fillRect/>
          </a:stretch>
        </p:blipFill>
        <p:spPr bwMode="auto">
          <a:xfrm>
            <a:off x="6019800" y="2362200"/>
            <a:ext cx="2841057" cy="1752600"/>
          </a:xfrm>
          <a:prstGeom prst="rect">
            <a:avLst/>
          </a:prstGeom>
          <a:noFill/>
          <a:ln w="9525">
            <a:noFill/>
            <a:miter lim="800000"/>
            <a:headEnd/>
            <a:tailEnd/>
          </a:ln>
          <a:effectLst/>
        </p:spPr>
      </p:pic>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5122"/>
                                        </p:tgtEl>
                                        <p:attrNameLst>
                                          <p:attrName>style.visibility</p:attrName>
                                        </p:attrNameLst>
                                      </p:cBhvr>
                                      <p:to>
                                        <p:strVal val="visible"/>
                                      </p:to>
                                    </p:set>
                                    <p:anim calcmode="lin" valueType="num">
                                      <p:cBhvr additive="base">
                                        <p:cTn id="13" dur="1000" fill="hold"/>
                                        <p:tgtEl>
                                          <p:spTgt spid="5122"/>
                                        </p:tgtEl>
                                        <p:attrNameLst>
                                          <p:attrName>ppt_x</p:attrName>
                                        </p:attrNameLst>
                                      </p:cBhvr>
                                      <p:tavLst>
                                        <p:tav tm="0">
                                          <p:val>
                                            <p:strVal val="#ppt_x"/>
                                          </p:val>
                                        </p:tav>
                                        <p:tav tm="100000">
                                          <p:val>
                                            <p:strVal val="#ppt_x"/>
                                          </p:val>
                                        </p:tav>
                                      </p:tavLst>
                                    </p:anim>
                                    <p:anim calcmode="lin" valueType="num">
                                      <p:cBhvr additive="base">
                                        <p:cTn id="14" dur="1000" fill="hold"/>
                                        <p:tgtEl>
                                          <p:spTgt spid="5122"/>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5123"/>
                                        </p:tgtEl>
                                        <p:attrNameLst>
                                          <p:attrName>style.visibility</p:attrName>
                                        </p:attrNameLst>
                                      </p:cBhvr>
                                      <p:to>
                                        <p:strVal val="visible"/>
                                      </p:to>
                                    </p:set>
                                    <p:anim calcmode="lin" valueType="num">
                                      <p:cBhvr additive="base">
                                        <p:cTn id="19" dur="1000" fill="hold"/>
                                        <p:tgtEl>
                                          <p:spTgt spid="5123"/>
                                        </p:tgtEl>
                                        <p:attrNameLst>
                                          <p:attrName>ppt_x</p:attrName>
                                        </p:attrNameLst>
                                      </p:cBhvr>
                                      <p:tavLst>
                                        <p:tav tm="0">
                                          <p:val>
                                            <p:strVal val="#ppt_x"/>
                                          </p:val>
                                        </p:tav>
                                        <p:tav tm="100000">
                                          <p:val>
                                            <p:strVal val="#ppt_x"/>
                                          </p:val>
                                        </p:tav>
                                      </p:tavLst>
                                    </p:anim>
                                    <p:anim calcmode="lin" valueType="num">
                                      <p:cBhvr additive="base">
                                        <p:cTn id="20" dur="1000" fill="hold"/>
                                        <p:tgtEl>
                                          <p:spTgt spid="512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Replacement Algorithms</a:t>
            </a:r>
            <a:endParaRPr lang="en-US" dirty="0"/>
          </a:p>
        </p:txBody>
      </p:sp>
      <p:sp>
        <p:nvSpPr>
          <p:cNvPr id="3" name="Content Placeholder 2"/>
          <p:cNvSpPr>
            <a:spLocks noGrp="1"/>
          </p:cNvSpPr>
          <p:nvPr>
            <p:ph idx="1"/>
          </p:nvPr>
        </p:nvSpPr>
        <p:spPr/>
        <p:txBody>
          <a:bodyPr/>
          <a:lstStyle/>
          <a:p>
            <a:pPr algn="just"/>
            <a:r>
              <a:rPr lang="en-US" sz="2400" dirty="0" smtClean="0"/>
              <a:t>In dynamic partitioning, when </a:t>
            </a:r>
            <a:r>
              <a:rPr lang="en-US" sz="2400" dirty="0" smtClean="0">
                <a:solidFill>
                  <a:srgbClr val="0070C0"/>
                </a:solidFill>
              </a:rPr>
              <a:t>all processes</a:t>
            </a:r>
            <a:r>
              <a:rPr lang="en-US" sz="2400" dirty="0" smtClean="0"/>
              <a:t> in main memory are </a:t>
            </a:r>
            <a:r>
              <a:rPr lang="en-US" sz="2400" dirty="0" smtClean="0">
                <a:solidFill>
                  <a:srgbClr val="0070C0"/>
                </a:solidFill>
              </a:rPr>
              <a:t>blocked </a:t>
            </a:r>
            <a:r>
              <a:rPr lang="en-US" sz="2400" dirty="0" smtClean="0"/>
              <a:t>and there is </a:t>
            </a:r>
            <a:r>
              <a:rPr lang="en-US" sz="2400" dirty="0" smtClean="0">
                <a:solidFill>
                  <a:srgbClr val="0070C0"/>
                </a:solidFill>
              </a:rPr>
              <a:t>insufficient memory</a:t>
            </a:r>
            <a:r>
              <a:rPr lang="en-US" sz="2400" dirty="0" smtClean="0"/>
              <a:t>, even after compaction</a:t>
            </a:r>
          </a:p>
          <a:p>
            <a:pPr lvl="1" algn="just"/>
            <a:r>
              <a:rPr lang="en-US" sz="2400" dirty="0" smtClean="0"/>
              <a:t>OS must </a:t>
            </a:r>
            <a:r>
              <a:rPr lang="en-US" sz="2400" dirty="0" smtClean="0">
                <a:solidFill>
                  <a:srgbClr val="0070C0"/>
                </a:solidFill>
              </a:rPr>
              <a:t>swap</a:t>
            </a:r>
            <a:r>
              <a:rPr lang="en-US" sz="2400" dirty="0" smtClean="0"/>
              <a:t> one of the process to bring a new process or a ready suspended process</a:t>
            </a:r>
          </a:p>
          <a:p>
            <a:pPr algn="just"/>
            <a:endParaRPr lang="en-US" sz="2400" dirty="0" smtClean="0"/>
          </a:p>
          <a:p>
            <a:pPr algn="just"/>
            <a:r>
              <a:rPr lang="en-US" sz="2400" dirty="0" smtClean="0"/>
              <a:t>This needs </a:t>
            </a:r>
            <a:r>
              <a:rPr lang="en-US" sz="2400" dirty="0" smtClean="0">
                <a:solidFill>
                  <a:srgbClr val="0070C0"/>
                </a:solidFill>
              </a:rPr>
              <a:t>replacement algorithm</a:t>
            </a:r>
            <a:endParaRPr lang="en-US" sz="2400" dirty="0">
              <a:solidFill>
                <a:srgbClr val="0070C0"/>
              </a:solidFill>
            </a:endParaRPr>
          </a:p>
        </p:txBody>
      </p:sp>
    </p:spTree>
  </p:cSld>
  <p:clrMapOvr>
    <a:masterClrMapping/>
  </p:clrMapOvr>
  <p:transition>
    <p:pull dir="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Drawbacks</a:t>
            </a:r>
            <a:endParaRPr lang="en-US" dirty="0"/>
          </a:p>
        </p:txBody>
      </p:sp>
      <p:sp>
        <p:nvSpPr>
          <p:cNvPr id="3" name="Content Placeholder 2"/>
          <p:cNvSpPr>
            <a:spLocks noGrp="1"/>
          </p:cNvSpPr>
          <p:nvPr>
            <p:ph idx="1"/>
          </p:nvPr>
        </p:nvSpPr>
        <p:spPr/>
        <p:txBody>
          <a:bodyPr/>
          <a:lstStyle/>
          <a:p>
            <a:r>
              <a:rPr lang="en-US" sz="2400" dirty="0" smtClean="0">
                <a:solidFill>
                  <a:srgbClr val="0070C0"/>
                </a:solidFill>
              </a:rPr>
              <a:t>Fixed Partitioning</a:t>
            </a:r>
          </a:p>
          <a:p>
            <a:pPr lvl="1"/>
            <a:r>
              <a:rPr lang="en-US" sz="2400" dirty="0" smtClean="0"/>
              <a:t>Internal Fragmentation</a:t>
            </a:r>
          </a:p>
          <a:p>
            <a:pPr lvl="1"/>
            <a:r>
              <a:rPr lang="en-US" sz="2400" dirty="0" smtClean="0"/>
              <a:t>Limits the number of active processes</a:t>
            </a:r>
          </a:p>
          <a:p>
            <a:endParaRPr lang="en-US" sz="2400" dirty="0" smtClean="0">
              <a:solidFill>
                <a:srgbClr val="0070C0"/>
              </a:solidFill>
            </a:endParaRPr>
          </a:p>
          <a:p>
            <a:r>
              <a:rPr lang="en-US" sz="2400" dirty="0" smtClean="0">
                <a:solidFill>
                  <a:srgbClr val="0070C0"/>
                </a:solidFill>
              </a:rPr>
              <a:t>Dynamic Partitioning</a:t>
            </a:r>
          </a:p>
          <a:p>
            <a:pPr lvl="1"/>
            <a:r>
              <a:rPr lang="en-US" sz="2400" dirty="0" smtClean="0"/>
              <a:t>External Fragmentation</a:t>
            </a:r>
          </a:p>
          <a:p>
            <a:pPr lvl="1"/>
            <a:r>
              <a:rPr lang="en-US" sz="2400" dirty="0" smtClean="0"/>
              <a:t>Compaction increases overhead</a:t>
            </a:r>
          </a:p>
          <a:p>
            <a:endParaRPr lang="en-US" sz="2400" dirty="0" smtClean="0">
              <a:solidFill>
                <a:srgbClr val="0070C0"/>
              </a:solidFill>
            </a:endParaRPr>
          </a:p>
          <a:p>
            <a:r>
              <a:rPr lang="en-US" sz="2400" dirty="0" smtClean="0">
                <a:solidFill>
                  <a:srgbClr val="0070C0"/>
                </a:solidFill>
              </a:rPr>
              <a:t>Another Approach</a:t>
            </a:r>
          </a:p>
          <a:p>
            <a:pPr lvl="1"/>
            <a:r>
              <a:rPr lang="en-US" sz="2400" dirty="0" smtClean="0"/>
              <a:t>Buddy System</a:t>
            </a:r>
          </a:p>
        </p:txBody>
      </p:sp>
    </p:spTree>
  </p:cSld>
  <p:clrMapOvr>
    <a:masterClrMapping/>
  </p:clrMapOvr>
  <p:transition>
    <p:pull dir="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Buddy System</a:t>
            </a:r>
            <a:endParaRPr lang="en-US" dirty="0"/>
          </a:p>
        </p:txBody>
      </p:sp>
      <p:sp>
        <p:nvSpPr>
          <p:cNvPr id="3" name="Content Placeholder 2"/>
          <p:cNvSpPr>
            <a:spLocks noGrp="1"/>
          </p:cNvSpPr>
          <p:nvPr>
            <p:ph idx="1"/>
          </p:nvPr>
        </p:nvSpPr>
        <p:spPr/>
        <p:txBody>
          <a:bodyPr/>
          <a:lstStyle/>
          <a:p>
            <a:pPr algn="just"/>
            <a:r>
              <a:rPr lang="en-US" sz="2400" dirty="0" smtClean="0">
                <a:solidFill>
                  <a:srgbClr val="0070C0"/>
                </a:solidFill>
              </a:rPr>
              <a:t>Entire space available </a:t>
            </a:r>
            <a:r>
              <a:rPr lang="en-US" sz="2400" dirty="0" smtClean="0"/>
              <a:t>is treated as a single block of </a:t>
            </a:r>
            <a:r>
              <a:rPr lang="en-US" sz="2400" dirty="0" smtClean="0">
                <a:solidFill>
                  <a:srgbClr val="0070C0"/>
                </a:solidFill>
              </a:rPr>
              <a:t>2</a:t>
            </a:r>
            <a:r>
              <a:rPr lang="en-US" sz="2400" baseline="30000" dirty="0" smtClean="0">
                <a:solidFill>
                  <a:srgbClr val="0070C0"/>
                </a:solidFill>
              </a:rPr>
              <a:t>U</a:t>
            </a:r>
          </a:p>
          <a:p>
            <a:pPr algn="just"/>
            <a:endParaRPr lang="en-US" sz="2400" dirty="0" smtClean="0">
              <a:solidFill>
                <a:srgbClr val="0070C0"/>
              </a:solidFill>
            </a:endParaRPr>
          </a:p>
          <a:p>
            <a:pPr algn="just"/>
            <a:r>
              <a:rPr lang="en-US" sz="2400" dirty="0" smtClean="0">
                <a:solidFill>
                  <a:srgbClr val="0070C0"/>
                </a:solidFill>
              </a:rPr>
              <a:t>If</a:t>
            </a:r>
            <a:r>
              <a:rPr lang="en-US" sz="2400" dirty="0" smtClean="0"/>
              <a:t> a </a:t>
            </a:r>
            <a:r>
              <a:rPr lang="en-US" sz="2400" dirty="0" smtClean="0">
                <a:solidFill>
                  <a:srgbClr val="0070C0"/>
                </a:solidFill>
              </a:rPr>
              <a:t>request</a:t>
            </a:r>
            <a:r>
              <a:rPr lang="en-US" sz="2400" dirty="0" smtClean="0"/>
              <a:t> of size </a:t>
            </a:r>
            <a:r>
              <a:rPr lang="en-US" sz="2400" i="1" dirty="0" smtClean="0">
                <a:solidFill>
                  <a:srgbClr val="0070C0"/>
                </a:solidFill>
              </a:rPr>
              <a:t>s</a:t>
            </a:r>
            <a:r>
              <a:rPr lang="en-US" sz="2400" i="1" dirty="0" smtClean="0"/>
              <a:t> is made satisfying </a:t>
            </a:r>
            <a:r>
              <a:rPr lang="en-US" sz="2400" dirty="0" smtClean="0"/>
              <a:t> </a:t>
            </a:r>
            <a:r>
              <a:rPr lang="en-US" sz="2400" dirty="0" smtClean="0">
                <a:solidFill>
                  <a:srgbClr val="0070C0"/>
                </a:solidFill>
              </a:rPr>
              <a:t>2</a:t>
            </a:r>
            <a:r>
              <a:rPr lang="en-US" sz="2400" i="1" baseline="30000" dirty="0" smtClean="0">
                <a:solidFill>
                  <a:srgbClr val="0070C0"/>
                </a:solidFill>
              </a:rPr>
              <a:t>U</a:t>
            </a:r>
            <a:r>
              <a:rPr lang="en-US" sz="2400" baseline="30000" dirty="0" smtClean="0">
                <a:solidFill>
                  <a:srgbClr val="0070C0"/>
                </a:solidFill>
              </a:rPr>
              <a:t>-1</a:t>
            </a:r>
            <a:r>
              <a:rPr lang="en-US" sz="2400" dirty="0" smtClean="0">
                <a:solidFill>
                  <a:srgbClr val="0070C0"/>
                </a:solidFill>
              </a:rPr>
              <a:t>&lt;</a:t>
            </a:r>
            <a:r>
              <a:rPr lang="en-US" sz="2400" i="1" dirty="0" smtClean="0">
                <a:solidFill>
                  <a:srgbClr val="0070C0"/>
                </a:solidFill>
              </a:rPr>
              <a:t>s </a:t>
            </a:r>
            <a:r>
              <a:rPr lang="en-US" sz="2400" dirty="0" smtClean="0">
                <a:solidFill>
                  <a:srgbClr val="0070C0"/>
                </a:solidFill>
              </a:rPr>
              <a:t>&lt;= 2</a:t>
            </a:r>
            <a:r>
              <a:rPr lang="en-US" sz="2400" i="1" baseline="30000" dirty="0" smtClean="0">
                <a:solidFill>
                  <a:srgbClr val="0070C0"/>
                </a:solidFill>
              </a:rPr>
              <a:t>U      </a:t>
            </a:r>
            <a:endParaRPr lang="en-US" sz="2400" i="1" dirty="0" smtClean="0">
              <a:solidFill>
                <a:srgbClr val="0070C0"/>
              </a:solidFill>
            </a:endParaRPr>
          </a:p>
          <a:p>
            <a:pPr lvl="1" algn="just"/>
            <a:r>
              <a:rPr lang="en-US" sz="2400" dirty="0" smtClean="0">
                <a:solidFill>
                  <a:srgbClr val="0070C0"/>
                </a:solidFill>
              </a:rPr>
              <a:t>entire block is allocated</a:t>
            </a:r>
          </a:p>
          <a:p>
            <a:pPr algn="just"/>
            <a:endParaRPr lang="en-US" sz="2400" dirty="0" smtClean="0">
              <a:solidFill>
                <a:srgbClr val="0070C0"/>
              </a:solidFill>
            </a:endParaRPr>
          </a:p>
          <a:p>
            <a:pPr algn="just"/>
            <a:r>
              <a:rPr lang="en-US" sz="2400" dirty="0" smtClean="0">
                <a:solidFill>
                  <a:srgbClr val="0070C0"/>
                </a:solidFill>
              </a:rPr>
              <a:t>Otherwise</a:t>
            </a:r>
            <a:r>
              <a:rPr lang="en-US" sz="2400" dirty="0" smtClean="0"/>
              <a:t> block is </a:t>
            </a:r>
            <a:r>
              <a:rPr lang="en-US" sz="2400" dirty="0" smtClean="0">
                <a:solidFill>
                  <a:srgbClr val="0070C0"/>
                </a:solidFill>
              </a:rPr>
              <a:t>split</a:t>
            </a:r>
            <a:r>
              <a:rPr lang="en-US" sz="2400" dirty="0" smtClean="0"/>
              <a:t> into </a:t>
            </a:r>
            <a:r>
              <a:rPr lang="en-US" sz="2400" dirty="0" smtClean="0">
                <a:solidFill>
                  <a:srgbClr val="0070C0"/>
                </a:solidFill>
              </a:rPr>
              <a:t>two equal buddies</a:t>
            </a:r>
          </a:p>
          <a:p>
            <a:pPr algn="just"/>
            <a:endParaRPr lang="en-US" sz="2400" dirty="0" smtClean="0"/>
          </a:p>
          <a:p>
            <a:pPr algn="just"/>
            <a:r>
              <a:rPr lang="en-US" sz="2400" dirty="0" smtClean="0"/>
              <a:t>Process </a:t>
            </a:r>
            <a:r>
              <a:rPr lang="en-US" sz="2400" dirty="0" smtClean="0">
                <a:solidFill>
                  <a:srgbClr val="0070C0"/>
                </a:solidFill>
              </a:rPr>
              <a:t>continues</a:t>
            </a:r>
            <a:r>
              <a:rPr lang="en-US" sz="2400" dirty="0" smtClean="0"/>
              <a:t> until smallest block greater than or equal to </a:t>
            </a:r>
            <a:r>
              <a:rPr lang="en-US" sz="2400" i="1" dirty="0" smtClean="0"/>
              <a:t>s </a:t>
            </a:r>
            <a:r>
              <a:rPr lang="en-US" sz="2400" dirty="0" smtClean="0"/>
              <a:t>is generated</a:t>
            </a:r>
          </a:p>
          <a:p>
            <a:pPr algn="just"/>
            <a:endParaRPr lang="en-US" sz="2400" dirty="0"/>
          </a:p>
        </p:txBody>
      </p:sp>
    </p:spTree>
  </p:cSld>
  <p:clrMapOvr>
    <a:masterClrMapping/>
  </p:clrMapOvr>
  <p:transition>
    <p:pull dir="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162800" cy="1143000"/>
          </a:xfrm>
        </p:spPr>
        <p:txBody>
          <a:bodyPr/>
          <a:lstStyle/>
          <a:p>
            <a:r>
              <a:rPr lang="en-US" dirty="0" smtClean="0"/>
              <a:t>Example of Buddy System</a:t>
            </a:r>
            <a:endParaRPr lang="en-US" dirty="0"/>
          </a:p>
        </p:txBody>
      </p:sp>
      <p:sp>
        <p:nvSpPr>
          <p:cNvPr id="5" name="Content Placeholder 4"/>
          <p:cNvSpPr>
            <a:spLocks noGrp="1"/>
          </p:cNvSpPr>
          <p:nvPr>
            <p:ph idx="1"/>
          </p:nvPr>
        </p:nvSpPr>
        <p:spPr/>
        <p:txBody>
          <a:bodyPr/>
          <a:lstStyle/>
          <a:p>
            <a:pPr algn="just"/>
            <a:r>
              <a:rPr lang="en-US" sz="2400" dirty="0" smtClean="0"/>
              <a:t>Consider block of 512 bytes</a:t>
            </a:r>
          </a:p>
          <a:p>
            <a:pPr lvl="1" algn="just"/>
            <a:r>
              <a:rPr lang="en-US" sz="2400" dirty="0" smtClean="0">
                <a:solidFill>
                  <a:srgbClr val="0070C0"/>
                </a:solidFill>
              </a:rPr>
              <a:t>Request  S=512</a:t>
            </a:r>
            <a:r>
              <a:rPr lang="en-US" sz="2400" dirty="0" smtClean="0"/>
              <a:t> ,  256&lt;</a:t>
            </a:r>
            <a:r>
              <a:rPr lang="en-US" sz="2400" i="1" dirty="0" smtClean="0"/>
              <a:t>512 </a:t>
            </a:r>
            <a:r>
              <a:rPr lang="en-US" sz="2400" dirty="0" smtClean="0"/>
              <a:t>&lt;= 512</a:t>
            </a:r>
          </a:p>
          <a:p>
            <a:pPr lvl="2" algn="just"/>
            <a:r>
              <a:rPr lang="en-US" dirty="0" smtClean="0"/>
              <a:t>Condition satisfied, Allocate entire block</a:t>
            </a:r>
          </a:p>
          <a:p>
            <a:pPr lvl="1" algn="just"/>
            <a:r>
              <a:rPr lang="en-US" sz="2400" dirty="0" smtClean="0">
                <a:solidFill>
                  <a:srgbClr val="0070C0"/>
                </a:solidFill>
              </a:rPr>
              <a:t>Request  S=400</a:t>
            </a:r>
            <a:r>
              <a:rPr lang="en-US" sz="2400" dirty="0" smtClean="0"/>
              <a:t>,   256&lt;</a:t>
            </a:r>
            <a:r>
              <a:rPr lang="en-US" sz="2400" i="1" dirty="0" smtClean="0"/>
              <a:t>400 </a:t>
            </a:r>
            <a:r>
              <a:rPr lang="en-US" sz="2400" dirty="0" smtClean="0"/>
              <a:t>&lt;= 512</a:t>
            </a:r>
          </a:p>
          <a:p>
            <a:pPr lvl="2" algn="just"/>
            <a:r>
              <a:rPr lang="en-US" dirty="0" smtClean="0"/>
              <a:t>Condition satisfied , Allocate entire block</a:t>
            </a:r>
          </a:p>
          <a:p>
            <a:pPr lvl="1" algn="just"/>
            <a:endParaRPr lang="en-US" sz="2400" dirty="0" smtClean="0">
              <a:solidFill>
                <a:srgbClr val="0070C0"/>
              </a:solidFill>
            </a:endParaRPr>
          </a:p>
          <a:p>
            <a:pPr lvl="1" algn="just"/>
            <a:r>
              <a:rPr lang="en-US" sz="2400" dirty="0" smtClean="0">
                <a:solidFill>
                  <a:srgbClr val="0070C0"/>
                </a:solidFill>
              </a:rPr>
              <a:t>Request S=200</a:t>
            </a:r>
            <a:r>
              <a:rPr lang="en-US" sz="2400" dirty="0" smtClean="0"/>
              <a:t>, Condition not satisfied</a:t>
            </a:r>
          </a:p>
          <a:p>
            <a:pPr lvl="2" algn="just"/>
            <a:r>
              <a:rPr lang="en-US" dirty="0" smtClean="0"/>
              <a:t>so split in two equal buddies (256,256)</a:t>
            </a:r>
          </a:p>
          <a:p>
            <a:pPr lvl="3" algn="just"/>
            <a:r>
              <a:rPr lang="en-US" dirty="0" smtClean="0"/>
              <a:t>Check condition again, 128&lt;</a:t>
            </a:r>
            <a:r>
              <a:rPr lang="en-US" i="1" dirty="0" smtClean="0"/>
              <a:t>200 </a:t>
            </a:r>
            <a:r>
              <a:rPr lang="en-US" dirty="0" smtClean="0"/>
              <a:t>&lt;=256</a:t>
            </a:r>
          </a:p>
          <a:p>
            <a:pPr lvl="3" algn="just"/>
            <a:r>
              <a:rPr lang="en-US" dirty="0" smtClean="0"/>
              <a:t>Allocate 256 byte block</a:t>
            </a:r>
            <a:endParaRPr lang="en-US" dirty="0"/>
          </a:p>
        </p:txBody>
      </p:sp>
    </p:spTree>
  </p:cSld>
  <p:clrMapOvr>
    <a:masterClrMapping/>
  </p:clrMapOvr>
  <p:transition>
    <p:pull dir="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29890" y="609600"/>
            <a:ext cx="8609310" cy="609600"/>
          </a:xfrm>
          <a:prstGeom prst="rect">
            <a:avLst/>
          </a:prstGeom>
          <a:noFill/>
          <a:ln w="9525">
            <a:noFill/>
            <a:miter lim="800000"/>
            <a:headEnd/>
            <a:tailEnd/>
          </a:ln>
          <a:effectLst/>
        </p:spPr>
      </p:pic>
      <p:sp>
        <p:nvSpPr>
          <p:cNvPr id="6" name="TextBox 5"/>
          <p:cNvSpPr txBox="1"/>
          <p:nvPr/>
        </p:nvSpPr>
        <p:spPr>
          <a:xfrm>
            <a:off x="3733800" y="228600"/>
            <a:ext cx="1834798" cy="369332"/>
          </a:xfrm>
          <a:prstGeom prst="rect">
            <a:avLst/>
          </a:prstGeom>
          <a:noFill/>
        </p:spPr>
        <p:txBody>
          <a:bodyPr wrap="none" rtlCol="0">
            <a:spAutoFit/>
          </a:bodyPr>
          <a:lstStyle/>
          <a:p>
            <a:r>
              <a:rPr lang="en-US" dirty="0" smtClean="0"/>
              <a:t>Available Space</a:t>
            </a:r>
            <a:endParaRPr lang="en-US" dirty="0"/>
          </a:p>
        </p:txBody>
      </p:sp>
      <p:sp>
        <p:nvSpPr>
          <p:cNvPr id="7" name="TextBox 6"/>
          <p:cNvSpPr txBox="1"/>
          <p:nvPr/>
        </p:nvSpPr>
        <p:spPr>
          <a:xfrm>
            <a:off x="3657600" y="1230868"/>
            <a:ext cx="1915974" cy="369332"/>
          </a:xfrm>
          <a:prstGeom prst="rect">
            <a:avLst/>
          </a:prstGeom>
          <a:noFill/>
        </p:spPr>
        <p:txBody>
          <a:bodyPr wrap="none" rtlCol="0">
            <a:spAutoFit/>
          </a:bodyPr>
          <a:lstStyle/>
          <a:p>
            <a:r>
              <a:rPr lang="en-US" dirty="0" smtClean="0"/>
              <a:t>Request  A:100K</a:t>
            </a:r>
            <a:endParaRPr lang="en-US" dirty="0"/>
          </a:p>
        </p:txBody>
      </p:sp>
      <p:pic>
        <p:nvPicPr>
          <p:cNvPr id="1027" name="Picture 3"/>
          <p:cNvPicPr>
            <a:picLocks noChangeAspect="1" noChangeArrowheads="1"/>
          </p:cNvPicPr>
          <p:nvPr/>
        </p:nvPicPr>
        <p:blipFill>
          <a:blip r:embed="rId3"/>
          <a:srcRect/>
          <a:stretch>
            <a:fillRect/>
          </a:stretch>
        </p:blipFill>
        <p:spPr bwMode="auto">
          <a:xfrm>
            <a:off x="304800" y="1676400"/>
            <a:ext cx="8458200" cy="609600"/>
          </a:xfrm>
          <a:prstGeom prst="rect">
            <a:avLst/>
          </a:prstGeom>
          <a:noFill/>
          <a:ln w="9525">
            <a:noFill/>
            <a:miter lim="800000"/>
            <a:headEnd/>
            <a:tailEnd/>
          </a:ln>
          <a:effectLst/>
        </p:spPr>
      </p:pic>
      <p:sp>
        <p:nvSpPr>
          <p:cNvPr id="9" name="TextBox 8"/>
          <p:cNvSpPr txBox="1"/>
          <p:nvPr/>
        </p:nvSpPr>
        <p:spPr>
          <a:xfrm>
            <a:off x="3646626" y="2362200"/>
            <a:ext cx="1928733" cy="369332"/>
          </a:xfrm>
          <a:prstGeom prst="rect">
            <a:avLst/>
          </a:prstGeom>
          <a:noFill/>
        </p:spPr>
        <p:txBody>
          <a:bodyPr wrap="none" rtlCol="0">
            <a:spAutoFit/>
          </a:bodyPr>
          <a:lstStyle/>
          <a:p>
            <a:r>
              <a:rPr lang="en-US" dirty="0" smtClean="0"/>
              <a:t>Request  B:240K</a:t>
            </a:r>
            <a:endParaRPr lang="en-US" dirty="0"/>
          </a:p>
        </p:txBody>
      </p:sp>
      <p:pic>
        <p:nvPicPr>
          <p:cNvPr id="1028" name="Picture 4"/>
          <p:cNvPicPr>
            <a:picLocks noChangeAspect="1" noChangeArrowheads="1"/>
          </p:cNvPicPr>
          <p:nvPr/>
        </p:nvPicPr>
        <p:blipFill>
          <a:blip r:embed="rId4"/>
          <a:srcRect/>
          <a:stretch>
            <a:fillRect/>
          </a:stretch>
        </p:blipFill>
        <p:spPr bwMode="auto">
          <a:xfrm>
            <a:off x="304800" y="2819400"/>
            <a:ext cx="8534400" cy="533400"/>
          </a:xfrm>
          <a:prstGeom prst="rect">
            <a:avLst/>
          </a:prstGeom>
          <a:noFill/>
          <a:ln w="9525">
            <a:noFill/>
            <a:miter lim="800000"/>
            <a:headEnd/>
            <a:tailEnd/>
          </a:ln>
          <a:effectLst/>
        </p:spPr>
      </p:pic>
      <p:sp>
        <p:nvSpPr>
          <p:cNvPr id="11" name="TextBox 10"/>
          <p:cNvSpPr txBox="1"/>
          <p:nvPr/>
        </p:nvSpPr>
        <p:spPr>
          <a:xfrm>
            <a:off x="3657600" y="3516868"/>
            <a:ext cx="1813317" cy="369332"/>
          </a:xfrm>
          <a:prstGeom prst="rect">
            <a:avLst/>
          </a:prstGeom>
          <a:noFill/>
        </p:spPr>
        <p:txBody>
          <a:bodyPr wrap="none" rtlCol="0">
            <a:spAutoFit/>
          </a:bodyPr>
          <a:lstStyle/>
          <a:p>
            <a:r>
              <a:rPr lang="en-US" dirty="0" smtClean="0"/>
              <a:t>Request  C:64K</a:t>
            </a:r>
            <a:endParaRPr lang="en-US" dirty="0"/>
          </a:p>
        </p:txBody>
      </p:sp>
      <p:pic>
        <p:nvPicPr>
          <p:cNvPr id="1029" name="Picture 5"/>
          <p:cNvPicPr>
            <a:picLocks noChangeAspect="1" noChangeArrowheads="1"/>
          </p:cNvPicPr>
          <p:nvPr/>
        </p:nvPicPr>
        <p:blipFill>
          <a:blip r:embed="rId5"/>
          <a:srcRect/>
          <a:stretch>
            <a:fillRect/>
          </a:stretch>
        </p:blipFill>
        <p:spPr bwMode="auto">
          <a:xfrm>
            <a:off x="152400" y="3886200"/>
            <a:ext cx="8763000" cy="523875"/>
          </a:xfrm>
          <a:prstGeom prst="rect">
            <a:avLst/>
          </a:prstGeom>
          <a:noFill/>
          <a:ln w="9525">
            <a:noFill/>
            <a:miter lim="800000"/>
            <a:headEnd/>
            <a:tailEnd/>
          </a:ln>
          <a:effectLst/>
        </p:spPr>
      </p:pic>
      <p:pic>
        <p:nvPicPr>
          <p:cNvPr id="1030" name="Picture 6"/>
          <p:cNvPicPr>
            <a:picLocks noChangeAspect="1" noChangeArrowheads="1"/>
          </p:cNvPicPr>
          <p:nvPr/>
        </p:nvPicPr>
        <p:blipFill>
          <a:blip r:embed="rId6"/>
          <a:srcRect/>
          <a:stretch>
            <a:fillRect/>
          </a:stretch>
        </p:blipFill>
        <p:spPr bwMode="auto">
          <a:xfrm>
            <a:off x="152400" y="5086350"/>
            <a:ext cx="8763000" cy="552450"/>
          </a:xfrm>
          <a:prstGeom prst="rect">
            <a:avLst/>
          </a:prstGeom>
          <a:noFill/>
          <a:ln w="9525">
            <a:noFill/>
            <a:miter lim="800000"/>
            <a:headEnd/>
            <a:tailEnd/>
          </a:ln>
          <a:effectLst/>
        </p:spPr>
      </p:pic>
      <p:sp>
        <p:nvSpPr>
          <p:cNvPr id="14" name="TextBox 13"/>
          <p:cNvSpPr txBox="1"/>
          <p:nvPr/>
        </p:nvSpPr>
        <p:spPr>
          <a:xfrm>
            <a:off x="3733800" y="4659868"/>
            <a:ext cx="1941557" cy="369332"/>
          </a:xfrm>
          <a:prstGeom prst="rect">
            <a:avLst/>
          </a:prstGeom>
          <a:noFill/>
        </p:spPr>
        <p:txBody>
          <a:bodyPr wrap="none" rtlCol="0">
            <a:spAutoFit/>
          </a:bodyPr>
          <a:lstStyle/>
          <a:p>
            <a:r>
              <a:rPr lang="en-US" dirty="0" smtClean="0"/>
              <a:t>Request  D:256K</a:t>
            </a:r>
            <a:endParaRPr lang="en-US" dirty="0"/>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1000" fill="hold"/>
                                        <p:tgtEl>
                                          <p:spTgt spid="1026"/>
                                        </p:tgtEl>
                                        <p:attrNameLst>
                                          <p:attrName>ppt_x</p:attrName>
                                        </p:attrNameLst>
                                      </p:cBhvr>
                                      <p:tavLst>
                                        <p:tav tm="0">
                                          <p:val>
                                            <p:strVal val="#ppt_x"/>
                                          </p:val>
                                        </p:tav>
                                        <p:tav tm="100000">
                                          <p:val>
                                            <p:strVal val="#ppt_x"/>
                                          </p:val>
                                        </p:tav>
                                      </p:tavLst>
                                    </p:anim>
                                    <p:anim calcmode="lin" valueType="num">
                                      <p:cBhvr additive="base">
                                        <p:cTn id="14" dur="10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ppt_x"/>
                                          </p:val>
                                        </p:tav>
                                        <p:tav tm="100000">
                                          <p:val>
                                            <p:strVal val="#ppt_x"/>
                                          </p:val>
                                        </p:tav>
                                      </p:tavLst>
                                    </p:anim>
                                    <p:anim calcmode="lin" valueType="num">
                                      <p:cBhvr additive="base">
                                        <p:cTn id="20"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7"/>
                                        </p:tgtEl>
                                        <p:attrNameLst>
                                          <p:attrName>style.visibility</p:attrName>
                                        </p:attrNameLst>
                                      </p:cBhvr>
                                      <p:to>
                                        <p:strVal val="visible"/>
                                      </p:to>
                                    </p:set>
                                    <p:anim calcmode="lin" valueType="num">
                                      <p:cBhvr additive="base">
                                        <p:cTn id="25" dur="1000" fill="hold"/>
                                        <p:tgtEl>
                                          <p:spTgt spid="1027"/>
                                        </p:tgtEl>
                                        <p:attrNameLst>
                                          <p:attrName>ppt_x</p:attrName>
                                        </p:attrNameLst>
                                      </p:cBhvr>
                                      <p:tavLst>
                                        <p:tav tm="0">
                                          <p:val>
                                            <p:strVal val="#ppt_x"/>
                                          </p:val>
                                        </p:tav>
                                        <p:tav tm="100000">
                                          <p:val>
                                            <p:strVal val="#ppt_x"/>
                                          </p:val>
                                        </p:tav>
                                      </p:tavLst>
                                    </p:anim>
                                    <p:anim calcmode="lin" valueType="num">
                                      <p:cBhvr additive="base">
                                        <p:cTn id="26" dur="10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1000" fill="hold"/>
                                        <p:tgtEl>
                                          <p:spTgt spid="9"/>
                                        </p:tgtEl>
                                        <p:attrNameLst>
                                          <p:attrName>ppt_x</p:attrName>
                                        </p:attrNameLst>
                                      </p:cBhvr>
                                      <p:tavLst>
                                        <p:tav tm="0">
                                          <p:val>
                                            <p:strVal val="#ppt_x"/>
                                          </p:val>
                                        </p:tav>
                                        <p:tav tm="100000">
                                          <p:val>
                                            <p:strVal val="#ppt_x"/>
                                          </p:val>
                                        </p:tav>
                                      </p:tavLst>
                                    </p:anim>
                                    <p:anim calcmode="lin" valueType="num">
                                      <p:cBhvr additive="base">
                                        <p:cTn id="32" dur="10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28"/>
                                        </p:tgtEl>
                                        <p:attrNameLst>
                                          <p:attrName>style.visibility</p:attrName>
                                        </p:attrNameLst>
                                      </p:cBhvr>
                                      <p:to>
                                        <p:strVal val="visible"/>
                                      </p:to>
                                    </p:set>
                                    <p:anim calcmode="lin" valueType="num">
                                      <p:cBhvr additive="base">
                                        <p:cTn id="37" dur="1000" fill="hold"/>
                                        <p:tgtEl>
                                          <p:spTgt spid="1028"/>
                                        </p:tgtEl>
                                        <p:attrNameLst>
                                          <p:attrName>ppt_x</p:attrName>
                                        </p:attrNameLst>
                                      </p:cBhvr>
                                      <p:tavLst>
                                        <p:tav tm="0">
                                          <p:val>
                                            <p:strVal val="#ppt_x"/>
                                          </p:val>
                                        </p:tav>
                                        <p:tav tm="100000">
                                          <p:val>
                                            <p:strVal val="#ppt_x"/>
                                          </p:val>
                                        </p:tav>
                                      </p:tavLst>
                                    </p:anim>
                                    <p:anim calcmode="lin" valueType="num">
                                      <p:cBhvr additive="base">
                                        <p:cTn id="38" dur="10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1000" fill="hold"/>
                                        <p:tgtEl>
                                          <p:spTgt spid="11"/>
                                        </p:tgtEl>
                                        <p:attrNameLst>
                                          <p:attrName>ppt_x</p:attrName>
                                        </p:attrNameLst>
                                      </p:cBhvr>
                                      <p:tavLst>
                                        <p:tav tm="0">
                                          <p:val>
                                            <p:strVal val="#ppt_x"/>
                                          </p:val>
                                        </p:tav>
                                        <p:tav tm="100000">
                                          <p:val>
                                            <p:strVal val="#ppt_x"/>
                                          </p:val>
                                        </p:tav>
                                      </p:tavLst>
                                    </p:anim>
                                    <p:anim calcmode="lin" valueType="num">
                                      <p:cBhvr additive="base">
                                        <p:cTn id="44" dur="10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029"/>
                                        </p:tgtEl>
                                        <p:attrNameLst>
                                          <p:attrName>style.visibility</p:attrName>
                                        </p:attrNameLst>
                                      </p:cBhvr>
                                      <p:to>
                                        <p:strVal val="visible"/>
                                      </p:to>
                                    </p:set>
                                    <p:anim calcmode="lin" valueType="num">
                                      <p:cBhvr additive="base">
                                        <p:cTn id="49" dur="1000" fill="hold"/>
                                        <p:tgtEl>
                                          <p:spTgt spid="1029"/>
                                        </p:tgtEl>
                                        <p:attrNameLst>
                                          <p:attrName>ppt_x</p:attrName>
                                        </p:attrNameLst>
                                      </p:cBhvr>
                                      <p:tavLst>
                                        <p:tav tm="0">
                                          <p:val>
                                            <p:strVal val="#ppt_x"/>
                                          </p:val>
                                        </p:tav>
                                        <p:tav tm="100000">
                                          <p:val>
                                            <p:strVal val="#ppt_x"/>
                                          </p:val>
                                        </p:tav>
                                      </p:tavLst>
                                    </p:anim>
                                    <p:anim calcmode="lin" valueType="num">
                                      <p:cBhvr additive="base">
                                        <p:cTn id="50" dur="1000" fill="hold"/>
                                        <p:tgtEl>
                                          <p:spTgt spid="102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1000" fill="hold"/>
                                        <p:tgtEl>
                                          <p:spTgt spid="14"/>
                                        </p:tgtEl>
                                        <p:attrNameLst>
                                          <p:attrName>ppt_x</p:attrName>
                                        </p:attrNameLst>
                                      </p:cBhvr>
                                      <p:tavLst>
                                        <p:tav tm="0">
                                          <p:val>
                                            <p:strVal val="#ppt_x"/>
                                          </p:val>
                                        </p:tav>
                                        <p:tav tm="100000">
                                          <p:val>
                                            <p:strVal val="#ppt_x"/>
                                          </p:val>
                                        </p:tav>
                                      </p:tavLst>
                                    </p:anim>
                                    <p:anim calcmode="lin" valueType="num">
                                      <p:cBhvr additive="base">
                                        <p:cTn id="56" dur="10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030"/>
                                        </p:tgtEl>
                                        <p:attrNameLst>
                                          <p:attrName>style.visibility</p:attrName>
                                        </p:attrNameLst>
                                      </p:cBhvr>
                                      <p:to>
                                        <p:strVal val="visible"/>
                                      </p:to>
                                    </p:set>
                                    <p:anim calcmode="lin" valueType="num">
                                      <p:cBhvr additive="base">
                                        <p:cTn id="61" dur="1000" fill="hold"/>
                                        <p:tgtEl>
                                          <p:spTgt spid="1030"/>
                                        </p:tgtEl>
                                        <p:attrNameLst>
                                          <p:attrName>ppt_x</p:attrName>
                                        </p:attrNameLst>
                                      </p:cBhvr>
                                      <p:tavLst>
                                        <p:tav tm="0">
                                          <p:val>
                                            <p:strVal val="#ppt_x"/>
                                          </p:val>
                                        </p:tav>
                                        <p:tav tm="100000">
                                          <p:val>
                                            <p:strVal val="#ppt_x"/>
                                          </p:val>
                                        </p:tav>
                                      </p:tavLst>
                                    </p:anim>
                                    <p:anim calcmode="lin" valueType="num">
                                      <p:cBhvr additive="base">
                                        <p:cTn id="62" dur="1000" fill="hold"/>
                                        <p:tgtEl>
                                          <p:spTgt spid="10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1" grpId="0"/>
      <p:bldP spid="1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733800" y="228600"/>
            <a:ext cx="1249060" cy="369332"/>
          </a:xfrm>
          <a:prstGeom prst="rect">
            <a:avLst/>
          </a:prstGeom>
          <a:noFill/>
        </p:spPr>
        <p:txBody>
          <a:bodyPr wrap="none" rtlCol="0">
            <a:spAutoFit/>
          </a:bodyPr>
          <a:lstStyle/>
          <a:p>
            <a:r>
              <a:rPr lang="en-US" dirty="0" smtClean="0"/>
              <a:t>Release B</a:t>
            </a:r>
            <a:endParaRPr lang="en-US" dirty="0"/>
          </a:p>
        </p:txBody>
      </p:sp>
      <p:sp>
        <p:nvSpPr>
          <p:cNvPr id="7" name="TextBox 6"/>
          <p:cNvSpPr txBox="1"/>
          <p:nvPr/>
        </p:nvSpPr>
        <p:spPr>
          <a:xfrm>
            <a:off x="3657600" y="1230868"/>
            <a:ext cx="1236300" cy="369332"/>
          </a:xfrm>
          <a:prstGeom prst="rect">
            <a:avLst/>
          </a:prstGeom>
          <a:noFill/>
        </p:spPr>
        <p:txBody>
          <a:bodyPr wrap="none" rtlCol="0">
            <a:spAutoFit/>
          </a:bodyPr>
          <a:lstStyle/>
          <a:p>
            <a:r>
              <a:rPr lang="en-US" dirty="0" smtClean="0"/>
              <a:t>Release A</a:t>
            </a:r>
            <a:endParaRPr lang="en-US" dirty="0"/>
          </a:p>
        </p:txBody>
      </p:sp>
      <p:sp>
        <p:nvSpPr>
          <p:cNvPr id="9" name="TextBox 8"/>
          <p:cNvSpPr txBox="1"/>
          <p:nvPr/>
        </p:nvSpPr>
        <p:spPr>
          <a:xfrm>
            <a:off x="3646626" y="2133600"/>
            <a:ext cx="1800493" cy="369332"/>
          </a:xfrm>
          <a:prstGeom prst="rect">
            <a:avLst/>
          </a:prstGeom>
          <a:noFill/>
        </p:spPr>
        <p:txBody>
          <a:bodyPr wrap="none" rtlCol="0">
            <a:spAutoFit/>
          </a:bodyPr>
          <a:lstStyle/>
          <a:p>
            <a:r>
              <a:rPr lang="en-US" dirty="0" smtClean="0"/>
              <a:t>Request  E:75K</a:t>
            </a:r>
            <a:endParaRPr lang="en-US" dirty="0"/>
          </a:p>
        </p:txBody>
      </p:sp>
      <p:sp>
        <p:nvSpPr>
          <p:cNvPr id="11" name="TextBox 10"/>
          <p:cNvSpPr txBox="1"/>
          <p:nvPr/>
        </p:nvSpPr>
        <p:spPr>
          <a:xfrm>
            <a:off x="3657600" y="3124200"/>
            <a:ext cx="1261884" cy="369332"/>
          </a:xfrm>
          <a:prstGeom prst="rect">
            <a:avLst/>
          </a:prstGeom>
          <a:noFill/>
        </p:spPr>
        <p:txBody>
          <a:bodyPr wrap="none" rtlCol="0">
            <a:spAutoFit/>
          </a:bodyPr>
          <a:lstStyle/>
          <a:p>
            <a:r>
              <a:rPr lang="en-US" dirty="0" smtClean="0"/>
              <a:t>Release C</a:t>
            </a:r>
            <a:endParaRPr lang="en-US" dirty="0"/>
          </a:p>
        </p:txBody>
      </p:sp>
      <p:sp>
        <p:nvSpPr>
          <p:cNvPr id="14" name="TextBox 13"/>
          <p:cNvSpPr txBox="1"/>
          <p:nvPr/>
        </p:nvSpPr>
        <p:spPr>
          <a:xfrm>
            <a:off x="3621043" y="4114800"/>
            <a:ext cx="1249060" cy="369332"/>
          </a:xfrm>
          <a:prstGeom prst="rect">
            <a:avLst/>
          </a:prstGeom>
          <a:noFill/>
        </p:spPr>
        <p:txBody>
          <a:bodyPr wrap="none" rtlCol="0">
            <a:spAutoFit/>
          </a:bodyPr>
          <a:lstStyle/>
          <a:p>
            <a:r>
              <a:rPr lang="en-US" dirty="0" smtClean="0"/>
              <a:t>Release E</a:t>
            </a:r>
            <a:endParaRPr lang="en-US" dirty="0"/>
          </a:p>
        </p:txBody>
      </p:sp>
      <p:pic>
        <p:nvPicPr>
          <p:cNvPr id="2050" name="Picture 2"/>
          <p:cNvPicPr>
            <a:picLocks noChangeAspect="1" noChangeArrowheads="1"/>
          </p:cNvPicPr>
          <p:nvPr/>
        </p:nvPicPr>
        <p:blipFill>
          <a:blip r:embed="rId2"/>
          <a:srcRect/>
          <a:stretch>
            <a:fillRect/>
          </a:stretch>
        </p:blipFill>
        <p:spPr bwMode="auto">
          <a:xfrm>
            <a:off x="304800" y="685801"/>
            <a:ext cx="8458200" cy="553386"/>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81000" y="1600200"/>
            <a:ext cx="8458200" cy="4572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331334" y="2590800"/>
            <a:ext cx="8507866" cy="438150"/>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a:srcRect/>
          <a:stretch>
            <a:fillRect/>
          </a:stretch>
        </p:blipFill>
        <p:spPr bwMode="auto">
          <a:xfrm>
            <a:off x="304800" y="3505200"/>
            <a:ext cx="8686800" cy="447675"/>
          </a:xfrm>
          <a:prstGeom prst="rect">
            <a:avLst/>
          </a:prstGeom>
          <a:noFill/>
          <a:ln w="9525">
            <a:noFill/>
            <a:miter lim="800000"/>
            <a:headEnd/>
            <a:tailEnd/>
          </a:ln>
          <a:effectLst/>
        </p:spPr>
      </p:pic>
      <p:pic>
        <p:nvPicPr>
          <p:cNvPr id="2054" name="Picture 6"/>
          <p:cNvPicPr>
            <a:picLocks noChangeAspect="1" noChangeArrowheads="1"/>
          </p:cNvPicPr>
          <p:nvPr/>
        </p:nvPicPr>
        <p:blipFill>
          <a:blip r:embed="rId6"/>
          <a:srcRect/>
          <a:stretch>
            <a:fillRect/>
          </a:stretch>
        </p:blipFill>
        <p:spPr bwMode="auto">
          <a:xfrm>
            <a:off x="304800" y="4572000"/>
            <a:ext cx="8686800" cy="457200"/>
          </a:xfrm>
          <a:prstGeom prst="rect">
            <a:avLst/>
          </a:prstGeom>
          <a:noFill/>
          <a:ln w="9525">
            <a:noFill/>
            <a:miter lim="800000"/>
            <a:headEnd/>
            <a:tailEnd/>
          </a:ln>
          <a:effectLst/>
        </p:spPr>
      </p:pic>
      <p:pic>
        <p:nvPicPr>
          <p:cNvPr id="2055" name="Picture 7"/>
          <p:cNvPicPr>
            <a:picLocks noChangeAspect="1" noChangeArrowheads="1"/>
          </p:cNvPicPr>
          <p:nvPr/>
        </p:nvPicPr>
        <p:blipFill>
          <a:blip r:embed="rId7"/>
          <a:srcRect/>
          <a:stretch>
            <a:fillRect/>
          </a:stretch>
        </p:blipFill>
        <p:spPr bwMode="auto">
          <a:xfrm>
            <a:off x="381000" y="5638800"/>
            <a:ext cx="8610600" cy="442912"/>
          </a:xfrm>
          <a:prstGeom prst="rect">
            <a:avLst/>
          </a:prstGeom>
          <a:noFill/>
          <a:ln w="9525">
            <a:noFill/>
            <a:miter lim="800000"/>
            <a:headEnd/>
            <a:tailEnd/>
          </a:ln>
          <a:effectLst/>
        </p:spPr>
      </p:pic>
      <p:sp>
        <p:nvSpPr>
          <p:cNvPr id="18" name="TextBox 17"/>
          <p:cNvSpPr txBox="1"/>
          <p:nvPr/>
        </p:nvSpPr>
        <p:spPr>
          <a:xfrm>
            <a:off x="3657600" y="5117068"/>
            <a:ext cx="1261884" cy="369332"/>
          </a:xfrm>
          <a:prstGeom prst="rect">
            <a:avLst/>
          </a:prstGeom>
          <a:noFill/>
        </p:spPr>
        <p:txBody>
          <a:bodyPr wrap="none" rtlCol="0">
            <a:spAutoFit/>
          </a:bodyPr>
          <a:lstStyle/>
          <a:p>
            <a:r>
              <a:rPr lang="en-US" dirty="0" smtClean="0"/>
              <a:t>Release D</a:t>
            </a:r>
            <a:endParaRPr lang="en-US" dirty="0"/>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 calcmode="lin" valueType="num">
                                      <p:cBhvr additive="base">
                                        <p:cTn id="13" dur="1000" fill="hold"/>
                                        <p:tgtEl>
                                          <p:spTgt spid="2050"/>
                                        </p:tgtEl>
                                        <p:attrNameLst>
                                          <p:attrName>ppt_x</p:attrName>
                                        </p:attrNameLst>
                                      </p:cBhvr>
                                      <p:tavLst>
                                        <p:tav tm="0">
                                          <p:val>
                                            <p:strVal val="#ppt_x"/>
                                          </p:val>
                                        </p:tav>
                                        <p:tav tm="100000">
                                          <p:val>
                                            <p:strVal val="#ppt_x"/>
                                          </p:val>
                                        </p:tav>
                                      </p:tavLst>
                                    </p:anim>
                                    <p:anim calcmode="lin" valueType="num">
                                      <p:cBhvr additive="base">
                                        <p:cTn id="14" dur="10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ppt_x"/>
                                          </p:val>
                                        </p:tav>
                                        <p:tav tm="100000">
                                          <p:val>
                                            <p:strVal val="#ppt_x"/>
                                          </p:val>
                                        </p:tav>
                                      </p:tavLst>
                                    </p:anim>
                                    <p:anim calcmode="lin" valueType="num">
                                      <p:cBhvr additive="base">
                                        <p:cTn id="20"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51"/>
                                        </p:tgtEl>
                                        <p:attrNameLst>
                                          <p:attrName>style.visibility</p:attrName>
                                        </p:attrNameLst>
                                      </p:cBhvr>
                                      <p:to>
                                        <p:strVal val="visible"/>
                                      </p:to>
                                    </p:set>
                                    <p:anim calcmode="lin" valueType="num">
                                      <p:cBhvr additive="base">
                                        <p:cTn id="25" dur="1000" fill="hold"/>
                                        <p:tgtEl>
                                          <p:spTgt spid="2051"/>
                                        </p:tgtEl>
                                        <p:attrNameLst>
                                          <p:attrName>ppt_x</p:attrName>
                                        </p:attrNameLst>
                                      </p:cBhvr>
                                      <p:tavLst>
                                        <p:tav tm="0">
                                          <p:val>
                                            <p:strVal val="#ppt_x"/>
                                          </p:val>
                                        </p:tav>
                                        <p:tav tm="100000">
                                          <p:val>
                                            <p:strVal val="#ppt_x"/>
                                          </p:val>
                                        </p:tav>
                                      </p:tavLst>
                                    </p:anim>
                                    <p:anim calcmode="lin" valueType="num">
                                      <p:cBhvr additive="base">
                                        <p:cTn id="26" dur="1000" fill="hold"/>
                                        <p:tgtEl>
                                          <p:spTgt spid="205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1000" fill="hold"/>
                                        <p:tgtEl>
                                          <p:spTgt spid="9"/>
                                        </p:tgtEl>
                                        <p:attrNameLst>
                                          <p:attrName>ppt_x</p:attrName>
                                        </p:attrNameLst>
                                      </p:cBhvr>
                                      <p:tavLst>
                                        <p:tav tm="0">
                                          <p:val>
                                            <p:strVal val="#ppt_x"/>
                                          </p:val>
                                        </p:tav>
                                        <p:tav tm="100000">
                                          <p:val>
                                            <p:strVal val="#ppt_x"/>
                                          </p:val>
                                        </p:tav>
                                      </p:tavLst>
                                    </p:anim>
                                    <p:anim calcmode="lin" valueType="num">
                                      <p:cBhvr additive="base">
                                        <p:cTn id="32" dur="10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52"/>
                                        </p:tgtEl>
                                        <p:attrNameLst>
                                          <p:attrName>style.visibility</p:attrName>
                                        </p:attrNameLst>
                                      </p:cBhvr>
                                      <p:to>
                                        <p:strVal val="visible"/>
                                      </p:to>
                                    </p:set>
                                    <p:anim calcmode="lin" valueType="num">
                                      <p:cBhvr additive="base">
                                        <p:cTn id="37" dur="1000" fill="hold"/>
                                        <p:tgtEl>
                                          <p:spTgt spid="2052"/>
                                        </p:tgtEl>
                                        <p:attrNameLst>
                                          <p:attrName>ppt_x</p:attrName>
                                        </p:attrNameLst>
                                      </p:cBhvr>
                                      <p:tavLst>
                                        <p:tav tm="0">
                                          <p:val>
                                            <p:strVal val="#ppt_x"/>
                                          </p:val>
                                        </p:tav>
                                        <p:tav tm="100000">
                                          <p:val>
                                            <p:strVal val="#ppt_x"/>
                                          </p:val>
                                        </p:tav>
                                      </p:tavLst>
                                    </p:anim>
                                    <p:anim calcmode="lin" valueType="num">
                                      <p:cBhvr additive="base">
                                        <p:cTn id="38" dur="1000" fill="hold"/>
                                        <p:tgtEl>
                                          <p:spTgt spid="205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1000" fill="hold"/>
                                        <p:tgtEl>
                                          <p:spTgt spid="11"/>
                                        </p:tgtEl>
                                        <p:attrNameLst>
                                          <p:attrName>ppt_x</p:attrName>
                                        </p:attrNameLst>
                                      </p:cBhvr>
                                      <p:tavLst>
                                        <p:tav tm="0">
                                          <p:val>
                                            <p:strVal val="#ppt_x"/>
                                          </p:val>
                                        </p:tav>
                                        <p:tav tm="100000">
                                          <p:val>
                                            <p:strVal val="#ppt_x"/>
                                          </p:val>
                                        </p:tav>
                                      </p:tavLst>
                                    </p:anim>
                                    <p:anim calcmode="lin" valueType="num">
                                      <p:cBhvr additive="base">
                                        <p:cTn id="44" dur="10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053"/>
                                        </p:tgtEl>
                                        <p:attrNameLst>
                                          <p:attrName>style.visibility</p:attrName>
                                        </p:attrNameLst>
                                      </p:cBhvr>
                                      <p:to>
                                        <p:strVal val="visible"/>
                                      </p:to>
                                    </p:set>
                                    <p:anim calcmode="lin" valueType="num">
                                      <p:cBhvr additive="base">
                                        <p:cTn id="49" dur="1000" fill="hold"/>
                                        <p:tgtEl>
                                          <p:spTgt spid="2053"/>
                                        </p:tgtEl>
                                        <p:attrNameLst>
                                          <p:attrName>ppt_x</p:attrName>
                                        </p:attrNameLst>
                                      </p:cBhvr>
                                      <p:tavLst>
                                        <p:tav tm="0">
                                          <p:val>
                                            <p:strVal val="#ppt_x"/>
                                          </p:val>
                                        </p:tav>
                                        <p:tav tm="100000">
                                          <p:val>
                                            <p:strVal val="#ppt_x"/>
                                          </p:val>
                                        </p:tav>
                                      </p:tavLst>
                                    </p:anim>
                                    <p:anim calcmode="lin" valueType="num">
                                      <p:cBhvr additive="base">
                                        <p:cTn id="50" dur="1000" fill="hold"/>
                                        <p:tgtEl>
                                          <p:spTgt spid="205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1000" fill="hold"/>
                                        <p:tgtEl>
                                          <p:spTgt spid="14"/>
                                        </p:tgtEl>
                                        <p:attrNameLst>
                                          <p:attrName>ppt_x</p:attrName>
                                        </p:attrNameLst>
                                      </p:cBhvr>
                                      <p:tavLst>
                                        <p:tav tm="0">
                                          <p:val>
                                            <p:strVal val="#ppt_x"/>
                                          </p:val>
                                        </p:tav>
                                        <p:tav tm="100000">
                                          <p:val>
                                            <p:strVal val="#ppt_x"/>
                                          </p:val>
                                        </p:tav>
                                      </p:tavLst>
                                    </p:anim>
                                    <p:anim calcmode="lin" valueType="num">
                                      <p:cBhvr additive="base">
                                        <p:cTn id="56" dur="10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054"/>
                                        </p:tgtEl>
                                        <p:attrNameLst>
                                          <p:attrName>style.visibility</p:attrName>
                                        </p:attrNameLst>
                                      </p:cBhvr>
                                      <p:to>
                                        <p:strVal val="visible"/>
                                      </p:to>
                                    </p:set>
                                    <p:anim calcmode="lin" valueType="num">
                                      <p:cBhvr additive="base">
                                        <p:cTn id="61" dur="1000" fill="hold"/>
                                        <p:tgtEl>
                                          <p:spTgt spid="2054"/>
                                        </p:tgtEl>
                                        <p:attrNameLst>
                                          <p:attrName>ppt_x</p:attrName>
                                        </p:attrNameLst>
                                      </p:cBhvr>
                                      <p:tavLst>
                                        <p:tav tm="0">
                                          <p:val>
                                            <p:strVal val="#ppt_x"/>
                                          </p:val>
                                        </p:tav>
                                        <p:tav tm="100000">
                                          <p:val>
                                            <p:strVal val="#ppt_x"/>
                                          </p:val>
                                        </p:tav>
                                      </p:tavLst>
                                    </p:anim>
                                    <p:anim calcmode="lin" valueType="num">
                                      <p:cBhvr additive="base">
                                        <p:cTn id="62" dur="1000" fill="hold"/>
                                        <p:tgtEl>
                                          <p:spTgt spid="205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1000" fill="hold"/>
                                        <p:tgtEl>
                                          <p:spTgt spid="18"/>
                                        </p:tgtEl>
                                        <p:attrNameLst>
                                          <p:attrName>ppt_x</p:attrName>
                                        </p:attrNameLst>
                                      </p:cBhvr>
                                      <p:tavLst>
                                        <p:tav tm="0">
                                          <p:val>
                                            <p:strVal val="#ppt_x"/>
                                          </p:val>
                                        </p:tav>
                                        <p:tav tm="100000">
                                          <p:val>
                                            <p:strVal val="#ppt_x"/>
                                          </p:val>
                                        </p:tav>
                                      </p:tavLst>
                                    </p:anim>
                                    <p:anim calcmode="lin" valueType="num">
                                      <p:cBhvr additive="base">
                                        <p:cTn id="68" dur="10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055"/>
                                        </p:tgtEl>
                                        <p:attrNameLst>
                                          <p:attrName>style.visibility</p:attrName>
                                        </p:attrNameLst>
                                      </p:cBhvr>
                                      <p:to>
                                        <p:strVal val="visible"/>
                                      </p:to>
                                    </p:set>
                                    <p:anim calcmode="lin" valueType="num">
                                      <p:cBhvr additive="base">
                                        <p:cTn id="73" dur="1000" fill="hold"/>
                                        <p:tgtEl>
                                          <p:spTgt spid="2055"/>
                                        </p:tgtEl>
                                        <p:attrNameLst>
                                          <p:attrName>ppt_x</p:attrName>
                                        </p:attrNameLst>
                                      </p:cBhvr>
                                      <p:tavLst>
                                        <p:tav tm="0">
                                          <p:val>
                                            <p:strVal val="#ppt_x"/>
                                          </p:val>
                                        </p:tav>
                                        <p:tav tm="100000">
                                          <p:val>
                                            <p:strVal val="#ppt_x"/>
                                          </p:val>
                                        </p:tav>
                                      </p:tavLst>
                                    </p:anim>
                                    <p:anim calcmode="lin" valueType="num">
                                      <p:cBhvr additive="base">
                                        <p:cTn id="74" dur="1000" fill="hold"/>
                                        <p:tgtEl>
                                          <p:spTgt spid="20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1" grpId="0"/>
      <p:bldP spid="14" grpId="0"/>
      <p:bldP spid="1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1143000"/>
          </a:xfrm>
        </p:spPr>
        <p:txBody>
          <a:bodyPr/>
          <a:lstStyle/>
          <a:p>
            <a:r>
              <a:rPr lang="en-US" dirty="0" smtClean="0"/>
              <a:t>Tree Representation of Buddy System</a:t>
            </a:r>
            <a:endParaRPr lang="en-US" dirty="0"/>
          </a:p>
        </p:txBody>
      </p:sp>
      <p:pic>
        <p:nvPicPr>
          <p:cNvPr id="4" name="Content Placeholder 3" descr="Fig07_07.gif"/>
          <p:cNvPicPr>
            <a:picLocks noGrp="1" noChangeAspect="1"/>
          </p:cNvPicPr>
          <p:nvPr>
            <p:ph idx="1"/>
          </p:nvPr>
        </p:nvPicPr>
        <p:blipFill>
          <a:blip r:embed="rId3"/>
          <a:stretch>
            <a:fillRect/>
          </a:stretch>
        </p:blipFill>
        <p:spPr>
          <a:xfrm>
            <a:off x="381000" y="1524000"/>
            <a:ext cx="8534400" cy="4343400"/>
          </a:xfrm>
        </p:spPr>
      </p:pic>
    </p:spTree>
  </p:cSld>
  <p:clrMapOvr>
    <a:masterClrMapping/>
  </p:clrMapOvr>
  <p:transition>
    <p:pull dir="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Representation of Buddy System</a:t>
            </a:r>
            <a:endParaRPr lang="en-US" dirty="0"/>
          </a:p>
        </p:txBody>
      </p:sp>
      <p:sp>
        <p:nvSpPr>
          <p:cNvPr id="3" name="Content Placeholder 2"/>
          <p:cNvSpPr>
            <a:spLocks noGrp="1"/>
          </p:cNvSpPr>
          <p:nvPr>
            <p:ph idx="1"/>
          </p:nvPr>
        </p:nvSpPr>
        <p:spPr/>
        <p:txBody>
          <a:bodyPr/>
          <a:lstStyle/>
          <a:p>
            <a:pPr algn="just"/>
            <a:r>
              <a:rPr lang="en-US" sz="2400" dirty="0" smtClean="0"/>
              <a:t>If two buddies are leaf nodes, then one of them must be an allocated node, otherwise they should be merged</a:t>
            </a:r>
          </a:p>
          <a:p>
            <a:pPr algn="just"/>
            <a:endParaRPr lang="en-US" sz="2400" dirty="0" smtClean="0"/>
          </a:p>
          <a:p>
            <a:pPr algn="just"/>
            <a:r>
              <a:rPr lang="en-US" sz="2400" dirty="0" smtClean="0"/>
              <a:t>At any point of time, the leaf nodes define current allocation</a:t>
            </a:r>
            <a:endParaRPr lang="en-US" sz="2400" dirty="0"/>
          </a:p>
        </p:txBody>
      </p:sp>
    </p:spTree>
  </p:cSld>
  <p:clrMapOvr>
    <a:masterClrMapping/>
  </p:clrMapOvr>
  <p:transition>
    <p:pull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10600" cy="1143000"/>
          </a:xfrm>
        </p:spPr>
        <p:txBody>
          <a:bodyPr/>
          <a:lstStyle/>
          <a:p>
            <a:r>
              <a:rPr lang="en-NZ" sz="3600" dirty="0" smtClean="0"/>
              <a:t>The need for memory management</a:t>
            </a:r>
            <a:endParaRPr lang="en-NZ" sz="3600" dirty="0"/>
          </a:p>
        </p:txBody>
      </p:sp>
      <p:sp>
        <p:nvSpPr>
          <p:cNvPr id="3" name="Content Placeholder 2"/>
          <p:cNvSpPr>
            <a:spLocks noGrp="1"/>
          </p:cNvSpPr>
          <p:nvPr>
            <p:ph idx="1"/>
          </p:nvPr>
        </p:nvSpPr>
        <p:spPr/>
        <p:txBody>
          <a:bodyPr/>
          <a:lstStyle/>
          <a:p>
            <a:pPr algn="just"/>
            <a:r>
              <a:rPr lang="en-NZ" sz="2400" dirty="0" smtClean="0"/>
              <a:t>Memory is cheap today, and getting cheaper</a:t>
            </a:r>
          </a:p>
          <a:p>
            <a:pPr lvl="1" algn="just"/>
            <a:r>
              <a:rPr lang="en-NZ" sz="2400" dirty="0" smtClean="0"/>
              <a:t>But applications are </a:t>
            </a:r>
            <a:r>
              <a:rPr lang="en-NZ" sz="2400" dirty="0" smtClean="0">
                <a:solidFill>
                  <a:srgbClr val="0070C0"/>
                </a:solidFill>
              </a:rPr>
              <a:t>demanding more </a:t>
            </a:r>
            <a:r>
              <a:rPr lang="en-NZ" sz="2400" dirty="0" smtClean="0"/>
              <a:t>and more memory, there is never enough! </a:t>
            </a:r>
          </a:p>
          <a:p>
            <a:pPr algn="just"/>
            <a:endParaRPr lang="en-NZ" sz="2400" dirty="0" smtClean="0"/>
          </a:p>
          <a:p>
            <a:pPr algn="just"/>
            <a:r>
              <a:rPr lang="en-NZ" sz="2400" dirty="0" smtClean="0"/>
              <a:t>Memory Management, involves </a:t>
            </a:r>
            <a:r>
              <a:rPr lang="en-NZ" sz="2400" dirty="0" smtClean="0">
                <a:solidFill>
                  <a:srgbClr val="0070C0"/>
                </a:solidFill>
              </a:rPr>
              <a:t>swapping</a:t>
            </a:r>
            <a:r>
              <a:rPr lang="en-NZ" sz="2400" dirty="0" smtClean="0"/>
              <a:t> blocks of data from secondary storage. </a:t>
            </a:r>
          </a:p>
          <a:p>
            <a:pPr algn="just"/>
            <a:endParaRPr lang="en-NZ" sz="2400" dirty="0" smtClean="0"/>
          </a:p>
          <a:p>
            <a:pPr algn="just"/>
            <a:r>
              <a:rPr lang="en-NZ" sz="2400" dirty="0" smtClean="0"/>
              <a:t>Memory I/O is </a:t>
            </a:r>
            <a:r>
              <a:rPr lang="en-NZ" sz="2400" dirty="0" smtClean="0">
                <a:solidFill>
                  <a:srgbClr val="0070C0"/>
                </a:solidFill>
              </a:rPr>
              <a:t>slow</a:t>
            </a:r>
            <a:r>
              <a:rPr lang="en-NZ" sz="2400" dirty="0" smtClean="0"/>
              <a:t> compared to a CPU</a:t>
            </a:r>
          </a:p>
          <a:p>
            <a:pPr lvl="1" algn="just"/>
            <a:r>
              <a:rPr lang="en-NZ" sz="2400" dirty="0" smtClean="0"/>
              <a:t>The OS must cleverly time the swapping to maximise the CPU’s efficiency</a:t>
            </a:r>
          </a:p>
          <a:p>
            <a:pPr lvl="1" algn="just"/>
            <a:endParaRPr lang="en-NZ" sz="2400" dirty="0"/>
          </a:p>
        </p:txBody>
      </p:sp>
    </p:spTree>
  </p:cSld>
  <p:clrMapOvr>
    <a:masterClrMapping/>
  </p:clrMapOvr>
  <p:transition>
    <p:pull dir="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Relocation</a:t>
            </a:r>
            <a:endParaRPr lang="en-US" dirty="0"/>
          </a:p>
        </p:txBody>
      </p:sp>
      <p:sp>
        <p:nvSpPr>
          <p:cNvPr id="3" name="Content Placeholder 2"/>
          <p:cNvSpPr>
            <a:spLocks noGrp="1"/>
          </p:cNvSpPr>
          <p:nvPr>
            <p:ph idx="1"/>
          </p:nvPr>
        </p:nvSpPr>
        <p:spPr/>
        <p:txBody>
          <a:bodyPr/>
          <a:lstStyle/>
          <a:p>
            <a:pPr algn="just"/>
            <a:r>
              <a:rPr lang="en-US" sz="2400" dirty="0" smtClean="0"/>
              <a:t>When program loaded into memory the actual (absolute) memory locations are determined</a:t>
            </a:r>
          </a:p>
          <a:p>
            <a:pPr algn="just"/>
            <a:endParaRPr lang="en-US" sz="2400" dirty="0" smtClean="0"/>
          </a:p>
          <a:p>
            <a:pPr algn="just"/>
            <a:r>
              <a:rPr lang="en-US" sz="2400" dirty="0" smtClean="0"/>
              <a:t>A process may occupy different partitions which means different absolute memory locations during the lifetime</a:t>
            </a:r>
          </a:p>
          <a:p>
            <a:pPr lvl="1" algn="just"/>
            <a:endParaRPr lang="en-US" sz="2400" dirty="0" smtClean="0">
              <a:solidFill>
                <a:srgbClr val="0070C0"/>
              </a:solidFill>
            </a:endParaRPr>
          </a:p>
          <a:p>
            <a:pPr lvl="1" algn="just"/>
            <a:r>
              <a:rPr lang="en-US" sz="2400" dirty="0" smtClean="0">
                <a:solidFill>
                  <a:srgbClr val="0070C0"/>
                </a:solidFill>
              </a:rPr>
              <a:t>Reasons?</a:t>
            </a:r>
          </a:p>
          <a:p>
            <a:pPr lvl="2" algn="just"/>
            <a:r>
              <a:rPr lang="en-US" dirty="0" smtClean="0"/>
              <a:t>Swapping</a:t>
            </a:r>
          </a:p>
          <a:p>
            <a:pPr lvl="2" algn="just"/>
            <a:r>
              <a:rPr lang="en-US" dirty="0" smtClean="0"/>
              <a:t>Compaction</a:t>
            </a:r>
          </a:p>
          <a:p>
            <a:pPr algn="just"/>
            <a:endParaRPr lang="en-US" sz="2400" dirty="0"/>
          </a:p>
        </p:txBody>
      </p:sp>
    </p:spTree>
  </p:cSld>
  <p:clrMapOvr>
    <a:masterClrMapping/>
  </p:clrMapOvr>
  <p:transition>
    <p:pull dir="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Relocation</a:t>
            </a:r>
            <a:endParaRPr lang="en-US" dirty="0"/>
          </a:p>
        </p:txBody>
      </p:sp>
      <p:sp>
        <p:nvSpPr>
          <p:cNvPr id="3" name="Content Placeholder 2"/>
          <p:cNvSpPr>
            <a:spLocks noGrp="1"/>
          </p:cNvSpPr>
          <p:nvPr>
            <p:ph idx="1"/>
          </p:nvPr>
        </p:nvSpPr>
        <p:spPr/>
        <p:txBody>
          <a:bodyPr/>
          <a:lstStyle/>
          <a:p>
            <a:pPr algn="just"/>
            <a:r>
              <a:rPr lang="en-US" sz="2400" dirty="0" smtClean="0"/>
              <a:t>The schemes where relocation is needed:</a:t>
            </a:r>
          </a:p>
          <a:p>
            <a:pPr lvl="1" algn="just"/>
            <a:r>
              <a:rPr lang="en-US" sz="2400" dirty="0" smtClean="0">
                <a:solidFill>
                  <a:srgbClr val="0070C0"/>
                </a:solidFill>
              </a:rPr>
              <a:t>Equal size fixed partitioning</a:t>
            </a:r>
          </a:p>
          <a:p>
            <a:pPr lvl="1" algn="just"/>
            <a:r>
              <a:rPr lang="en-US" sz="2400" dirty="0" smtClean="0">
                <a:solidFill>
                  <a:srgbClr val="0070C0"/>
                </a:solidFill>
              </a:rPr>
              <a:t>Unequal size fixed partitioning (single queue)</a:t>
            </a:r>
          </a:p>
          <a:p>
            <a:pPr lvl="1" algn="just"/>
            <a:r>
              <a:rPr lang="en-US" sz="2400" dirty="0" smtClean="0">
                <a:solidFill>
                  <a:srgbClr val="0070C0"/>
                </a:solidFill>
              </a:rPr>
              <a:t>Dynamic partitioning</a:t>
            </a:r>
          </a:p>
          <a:p>
            <a:pPr lvl="1" algn="just"/>
            <a:r>
              <a:rPr lang="en-US" sz="2400" dirty="0" smtClean="0">
                <a:solidFill>
                  <a:srgbClr val="0070C0"/>
                </a:solidFill>
              </a:rPr>
              <a:t>Compaction</a:t>
            </a:r>
          </a:p>
          <a:p>
            <a:pPr algn="just"/>
            <a:endParaRPr lang="en-US" sz="2400" dirty="0" smtClean="0"/>
          </a:p>
          <a:p>
            <a:pPr algn="just"/>
            <a:r>
              <a:rPr lang="en-US" sz="2400" dirty="0" smtClean="0"/>
              <a:t>Hence physical memory references of a process are not fixed</a:t>
            </a:r>
          </a:p>
          <a:p>
            <a:pPr lvl="1" algn="just"/>
            <a:r>
              <a:rPr lang="en-US" sz="2400" dirty="0" smtClean="0"/>
              <a:t>This issue is the focus of addressing</a:t>
            </a:r>
          </a:p>
        </p:txBody>
      </p:sp>
    </p:spTree>
  </p:cSld>
  <p:clrMapOvr>
    <a:masterClrMapping/>
  </p:clrMapOvr>
  <p:transition>
    <p:pull dir="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Addresses</a:t>
            </a:r>
            <a:endParaRPr lang="en-US" dirty="0"/>
          </a:p>
        </p:txBody>
      </p:sp>
      <p:sp>
        <p:nvSpPr>
          <p:cNvPr id="3" name="Content Placeholder 2"/>
          <p:cNvSpPr>
            <a:spLocks noGrp="1"/>
          </p:cNvSpPr>
          <p:nvPr>
            <p:ph idx="1"/>
          </p:nvPr>
        </p:nvSpPr>
        <p:spPr/>
        <p:txBody>
          <a:bodyPr/>
          <a:lstStyle/>
          <a:p>
            <a:pPr algn="just"/>
            <a:r>
              <a:rPr lang="en-US" sz="2400" dirty="0" smtClean="0">
                <a:solidFill>
                  <a:srgbClr val="0070C0"/>
                </a:solidFill>
              </a:rPr>
              <a:t>Physical or Absolute</a:t>
            </a:r>
          </a:p>
          <a:p>
            <a:pPr lvl="1" algn="just"/>
            <a:r>
              <a:rPr lang="en-US" sz="2400" dirty="0" smtClean="0"/>
              <a:t>The absolute address or actual location in main memory.</a:t>
            </a:r>
          </a:p>
          <a:p>
            <a:pPr algn="just"/>
            <a:r>
              <a:rPr lang="en-US" sz="2400" dirty="0" smtClean="0">
                <a:solidFill>
                  <a:srgbClr val="0070C0"/>
                </a:solidFill>
              </a:rPr>
              <a:t>Logical</a:t>
            </a:r>
          </a:p>
          <a:p>
            <a:pPr lvl="1" algn="just"/>
            <a:r>
              <a:rPr lang="en-US" sz="2400" dirty="0" smtClean="0"/>
              <a:t>Reference to a memory location independent of the current assignment, generated by CPU</a:t>
            </a:r>
          </a:p>
          <a:p>
            <a:pPr algn="just"/>
            <a:r>
              <a:rPr lang="en-US" sz="2400" dirty="0" smtClean="0">
                <a:solidFill>
                  <a:srgbClr val="0070C0"/>
                </a:solidFill>
              </a:rPr>
              <a:t>Relative</a:t>
            </a:r>
          </a:p>
          <a:p>
            <a:pPr lvl="1" algn="just"/>
            <a:r>
              <a:rPr lang="en-US" sz="2400" dirty="0" smtClean="0"/>
              <a:t>Logical address, where address expressed as a location relative to some known point (i.e. beginning).</a:t>
            </a:r>
          </a:p>
          <a:p>
            <a:pPr algn="just"/>
            <a:endParaRPr lang="en-US" sz="2400" dirty="0"/>
          </a:p>
        </p:txBody>
      </p:sp>
    </p:spTree>
  </p:cSld>
  <p:clrMapOvr>
    <a:masterClrMapping/>
  </p:clrMapOvr>
  <p:transition>
    <p:pull dir="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Translation</a:t>
            </a:r>
            <a:endParaRPr lang="en-US" dirty="0"/>
          </a:p>
        </p:txBody>
      </p:sp>
      <p:sp>
        <p:nvSpPr>
          <p:cNvPr id="3" name="Content Placeholder 2"/>
          <p:cNvSpPr>
            <a:spLocks noGrp="1"/>
          </p:cNvSpPr>
          <p:nvPr>
            <p:ph idx="1"/>
          </p:nvPr>
        </p:nvSpPr>
        <p:spPr/>
        <p:txBody>
          <a:bodyPr/>
          <a:lstStyle/>
          <a:p>
            <a:pPr algn="just"/>
            <a:r>
              <a:rPr lang="en-US" sz="2400" dirty="0" smtClean="0"/>
              <a:t>For system with relative addressing, address translation is done in two steps:</a:t>
            </a:r>
          </a:p>
          <a:p>
            <a:pPr lvl="1" algn="just"/>
            <a:endParaRPr lang="en-US" sz="2400" dirty="0" smtClean="0"/>
          </a:p>
          <a:p>
            <a:pPr lvl="1" algn="just"/>
            <a:r>
              <a:rPr lang="en-US" sz="2400" dirty="0" smtClean="0">
                <a:solidFill>
                  <a:srgbClr val="0070C0"/>
                </a:solidFill>
              </a:rPr>
              <a:t>Load</a:t>
            </a:r>
          </a:p>
          <a:p>
            <a:pPr lvl="2" algn="just"/>
            <a:r>
              <a:rPr lang="en-US" dirty="0" smtClean="0"/>
              <a:t>Load process in main memory with all references in relative form</a:t>
            </a:r>
          </a:p>
          <a:p>
            <a:pPr lvl="1" algn="just"/>
            <a:r>
              <a:rPr lang="en-US" sz="2400" dirty="0" smtClean="0">
                <a:solidFill>
                  <a:srgbClr val="0070C0"/>
                </a:solidFill>
              </a:rPr>
              <a:t>Calculate</a:t>
            </a:r>
          </a:p>
          <a:p>
            <a:pPr lvl="2" algn="just"/>
            <a:r>
              <a:rPr lang="en-US" dirty="0" smtClean="0"/>
              <a:t>Calculate physical address when instructions or data with relative address is encountered</a:t>
            </a:r>
            <a:endParaRPr lang="en-US" dirty="0"/>
          </a:p>
        </p:txBody>
      </p:sp>
    </p:spTree>
  </p:cSld>
  <p:clrMapOvr>
    <a:masterClrMapping/>
  </p:clrMapOvr>
  <p:transition>
    <p:pull dir="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Registers Used during Execution</a:t>
            </a:r>
            <a:endParaRPr lang="en-US" dirty="0"/>
          </a:p>
        </p:txBody>
      </p:sp>
      <p:sp>
        <p:nvSpPr>
          <p:cNvPr id="3" name="Content Placeholder 2"/>
          <p:cNvSpPr>
            <a:spLocks noGrp="1"/>
          </p:cNvSpPr>
          <p:nvPr>
            <p:ph idx="1"/>
          </p:nvPr>
        </p:nvSpPr>
        <p:spPr/>
        <p:txBody>
          <a:bodyPr/>
          <a:lstStyle/>
          <a:p>
            <a:pPr algn="just"/>
            <a:r>
              <a:rPr lang="en-US" sz="2400" dirty="0" smtClean="0">
                <a:solidFill>
                  <a:srgbClr val="0070C0"/>
                </a:solidFill>
              </a:rPr>
              <a:t>Base register</a:t>
            </a:r>
          </a:p>
          <a:p>
            <a:pPr lvl="1" algn="just"/>
            <a:r>
              <a:rPr lang="en-US" sz="2400" dirty="0" smtClean="0"/>
              <a:t>Starting address for the process</a:t>
            </a:r>
          </a:p>
          <a:p>
            <a:pPr algn="just"/>
            <a:endParaRPr lang="en-US" sz="2400" dirty="0" smtClean="0">
              <a:solidFill>
                <a:srgbClr val="0070C0"/>
              </a:solidFill>
            </a:endParaRPr>
          </a:p>
          <a:p>
            <a:pPr algn="just"/>
            <a:r>
              <a:rPr lang="en-US" sz="2400" dirty="0" smtClean="0">
                <a:solidFill>
                  <a:srgbClr val="0070C0"/>
                </a:solidFill>
              </a:rPr>
              <a:t>Bounds register</a:t>
            </a:r>
          </a:p>
          <a:p>
            <a:pPr lvl="1" algn="just"/>
            <a:r>
              <a:rPr lang="en-US" sz="2400" dirty="0" smtClean="0"/>
              <a:t>Ending location of the process</a:t>
            </a:r>
          </a:p>
          <a:p>
            <a:pPr lvl="1" algn="just"/>
            <a:endParaRPr lang="en-US" sz="2400" dirty="0" smtClean="0"/>
          </a:p>
          <a:p>
            <a:pPr algn="just"/>
            <a:r>
              <a:rPr lang="en-US" sz="2400" dirty="0" smtClean="0"/>
              <a:t>These values are set when the process is loaded or when the process is swapped in</a:t>
            </a:r>
            <a:endParaRPr lang="en-US" sz="2400" dirty="0"/>
          </a:p>
        </p:txBody>
      </p:sp>
    </p:spTree>
  </p:cSld>
  <p:clrMapOvr>
    <a:masterClrMapping/>
  </p:clrMapOvr>
  <p:transition>
    <p:pull dir="r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Translation</a:t>
            </a:r>
            <a:endParaRPr lang="en-US" dirty="0"/>
          </a:p>
        </p:txBody>
      </p:sp>
      <p:sp>
        <p:nvSpPr>
          <p:cNvPr id="3" name="Content Placeholder 2"/>
          <p:cNvSpPr>
            <a:spLocks noGrp="1"/>
          </p:cNvSpPr>
          <p:nvPr>
            <p:ph idx="1"/>
          </p:nvPr>
        </p:nvSpPr>
        <p:spPr/>
        <p:txBody>
          <a:bodyPr/>
          <a:lstStyle/>
          <a:p>
            <a:pPr algn="just"/>
            <a:r>
              <a:rPr lang="en-US" sz="2400" dirty="0" smtClean="0"/>
              <a:t>When a process is assigned running state, </a:t>
            </a:r>
            <a:r>
              <a:rPr lang="en-US" sz="2400" dirty="0" smtClean="0">
                <a:solidFill>
                  <a:srgbClr val="0070C0"/>
                </a:solidFill>
              </a:rPr>
              <a:t>base register </a:t>
            </a:r>
            <a:r>
              <a:rPr lang="en-US" sz="2400" dirty="0" smtClean="0"/>
              <a:t>is loaded with </a:t>
            </a:r>
            <a:r>
              <a:rPr lang="en-US" sz="2400" dirty="0" smtClean="0">
                <a:solidFill>
                  <a:srgbClr val="0070C0"/>
                </a:solidFill>
              </a:rPr>
              <a:t>starting physical address </a:t>
            </a:r>
            <a:r>
              <a:rPr lang="en-US" sz="2400" dirty="0" smtClean="0"/>
              <a:t>of the process</a:t>
            </a:r>
          </a:p>
          <a:p>
            <a:pPr algn="just"/>
            <a:endParaRPr lang="en-US" sz="2400" dirty="0" smtClean="0">
              <a:solidFill>
                <a:srgbClr val="0070C0"/>
              </a:solidFill>
            </a:endParaRPr>
          </a:p>
          <a:p>
            <a:pPr algn="just"/>
            <a:r>
              <a:rPr lang="en-US" sz="2400" dirty="0" smtClean="0">
                <a:solidFill>
                  <a:srgbClr val="0070C0"/>
                </a:solidFill>
              </a:rPr>
              <a:t>Bound register </a:t>
            </a:r>
            <a:r>
              <a:rPr lang="en-US" sz="2400" dirty="0" smtClean="0"/>
              <a:t>is loaded with </a:t>
            </a:r>
            <a:r>
              <a:rPr lang="en-US" sz="2400" dirty="0" smtClean="0">
                <a:solidFill>
                  <a:srgbClr val="0070C0"/>
                </a:solidFill>
              </a:rPr>
              <a:t>ending physical address</a:t>
            </a:r>
          </a:p>
          <a:p>
            <a:pPr algn="just"/>
            <a:endParaRPr lang="en-US" sz="2400" dirty="0" smtClean="0"/>
          </a:p>
          <a:p>
            <a:pPr algn="just"/>
            <a:r>
              <a:rPr lang="en-US" sz="2400" dirty="0" smtClean="0"/>
              <a:t>When </a:t>
            </a:r>
            <a:r>
              <a:rPr lang="en-US" sz="2400" dirty="0" smtClean="0">
                <a:solidFill>
                  <a:srgbClr val="0070C0"/>
                </a:solidFill>
              </a:rPr>
              <a:t>relative address </a:t>
            </a:r>
            <a:r>
              <a:rPr lang="en-US" sz="2400" dirty="0" smtClean="0"/>
              <a:t>is encountered</a:t>
            </a:r>
          </a:p>
          <a:p>
            <a:pPr lvl="1" algn="just"/>
            <a:r>
              <a:rPr lang="en-US" sz="2400" dirty="0" smtClean="0"/>
              <a:t>The value of the base register is added to a relative address to produce an absolute address</a:t>
            </a:r>
          </a:p>
          <a:p>
            <a:pPr algn="just"/>
            <a:endParaRPr lang="en-US" sz="2400" dirty="0"/>
          </a:p>
        </p:txBody>
      </p:sp>
    </p:spTree>
  </p:cSld>
  <p:clrMapOvr>
    <a:masterClrMapping/>
  </p:clrMapOvr>
  <p:transition>
    <p:pull dir="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Translation</a:t>
            </a:r>
            <a:endParaRPr lang="en-US" dirty="0"/>
          </a:p>
        </p:txBody>
      </p:sp>
      <p:sp>
        <p:nvSpPr>
          <p:cNvPr id="3" name="Content Placeholder 2"/>
          <p:cNvSpPr>
            <a:spLocks noGrp="1"/>
          </p:cNvSpPr>
          <p:nvPr>
            <p:ph idx="1"/>
          </p:nvPr>
        </p:nvSpPr>
        <p:spPr/>
        <p:txBody>
          <a:bodyPr/>
          <a:lstStyle/>
          <a:p>
            <a:pPr algn="just"/>
            <a:r>
              <a:rPr lang="en-US" sz="2400" dirty="0" smtClean="0"/>
              <a:t>The </a:t>
            </a:r>
            <a:r>
              <a:rPr lang="en-US" sz="2400" dirty="0" smtClean="0">
                <a:solidFill>
                  <a:srgbClr val="0070C0"/>
                </a:solidFill>
              </a:rPr>
              <a:t>resulting address </a:t>
            </a:r>
            <a:r>
              <a:rPr lang="en-US" sz="2400" dirty="0" smtClean="0"/>
              <a:t>is </a:t>
            </a:r>
            <a:r>
              <a:rPr lang="en-US" sz="2400" dirty="0" smtClean="0">
                <a:solidFill>
                  <a:srgbClr val="0070C0"/>
                </a:solidFill>
              </a:rPr>
              <a:t>compared</a:t>
            </a:r>
            <a:r>
              <a:rPr lang="en-US" sz="2400" dirty="0" smtClean="0"/>
              <a:t> with the value in the </a:t>
            </a:r>
            <a:r>
              <a:rPr lang="en-US" sz="2400" dirty="0" smtClean="0">
                <a:solidFill>
                  <a:srgbClr val="0070C0"/>
                </a:solidFill>
              </a:rPr>
              <a:t>bounds register</a:t>
            </a:r>
          </a:p>
          <a:p>
            <a:pPr algn="just"/>
            <a:r>
              <a:rPr lang="en-US" sz="2400" dirty="0" smtClean="0"/>
              <a:t>If the address </a:t>
            </a:r>
            <a:r>
              <a:rPr lang="en-US" sz="2400" dirty="0" smtClean="0">
                <a:solidFill>
                  <a:srgbClr val="0070C0"/>
                </a:solidFill>
              </a:rPr>
              <a:t>is not within bounds</a:t>
            </a:r>
            <a:r>
              <a:rPr lang="en-US" sz="2400" dirty="0" smtClean="0"/>
              <a:t>, an </a:t>
            </a:r>
            <a:r>
              <a:rPr lang="en-US" sz="2400" dirty="0" smtClean="0">
                <a:solidFill>
                  <a:srgbClr val="0070C0"/>
                </a:solidFill>
              </a:rPr>
              <a:t>interrupt</a:t>
            </a:r>
            <a:r>
              <a:rPr lang="en-US" sz="2400" dirty="0" smtClean="0"/>
              <a:t> is generated to the operating system</a:t>
            </a:r>
          </a:p>
          <a:p>
            <a:pPr algn="just"/>
            <a:endParaRPr lang="en-US" sz="2400" dirty="0" smtClean="0"/>
          </a:p>
          <a:p>
            <a:pPr algn="just"/>
            <a:r>
              <a:rPr lang="en-US" sz="2400" dirty="0" smtClean="0"/>
              <a:t>This mechanism supports protection</a:t>
            </a:r>
          </a:p>
          <a:p>
            <a:pPr algn="just"/>
            <a:endParaRPr lang="en-US" sz="2400" dirty="0"/>
          </a:p>
        </p:txBody>
      </p:sp>
    </p:spTree>
  </p:cSld>
  <p:clrMapOvr>
    <a:masterClrMapping/>
  </p:clrMapOvr>
  <p:transition>
    <p:pull dir="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Support</a:t>
            </a:r>
            <a:endParaRPr lang="en-US" dirty="0"/>
          </a:p>
        </p:txBody>
      </p:sp>
      <p:pic>
        <p:nvPicPr>
          <p:cNvPr id="4" name="Content Placeholder 3" descr="Fig07_08.gif"/>
          <p:cNvPicPr>
            <a:picLocks noGrp="1" noChangeAspect="1"/>
          </p:cNvPicPr>
          <p:nvPr>
            <p:ph idx="1"/>
          </p:nvPr>
        </p:nvPicPr>
        <p:blipFill>
          <a:blip r:embed="rId3"/>
          <a:stretch>
            <a:fillRect/>
          </a:stretch>
        </p:blipFill>
        <p:spPr>
          <a:xfrm>
            <a:off x="152400" y="1219200"/>
            <a:ext cx="8763000" cy="5486400"/>
          </a:xfrm>
        </p:spPr>
      </p:pic>
    </p:spTree>
  </p:cSld>
  <p:clrMapOvr>
    <a:masterClrMapping/>
  </p:clrMapOvr>
  <p:transition>
    <p:pull dir="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Paging</a:t>
            </a:r>
            <a:endParaRPr lang="en-US" dirty="0"/>
          </a:p>
        </p:txBody>
      </p:sp>
      <p:sp>
        <p:nvSpPr>
          <p:cNvPr id="3" name="Content Placeholder 2"/>
          <p:cNvSpPr>
            <a:spLocks noGrp="1"/>
          </p:cNvSpPr>
          <p:nvPr>
            <p:ph idx="1"/>
          </p:nvPr>
        </p:nvSpPr>
        <p:spPr/>
        <p:txBody>
          <a:bodyPr/>
          <a:lstStyle/>
          <a:p>
            <a:pPr algn="just"/>
            <a:r>
              <a:rPr lang="en-US" sz="2400" dirty="0" smtClean="0"/>
              <a:t>In paging scheme,</a:t>
            </a:r>
          </a:p>
          <a:p>
            <a:pPr lvl="1" algn="just"/>
            <a:r>
              <a:rPr lang="en-US" sz="2400" dirty="0" smtClean="0">
                <a:solidFill>
                  <a:srgbClr val="0070C0"/>
                </a:solidFill>
              </a:rPr>
              <a:t>Main memory </a:t>
            </a:r>
            <a:r>
              <a:rPr lang="en-US" sz="2400" dirty="0" smtClean="0"/>
              <a:t>is partitioned into </a:t>
            </a:r>
            <a:r>
              <a:rPr lang="en-US" sz="2400" dirty="0" smtClean="0">
                <a:solidFill>
                  <a:srgbClr val="0070C0"/>
                </a:solidFill>
              </a:rPr>
              <a:t>small,  fixed-size chunks</a:t>
            </a:r>
          </a:p>
          <a:p>
            <a:pPr lvl="1" algn="just"/>
            <a:r>
              <a:rPr lang="en-US" sz="2400" dirty="0" smtClean="0">
                <a:solidFill>
                  <a:srgbClr val="0070C0"/>
                </a:solidFill>
              </a:rPr>
              <a:t>Each process </a:t>
            </a:r>
            <a:r>
              <a:rPr lang="en-US" sz="2400" dirty="0" smtClean="0"/>
              <a:t>is divided into the </a:t>
            </a:r>
            <a:r>
              <a:rPr lang="en-US" sz="2400" dirty="0" smtClean="0">
                <a:solidFill>
                  <a:srgbClr val="0070C0"/>
                </a:solidFill>
              </a:rPr>
              <a:t>same size chunks</a:t>
            </a:r>
          </a:p>
          <a:p>
            <a:pPr lvl="1" algn="just"/>
            <a:endParaRPr lang="en-US" sz="2400" dirty="0" smtClean="0"/>
          </a:p>
          <a:p>
            <a:pPr algn="just"/>
            <a:r>
              <a:rPr lang="en-US" sz="2400" dirty="0" smtClean="0"/>
              <a:t>The chunks of memory are called </a:t>
            </a:r>
            <a:r>
              <a:rPr lang="en-US" sz="2400" b="1" i="1" dirty="0" smtClean="0">
                <a:solidFill>
                  <a:srgbClr val="0070C0"/>
                </a:solidFill>
              </a:rPr>
              <a:t>frames</a:t>
            </a:r>
            <a:endParaRPr lang="en-US" sz="2400" dirty="0" smtClean="0">
              <a:solidFill>
                <a:srgbClr val="0070C0"/>
              </a:solidFill>
            </a:endParaRPr>
          </a:p>
          <a:p>
            <a:pPr algn="just"/>
            <a:endParaRPr lang="en-US" sz="2400" dirty="0" smtClean="0"/>
          </a:p>
          <a:p>
            <a:pPr algn="just"/>
            <a:r>
              <a:rPr lang="en-US" sz="2400" dirty="0" smtClean="0"/>
              <a:t>The chunks of a process are called </a:t>
            </a:r>
            <a:r>
              <a:rPr lang="en-US" sz="2400" b="1" i="1" dirty="0" smtClean="0">
                <a:solidFill>
                  <a:srgbClr val="0070C0"/>
                </a:solidFill>
              </a:rPr>
              <a:t>pages</a:t>
            </a:r>
            <a:endParaRPr lang="en-US" sz="2400" dirty="0" smtClean="0">
              <a:solidFill>
                <a:srgbClr val="0070C0"/>
              </a:solidFill>
            </a:endParaRPr>
          </a:p>
          <a:p>
            <a:pPr algn="just"/>
            <a:endParaRPr lang="en-US" sz="2400" dirty="0"/>
          </a:p>
        </p:txBody>
      </p:sp>
    </p:spTree>
  </p:cSld>
  <p:clrMapOvr>
    <a:masterClrMapping/>
  </p:clrMapOvr>
  <p:transition>
    <p:pull dir="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Paging</a:t>
            </a:r>
            <a:endParaRPr lang="en-US" dirty="0"/>
          </a:p>
        </p:txBody>
      </p:sp>
      <p:sp>
        <p:nvSpPr>
          <p:cNvPr id="3" name="Content Placeholder 2"/>
          <p:cNvSpPr>
            <a:spLocks noGrp="1"/>
          </p:cNvSpPr>
          <p:nvPr>
            <p:ph idx="1"/>
          </p:nvPr>
        </p:nvSpPr>
        <p:spPr/>
        <p:txBody>
          <a:bodyPr/>
          <a:lstStyle/>
          <a:p>
            <a:pPr algn="just"/>
            <a:r>
              <a:rPr lang="en-US" sz="2400" dirty="0" smtClean="0"/>
              <a:t>When a process is to be loaded in main memory,</a:t>
            </a:r>
          </a:p>
          <a:p>
            <a:pPr lvl="1" algn="just"/>
            <a:r>
              <a:rPr lang="en-US" sz="2400" dirty="0" smtClean="0">
                <a:solidFill>
                  <a:srgbClr val="0070C0"/>
                </a:solidFill>
              </a:rPr>
              <a:t>Free frames </a:t>
            </a:r>
            <a:r>
              <a:rPr lang="en-US" sz="2400" dirty="0" smtClean="0"/>
              <a:t>are found</a:t>
            </a:r>
          </a:p>
          <a:p>
            <a:pPr lvl="1" algn="just"/>
            <a:r>
              <a:rPr lang="en-US" sz="2400" dirty="0" smtClean="0">
                <a:solidFill>
                  <a:srgbClr val="0070C0"/>
                </a:solidFill>
              </a:rPr>
              <a:t>Pages</a:t>
            </a:r>
            <a:r>
              <a:rPr lang="en-US" sz="2400" dirty="0" smtClean="0"/>
              <a:t> are </a:t>
            </a:r>
            <a:r>
              <a:rPr lang="en-US" sz="2400" dirty="0" smtClean="0">
                <a:solidFill>
                  <a:srgbClr val="0070C0"/>
                </a:solidFill>
              </a:rPr>
              <a:t>loaded </a:t>
            </a:r>
            <a:r>
              <a:rPr lang="en-US" sz="2400" dirty="0" smtClean="0"/>
              <a:t>into those frames</a:t>
            </a:r>
          </a:p>
          <a:p>
            <a:pPr algn="just"/>
            <a:endParaRPr lang="en-US" sz="2400" i="1" dirty="0" smtClean="0"/>
          </a:p>
          <a:p>
            <a:pPr algn="just"/>
            <a:r>
              <a:rPr lang="en-US" sz="2400" i="1" dirty="0" smtClean="0"/>
              <a:t>List of free frames is maintained by OS</a:t>
            </a:r>
          </a:p>
          <a:p>
            <a:pPr algn="just"/>
            <a:endParaRPr lang="en-US" sz="2400" dirty="0" smtClean="0"/>
          </a:p>
          <a:p>
            <a:pPr algn="just"/>
            <a:r>
              <a:rPr lang="en-US" sz="2400" dirty="0" smtClean="0"/>
              <a:t>If </a:t>
            </a:r>
            <a:r>
              <a:rPr lang="en-US" sz="2400" dirty="0" smtClean="0">
                <a:solidFill>
                  <a:srgbClr val="0070C0"/>
                </a:solidFill>
              </a:rPr>
              <a:t>contiguous frames are </a:t>
            </a:r>
            <a:r>
              <a:rPr lang="en-US" sz="2400" dirty="0" smtClean="0"/>
              <a:t>not available,</a:t>
            </a:r>
          </a:p>
          <a:p>
            <a:pPr lvl="1" algn="just"/>
            <a:r>
              <a:rPr lang="en-US" sz="2400" dirty="0" smtClean="0"/>
              <a:t>Then also new process can be loaded</a:t>
            </a:r>
          </a:p>
          <a:p>
            <a:pPr lvl="2" algn="just"/>
            <a:r>
              <a:rPr lang="en-US" dirty="0" smtClean="0"/>
              <a:t>This requires a data structure to keep track of current allocation</a:t>
            </a:r>
            <a:endParaRPr lang="en-US" dirty="0"/>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diamond(in)">
                                      <p:cBhvr>
                                        <p:cTn id="7" dur="20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checkerboard(across)">
                                      <p:cBhvr>
                                        <p:cTn id="1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Memory Management</a:t>
            </a:r>
            <a:endParaRPr lang="en-US" dirty="0" smtClean="0"/>
          </a:p>
        </p:txBody>
      </p:sp>
      <p:sp>
        <p:nvSpPr>
          <p:cNvPr id="4" name="Content Placeholder 3"/>
          <p:cNvSpPr>
            <a:spLocks noGrp="1"/>
          </p:cNvSpPr>
          <p:nvPr>
            <p:ph idx="1"/>
          </p:nvPr>
        </p:nvSpPr>
        <p:spPr/>
        <p:txBody>
          <a:bodyPr/>
          <a:lstStyle/>
          <a:p>
            <a:pPr indent="0" algn="ctr">
              <a:buNone/>
            </a:pPr>
            <a:endParaRPr lang="en-US" sz="2800" i="1" dirty="0" smtClean="0">
              <a:solidFill>
                <a:srgbClr val="0070C0"/>
              </a:solidFill>
            </a:endParaRPr>
          </a:p>
          <a:p>
            <a:pPr indent="0" algn="ctr">
              <a:buNone/>
            </a:pPr>
            <a:endParaRPr lang="en-US" sz="2800" i="1" dirty="0" smtClean="0">
              <a:solidFill>
                <a:srgbClr val="0070C0"/>
              </a:solidFill>
            </a:endParaRPr>
          </a:p>
          <a:p>
            <a:pPr indent="0" algn="ctr">
              <a:buNone/>
            </a:pPr>
            <a:r>
              <a:rPr lang="en-US" sz="2800" i="1" dirty="0" smtClean="0">
                <a:solidFill>
                  <a:srgbClr val="0070C0"/>
                </a:solidFill>
              </a:rPr>
              <a:t>“Memory needs to be allocated to ensure a reasonable supply of ready processes to consume available processor time”</a:t>
            </a:r>
          </a:p>
        </p:txBody>
      </p:sp>
    </p:spTree>
  </p:cSld>
  <p:clrMapOvr>
    <a:masterClrMapping/>
  </p:clrMapOvr>
  <p:transition>
    <p:pull dir="r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Paging- Page Table</a:t>
            </a:r>
            <a:endParaRPr lang="en-US" dirty="0"/>
          </a:p>
        </p:txBody>
      </p:sp>
      <p:sp>
        <p:nvSpPr>
          <p:cNvPr id="3" name="Content Placeholder 2"/>
          <p:cNvSpPr>
            <a:spLocks noGrp="1"/>
          </p:cNvSpPr>
          <p:nvPr>
            <p:ph idx="1"/>
          </p:nvPr>
        </p:nvSpPr>
        <p:spPr/>
        <p:txBody>
          <a:bodyPr/>
          <a:lstStyle/>
          <a:p>
            <a:pPr algn="just"/>
            <a:r>
              <a:rPr lang="en-US" sz="2400" dirty="0" smtClean="0"/>
              <a:t>Operating system maintains a </a:t>
            </a:r>
            <a:r>
              <a:rPr lang="en-US" sz="2400" dirty="0" smtClean="0">
                <a:solidFill>
                  <a:srgbClr val="0070C0"/>
                </a:solidFill>
              </a:rPr>
              <a:t>page table </a:t>
            </a:r>
            <a:r>
              <a:rPr lang="en-US" sz="2400" dirty="0" smtClean="0"/>
              <a:t>for this purpose</a:t>
            </a:r>
          </a:p>
          <a:p>
            <a:pPr algn="just"/>
            <a:endParaRPr lang="en-US" sz="2400" dirty="0" smtClean="0"/>
          </a:p>
          <a:p>
            <a:pPr lvl="1" algn="just"/>
            <a:r>
              <a:rPr lang="en-US" sz="2400" i="1" dirty="0" smtClean="0"/>
              <a:t>1 page table per process</a:t>
            </a:r>
          </a:p>
          <a:p>
            <a:pPr lvl="1" algn="just"/>
            <a:endParaRPr lang="en-US" sz="2400" dirty="0" smtClean="0"/>
          </a:p>
          <a:p>
            <a:pPr lvl="1" algn="just"/>
            <a:r>
              <a:rPr lang="en-US" sz="2400" dirty="0" smtClean="0"/>
              <a:t>Page Table Entry contains the frame location where the page is stored</a:t>
            </a:r>
          </a:p>
          <a:p>
            <a:pPr algn="just"/>
            <a:endParaRPr lang="en-US" sz="2400" dirty="0"/>
          </a:p>
        </p:txBody>
      </p:sp>
    </p:spTree>
  </p:cSld>
  <p:clrMapOvr>
    <a:masterClrMapping/>
  </p:clrMapOvr>
  <p:transition>
    <p:pull dir="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76200" y="1447800"/>
            <a:ext cx="3021724" cy="5257800"/>
          </a:xfrm>
          <a:prstGeom prst="rect">
            <a:avLst/>
          </a:prstGeom>
          <a:noFill/>
          <a:ln w="9525">
            <a:noFill/>
            <a:miter lim="800000"/>
            <a:headEnd/>
            <a:tailEnd/>
          </a:ln>
          <a:effectLst/>
        </p:spPr>
      </p:pic>
      <p:sp>
        <p:nvSpPr>
          <p:cNvPr id="5" name="Title 1"/>
          <p:cNvSpPr>
            <a:spLocks noGrp="1"/>
          </p:cNvSpPr>
          <p:nvPr>
            <p:ph type="title"/>
          </p:nvPr>
        </p:nvSpPr>
        <p:spPr>
          <a:xfrm>
            <a:off x="457200" y="274638"/>
            <a:ext cx="8229600" cy="792162"/>
          </a:xfrm>
        </p:spPr>
        <p:txBody>
          <a:bodyPr/>
          <a:lstStyle/>
          <a:p>
            <a:r>
              <a:rPr lang="en-US" dirty="0" smtClean="0"/>
              <a:t>Paging Example</a:t>
            </a:r>
            <a:endParaRPr lang="en-US" dirty="0"/>
          </a:p>
        </p:txBody>
      </p:sp>
      <p:pic>
        <p:nvPicPr>
          <p:cNvPr id="3075" name="Picture 3"/>
          <p:cNvPicPr>
            <a:picLocks noChangeAspect="1" noChangeArrowheads="1"/>
          </p:cNvPicPr>
          <p:nvPr/>
        </p:nvPicPr>
        <p:blipFill>
          <a:blip r:embed="rId3"/>
          <a:srcRect/>
          <a:stretch>
            <a:fillRect/>
          </a:stretch>
        </p:blipFill>
        <p:spPr bwMode="auto">
          <a:xfrm>
            <a:off x="3642277" y="1785938"/>
            <a:ext cx="2072723" cy="4767262"/>
          </a:xfrm>
          <a:prstGeom prst="rect">
            <a:avLst/>
          </a:prstGeom>
          <a:noFill/>
          <a:ln w="9525">
            <a:noFill/>
            <a:miter lim="800000"/>
            <a:headEnd/>
            <a:tailEnd/>
          </a:ln>
          <a:effectLst/>
        </p:spPr>
      </p:pic>
      <p:sp>
        <p:nvSpPr>
          <p:cNvPr id="7" name="TextBox 6"/>
          <p:cNvSpPr txBox="1"/>
          <p:nvPr/>
        </p:nvSpPr>
        <p:spPr>
          <a:xfrm>
            <a:off x="4038600" y="1295400"/>
            <a:ext cx="1249060" cy="369332"/>
          </a:xfrm>
          <a:prstGeom prst="rect">
            <a:avLst/>
          </a:prstGeom>
          <a:noFill/>
        </p:spPr>
        <p:txBody>
          <a:bodyPr wrap="none" rtlCol="0">
            <a:spAutoFit/>
          </a:bodyPr>
          <a:lstStyle/>
          <a:p>
            <a:r>
              <a:rPr lang="en-US" dirty="0" smtClean="0"/>
              <a:t>A:4 Pages</a:t>
            </a:r>
            <a:endParaRPr lang="en-US" dirty="0"/>
          </a:p>
        </p:txBody>
      </p:sp>
      <p:pic>
        <p:nvPicPr>
          <p:cNvPr id="3076" name="Picture 4"/>
          <p:cNvPicPr>
            <a:picLocks noChangeAspect="1" noChangeArrowheads="1"/>
          </p:cNvPicPr>
          <p:nvPr/>
        </p:nvPicPr>
        <p:blipFill>
          <a:blip r:embed="rId4"/>
          <a:srcRect/>
          <a:stretch>
            <a:fillRect/>
          </a:stretch>
        </p:blipFill>
        <p:spPr bwMode="auto">
          <a:xfrm>
            <a:off x="6248399" y="1752600"/>
            <a:ext cx="1844611" cy="4800600"/>
          </a:xfrm>
          <a:prstGeom prst="rect">
            <a:avLst/>
          </a:prstGeom>
          <a:noFill/>
          <a:ln w="9525">
            <a:noFill/>
            <a:miter lim="800000"/>
            <a:headEnd/>
            <a:tailEnd/>
          </a:ln>
          <a:effectLst/>
        </p:spPr>
      </p:pic>
      <p:sp>
        <p:nvSpPr>
          <p:cNvPr id="9" name="TextBox 8"/>
          <p:cNvSpPr txBox="1"/>
          <p:nvPr/>
        </p:nvSpPr>
        <p:spPr>
          <a:xfrm>
            <a:off x="6599540" y="1295400"/>
            <a:ext cx="1249060" cy="369332"/>
          </a:xfrm>
          <a:prstGeom prst="rect">
            <a:avLst/>
          </a:prstGeom>
          <a:noFill/>
        </p:spPr>
        <p:txBody>
          <a:bodyPr wrap="none" rtlCol="0">
            <a:spAutoFit/>
          </a:bodyPr>
          <a:lstStyle/>
          <a:p>
            <a:r>
              <a:rPr lang="en-US" dirty="0" smtClean="0"/>
              <a:t>B:3 Pages</a:t>
            </a:r>
            <a:endParaRPr lang="en-US" dirty="0"/>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075"/>
                                        </p:tgtEl>
                                        <p:attrNameLst>
                                          <p:attrName>style.visibility</p:attrName>
                                        </p:attrNameLst>
                                      </p:cBhvr>
                                      <p:to>
                                        <p:strVal val="visible"/>
                                      </p:to>
                                    </p:set>
                                    <p:anim calcmode="lin" valueType="num">
                                      <p:cBhvr additive="base">
                                        <p:cTn id="13" dur="1000" fill="hold"/>
                                        <p:tgtEl>
                                          <p:spTgt spid="3075"/>
                                        </p:tgtEl>
                                        <p:attrNameLst>
                                          <p:attrName>ppt_x</p:attrName>
                                        </p:attrNameLst>
                                      </p:cBhvr>
                                      <p:tavLst>
                                        <p:tav tm="0">
                                          <p:val>
                                            <p:strVal val="#ppt_x"/>
                                          </p:val>
                                        </p:tav>
                                        <p:tav tm="100000">
                                          <p:val>
                                            <p:strVal val="#ppt_x"/>
                                          </p:val>
                                        </p:tav>
                                      </p:tavLst>
                                    </p:anim>
                                    <p:anim calcmode="lin" valueType="num">
                                      <p:cBhvr additive="base">
                                        <p:cTn id="14" dur="1000" fill="hold"/>
                                        <p:tgtEl>
                                          <p:spTgt spid="3075"/>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ppt_x"/>
                                          </p:val>
                                        </p:tav>
                                        <p:tav tm="100000">
                                          <p:val>
                                            <p:strVal val="#ppt_x"/>
                                          </p:val>
                                        </p:tav>
                                      </p:tavLst>
                                    </p:anim>
                                    <p:anim calcmode="lin" valueType="num">
                                      <p:cBhvr additive="base">
                                        <p:cTn id="20" dur="10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3076"/>
                                        </p:tgtEl>
                                        <p:attrNameLst>
                                          <p:attrName>style.visibility</p:attrName>
                                        </p:attrNameLst>
                                      </p:cBhvr>
                                      <p:to>
                                        <p:strVal val="visible"/>
                                      </p:to>
                                    </p:set>
                                    <p:anim calcmode="lin" valueType="num">
                                      <p:cBhvr additive="base">
                                        <p:cTn id="25" dur="1000" fill="hold"/>
                                        <p:tgtEl>
                                          <p:spTgt spid="3076"/>
                                        </p:tgtEl>
                                        <p:attrNameLst>
                                          <p:attrName>ppt_x</p:attrName>
                                        </p:attrNameLst>
                                      </p:cBhvr>
                                      <p:tavLst>
                                        <p:tav tm="0">
                                          <p:val>
                                            <p:strVal val="#ppt_x"/>
                                          </p:val>
                                        </p:tav>
                                        <p:tav tm="100000">
                                          <p:val>
                                            <p:strVal val="#ppt_x"/>
                                          </p:val>
                                        </p:tav>
                                      </p:tavLst>
                                    </p:anim>
                                    <p:anim calcmode="lin" valueType="num">
                                      <p:cBhvr additive="base">
                                        <p:cTn id="26" dur="1000" fill="hold"/>
                                        <p:tgtEl>
                                          <p:spTgt spid="307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792162"/>
          </a:xfrm>
        </p:spPr>
        <p:txBody>
          <a:bodyPr/>
          <a:lstStyle/>
          <a:p>
            <a:r>
              <a:rPr lang="en-US" dirty="0" smtClean="0"/>
              <a:t>Paging Example</a:t>
            </a:r>
            <a:endParaRPr lang="en-US" dirty="0"/>
          </a:p>
        </p:txBody>
      </p:sp>
      <p:sp>
        <p:nvSpPr>
          <p:cNvPr id="7" name="TextBox 6"/>
          <p:cNvSpPr txBox="1"/>
          <p:nvPr/>
        </p:nvSpPr>
        <p:spPr>
          <a:xfrm>
            <a:off x="3733800" y="1219200"/>
            <a:ext cx="2362200" cy="646331"/>
          </a:xfrm>
          <a:prstGeom prst="rect">
            <a:avLst/>
          </a:prstGeom>
          <a:noFill/>
        </p:spPr>
        <p:txBody>
          <a:bodyPr wrap="square" rtlCol="0">
            <a:spAutoFit/>
          </a:bodyPr>
          <a:lstStyle/>
          <a:p>
            <a:r>
              <a:rPr lang="en-US" dirty="0" smtClean="0"/>
              <a:t>All blocked, </a:t>
            </a:r>
          </a:p>
          <a:p>
            <a:r>
              <a:rPr lang="en-US" dirty="0" smtClean="0"/>
              <a:t>bring new D:5 pages</a:t>
            </a:r>
            <a:endParaRPr lang="en-US" dirty="0"/>
          </a:p>
        </p:txBody>
      </p:sp>
      <p:sp>
        <p:nvSpPr>
          <p:cNvPr id="9" name="TextBox 8"/>
          <p:cNvSpPr txBox="1"/>
          <p:nvPr/>
        </p:nvSpPr>
        <p:spPr>
          <a:xfrm>
            <a:off x="6599540" y="1295400"/>
            <a:ext cx="1261884" cy="369332"/>
          </a:xfrm>
          <a:prstGeom prst="rect">
            <a:avLst/>
          </a:prstGeom>
          <a:noFill/>
        </p:spPr>
        <p:txBody>
          <a:bodyPr wrap="none" rtlCol="0">
            <a:spAutoFit/>
          </a:bodyPr>
          <a:lstStyle/>
          <a:p>
            <a:r>
              <a:rPr lang="en-US" dirty="0" smtClean="0"/>
              <a:t>D:5 Pages</a:t>
            </a:r>
            <a:endParaRPr lang="en-US" dirty="0"/>
          </a:p>
        </p:txBody>
      </p:sp>
      <p:pic>
        <p:nvPicPr>
          <p:cNvPr id="4098" name="Picture 2"/>
          <p:cNvPicPr>
            <a:picLocks noChangeAspect="1" noChangeArrowheads="1"/>
          </p:cNvPicPr>
          <p:nvPr/>
        </p:nvPicPr>
        <p:blipFill>
          <a:blip r:embed="rId2"/>
          <a:srcRect/>
          <a:stretch>
            <a:fillRect/>
          </a:stretch>
        </p:blipFill>
        <p:spPr bwMode="auto">
          <a:xfrm>
            <a:off x="838199" y="1828800"/>
            <a:ext cx="1967345" cy="4724400"/>
          </a:xfrm>
          <a:prstGeom prst="rect">
            <a:avLst/>
          </a:prstGeom>
          <a:noFill/>
          <a:ln w="9525">
            <a:noFill/>
            <a:miter lim="800000"/>
            <a:headEnd/>
            <a:tailEnd/>
          </a:ln>
          <a:effectLst/>
        </p:spPr>
      </p:pic>
      <p:sp>
        <p:nvSpPr>
          <p:cNvPr id="10" name="TextBox 9"/>
          <p:cNvSpPr txBox="1"/>
          <p:nvPr/>
        </p:nvSpPr>
        <p:spPr>
          <a:xfrm>
            <a:off x="1295400" y="1295400"/>
            <a:ext cx="1261884" cy="369332"/>
          </a:xfrm>
          <a:prstGeom prst="rect">
            <a:avLst/>
          </a:prstGeom>
          <a:noFill/>
        </p:spPr>
        <p:txBody>
          <a:bodyPr wrap="none" rtlCol="0">
            <a:spAutoFit/>
          </a:bodyPr>
          <a:lstStyle/>
          <a:p>
            <a:r>
              <a:rPr lang="en-US" dirty="0" smtClean="0"/>
              <a:t>C:4 Pages</a:t>
            </a:r>
            <a:endParaRPr lang="en-US" dirty="0"/>
          </a:p>
        </p:txBody>
      </p:sp>
      <p:pic>
        <p:nvPicPr>
          <p:cNvPr id="4099" name="Picture 3"/>
          <p:cNvPicPr>
            <a:picLocks noChangeAspect="1" noChangeArrowheads="1"/>
          </p:cNvPicPr>
          <p:nvPr/>
        </p:nvPicPr>
        <p:blipFill>
          <a:blip r:embed="rId3"/>
          <a:srcRect/>
          <a:stretch>
            <a:fillRect/>
          </a:stretch>
        </p:blipFill>
        <p:spPr bwMode="auto">
          <a:xfrm>
            <a:off x="3886200" y="1888435"/>
            <a:ext cx="1828800" cy="4664765"/>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6286500" y="1904999"/>
            <a:ext cx="2019300" cy="4802659"/>
          </a:xfrm>
          <a:prstGeom prst="rect">
            <a:avLst/>
          </a:prstGeom>
          <a:noFill/>
          <a:ln w="9525">
            <a:noFill/>
            <a:miter lim="800000"/>
            <a:headEnd/>
            <a:tailEnd/>
          </a:ln>
          <a:effectLst/>
        </p:spPr>
      </p:pic>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ppt_x"/>
                                          </p:val>
                                        </p:tav>
                                        <p:tav tm="100000">
                                          <p:val>
                                            <p:strVal val="#ppt_x"/>
                                          </p:val>
                                        </p:tav>
                                      </p:tavLst>
                                    </p:anim>
                                    <p:anim calcmode="lin" valueType="num">
                                      <p:cBhvr additive="base">
                                        <p:cTn id="8" dur="10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 calcmode="lin" valueType="num">
                                      <p:cBhvr additive="base">
                                        <p:cTn id="13" dur="1000" fill="hold"/>
                                        <p:tgtEl>
                                          <p:spTgt spid="4098"/>
                                        </p:tgtEl>
                                        <p:attrNameLst>
                                          <p:attrName>ppt_x</p:attrName>
                                        </p:attrNameLst>
                                      </p:cBhvr>
                                      <p:tavLst>
                                        <p:tav tm="0">
                                          <p:val>
                                            <p:strVal val="#ppt_x"/>
                                          </p:val>
                                        </p:tav>
                                        <p:tav tm="100000">
                                          <p:val>
                                            <p:strVal val="#ppt_x"/>
                                          </p:val>
                                        </p:tav>
                                      </p:tavLst>
                                    </p:anim>
                                    <p:anim calcmode="lin" valueType="num">
                                      <p:cBhvr additive="base">
                                        <p:cTn id="14" dur="1000" fill="hold"/>
                                        <p:tgtEl>
                                          <p:spTgt spid="4098"/>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ppt_x"/>
                                          </p:val>
                                        </p:tav>
                                        <p:tav tm="100000">
                                          <p:val>
                                            <p:strVal val="#ppt_x"/>
                                          </p:val>
                                        </p:tav>
                                      </p:tavLst>
                                    </p:anim>
                                    <p:anim calcmode="lin" valueType="num">
                                      <p:cBhvr additive="base">
                                        <p:cTn id="20" dur="10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4099"/>
                                        </p:tgtEl>
                                        <p:attrNameLst>
                                          <p:attrName>style.visibility</p:attrName>
                                        </p:attrNameLst>
                                      </p:cBhvr>
                                      <p:to>
                                        <p:strVal val="visible"/>
                                      </p:to>
                                    </p:set>
                                    <p:anim calcmode="lin" valueType="num">
                                      <p:cBhvr additive="base">
                                        <p:cTn id="25" dur="1000" fill="hold"/>
                                        <p:tgtEl>
                                          <p:spTgt spid="4099"/>
                                        </p:tgtEl>
                                        <p:attrNameLst>
                                          <p:attrName>ppt_x</p:attrName>
                                        </p:attrNameLst>
                                      </p:cBhvr>
                                      <p:tavLst>
                                        <p:tav tm="0">
                                          <p:val>
                                            <p:strVal val="#ppt_x"/>
                                          </p:val>
                                        </p:tav>
                                        <p:tav tm="100000">
                                          <p:val>
                                            <p:strVal val="#ppt_x"/>
                                          </p:val>
                                        </p:tav>
                                      </p:tavLst>
                                    </p:anim>
                                    <p:anim calcmode="lin" valueType="num">
                                      <p:cBhvr additive="base">
                                        <p:cTn id="26" dur="1000" fill="hold"/>
                                        <p:tgtEl>
                                          <p:spTgt spid="4099"/>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1000" fill="hold"/>
                                        <p:tgtEl>
                                          <p:spTgt spid="9"/>
                                        </p:tgtEl>
                                        <p:attrNameLst>
                                          <p:attrName>ppt_x</p:attrName>
                                        </p:attrNameLst>
                                      </p:cBhvr>
                                      <p:tavLst>
                                        <p:tav tm="0">
                                          <p:val>
                                            <p:strVal val="#ppt_x"/>
                                          </p:val>
                                        </p:tav>
                                        <p:tav tm="100000">
                                          <p:val>
                                            <p:strVal val="#ppt_x"/>
                                          </p:val>
                                        </p:tav>
                                      </p:tavLst>
                                    </p:anim>
                                    <p:anim calcmode="lin" valueType="num">
                                      <p:cBhvr additive="base">
                                        <p:cTn id="32" dur="10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nodeType="clickEffect">
                                  <p:stCondLst>
                                    <p:cond delay="0"/>
                                  </p:stCondLst>
                                  <p:childTnLst>
                                    <p:set>
                                      <p:cBhvr>
                                        <p:cTn id="36" dur="1" fill="hold">
                                          <p:stCondLst>
                                            <p:cond delay="0"/>
                                          </p:stCondLst>
                                        </p:cTn>
                                        <p:tgtEl>
                                          <p:spTgt spid="4100"/>
                                        </p:tgtEl>
                                        <p:attrNameLst>
                                          <p:attrName>style.visibility</p:attrName>
                                        </p:attrNameLst>
                                      </p:cBhvr>
                                      <p:to>
                                        <p:strVal val="visible"/>
                                      </p:to>
                                    </p:set>
                                    <p:anim calcmode="lin" valueType="num">
                                      <p:cBhvr additive="base">
                                        <p:cTn id="37" dur="1000" fill="hold"/>
                                        <p:tgtEl>
                                          <p:spTgt spid="4100"/>
                                        </p:tgtEl>
                                        <p:attrNameLst>
                                          <p:attrName>ppt_x</p:attrName>
                                        </p:attrNameLst>
                                      </p:cBhvr>
                                      <p:tavLst>
                                        <p:tav tm="0">
                                          <p:val>
                                            <p:strVal val="#ppt_x"/>
                                          </p:val>
                                        </p:tav>
                                        <p:tav tm="100000">
                                          <p:val>
                                            <p:strVal val="#ppt_x"/>
                                          </p:val>
                                        </p:tav>
                                      </p:tavLst>
                                    </p:anim>
                                    <p:anim calcmode="lin" valueType="num">
                                      <p:cBhvr additive="base">
                                        <p:cTn id="38" dur="1000" fill="hold"/>
                                        <p:tgtEl>
                                          <p:spTgt spid="410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Table Entries</a:t>
            </a:r>
            <a:endParaRPr lang="en-US" dirty="0"/>
          </a:p>
        </p:txBody>
      </p:sp>
      <p:pic>
        <p:nvPicPr>
          <p:cNvPr id="4" name="Content Placeholder 3" descr="Fig07_10.gif"/>
          <p:cNvPicPr>
            <a:picLocks noGrp="1" noChangeAspect="1"/>
          </p:cNvPicPr>
          <p:nvPr>
            <p:ph idx="1"/>
          </p:nvPr>
        </p:nvPicPr>
        <p:blipFill>
          <a:blip r:embed="rId3"/>
          <a:stretch>
            <a:fillRect/>
          </a:stretch>
        </p:blipFill>
        <p:spPr>
          <a:xfrm>
            <a:off x="165855" y="1600200"/>
            <a:ext cx="8901945" cy="3886200"/>
          </a:xfrm>
        </p:spPr>
      </p:pic>
    </p:spTree>
  </p:cSld>
  <p:clrMapOvr>
    <a:masterClrMapping/>
  </p:clrMapOvr>
  <p:transition>
    <p:pull dir="r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Paging: Address Structure</a:t>
            </a:r>
            <a:endParaRPr lang="en-US" dirty="0"/>
          </a:p>
        </p:txBody>
      </p:sp>
      <p:sp>
        <p:nvSpPr>
          <p:cNvPr id="3" name="Content Placeholder 2"/>
          <p:cNvSpPr>
            <a:spLocks noGrp="1"/>
          </p:cNvSpPr>
          <p:nvPr>
            <p:ph idx="1"/>
          </p:nvPr>
        </p:nvSpPr>
        <p:spPr/>
        <p:txBody>
          <a:bodyPr/>
          <a:lstStyle/>
          <a:p>
            <a:pPr algn="just"/>
            <a:r>
              <a:rPr lang="en-US" sz="2400" dirty="0" smtClean="0"/>
              <a:t>Each </a:t>
            </a:r>
            <a:r>
              <a:rPr lang="en-US" sz="2400" dirty="0" smtClean="0">
                <a:solidFill>
                  <a:srgbClr val="0070C0"/>
                </a:solidFill>
              </a:rPr>
              <a:t>logical address </a:t>
            </a:r>
            <a:r>
              <a:rPr lang="en-US" sz="2400" dirty="0" smtClean="0"/>
              <a:t>in program is a </a:t>
            </a:r>
            <a:r>
              <a:rPr lang="en-US" sz="2400" dirty="0" smtClean="0">
                <a:solidFill>
                  <a:srgbClr val="0070C0"/>
                </a:solidFill>
              </a:rPr>
              <a:t>pair</a:t>
            </a:r>
          </a:p>
          <a:p>
            <a:pPr lvl="1" algn="just"/>
            <a:r>
              <a:rPr lang="en-US" sz="2400" dirty="0" smtClean="0"/>
              <a:t>Page Number</a:t>
            </a:r>
          </a:p>
          <a:p>
            <a:pPr lvl="1" algn="just"/>
            <a:r>
              <a:rPr lang="en-US" sz="2400" dirty="0" smtClean="0"/>
              <a:t>Offset</a:t>
            </a:r>
          </a:p>
          <a:p>
            <a:pPr lvl="1" algn="just"/>
            <a:r>
              <a:rPr lang="en-US" sz="2400" dirty="0" smtClean="0"/>
              <a:t>E.g. Page 1 offset 5</a:t>
            </a:r>
          </a:p>
          <a:p>
            <a:pPr algn="just"/>
            <a:endParaRPr lang="en-US" sz="2400" dirty="0" smtClean="0">
              <a:solidFill>
                <a:srgbClr val="0070C0"/>
              </a:solidFill>
            </a:endParaRPr>
          </a:p>
          <a:p>
            <a:pPr algn="just"/>
            <a:r>
              <a:rPr lang="en-US" sz="2400" dirty="0" smtClean="0">
                <a:solidFill>
                  <a:srgbClr val="0070C0"/>
                </a:solidFill>
              </a:rPr>
              <a:t>Address Translation</a:t>
            </a:r>
          </a:p>
          <a:p>
            <a:pPr lvl="1" algn="just"/>
            <a:r>
              <a:rPr lang="en-US" sz="2400" i="1" dirty="0" smtClean="0"/>
              <a:t>Page number, offset</a:t>
            </a:r>
          </a:p>
          <a:p>
            <a:pPr lvl="2" algn="just">
              <a:buNone/>
            </a:pPr>
            <a:r>
              <a:rPr lang="en-US" dirty="0" smtClean="0"/>
              <a:t>		To</a:t>
            </a:r>
          </a:p>
          <a:p>
            <a:pPr lvl="1" algn="just"/>
            <a:r>
              <a:rPr lang="en-US" sz="2400" i="1" dirty="0" smtClean="0"/>
              <a:t>Frame number, offset</a:t>
            </a:r>
          </a:p>
          <a:p>
            <a:pPr algn="just"/>
            <a:endParaRPr lang="en-US" sz="2400" dirty="0" smtClean="0"/>
          </a:p>
          <a:p>
            <a:pPr algn="just"/>
            <a:r>
              <a:rPr lang="en-US" sz="2400" dirty="0" smtClean="0"/>
              <a:t>Done by </a:t>
            </a:r>
            <a:r>
              <a:rPr lang="en-US" sz="2400" dirty="0" smtClean="0">
                <a:solidFill>
                  <a:srgbClr val="0070C0"/>
                </a:solidFill>
              </a:rPr>
              <a:t>processor hardware</a:t>
            </a:r>
            <a:endParaRPr lang="en-US" sz="2400" dirty="0">
              <a:solidFill>
                <a:srgbClr val="0070C0"/>
              </a:solidFill>
            </a:endParaRPr>
          </a:p>
        </p:txBody>
      </p:sp>
    </p:spTree>
  </p:cSld>
  <p:clrMapOvr>
    <a:masterClrMapping/>
  </p:clrMapOvr>
  <p:transition>
    <p:pull dir="rd"/>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Paging vs. Fixed Partitioning</a:t>
            </a:r>
            <a:endParaRPr lang="en-US" dirty="0"/>
          </a:p>
        </p:txBody>
      </p:sp>
      <p:sp>
        <p:nvSpPr>
          <p:cNvPr id="3" name="Content Placeholder 2"/>
          <p:cNvSpPr>
            <a:spLocks noGrp="1"/>
          </p:cNvSpPr>
          <p:nvPr>
            <p:ph idx="1"/>
          </p:nvPr>
        </p:nvSpPr>
        <p:spPr/>
        <p:txBody>
          <a:bodyPr/>
          <a:lstStyle/>
          <a:p>
            <a:pPr algn="just"/>
            <a:r>
              <a:rPr lang="en-US" sz="2400" dirty="0" smtClean="0"/>
              <a:t>Paging has </a:t>
            </a:r>
            <a:r>
              <a:rPr lang="en-US" sz="2400" dirty="0" smtClean="0">
                <a:solidFill>
                  <a:srgbClr val="0070C0"/>
                </a:solidFill>
              </a:rPr>
              <a:t>small partition size </a:t>
            </a:r>
            <a:r>
              <a:rPr lang="en-US" sz="2400" dirty="0" smtClean="0"/>
              <a:t>compared to fixed partitioning</a:t>
            </a:r>
          </a:p>
          <a:p>
            <a:pPr algn="just"/>
            <a:endParaRPr lang="en-US" sz="2400" dirty="0" smtClean="0"/>
          </a:p>
          <a:p>
            <a:pPr algn="just"/>
            <a:r>
              <a:rPr lang="en-US" sz="2400" dirty="0" smtClean="0"/>
              <a:t>Paging does </a:t>
            </a:r>
            <a:r>
              <a:rPr lang="en-US" sz="2400" dirty="0" smtClean="0">
                <a:solidFill>
                  <a:srgbClr val="0070C0"/>
                </a:solidFill>
              </a:rPr>
              <a:t>not require partitions </a:t>
            </a:r>
            <a:r>
              <a:rPr lang="en-US" sz="2400" dirty="0" smtClean="0"/>
              <a:t>to be </a:t>
            </a:r>
            <a:r>
              <a:rPr lang="en-US" sz="2400" dirty="0" smtClean="0">
                <a:solidFill>
                  <a:srgbClr val="0070C0"/>
                </a:solidFill>
              </a:rPr>
              <a:t>contiguous</a:t>
            </a:r>
          </a:p>
          <a:p>
            <a:pPr algn="just"/>
            <a:endParaRPr lang="en-US" sz="2400" dirty="0" smtClean="0"/>
          </a:p>
          <a:p>
            <a:pPr algn="just"/>
            <a:r>
              <a:rPr lang="en-US" sz="2400" dirty="0" smtClean="0"/>
              <a:t>Paging results into </a:t>
            </a:r>
            <a:r>
              <a:rPr lang="en-US" sz="2400" dirty="0" smtClean="0">
                <a:solidFill>
                  <a:srgbClr val="0070C0"/>
                </a:solidFill>
              </a:rPr>
              <a:t>small amount </a:t>
            </a:r>
            <a:r>
              <a:rPr lang="en-US" sz="2400" dirty="0" smtClean="0"/>
              <a:t>of </a:t>
            </a:r>
            <a:r>
              <a:rPr lang="en-US" sz="2400" dirty="0" smtClean="0">
                <a:solidFill>
                  <a:srgbClr val="0070C0"/>
                </a:solidFill>
              </a:rPr>
              <a:t>internal fragmentation </a:t>
            </a:r>
            <a:r>
              <a:rPr lang="en-US" sz="2400" dirty="0" smtClean="0"/>
              <a:t>(last page)</a:t>
            </a:r>
            <a:endParaRPr lang="en-US" sz="2400" dirty="0"/>
          </a:p>
        </p:txBody>
      </p:sp>
    </p:spTree>
  </p:cSld>
  <p:clrMapOvr>
    <a:masterClrMapping/>
  </p:clrMapOvr>
  <p:transition>
    <p:pull dir="rd"/>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Paging: Example</a:t>
            </a:r>
            <a:endParaRPr lang="en-US" dirty="0"/>
          </a:p>
        </p:txBody>
      </p:sp>
      <p:sp>
        <p:nvSpPr>
          <p:cNvPr id="3" name="Content Placeholder 2"/>
          <p:cNvSpPr>
            <a:spLocks noGrp="1"/>
          </p:cNvSpPr>
          <p:nvPr>
            <p:ph idx="1"/>
          </p:nvPr>
        </p:nvSpPr>
        <p:spPr/>
        <p:txBody>
          <a:bodyPr/>
          <a:lstStyle/>
          <a:p>
            <a:pPr algn="just"/>
            <a:r>
              <a:rPr lang="en-US" sz="2400" dirty="0" smtClean="0"/>
              <a:t>Consider the memory supporting 16 bit addresses, </a:t>
            </a:r>
          </a:p>
          <a:p>
            <a:pPr lvl="1" algn="just"/>
            <a:r>
              <a:rPr lang="en-US" sz="2400" dirty="0" smtClean="0"/>
              <a:t>address space is 64K</a:t>
            </a:r>
          </a:p>
          <a:p>
            <a:pPr algn="just"/>
            <a:endParaRPr lang="en-US" sz="2400" dirty="0" smtClean="0"/>
          </a:p>
          <a:p>
            <a:pPr algn="just"/>
            <a:r>
              <a:rPr lang="en-US" sz="2400" dirty="0" smtClean="0"/>
              <a:t>Given page size 1024 bytes (1 K)</a:t>
            </a:r>
          </a:p>
          <a:p>
            <a:pPr lvl="1" algn="just"/>
            <a:r>
              <a:rPr lang="en-US" sz="2400" dirty="0" smtClean="0">
                <a:solidFill>
                  <a:srgbClr val="0070C0"/>
                </a:solidFill>
              </a:rPr>
              <a:t>Number of pages?</a:t>
            </a:r>
          </a:p>
          <a:p>
            <a:pPr lvl="2" algn="just"/>
            <a:r>
              <a:rPr lang="en-US" dirty="0" smtClean="0"/>
              <a:t>2^16/ 2^10 = 2^6</a:t>
            </a:r>
          </a:p>
          <a:p>
            <a:pPr lvl="2" algn="just"/>
            <a:r>
              <a:rPr lang="en-US" dirty="0" smtClean="0"/>
              <a:t>64 pages of 1K each</a:t>
            </a:r>
          </a:p>
          <a:p>
            <a:pPr lvl="1" algn="just"/>
            <a:r>
              <a:rPr lang="en-US" sz="2400" dirty="0" smtClean="0">
                <a:solidFill>
                  <a:srgbClr val="0070C0"/>
                </a:solidFill>
              </a:rPr>
              <a:t>Address Structure?</a:t>
            </a:r>
          </a:p>
          <a:p>
            <a:pPr lvl="2" algn="just"/>
            <a:r>
              <a:rPr lang="en-US" dirty="0" smtClean="0"/>
              <a:t>10 bits offset, 6 bits page number = 16 bit address</a:t>
            </a:r>
          </a:p>
          <a:p>
            <a:pPr lvl="2" algn="just"/>
            <a:endParaRPr lang="en-US" dirty="0" smtClean="0"/>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10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10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blinds(horizontal)">
                                      <p:cBhvr>
                                        <p:cTn id="22"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Paging: Example</a:t>
            </a:r>
            <a:endParaRPr lang="en-US" dirty="0"/>
          </a:p>
        </p:txBody>
      </p:sp>
      <p:sp>
        <p:nvSpPr>
          <p:cNvPr id="3" name="Content Placeholder 2"/>
          <p:cNvSpPr>
            <a:spLocks noGrp="1"/>
          </p:cNvSpPr>
          <p:nvPr>
            <p:ph idx="1"/>
          </p:nvPr>
        </p:nvSpPr>
        <p:spPr/>
        <p:txBody>
          <a:bodyPr/>
          <a:lstStyle/>
          <a:p>
            <a:pPr algn="just"/>
            <a:r>
              <a:rPr lang="en-US" sz="2400" dirty="0" smtClean="0"/>
              <a:t>Logical Address =31 bits</a:t>
            </a:r>
          </a:p>
          <a:p>
            <a:pPr lvl="1" algn="just"/>
            <a:r>
              <a:rPr lang="en-US" sz="2400" dirty="0" smtClean="0"/>
              <a:t>Address space = 2^1 * 2^30 (2 G)</a:t>
            </a:r>
          </a:p>
          <a:p>
            <a:pPr algn="just"/>
            <a:endParaRPr lang="en-US" sz="2400" dirty="0" smtClean="0"/>
          </a:p>
          <a:p>
            <a:pPr algn="just"/>
            <a:r>
              <a:rPr lang="en-US" sz="2400" dirty="0" smtClean="0"/>
              <a:t>Address space=128M (2^7 * 2^20)</a:t>
            </a:r>
          </a:p>
          <a:p>
            <a:pPr lvl="1" algn="just"/>
            <a:r>
              <a:rPr lang="en-US" sz="2400" dirty="0" smtClean="0"/>
              <a:t>Logical Address= 27 bits</a:t>
            </a:r>
          </a:p>
          <a:p>
            <a:pPr algn="just"/>
            <a:endParaRPr lang="en-US" sz="2400" dirty="0" smtClean="0"/>
          </a:p>
          <a:p>
            <a:pPr algn="just"/>
            <a:r>
              <a:rPr lang="en-US" sz="2400" dirty="0" smtClean="0"/>
              <a:t>Physical Address= 22 bits</a:t>
            </a:r>
          </a:p>
          <a:p>
            <a:pPr lvl="1" algn="just"/>
            <a:r>
              <a:rPr lang="en-US" sz="2400" dirty="0" smtClean="0"/>
              <a:t>Address space= 2^2 * 2^20 (4 M)</a:t>
            </a:r>
          </a:p>
          <a:p>
            <a:pPr algn="just"/>
            <a:endParaRPr lang="en-US" sz="2400" dirty="0" smtClean="0"/>
          </a:p>
          <a:p>
            <a:pPr algn="just"/>
            <a:r>
              <a:rPr lang="en-US" sz="2400" dirty="0" smtClean="0"/>
              <a:t>Address space=16M (2^4 * 2^20)</a:t>
            </a:r>
          </a:p>
          <a:p>
            <a:pPr lvl="1" algn="just"/>
            <a:r>
              <a:rPr lang="en-US" sz="2400" dirty="0" smtClean="0"/>
              <a:t>Physical Address= 24 bits</a:t>
            </a:r>
          </a:p>
          <a:p>
            <a:pPr lvl="1" algn="just"/>
            <a:endParaRPr lang="en-US" sz="2400" dirty="0" smtClean="0"/>
          </a:p>
          <a:p>
            <a:pPr lvl="1" algn="just"/>
            <a:endParaRPr lang="en-US" sz="2400" dirty="0" smtClean="0"/>
          </a:p>
          <a:p>
            <a:pPr lvl="1" algn="just"/>
            <a:endParaRPr lang="en-US" sz="2400" dirty="0"/>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10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blinds(horizontal)">
                                      <p:cBhvr>
                                        <p:cTn id="17" dur="10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blinds(horizontal)">
                                      <p:cBhvr>
                                        <p:cTn id="22" dur="1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Paging: Addresses</a:t>
            </a:r>
            <a:endParaRPr lang="en-US" dirty="0"/>
          </a:p>
        </p:txBody>
      </p:sp>
      <p:sp>
        <p:nvSpPr>
          <p:cNvPr id="3" name="Content Placeholder 2"/>
          <p:cNvSpPr>
            <a:spLocks noGrp="1"/>
          </p:cNvSpPr>
          <p:nvPr>
            <p:ph idx="1"/>
          </p:nvPr>
        </p:nvSpPr>
        <p:spPr/>
        <p:txBody>
          <a:bodyPr/>
          <a:lstStyle/>
          <a:p>
            <a:r>
              <a:rPr lang="en-US" sz="2400" dirty="0" smtClean="0"/>
              <a:t>Given physical address = 12 bits</a:t>
            </a:r>
          </a:p>
          <a:p>
            <a:r>
              <a:rPr lang="en-US" sz="2400" dirty="0" smtClean="0"/>
              <a:t>Logical address = 13 bits</a:t>
            </a:r>
          </a:p>
          <a:p>
            <a:r>
              <a:rPr lang="en-US" sz="2400" dirty="0" smtClean="0"/>
              <a:t>Page size = Frame size = 1 K</a:t>
            </a:r>
          </a:p>
          <a:p>
            <a:r>
              <a:rPr lang="en-US" sz="2400" dirty="0" smtClean="0">
                <a:solidFill>
                  <a:srgbClr val="0070C0"/>
                </a:solidFill>
              </a:rPr>
              <a:t>Number of Pages?</a:t>
            </a:r>
          </a:p>
          <a:p>
            <a:r>
              <a:rPr lang="en-US" sz="2400" dirty="0" smtClean="0">
                <a:solidFill>
                  <a:srgbClr val="0070C0"/>
                </a:solidFill>
              </a:rPr>
              <a:t>Number of Frames?</a:t>
            </a:r>
          </a:p>
          <a:p>
            <a:r>
              <a:rPr lang="en-US" sz="2400" dirty="0" smtClean="0">
                <a:solidFill>
                  <a:srgbClr val="0070C0"/>
                </a:solidFill>
              </a:rPr>
              <a:t>Structure of Logical Address?</a:t>
            </a:r>
          </a:p>
          <a:p>
            <a:r>
              <a:rPr lang="en-US" sz="2400" dirty="0" smtClean="0">
                <a:solidFill>
                  <a:srgbClr val="0070C0"/>
                </a:solidFill>
              </a:rPr>
              <a:t>Structure of Physical Address?</a:t>
            </a:r>
            <a:endParaRPr lang="en-US" sz="2400" dirty="0">
              <a:solidFill>
                <a:srgbClr val="0070C0"/>
              </a:solidFill>
            </a:endParaRPr>
          </a:p>
        </p:txBody>
      </p:sp>
    </p:spTree>
  </p:cSld>
  <p:clrMapOvr>
    <a:masterClrMapping/>
  </p:clrMapOvr>
  <p:transition>
    <p:pull dir="rd"/>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Paging: Addresses</a:t>
            </a:r>
            <a:endParaRPr lang="en-US" dirty="0"/>
          </a:p>
        </p:txBody>
      </p:sp>
      <p:sp>
        <p:nvSpPr>
          <p:cNvPr id="3" name="Content Placeholder 2"/>
          <p:cNvSpPr>
            <a:spLocks noGrp="1"/>
          </p:cNvSpPr>
          <p:nvPr>
            <p:ph idx="1"/>
          </p:nvPr>
        </p:nvSpPr>
        <p:spPr/>
        <p:txBody>
          <a:bodyPr/>
          <a:lstStyle/>
          <a:p>
            <a:pPr algn="just"/>
            <a:r>
              <a:rPr lang="en-US" sz="2400" dirty="0" smtClean="0"/>
              <a:t>If page size and frame size are power of 2, then relative address and logical address are the same</a:t>
            </a:r>
          </a:p>
          <a:p>
            <a:pPr algn="just"/>
            <a:endParaRPr lang="en-US" sz="2400" dirty="0"/>
          </a:p>
        </p:txBody>
      </p:sp>
      <p:pic>
        <p:nvPicPr>
          <p:cNvPr id="1026" name="Picture 2"/>
          <p:cNvPicPr>
            <a:picLocks noChangeAspect="1" noChangeArrowheads="1"/>
          </p:cNvPicPr>
          <p:nvPr/>
        </p:nvPicPr>
        <p:blipFill>
          <a:blip r:embed="rId2"/>
          <a:srcRect/>
          <a:stretch>
            <a:fillRect/>
          </a:stretch>
        </p:blipFill>
        <p:spPr bwMode="auto">
          <a:xfrm>
            <a:off x="76200" y="2362200"/>
            <a:ext cx="8991600" cy="4343400"/>
          </a:xfrm>
          <a:prstGeom prst="rect">
            <a:avLst/>
          </a:prstGeom>
          <a:noFill/>
          <a:ln w="9525">
            <a:solidFill>
              <a:schemeClr val="accent1"/>
            </a:solidFill>
            <a:miter lim="800000"/>
            <a:headEnd/>
            <a:tailEnd/>
          </a:ln>
          <a:effectLst/>
        </p:spPr>
      </p:pic>
    </p:spTree>
  </p:cSld>
  <p:clrMapOvr>
    <a:masterClrMapping/>
  </p:clrMapOvr>
  <p:transition>
    <p:pull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Memory Management </a:t>
            </a:r>
            <a:r>
              <a:rPr lang="en-NZ" dirty="0" smtClean="0"/>
              <a:t>Requirements</a:t>
            </a:r>
            <a:endParaRPr lang="en-NZ" dirty="0"/>
          </a:p>
        </p:txBody>
      </p:sp>
      <p:sp>
        <p:nvSpPr>
          <p:cNvPr id="3" name="Content Placeholder 2"/>
          <p:cNvSpPr>
            <a:spLocks noGrp="1"/>
          </p:cNvSpPr>
          <p:nvPr>
            <p:ph idx="1"/>
          </p:nvPr>
        </p:nvSpPr>
        <p:spPr/>
        <p:txBody>
          <a:bodyPr/>
          <a:lstStyle/>
          <a:p>
            <a:endParaRPr lang="en-NZ" sz="2400" dirty="0" smtClean="0"/>
          </a:p>
          <a:p>
            <a:r>
              <a:rPr lang="en-NZ" sz="2400" dirty="0" smtClean="0"/>
              <a:t>Relocation</a:t>
            </a:r>
          </a:p>
          <a:p>
            <a:r>
              <a:rPr lang="en-NZ" sz="2400" dirty="0" smtClean="0"/>
              <a:t>Protection</a:t>
            </a:r>
          </a:p>
          <a:p>
            <a:r>
              <a:rPr lang="en-NZ" sz="2400" dirty="0" smtClean="0"/>
              <a:t>Sharing</a:t>
            </a:r>
          </a:p>
          <a:p>
            <a:r>
              <a:rPr lang="en-NZ" sz="2400" dirty="0" smtClean="0"/>
              <a:t>Logical organisation</a:t>
            </a:r>
          </a:p>
          <a:p>
            <a:r>
              <a:rPr lang="en-NZ" sz="2400" dirty="0" smtClean="0"/>
              <a:t>Physical organisation</a:t>
            </a:r>
            <a:endParaRPr lang="en-NZ" sz="2400" dirty="0"/>
          </a:p>
        </p:txBody>
      </p:sp>
    </p:spTree>
  </p:cSld>
  <p:clrMapOvr>
    <a:masterClrMapping/>
  </p:clrMapOvr>
  <p:transition>
    <p:pull dir="rd"/>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Paging: Address Translation</a:t>
            </a:r>
            <a:endParaRPr lang="en-US" dirty="0"/>
          </a:p>
        </p:txBody>
      </p:sp>
      <p:sp>
        <p:nvSpPr>
          <p:cNvPr id="3" name="Content Placeholder 2"/>
          <p:cNvSpPr>
            <a:spLocks noGrp="1"/>
          </p:cNvSpPr>
          <p:nvPr>
            <p:ph idx="1"/>
          </p:nvPr>
        </p:nvSpPr>
        <p:spPr/>
        <p:txBody>
          <a:bodyPr/>
          <a:lstStyle/>
          <a:p>
            <a:pPr algn="just"/>
            <a:r>
              <a:rPr lang="en-US" sz="2400" dirty="0" smtClean="0"/>
              <a:t>Consider an address of </a:t>
            </a:r>
            <a:r>
              <a:rPr lang="en-US" sz="2400" dirty="0" err="1" smtClean="0">
                <a:solidFill>
                  <a:srgbClr val="0070C0"/>
                </a:solidFill>
              </a:rPr>
              <a:t>n+m</a:t>
            </a:r>
            <a:r>
              <a:rPr lang="en-US" sz="2400" dirty="0" smtClean="0">
                <a:solidFill>
                  <a:srgbClr val="0070C0"/>
                </a:solidFill>
              </a:rPr>
              <a:t> bits</a:t>
            </a:r>
            <a:r>
              <a:rPr lang="en-US" sz="2400" dirty="0" smtClean="0"/>
              <a:t>, where leftmost n bits are the page number and the rightmost m bits are the offset</a:t>
            </a:r>
          </a:p>
          <a:p>
            <a:pPr algn="just"/>
            <a:endParaRPr lang="en-US" sz="2400" dirty="0" smtClean="0"/>
          </a:p>
          <a:p>
            <a:pPr algn="just"/>
            <a:r>
              <a:rPr lang="en-US" sz="2400" dirty="0" smtClean="0">
                <a:solidFill>
                  <a:srgbClr val="0070C0"/>
                </a:solidFill>
              </a:rPr>
              <a:t>Address translation Steps:</a:t>
            </a:r>
          </a:p>
          <a:p>
            <a:pPr lvl="1" algn="just"/>
            <a:r>
              <a:rPr lang="en-US" sz="2400" dirty="0" smtClean="0"/>
              <a:t>Extract the page number as the leftmost n bits</a:t>
            </a:r>
          </a:p>
          <a:p>
            <a:pPr lvl="1" algn="just"/>
            <a:r>
              <a:rPr lang="en-US" sz="2400" dirty="0" smtClean="0"/>
              <a:t>Use the page number as an index into process page table to find frame number, k</a:t>
            </a:r>
          </a:p>
          <a:p>
            <a:pPr lvl="1" algn="just"/>
            <a:r>
              <a:rPr lang="en-US" sz="2400" dirty="0" smtClean="0"/>
              <a:t>Generate physical address by appending frame number with offset</a:t>
            </a:r>
            <a:endParaRPr lang="en-US" sz="2400" dirty="0"/>
          </a:p>
        </p:txBody>
      </p:sp>
    </p:spTree>
  </p:cSld>
  <p:clrMapOvr>
    <a:masterClrMapping/>
  </p:clrMapOvr>
  <p:transition>
    <p:pull dir="rd"/>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Paging: Address Translation</a:t>
            </a:r>
            <a:endParaRPr lang="en-US" dirty="0"/>
          </a:p>
        </p:txBody>
      </p:sp>
      <p:pic>
        <p:nvPicPr>
          <p:cNvPr id="2050" name="Picture 2"/>
          <p:cNvPicPr>
            <a:picLocks noChangeAspect="1" noChangeArrowheads="1"/>
          </p:cNvPicPr>
          <p:nvPr/>
        </p:nvPicPr>
        <p:blipFill>
          <a:blip r:embed="rId2"/>
          <a:srcRect/>
          <a:stretch>
            <a:fillRect/>
          </a:stretch>
        </p:blipFill>
        <p:spPr bwMode="auto">
          <a:xfrm>
            <a:off x="512263" y="1676400"/>
            <a:ext cx="8250737" cy="3838948"/>
          </a:xfrm>
          <a:prstGeom prst="rect">
            <a:avLst/>
          </a:prstGeom>
          <a:noFill/>
          <a:ln w="9525">
            <a:noFill/>
            <a:miter lim="800000"/>
            <a:headEnd/>
            <a:tailEnd/>
          </a:ln>
          <a:effectLst/>
        </p:spPr>
      </p:pic>
    </p:spTree>
  </p:cSld>
  <p:clrMapOvr>
    <a:masterClrMapping/>
  </p:clrMapOvr>
  <p:transition>
    <p:pull dir="rd"/>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Paging: Summary</a:t>
            </a:r>
            <a:endParaRPr lang="en-US" dirty="0"/>
          </a:p>
        </p:txBody>
      </p:sp>
      <p:sp>
        <p:nvSpPr>
          <p:cNvPr id="3" name="Content Placeholder 2"/>
          <p:cNvSpPr>
            <a:spLocks noGrp="1"/>
          </p:cNvSpPr>
          <p:nvPr>
            <p:ph idx="1"/>
          </p:nvPr>
        </p:nvSpPr>
        <p:spPr/>
        <p:txBody>
          <a:bodyPr/>
          <a:lstStyle/>
          <a:p>
            <a:pPr algn="just"/>
            <a:r>
              <a:rPr lang="en-US" sz="2400" dirty="0" smtClean="0">
                <a:solidFill>
                  <a:srgbClr val="0070C0"/>
                </a:solidFill>
              </a:rPr>
              <a:t>Simple paging</a:t>
            </a:r>
          </a:p>
          <a:p>
            <a:pPr lvl="1" algn="just"/>
            <a:r>
              <a:rPr lang="en-US" sz="2400" dirty="0" smtClean="0"/>
              <a:t>Divide main memory into many small equal size frames</a:t>
            </a:r>
          </a:p>
          <a:p>
            <a:pPr lvl="1" algn="just"/>
            <a:r>
              <a:rPr lang="en-US" sz="2400" dirty="0" smtClean="0"/>
              <a:t>Divide process into frame-size pages</a:t>
            </a:r>
          </a:p>
          <a:p>
            <a:pPr lvl="1" algn="just"/>
            <a:r>
              <a:rPr lang="en-US" sz="2400" dirty="0" smtClean="0"/>
              <a:t>Smaller processes require fewer pages</a:t>
            </a:r>
          </a:p>
          <a:p>
            <a:pPr lvl="1" algn="just"/>
            <a:r>
              <a:rPr lang="en-US" sz="2400" dirty="0" smtClean="0"/>
              <a:t>Larger processes require more pages</a:t>
            </a:r>
          </a:p>
          <a:p>
            <a:pPr lvl="1" algn="just"/>
            <a:r>
              <a:rPr lang="en-US" sz="2400" dirty="0" smtClean="0"/>
              <a:t>When a process is brought in, all of its pages are loaded into available frames and page table is setup</a:t>
            </a:r>
          </a:p>
          <a:p>
            <a:pPr lvl="1" algn="just"/>
            <a:endParaRPr lang="en-US" sz="2400" dirty="0"/>
          </a:p>
        </p:txBody>
      </p:sp>
    </p:spTree>
  </p:cSld>
  <p:clrMapOvr>
    <a:masterClrMapping/>
  </p:clrMapOvr>
  <p:transition>
    <p:pull dir="rd"/>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a:t>
            </a:r>
            <a:endParaRPr lang="en-US" dirty="0"/>
          </a:p>
        </p:txBody>
      </p:sp>
      <p:sp>
        <p:nvSpPr>
          <p:cNvPr id="3" name="Content Placeholder 2"/>
          <p:cNvSpPr>
            <a:spLocks noGrp="1"/>
          </p:cNvSpPr>
          <p:nvPr>
            <p:ph idx="1"/>
          </p:nvPr>
        </p:nvSpPr>
        <p:spPr/>
        <p:txBody>
          <a:bodyPr/>
          <a:lstStyle/>
          <a:p>
            <a:pPr algn="just"/>
            <a:r>
              <a:rPr lang="en-US" sz="2400" dirty="0" smtClean="0"/>
              <a:t>A user program can be subdivided into segments</a:t>
            </a:r>
          </a:p>
          <a:p>
            <a:pPr lvl="1" algn="just"/>
            <a:r>
              <a:rPr lang="en-US" sz="2400" dirty="0" smtClean="0"/>
              <a:t>Segments may </a:t>
            </a:r>
            <a:r>
              <a:rPr lang="en-US" sz="2400" dirty="0" smtClean="0">
                <a:solidFill>
                  <a:schemeClr val="accent1"/>
                </a:solidFill>
              </a:rPr>
              <a:t>vary in length</a:t>
            </a:r>
          </a:p>
          <a:p>
            <a:pPr lvl="1" algn="just"/>
            <a:r>
              <a:rPr lang="en-US" sz="2400" dirty="0" smtClean="0"/>
              <a:t>There is a </a:t>
            </a:r>
            <a:r>
              <a:rPr lang="en-US" sz="2400" dirty="0" smtClean="0">
                <a:solidFill>
                  <a:schemeClr val="accent1"/>
                </a:solidFill>
              </a:rPr>
              <a:t>maximum segment length</a:t>
            </a:r>
          </a:p>
          <a:p>
            <a:pPr algn="just"/>
            <a:endParaRPr lang="en-US" sz="2400" i="1" dirty="0" smtClean="0"/>
          </a:p>
          <a:p>
            <a:pPr algn="just"/>
            <a:r>
              <a:rPr lang="en-US" sz="2400" i="1" dirty="0" smtClean="0"/>
              <a:t>Similar </a:t>
            </a:r>
            <a:r>
              <a:rPr lang="en-US" sz="2400" i="1" dirty="0" smtClean="0"/>
              <a:t>to dynamic partitioning due to unequal size </a:t>
            </a:r>
            <a:r>
              <a:rPr lang="en-US" sz="2400" i="1" dirty="0" smtClean="0"/>
              <a:t>segments</a:t>
            </a:r>
          </a:p>
          <a:p>
            <a:pPr algn="just"/>
            <a:endParaRPr lang="en-US" sz="2400" i="1" dirty="0" smtClean="0"/>
          </a:p>
          <a:p>
            <a:pPr algn="just"/>
            <a:r>
              <a:rPr lang="en-US" sz="2400" dirty="0" smtClean="0"/>
              <a:t>Addressing consist of two parts</a:t>
            </a:r>
          </a:p>
          <a:p>
            <a:pPr lvl="1" algn="just"/>
            <a:r>
              <a:rPr lang="en-US" sz="2400" dirty="0" smtClean="0"/>
              <a:t>a segment number and </a:t>
            </a:r>
          </a:p>
          <a:p>
            <a:pPr lvl="1" algn="just"/>
            <a:r>
              <a:rPr lang="en-US" sz="2400" dirty="0" smtClean="0"/>
              <a:t>an offset</a:t>
            </a:r>
          </a:p>
        </p:txBody>
      </p:sp>
    </p:spTree>
  </p:cSld>
  <p:clrMapOvr>
    <a:masterClrMapping/>
  </p:clrMapOvr>
  <p:transition>
    <p:pull dir="rd"/>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a:t>
            </a:r>
            <a:endParaRPr lang="en-US" dirty="0"/>
          </a:p>
        </p:txBody>
      </p:sp>
      <p:sp>
        <p:nvSpPr>
          <p:cNvPr id="5" name="Content Placeholder 4"/>
          <p:cNvSpPr>
            <a:spLocks noGrp="1"/>
          </p:cNvSpPr>
          <p:nvPr>
            <p:ph idx="1"/>
          </p:nvPr>
        </p:nvSpPr>
        <p:spPr/>
        <p:txBody>
          <a:bodyPr/>
          <a:lstStyle/>
          <a:p>
            <a:r>
              <a:rPr lang="en-US" sz="2400" dirty="0" smtClean="0"/>
              <a:t>One segment table per process</a:t>
            </a:r>
          </a:p>
          <a:p>
            <a:endParaRPr lang="en-US" sz="2400" dirty="0" smtClean="0"/>
          </a:p>
          <a:p>
            <a:r>
              <a:rPr lang="en-US" sz="2400" dirty="0" smtClean="0">
                <a:solidFill>
                  <a:schemeClr val="accent1"/>
                </a:solidFill>
              </a:rPr>
              <a:t>Segment table entry</a:t>
            </a:r>
          </a:p>
          <a:p>
            <a:pPr lvl="1"/>
            <a:r>
              <a:rPr lang="en-US" sz="2400" dirty="0" smtClean="0"/>
              <a:t>Starting address of segment in main memory</a:t>
            </a:r>
          </a:p>
          <a:p>
            <a:pPr lvl="1"/>
            <a:r>
              <a:rPr lang="en-US" sz="2400" dirty="0" smtClean="0"/>
              <a:t>Length of segment</a:t>
            </a:r>
          </a:p>
          <a:p>
            <a:pPr lvl="1"/>
            <a:endParaRPr lang="en-US" sz="2400" dirty="0" smtClean="0"/>
          </a:p>
          <a:p>
            <a:r>
              <a:rPr lang="en-US" sz="2400" dirty="0" smtClean="0"/>
              <a:t>When a process enters </a:t>
            </a:r>
            <a:r>
              <a:rPr lang="en-US" sz="2400" dirty="0" smtClean="0">
                <a:solidFill>
                  <a:srgbClr val="0070C0"/>
                </a:solidFill>
              </a:rPr>
              <a:t>running state</a:t>
            </a:r>
            <a:r>
              <a:rPr lang="en-US" sz="2400" dirty="0" smtClean="0"/>
              <a:t>,</a:t>
            </a:r>
          </a:p>
          <a:p>
            <a:pPr lvl="1"/>
            <a:r>
              <a:rPr lang="en-US" sz="2400" dirty="0" smtClean="0"/>
              <a:t>Address of segment table is loaded into main memory</a:t>
            </a:r>
          </a:p>
          <a:p>
            <a:endParaRPr lang="en-US" sz="2400" dirty="0"/>
          </a:p>
        </p:txBody>
      </p:sp>
    </p:spTree>
  </p:cSld>
  <p:clrMapOvr>
    <a:masterClrMapping/>
  </p:clrMapOvr>
  <p:transition>
    <p:pull dir="rd"/>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Segmentation: Address Translation</a:t>
            </a:r>
            <a:endParaRPr lang="en-US" sz="3200" dirty="0"/>
          </a:p>
        </p:txBody>
      </p:sp>
      <p:sp>
        <p:nvSpPr>
          <p:cNvPr id="3" name="Content Placeholder 2"/>
          <p:cNvSpPr>
            <a:spLocks noGrp="1"/>
          </p:cNvSpPr>
          <p:nvPr>
            <p:ph idx="1"/>
          </p:nvPr>
        </p:nvSpPr>
        <p:spPr/>
        <p:txBody>
          <a:bodyPr/>
          <a:lstStyle/>
          <a:p>
            <a:pPr algn="just"/>
            <a:r>
              <a:rPr lang="en-US" sz="2400" b="1" dirty="0" smtClean="0">
                <a:solidFill>
                  <a:schemeClr val="accent1"/>
                </a:solidFill>
              </a:rPr>
              <a:t>Address translation Steps:</a:t>
            </a:r>
          </a:p>
          <a:p>
            <a:pPr lvl="1" algn="just"/>
            <a:r>
              <a:rPr lang="en-US" sz="2400" dirty="0" smtClean="0"/>
              <a:t>Extract the </a:t>
            </a:r>
            <a:r>
              <a:rPr lang="en-US" sz="2400" dirty="0" smtClean="0">
                <a:solidFill>
                  <a:schemeClr val="accent1"/>
                </a:solidFill>
              </a:rPr>
              <a:t>segment number </a:t>
            </a:r>
            <a:r>
              <a:rPr lang="en-US" sz="2400" dirty="0" smtClean="0"/>
              <a:t>as the leftmost n bits</a:t>
            </a:r>
          </a:p>
          <a:p>
            <a:pPr lvl="1" algn="just"/>
            <a:r>
              <a:rPr lang="en-US" sz="2400" dirty="0" smtClean="0"/>
              <a:t>Use the segment number as an </a:t>
            </a:r>
            <a:r>
              <a:rPr lang="en-US" sz="2400" dirty="0" smtClean="0">
                <a:solidFill>
                  <a:schemeClr val="accent1"/>
                </a:solidFill>
              </a:rPr>
              <a:t>index</a:t>
            </a:r>
            <a:r>
              <a:rPr lang="en-US" sz="2400" dirty="0" smtClean="0"/>
              <a:t> into process </a:t>
            </a:r>
            <a:r>
              <a:rPr lang="en-US" sz="2400" dirty="0" smtClean="0">
                <a:solidFill>
                  <a:schemeClr val="accent1"/>
                </a:solidFill>
              </a:rPr>
              <a:t>segment table </a:t>
            </a:r>
            <a:r>
              <a:rPr lang="en-US" sz="2400" dirty="0" smtClean="0"/>
              <a:t>to find starting physical address of segment</a:t>
            </a:r>
          </a:p>
          <a:p>
            <a:pPr lvl="1" algn="just"/>
            <a:r>
              <a:rPr lang="en-US" sz="2400" dirty="0" smtClean="0">
                <a:solidFill>
                  <a:schemeClr val="accent1"/>
                </a:solidFill>
              </a:rPr>
              <a:t>Compare offset </a:t>
            </a:r>
            <a:r>
              <a:rPr lang="en-US" sz="2400" dirty="0" smtClean="0"/>
              <a:t>with the length, if offset greater than length, address is invalid</a:t>
            </a:r>
          </a:p>
          <a:p>
            <a:pPr lvl="1" algn="just"/>
            <a:r>
              <a:rPr lang="en-US" sz="2400" dirty="0" smtClean="0"/>
              <a:t>Generate </a:t>
            </a:r>
            <a:r>
              <a:rPr lang="en-US" sz="2400" dirty="0" smtClean="0">
                <a:solidFill>
                  <a:schemeClr val="accent1"/>
                </a:solidFill>
              </a:rPr>
              <a:t>physical address </a:t>
            </a:r>
            <a:r>
              <a:rPr lang="en-US" sz="2400" dirty="0" smtClean="0"/>
              <a:t>by appending starting address with offset</a:t>
            </a:r>
          </a:p>
          <a:p>
            <a:endParaRPr lang="en-US" sz="2400" dirty="0"/>
          </a:p>
        </p:txBody>
      </p:sp>
    </p:spTree>
  </p:cSld>
  <p:clrMapOvr>
    <a:masterClrMapping/>
  </p:clrMapOvr>
  <p:transition>
    <p:pull dir="rd"/>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Segmentation</a:t>
            </a:r>
            <a:endParaRPr lang="en-US" dirty="0"/>
          </a:p>
        </p:txBody>
      </p:sp>
      <p:pic>
        <p:nvPicPr>
          <p:cNvPr id="4" name="Content Placeholder 3" descr="Fig07_12b.gif"/>
          <p:cNvPicPr>
            <a:picLocks noGrp="1" noChangeAspect="1"/>
          </p:cNvPicPr>
          <p:nvPr>
            <p:ph idx="1"/>
          </p:nvPr>
        </p:nvPicPr>
        <p:blipFill>
          <a:blip r:embed="rId3"/>
          <a:stretch>
            <a:fillRect/>
          </a:stretch>
        </p:blipFill>
        <p:spPr>
          <a:xfrm>
            <a:off x="457200" y="1295399"/>
            <a:ext cx="8305800" cy="5334001"/>
          </a:xfrm>
        </p:spPr>
      </p:pic>
    </p:spTree>
  </p:cSld>
  <p:clrMapOvr>
    <a:masterClrMapping/>
  </p:clrMapOvr>
  <p:transition>
    <p:pull dir="rd"/>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srcRect/>
          <a:stretch>
            <a:fillRect/>
          </a:stretch>
        </p:blipFill>
        <p:spPr bwMode="auto">
          <a:xfrm>
            <a:off x="76200" y="76200"/>
            <a:ext cx="9067800" cy="6705600"/>
          </a:xfrm>
          <a:prstGeom prst="rect">
            <a:avLst/>
          </a:prstGeom>
          <a:noFill/>
          <a:ln w="9525">
            <a:noFill/>
            <a:miter lim="800000"/>
            <a:headEnd/>
            <a:tailEnd/>
          </a:ln>
          <a:effectLst/>
        </p:spPr>
      </p:pic>
    </p:spTree>
  </p:cSld>
  <p:clrMapOvr>
    <a:masterClrMapping/>
  </p:clrMapOvr>
  <p:transition>
    <p:pull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r>
              <a:rPr lang="en-US" smtClean="0"/>
              <a:t>: Relocation</a:t>
            </a:r>
            <a:endParaRPr lang="en-US" dirty="0"/>
          </a:p>
        </p:txBody>
      </p:sp>
      <p:sp>
        <p:nvSpPr>
          <p:cNvPr id="3" name="Content Placeholder 2"/>
          <p:cNvSpPr>
            <a:spLocks noGrp="1"/>
          </p:cNvSpPr>
          <p:nvPr>
            <p:ph idx="1"/>
          </p:nvPr>
        </p:nvSpPr>
        <p:spPr/>
        <p:txBody>
          <a:bodyPr/>
          <a:lstStyle/>
          <a:p>
            <a:pPr algn="just"/>
            <a:r>
              <a:rPr lang="en-US" sz="2400" dirty="0" smtClean="0"/>
              <a:t>Main memory is shared by multiple processes</a:t>
            </a:r>
          </a:p>
          <a:p>
            <a:pPr algn="just"/>
            <a:endParaRPr lang="en-US" sz="2400" dirty="0" smtClean="0"/>
          </a:p>
          <a:p>
            <a:pPr algn="just"/>
            <a:r>
              <a:rPr lang="en-US" sz="2400" dirty="0" smtClean="0"/>
              <a:t>The programmer does not know </a:t>
            </a:r>
            <a:r>
              <a:rPr lang="en-US" sz="2400" dirty="0" smtClean="0">
                <a:solidFill>
                  <a:srgbClr val="0070C0"/>
                </a:solidFill>
              </a:rPr>
              <a:t>where the program will be placed</a:t>
            </a:r>
            <a:r>
              <a:rPr lang="en-US" sz="2400" dirty="0" smtClean="0"/>
              <a:t> in memory, </a:t>
            </a:r>
          </a:p>
          <a:p>
            <a:pPr lvl="1" algn="just"/>
            <a:r>
              <a:rPr lang="en-US" sz="2400" dirty="0" smtClean="0"/>
              <a:t>it may be swapped to disk and return to main memory at a different location (</a:t>
            </a:r>
            <a:r>
              <a:rPr lang="en-US" sz="2400" dirty="0" smtClean="0">
                <a:solidFill>
                  <a:srgbClr val="0070C0"/>
                </a:solidFill>
              </a:rPr>
              <a:t>relocated</a:t>
            </a:r>
            <a:r>
              <a:rPr lang="en-US" sz="2400" dirty="0" smtClean="0"/>
              <a:t>)</a:t>
            </a:r>
          </a:p>
          <a:p>
            <a:pPr algn="just"/>
            <a:endParaRPr lang="en-US" sz="2400" dirty="0" smtClean="0"/>
          </a:p>
          <a:p>
            <a:pPr algn="just"/>
            <a:r>
              <a:rPr lang="en-US" sz="2400" dirty="0" smtClean="0"/>
              <a:t>Memory references must be </a:t>
            </a:r>
            <a:r>
              <a:rPr lang="en-US" sz="2400" dirty="0" smtClean="0">
                <a:solidFill>
                  <a:srgbClr val="0070C0"/>
                </a:solidFill>
              </a:rPr>
              <a:t>translated</a:t>
            </a:r>
            <a:r>
              <a:rPr lang="en-US" sz="2400" dirty="0" smtClean="0"/>
              <a:t> to the actual physical memory address</a:t>
            </a:r>
          </a:p>
          <a:p>
            <a:pPr algn="just"/>
            <a:endParaRPr lang="en-US" sz="2400" dirty="0"/>
          </a:p>
        </p:txBody>
      </p:sp>
    </p:spTree>
  </p:cSld>
  <p:clrMapOvr>
    <a:masterClrMapping/>
  </p:clrMapOvr>
  <p:transition>
    <p:pull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Challenge for Relocation: Addressing</a:t>
            </a:r>
            <a:endParaRPr lang="en-US" sz="3200" dirty="0"/>
          </a:p>
        </p:txBody>
      </p:sp>
      <p:pic>
        <p:nvPicPr>
          <p:cNvPr id="4" name="Content Placeholder 3" descr="Fig07_01.gif"/>
          <p:cNvPicPr>
            <a:picLocks noGrp="1" noChangeAspect="1"/>
          </p:cNvPicPr>
          <p:nvPr>
            <p:ph idx="1"/>
          </p:nvPr>
        </p:nvPicPr>
        <p:blipFill>
          <a:blip r:embed="rId3"/>
          <a:stretch>
            <a:fillRect/>
          </a:stretch>
        </p:blipFill>
        <p:spPr>
          <a:xfrm>
            <a:off x="76200" y="1284774"/>
            <a:ext cx="9067800" cy="5497026"/>
          </a:xfrm>
        </p:spPr>
      </p:pic>
    </p:spTree>
  </p:cSld>
  <p:clrMapOvr>
    <a:masterClrMapping/>
  </p:clrMapOvr>
  <p:transition>
    <p:pull dir="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3342</Words>
  <Application>Microsoft Macintosh PowerPoint</Application>
  <PresentationFormat>On-screen Show (4:3)</PresentationFormat>
  <Paragraphs>553</Paragraphs>
  <Slides>77</Slides>
  <Notes>38</Notes>
  <HiddenSlides>0</HiddenSlides>
  <MMClips>0</MMClips>
  <ScaleCrop>false</ScaleCrop>
  <HeadingPairs>
    <vt:vector size="4" baseType="variant">
      <vt:variant>
        <vt:lpstr>Theme</vt:lpstr>
      </vt:variant>
      <vt:variant>
        <vt:i4>2</vt:i4>
      </vt:variant>
      <vt:variant>
        <vt:lpstr>Slide Titles</vt:lpstr>
      </vt:variant>
      <vt:variant>
        <vt:i4>77</vt:i4>
      </vt:variant>
    </vt:vector>
  </HeadingPairs>
  <TitlesOfParts>
    <vt:vector size="79" baseType="lpstr">
      <vt:lpstr>Office Theme</vt:lpstr>
      <vt:lpstr>Custom Design</vt:lpstr>
      <vt:lpstr>Chapter 7 Memory Management</vt:lpstr>
      <vt:lpstr>Roadmap</vt:lpstr>
      <vt:lpstr>Uni-Programming</vt:lpstr>
      <vt:lpstr>Multi-Programming</vt:lpstr>
      <vt:lpstr>The need for memory management</vt:lpstr>
      <vt:lpstr>Memory Management</vt:lpstr>
      <vt:lpstr>Memory Management Requirements</vt:lpstr>
      <vt:lpstr>Requirements: Relocation</vt:lpstr>
      <vt:lpstr>Challenge for Relocation: Addressing</vt:lpstr>
      <vt:lpstr>Challenge for Relocation: Addressing</vt:lpstr>
      <vt:lpstr>Requirements: Protection</vt:lpstr>
      <vt:lpstr>Requirements: Protection</vt:lpstr>
      <vt:lpstr>Requirements: Protection</vt:lpstr>
      <vt:lpstr>Requirements: Sharing</vt:lpstr>
      <vt:lpstr>Requirements: Sharing</vt:lpstr>
      <vt:lpstr>Requirements: Logical Organization</vt:lpstr>
      <vt:lpstr>Requirements: Physical Organization</vt:lpstr>
      <vt:lpstr>Requirements: Physical Organization</vt:lpstr>
      <vt:lpstr>Partitioning</vt:lpstr>
      <vt:lpstr>Types of Partitioning</vt:lpstr>
      <vt:lpstr>Fixed Partitioning</vt:lpstr>
      <vt:lpstr>Fixed Partitioning</vt:lpstr>
      <vt:lpstr>Fixed Partitioning Problems</vt:lpstr>
      <vt:lpstr>Solution –  Unequal Size Partitions</vt:lpstr>
      <vt:lpstr>Placement Algorithm</vt:lpstr>
      <vt:lpstr>Placement Algorithm</vt:lpstr>
      <vt:lpstr>Slide 27</vt:lpstr>
      <vt:lpstr>Placement Algorithm</vt:lpstr>
      <vt:lpstr>Advantages: Fixed Partitioning</vt:lpstr>
      <vt:lpstr>Remaining Problems with Fixed Partitions</vt:lpstr>
      <vt:lpstr>Dynamic Partitioning</vt:lpstr>
      <vt:lpstr>Slide 32</vt:lpstr>
      <vt:lpstr>Slide 33</vt:lpstr>
      <vt:lpstr>Slide 34</vt:lpstr>
      <vt:lpstr>Dynamic Partitioning: Issue</vt:lpstr>
      <vt:lpstr>Placement Algorithms</vt:lpstr>
      <vt:lpstr>Placement Algorithms</vt:lpstr>
      <vt:lpstr>Placement Algorithms</vt:lpstr>
      <vt:lpstr>Placement Algorithms</vt:lpstr>
      <vt:lpstr>Slide 40</vt:lpstr>
      <vt:lpstr>Slide 41</vt:lpstr>
      <vt:lpstr>Replacement Algorithms</vt:lpstr>
      <vt:lpstr>Common Drawbacks</vt:lpstr>
      <vt:lpstr>Buddy System</vt:lpstr>
      <vt:lpstr>Example of Buddy System</vt:lpstr>
      <vt:lpstr>Slide 46</vt:lpstr>
      <vt:lpstr>Slide 47</vt:lpstr>
      <vt:lpstr>Tree Representation of Buddy System</vt:lpstr>
      <vt:lpstr>Tree Representation of Buddy System</vt:lpstr>
      <vt:lpstr>Relocation</vt:lpstr>
      <vt:lpstr>Relocation</vt:lpstr>
      <vt:lpstr>Types of Addresses</vt:lpstr>
      <vt:lpstr>Address Translation</vt:lpstr>
      <vt:lpstr>Registers Used during Execution</vt:lpstr>
      <vt:lpstr>Address Translation</vt:lpstr>
      <vt:lpstr>Address Translation</vt:lpstr>
      <vt:lpstr>Hardware Support</vt:lpstr>
      <vt:lpstr>Paging</vt:lpstr>
      <vt:lpstr>Paging</vt:lpstr>
      <vt:lpstr>Paging- Page Table</vt:lpstr>
      <vt:lpstr>Paging Example</vt:lpstr>
      <vt:lpstr>Paging Example</vt:lpstr>
      <vt:lpstr>Page Table Entries</vt:lpstr>
      <vt:lpstr>Paging: Address Structure</vt:lpstr>
      <vt:lpstr>Paging vs. Fixed Partitioning</vt:lpstr>
      <vt:lpstr>Paging: Example</vt:lpstr>
      <vt:lpstr>Paging: Example</vt:lpstr>
      <vt:lpstr>Paging: Addresses</vt:lpstr>
      <vt:lpstr>Paging: Addresses</vt:lpstr>
      <vt:lpstr>Paging: Address Translation</vt:lpstr>
      <vt:lpstr>Paging: Address Translation</vt:lpstr>
      <vt:lpstr>Paging: Summary</vt:lpstr>
      <vt:lpstr>Segmentation</vt:lpstr>
      <vt:lpstr>Segmentation</vt:lpstr>
      <vt:lpstr>Segmentation: Address Translation</vt:lpstr>
      <vt:lpstr>Segmentation</vt:lpstr>
      <vt:lpstr>Slide 77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2009-08-02T01:34:02Z</dcterms:created>
  <dcterms:modified xsi:type="dcterms:W3CDTF">2021-09-13T08:05:54Z</dcterms:modified>
</cp:coreProperties>
</file>