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301" r:id="rId3"/>
    <p:sldId id="307" r:id="rId4"/>
    <p:sldId id="308" r:id="rId5"/>
    <p:sldId id="309" r:id="rId6"/>
    <p:sldId id="310" r:id="rId7"/>
    <p:sldId id="315" r:id="rId8"/>
    <p:sldId id="312" r:id="rId9"/>
    <p:sldId id="319" r:id="rId10"/>
    <p:sldId id="320" r:id="rId11"/>
    <p:sldId id="311" r:id="rId12"/>
    <p:sldId id="313" r:id="rId13"/>
    <p:sldId id="314" r:id="rId14"/>
    <p:sldId id="257" r:id="rId15"/>
    <p:sldId id="316" r:id="rId16"/>
    <p:sldId id="258" r:id="rId17"/>
    <p:sldId id="259" r:id="rId18"/>
    <p:sldId id="317" r:id="rId19"/>
    <p:sldId id="260" r:id="rId20"/>
    <p:sldId id="318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3" r:id="rId33"/>
    <p:sldId id="274" r:id="rId34"/>
    <p:sldId id="275" r:id="rId35"/>
    <p:sldId id="277" r:id="rId36"/>
    <p:sldId id="276" r:id="rId37"/>
    <p:sldId id="278" r:id="rId38"/>
    <p:sldId id="281" r:id="rId39"/>
    <p:sldId id="279" r:id="rId40"/>
    <p:sldId id="282" r:id="rId41"/>
    <p:sldId id="280" r:id="rId42"/>
    <p:sldId id="283" r:id="rId43"/>
    <p:sldId id="287" r:id="rId44"/>
    <p:sldId id="284" r:id="rId45"/>
    <p:sldId id="285" r:id="rId46"/>
    <p:sldId id="286" r:id="rId47"/>
    <p:sldId id="299" r:id="rId48"/>
    <p:sldId id="291" r:id="rId49"/>
    <p:sldId id="298" r:id="rId50"/>
    <p:sldId id="289" r:id="rId51"/>
    <p:sldId id="288" r:id="rId52"/>
    <p:sldId id="321" r:id="rId53"/>
    <p:sldId id="323" r:id="rId54"/>
    <p:sldId id="324" r:id="rId55"/>
    <p:sldId id="330" r:id="rId56"/>
    <p:sldId id="326" r:id="rId57"/>
    <p:sldId id="325" r:id="rId58"/>
    <p:sldId id="327" r:id="rId59"/>
    <p:sldId id="328" r:id="rId60"/>
    <p:sldId id="331" r:id="rId61"/>
    <p:sldId id="293" r:id="rId62"/>
    <p:sldId id="294" r:id="rId63"/>
    <p:sldId id="295" r:id="rId64"/>
    <p:sldId id="329" r:id="rId65"/>
    <p:sldId id="300" r:id="rId66"/>
    <p:sldId id="297" r:id="rId67"/>
    <p:sldId id="296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4F81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920" autoAdjust="0"/>
  </p:normalViewPr>
  <p:slideViewPr>
    <p:cSldViewPr>
      <p:cViewPr varScale="1">
        <p:scale>
          <a:sx n="51" d="100"/>
          <a:sy n="5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611A3-74FE-4BAE-9880-1A6E1E9D466D}" type="datetimeFigureOut">
              <a:rPr lang="en-US" smtClean="0"/>
              <a:pPr/>
              <a:t>2/27/2010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68584-5CEC-4C58-841B-CAF27468E2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8584-5CEC-4C58-841B-CAF27468E25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8584-5CEC-4C58-841B-CAF27468E25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8584-5CEC-4C58-841B-CAF27468E25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8584-5CEC-4C58-841B-CAF27468E259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8584-5CEC-4C58-841B-CAF27468E25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8584-5CEC-4C58-841B-CAF27468E25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8584-5CEC-4C58-841B-CAF27468E25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8584-5CEC-4C58-841B-CAF27468E25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8584-5CEC-4C58-841B-CAF27468E25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8584-5CEC-4C58-841B-CAF27468E25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8584-5CEC-4C58-841B-CAF27468E25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68584-5CEC-4C58-841B-CAF27468E25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Pumping Lemma</a:t>
            </a:r>
            <a:br>
              <a:rPr lang="en-US" dirty="0" smtClean="0"/>
            </a:b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baseline="-25000" dirty="0" smtClean="0"/>
              <a:t>&gt;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smtClean="0"/>
              <a:t> : </a:t>
            </a:r>
            <a:r>
              <a:rPr lang="en-US" dirty="0" err="1" smtClean="0"/>
              <a:t>i</a:t>
            </a:r>
            <a:r>
              <a:rPr lang="en-US" dirty="0" smtClean="0"/>
              <a:t> &gt; j}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L</a:t>
            </a:r>
            <a:r>
              <a:rPr lang="en-US" b="1" baseline="-25000" dirty="0" smtClean="0"/>
              <a:t>&gt;</a:t>
            </a:r>
            <a:r>
              <a:rPr lang="en-US" b="1" dirty="0" smtClean="0"/>
              <a:t> is not regular.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Fix an arbitrary pumping length n&gt;0.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s in L</a:t>
            </a:r>
            <a:r>
              <a:rPr lang="en-US" baseline="-25000" dirty="0" smtClean="0"/>
              <a:t>&gt;</a:t>
            </a:r>
            <a:r>
              <a:rPr lang="en-US" dirty="0" smtClean="0"/>
              <a:t>.</a:t>
            </a:r>
          </a:p>
          <a:p>
            <a:r>
              <a:rPr lang="en-US" dirty="0" smtClean="0"/>
              <a:t>s  = a</a:t>
            </a:r>
            <a:r>
              <a:rPr lang="en-US" baseline="30000" dirty="0" smtClean="0"/>
              <a:t>n+1</a:t>
            </a:r>
            <a:r>
              <a:rPr lang="en-US" dirty="0" smtClean="0"/>
              <a:t>b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/>
              <a:t> L</a:t>
            </a:r>
            <a:r>
              <a:rPr lang="en-US" baseline="-25000" dirty="0" smtClean="0"/>
              <a:t>&gt;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Consider all possible </a:t>
            </a:r>
            <a:r>
              <a:rPr lang="en-US" dirty="0" err="1" smtClean="0"/>
              <a:t>splittings</a:t>
            </a:r>
            <a:r>
              <a:rPr lang="en-US" dirty="0" smtClean="0"/>
              <a:t> of s in </a:t>
            </a:r>
            <a:r>
              <a:rPr lang="en-US" dirty="0" err="1" smtClean="0"/>
              <a:t>x,y,z</a:t>
            </a:r>
            <a:r>
              <a:rPr lang="en-US" dirty="0" smtClean="0"/>
              <a:t> with the </a:t>
            </a:r>
            <a:r>
              <a:rPr lang="en-US" u="sng" dirty="0" smtClean="0"/>
              <a:t>desired properties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2895600"/>
            <a:ext cx="1476686" cy="10772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|</a:t>
            </a:r>
            <a:r>
              <a:rPr lang="en-US" sz="3200" b="1" dirty="0" err="1" smtClean="0">
                <a:solidFill>
                  <a:srgbClr val="FF0000"/>
                </a:solidFill>
              </a:rPr>
              <a:t>xy</a:t>
            </a:r>
            <a:r>
              <a:rPr lang="en-US" sz="3200" b="1" dirty="0" smtClean="0">
                <a:solidFill>
                  <a:srgbClr val="FF0000"/>
                </a:solidFill>
              </a:rPr>
              <a:t>|≤ n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|y|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</a:rPr>
              <a:t>≥ 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6600" y="54102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aaa</a:t>
            </a:r>
            <a:r>
              <a:rPr lang="en-US" sz="4000" dirty="0" smtClean="0"/>
              <a:t>…</a:t>
            </a:r>
            <a:r>
              <a:rPr lang="en-US" sz="4000" dirty="0" err="1" smtClean="0"/>
              <a:t>aabb</a:t>
            </a:r>
            <a:r>
              <a:rPr lang="en-US" sz="4000" dirty="0" smtClean="0"/>
              <a:t>…b</a:t>
            </a:r>
            <a:endParaRPr lang="en-US" sz="4000" dirty="0"/>
          </a:p>
        </p:txBody>
      </p:sp>
      <p:sp>
        <p:nvSpPr>
          <p:cNvPr id="23" name="Oval 22"/>
          <p:cNvSpPr/>
          <p:nvPr/>
        </p:nvSpPr>
        <p:spPr>
          <a:xfrm>
            <a:off x="3810000" y="5486400"/>
            <a:ext cx="990600" cy="685800"/>
          </a:xfrm>
          <a:prstGeom prst="ellipse">
            <a:avLst/>
          </a:prstGeom>
          <a:solidFill>
            <a:srgbClr val="FF0066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065989" y="4944070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rgbClr val="FF0066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Y</a:t>
            </a:r>
            <a:endParaRPr lang="en-US" sz="5400" b="1" cap="none" spc="300" dirty="0">
              <a:ln w="11430" cmpd="sng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solidFill>
                <a:srgbClr val="FF0066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25" name="Left Brace 24"/>
          <p:cNvSpPr/>
          <p:nvPr/>
        </p:nvSpPr>
        <p:spPr>
          <a:xfrm rot="16200000">
            <a:off x="5449059" y="5599941"/>
            <a:ext cx="228600" cy="1068318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 rot="16200000">
            <a:off x="4039360" y="5334760"/>
            <a:ext cx="228602" cy="1598682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334000" y="6172200"/>
            <a:ext cx="404278" cy="58477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n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33800" y="6172200"/>
            <a:ext cx="817853" cy="58477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n+1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L</a:t>
            </a:r>
            <a:r>
              <a:rPr lang="en-US" b="1" baseline="-25000" dirty="0" smtClean="0"/>
              <a:t>&gt;</a:t>
            </a:r>
            <a:r>
              <a:rPr lang="en-US" b="1" dirty="0" smtClean="0"/>
              <a:t> is not regular.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Fix an arbitrary pumping length n&gt;0.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s in L</a:t>
            </a:r>
            <a:r>
              <a:rPr lang="en-US" baseline="-25000" dirty="0" smtClean="0"/>
              <a:t>&gt;</a:t>
            </a:r>
            <a:r>
              <a:rPr lang="en-US" dirty="0" smtClean="0"/>
              <a:t>.</a:t>
            </a:r>
          </a:p>
          <a:p>
            <a:r>
              <a:rPr lang="en-US" dirty="0" smtClean="0"/>
              <a:t>s  = a</a:t>
            </a:r>
            <a:r>
              <a:rPr lang="en-US" baseline="30000" dirty="0" smtClean="0"/>
              <a:t>n+1</a:t>
            </a:r>
            <a:r>
              <a:rPr lang="en-US" dirty="0" smtClean="0"/>
              <a:t>b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/>
              <a:t> L</a:t>
            </a:r>
            <a:r>
              <a:rPr lang="en-US" baseline="-25000" dirty="0" smtClean="0"/>
              <a:t>&gt;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Consider all possible </a:t>
            </a:r>
            <a:r>
              <a:rPr lang="en-US" dirty="0" err="1" smtClean="0"/>
              <a:t>splittings</a:t>
            </a:r>
            <a:r>
              <a:rPr lang="en-US" dirty="0" smtClean="0"/>
              <a:t> of s in </a:t>
            </a:r>
            <a:r>
              <a:rPr lang="en-US" dirty="0" err="1" smtClean="0"/>
              <a:t>x,y,z</a:t>
            </a:r>
            <a:r>
              <a:rPr lang="en-US" dirty="0" smtClean="0"/>
              <a:t> with the </a:t>
            </a:r>
            <a:r>
              <a:rPr lang="en-US" u="sng" dirty="0" smtClean="0"/>
              <a:t>desired properties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y = a</a:t>
            </a:r>
            <a:r>
              <a:rPr lang="en-US" b="1" baseline="30000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, 1 </a:t>
            </a:r>
            <a:r>
              <a:rPr lang="en-US" dirty="0" smtClean="0">
                <a:latin typeface="Calibri"/>
              </a:rPr>
              <a:t>≤ m</a:t>
            </a:r>
            <a:r>
              <a:rPr lang="en-US" dirty="0" smtClean="0"/>
              <a:t> ≤ n.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76600" y="54102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aaa</a:t>
            </a:r>
            <a:r>
              <a:rPr lang="en-US" sz="4000" dirty="0" smtClean="0"/>
              <a:t>…</a:t>
            </a:r>
            <a:r>
              <a:rPr lang="en-US" sz="4000" dirty="0" err="1" smtClean="0"/>
              <a:t>aabb</a:t>
            </a:r>
            <a:r>
              <a:rPr lang="en-US" sz="4000" dirty="0" smtClean="0"/>
              <a:t>…b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baseline="-25000" dirty="0" smtClean="0"/>
              <a:t>&gt;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smtClean="0"/>
              <a:t> : </a:t>
            </a:r>
            <a:r>
              <a:rPr lang="en-US" dirty="0" err="1" smtClean="0"/>
              <a:t>i</a:t>
            </a:r>
            <a:r>
              <a:rPr lang="en-US" dirty="0" smtClean="0"/>
              <a:t> &gt; j}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810000" y="5486400"/>
            <a:ext cx="990600" cy="685800"/>
          </a:xfrm>
          <a:prstGeom prst="ellipse">
            <a:avLst/>
          </a:prstGeom>
          <a:solidFill>
            <a:srgbClr val="FF0066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65989" y="4944070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rgbClr val="FF0066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Y</a:t>
            </a:r>
            <a:endParaRPr lang="en-US" sz="5400" b="1" cap="none" spc="300" dirty="0">
              <a:ln w="11430" cmpd="sng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solidFill>
                <a:srgbClr val="FF0066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8" name="Left Brace 17"/>
          <p:cNvSpPr/>
          <p:nvPr/>
        </p:nvSpPr>
        <p:spPr>
          <a:xfrm rot="16200000">
            <a:off x="5449059" y="5599941"/>
            <a:ext cx="228600" cy="1068318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16200000">
            <a:off x="4039360" y="5334760"/>
            <a:ext cx="228602" cy="1598682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4000" y="6172200"/>
            <a:ext cx="404278" cy="58477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n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3800" y="6172200"/>
            <a:ext cx="817853" cy="58477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n+1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114801" y="5410200"/>
            <a:ext cx="2895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aaabb</a:t>
            </a:r>
            <a:r>
              <a:rPr lang="en-US" sz="4000" dirty="0" smtClean="0"/>
              <a:t>…b</a:t>
            </a:r>
            <a:endParaRPr lang="en-US" sz="4000" dirty="0"/>
          </a:p>
        </p:txBody>
      </p:sp>
      <p:sp>
        <p:nvSpPr>
          <p:cNvPr id="19" name="Left Brace 18"/>
          <p:cNvSpPr/>
          <p:nvPr/>
        </p:nvSpPr>
        <p:spPr>
          <a:xfrm rot="16200000">
            <a:off x="4448156" y="5762644"/>
            <a:ext cx="228600" cy="742911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34000" y="6172200"/>
            <a:ext cx="404278" cy="58477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n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86200" y="6172200"/>
            <a:ext cx="1276311" cy="58477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n+1-m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L</a:t>
            </a:r>
            <a:r>
              <a:rPr lang="en-US" b="1" baseline="-25000" dirty="0" smtClean="0"/>
              <a:t>&gt;</a:t>
            </a:r>
            <a:r>
              <a:rPr lang="en-US" b="1" dirty="0" smtClean="0"/>
              <a:t> is not regular.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Fix an arbitrary pumping length n&gt;0.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s in L</a:t>
            </a:r>
            <a:r>
              <a:rPr lang="en-US" baseline="-25000" dirty="0" smtClean="0"/>
              <a:t>&gt;</a:t>
            </a:r>
            <a:r>
              <a:rPr lang="en-US" dirty="0" smtClean="0"/>
              <a:t>.</a:t>
            </a:r>
          </a:p>
          <a:p>
            <a:r>
              <a:rPr lang="en-US" dirty="0" smtClean="0"/>
              <a:t>s  = a</a:t>
            </a:r>
            <a:r>
              <a:rPr lang="en-US" baseline="30000" dirty="0" smtClean="0"/>
              <a:t>n+1</a:t>
            </a:r>
            <a:r>
              <a:rPr lang="en-US" dirty="0" smtClean="0"/>
              <a:t>b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/>
              <a:t> L</a:t>
            </a:r>
            <a:r>
              <a:rPr lang="en-US" baseline="-25000" dirty="0" smtClean="0"/>
              <a:t>&gt;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Consider all possible </a:t>
            </a:r>
            <a:r>
              <a:rPr lang="en-US" dirty="0" err="1" smtClean="0"/>
              <a:t>splittings</a:t>
            </a:r>
            <a:r>
              <a:rPr lang="en-US" dirty="0" smtClean="0"/>
              <a:t> of s in </a:t>
            </a:r>
            <a:r>
              <a:rPr lang="en-US" dirty="0" err="1" smtClean="0"/>
              <a:t>x,y,z</a:t>
            </a:r>
            <a:r>
              <a:rPr lang="en-US" dirty="0" smtClean="0"/>
              <a:t> with the </a:t>
            </a:r>
            <a:r>
              <a:rPr lang="en-US" u="sng" dirty="0" smtClean="0"/>
              <a:t>desired properties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y = a</a:t>
            </a:r>
            <a:r>
              <a:rPr lang="en-US" b="1" baseline="30000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, 1 </a:t>
            </a:r>
            <a:r>
              <a:rPr lang="en-US" dirty="0" smtClean="0">
                <a:latin typeface="Calibri"/>
              </a:rPr>
              <a:t>≤ m</a:t>
            </a:r>
            <a:r>
              <a:rPr lang="en-US" dirty="0" smtClean="0"/>
              <a:t> ≤ n.</a:t>
            </a:r>
          </a:p>
          <a:p>
            <a:r>
              <a:rPr lang="en-US" dirty="0" err="1" smtClean="0"/>
              <a:t>xz</a:t>
            </a:r>
            <a:r>
              <a:rPr lang="en-US" dirty="0" smtClean="0"/>
              <a:t> =a</a:t>
            </a:r>
            <a:r>
              <a:rPr lang="en-US" baseline="30000" dirty="0" smtClean="0"/>
              <a:t>n+1-m</a:t>
            </a:r>
            <a:r>
              <a:rPr lang="en-US" dirty="0" smtClean="0"/>
              <a:t>b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∉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L</a:t>
            </a:r>
            <a:r>
              <a:rPr lang="en-US" baseline="-25000" dirty="0" smtClean="0"/>
              <a:t>&gt;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baseline="-25000" dirty="0" smtClean="0"/>
              <a:t>&gt;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smtClean="0"/>
              <a:t> : </a:t>
            </a:r>
            <a:r>
              <a:rPr lang="en-US" dirty="0" err="1" smtClean="0"/>
              <a:t>i</a:t>
            </a:r>
            <a:r>
              <a:rPr lang="en-US" dirty="0" smtClean="0"/>
              <a:t> &gt; j}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34000" y="6172200"/>
            <a:ext cx="404278" cy="58477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n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Left Brace 34"/>
          <p:cNvSpPr/>
          <p:nvPr/>
        </p:nvSpPr>
        <p:spPr>
          <a:xfrm rot="16200000">
            <a:off x="5449059" y="5599941"/>
            <a:ext cx="228600" cy="1068318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baseline="-25000" dirty="0" smtClean="0"/>
              <a:t>&gt;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smtClean="0"/>
              <a:t> : </a:t>
            </a:r>
            <a:r>
              <a:rPr lang="en-US" dirty="0" err="1" smtClean="0"/>
              <a:t>i</a:t>
            </a:r>
            <a:r>
              <a:rPr lang="en-US" dirty="0" smtClean="0"/>
              <a:t> &gt; j}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L</a:t>
            </a:r>
            <a:r>
              <a:rPr lang="en-US" b="1" baseline="-25000" dirty="0" smtClean="0"/>
              <a:t>&gt;</a:t>
            </a:r>
            <a:r>
              <a:rPr lang="en-US" b="1" dirty="0" smtClean="0"/>
              <a:t> is not regular.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Fix an arbitrary pumping length n&gt;0.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s in L</a:t>
            </a:r>
            <a:r>
              <a:rPr lang="en-US" baseline="-25000" dirty="0" smtClean="0"/>
              <a:t>&gt;</a:t>
            </a:r>
            <a:r>
              <a:rPr lang="en-US" dirty="0" smtClean="0"/>
              <a:t>.</a:t>
            </a:r>
          </a:p>
          <a:p>
            <a:r>
              <a:rPr lang="en-US" dirty="0" smtClean="0"/>
              <a:t>s  = a</a:t>
            </a:r>
            <a:r>
              <a:rPr lang="en-US" baseline="30000" dirty="0" smtClean="0"/>
              <a:t>n+1</a:t>
            </a:r>
            <a:r>
              <a:rPr lang="en-US" dirty="0" smtClean="0"/>
              <a:t>b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/>
              <a:t> L</a:t>
            </a:r>
            <a:r>
              <a:rPr lang="en-US" baseline="-25000" dirty="0" smtClean="0"/>
              <a:t>&gt;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Consider all possible </a:t>
            </a:r>
            <a:r>
              <a:rPr lang="en-US" dirty="0" err="1" smtClean="0"/>
              <a:t>splittings</a:t>
            </a:r>
            <a:r>
              <a:rPr lang="en-US" dirty="0" smtClean="0"/>
              <a:t> of s in </a:t>
            </a:r>
            <a:r>
              <a:rPr lang="en-US" dirty="0" err="1" smtClean="0"/>
              <a:t>x,y,z</a:t>
            </a:r>
            <a:r>
              <a:rPr lang="en-US" dirty="0" smtClean="0"/>
              <a:t> with the </a:t>
            </a:r>
            <a:r>
              <a:rPr lang="en-US" u="sng" dirty="0" smtClean="0"/>
              <a:t>desired properties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y = a</a:t>
            </a:r>
            <a:r>
              <a:rPr lang="en-US" b="1" baseline="30000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, 1 </a:t>
            </a:r>
            <a:r>
              <a:rPr lang="en-US" dirty="0" smtClean="0">
                <a:latin typeface="Calibri"/>
              </a:rPr>
              <a:t>≤ m</a:t>
            </a:r>
            <a:r>
              <a:rPr lang="en-US" dirty="0" smtClean="0"/>
              <a:t> ≤ n.</a:t>
            </a:r>
          </a:p>
          <a:p>
            <a:r>
              <a:rPr lang="en-US" dirty="0" err="1" smtClean="0"/>
              <a:t>xz</a:t>
            </a:r>
            <a:r>
              <a:rPr lang="en-US" dirty="0" smtClean="0"/>
              <a:t> =a</a:t>
            </a:r>
            <a:r>
              <a:rPr lang="en-US" baseline="30000" dirty="0" smtClean="0"/>
              <a:t>n+1-m</a:t>
            </a:r>
            <a:r>
              <a:rPr lang="en-US" dirty="0" smtClean="0"/>
              <a:t>b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∉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L</a:t>
            </a:r>
            <a:r>
              <a:rPr lang="en-US" baseline="-25000" dirty="0" smtClean="0"/>
              <a:t>&gt;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So L</a:t>
            </a:r>
            <a:r>
              <a:rPr lang="en-US" baseline="-25000" dirty="0" smtClean="0"/>
              <a:t>&gt;</a:t>
            </a:r>
            <a:r>
              <a:rPr lang="en-US" dirty="0" smtClean="0"/>
              <a:t> is not regular!</a:t>
            </a:r>
            <a:endParaRPr lang="en-US" baseline="-25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figure out what this language is.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figure out what this language is.</a:t>
            </a:r>
          </a:p>
          <a:p>
            <a:r>
              <a:rPr lang="en-US" dirty="0" smtClean="0"/>
              <a:t>A string in the language?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figure out what this language is.</a:t>
            </a:r>
          </a:p>
          <a:p>
            <a:r>
              <a:rPr lang="en-US" dirty="0" smtClean="0"/>
              <a:t>A string in the language? </a:t>
            </a:r>
            <a:r>
              <a:rPr lang="en-US" dirty="0" err="1" smtClean="0"/>
              <a:t>aabaab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figure out what this language is.</a:t>
            </a:r>
          </a:p>
          <a:p>
            <a:r>
              <a:rPr lang="en-US" dirty="0" smtClean="0"/>
              <a:t>A string in the language? </a:t>
            </a:r>
            <a:r>
              <a:rPr lang="en-US" dirty="0" err="1" smtClean="0"/>
              <a:t>aabaab</a:t>
            </a:r>
            <a:endParaRPr lang="en-US" dirty="0" smtClean="0"/>
          </a:p>
          <a:p>
            <a:r>
              <a:rPr lang="en-US" dirty="0" smtClean="0"/>
              <a:t>Another string in the language?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figure out what this language is.</a:t>
            </a:r>
          </a:p>
          <a:p>
            <a:r>
              <a:rPr lang="en-US" dirty="0" smtClean="0"/>
              <a:t>A string in the language? </a:t>
            </a:r>
            <a:r>
              <a:rPr lang="en-US" dirty="0" err="1" smtClean="0"/>
              <a:t>aabaab</a:t>
            </a:r>
            <a:endParaRPr lang="en-US" dirty="0" smtClean="0"/>
          </a:p>
          <a:p>
            <a:r>
              <a:rPr lang="en-US" dirty="0" smtClean="0"/>
              <a:t>Another string in the language? </a:t>
            </a:r>
            <a:r>
              <a:rPr lang="en-US" dirty="0" err="1" smtClean="0"/>
              <a:t>aaaaaa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figure out what this language is.</a:t>
            </a:r>
          </a:p>
          <a:p>
            <a:r>
              <a:rPr lang="en-US" dirty="0" smtClean="0"/>
              <a:t>A string in the language? </a:t>
            </a:r>
            <a:r>
              <a:rPr lang="en-US" dirty="0" err="1" smtClean="0"/>
              <a:t>aabaab</a:t>
            </a:r>
            <a:endParaRPr lang="en-US" dirty="0" smtClean="0"/>
          </a:p>
          <a:p>
            <a:r>
              <a:rPr lang="en-US" dirty="0" smtClean="0"/>
              <a:t>Another string in the language? </a:t>
            </a:r>
            <a:r>
              <a:rPr lang="en-US" dirty="0" err="1" smtClean="0"/>
              <a:t>aaaaaa</a:t>
            </a:r>
            <a:endParaRPr lang="en-US" dirty="0" smtClean="0"/>
          </a:p>
          <a:p>
            <a:r>
              <a:rPr lang="en-US" dirty="0" smtClean="0"/>
              <a:t>A string not in the language?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baseline="-25000" dirty="0" smtClean="0"/>
              <a:t>&gt;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smtClean="0"/>
              <a:t> : </a:t>
            </a:r>
            <a:r>
              <a:rPr lang="en-US" dirty="0" err="1" smtClean="0"/>
              <a:t>i</a:t>
            </a:r>
            <a:r>
              <a:rPr lang="en-US" dirty="0" smtClean="0"/>
              <a:t> &gt; j}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smtClean="0"/>
              <a:t>L</a:t>
            </a:r>
            <a:r>
              <a:rPr lang="en-US" b="1" baseline="-25000" smtClean="0"/>
              <a:t>&gt;</a:t>
            </a:r>
            <a:r>
              <a:rPr lang="en-US" b="1" smtClean="0"/>
              <a:t> </a:t>
            </a:r>
            <a:r>
              <a:rPr lang="en-US" b="1" dirty="0" smtClean="0"/>
              <a:t>is not regular.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i="1" dirty="0" smtClean="0"/>
              <a:t>We prove it using the Pumping Lemma.</a:t>
            </a:r>
            <a:endParaRPr lang="en-US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figure out what this language is.</a:t>
            </a:r>
          </a:p>
          <a:p>
            <a:r>
              <a:rPr lang="en-US" dirty="0" smtClean="0"/>
              <a:t>A string in the language? </a:t>
            </a:r>
            <a:r>
              <a:rPr lang="en-US" dirty="0" err="1" smtClean="0"/>
              <a:t>aabaab</a:t>
            </a:r>
            <a:endParaRPr lang="en-US" dirty="0" smtClean="0"/>
          </a:p>
          <a:p>
            <a:r>
              <a:rPr lang="en-US" dirty="0" smtClean="0"/>
              <a:t>Another string in the language? </a:t>
            </a:r>
            <a:r>
              <a:rPr lang="en-US" dirty="0" err="1" smtClean="0"/>
              <a:t>aaaaaa</a:t>
            </a:r>
            <a:endParaRPr lang="en-US" dirty="0" smtClean="0"/>
          </a:p>
          <a:p>
            <a:r>
              <a:rPr lang="en-US" dirty="0" smtClean="0"/>
              <a:t>A string not in the language? </a:t>
            </a:r>
            <a:r>
              <a:rPr lang="en-US" dirty="0" err="1" smtClean="0"/>
              <a:t>abbb</a:t>
            </a: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figure out what this language is.</a:t>
            </a:r>
          </a:p>
          <a:p>
            <a:r>
              <a:rPr lang="en-US" dirty="0" smtClean="0"/>
              <a:t>A string in the language? </a:t>
            </a:r>
            <a:r>
              <a:rPr lang="en-US" dirty="0" err="1" smtClean="0"/>
              <a:t>aabaab</a:t>
            </a:r>
            <a:endParaRPr lang="en-US" dirty="0" smtClean="0"/>
          </a:p>
          <a:p>
            <a:r>
              <a:rPr lang="en-US" dirty="0" smtClean="0"/>
              <a:t>Another string in the language? </a:t>
            </a:r>
            <a:r>
              <a:rPr lang="en-US" dirty="0" err="1" smtClean="0"/>
              <a:t>aaaaaa</a:t>
            </a:r>
            <a:endParaRPr lang="en-US" dirty="0" smtClean="0"/>
          </a:p>
          <a:p>
            <a:r>
              <a:rPr lang="en-US" dirty="0" smtClean="0"/>
              <a:t>A string not in the language? </a:t>
            </a:r>
            <a:r>
              <a:rPr lang="en-US" dirty="0" err="1" smtClean="0"/>
              <a:t>abbb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l-GR" dirty="0" smtClean="0"/>
              <a:t>ε </a:t>
            </a:r>
            <a:r>
              <a:rPr lang="en-US" dirty="0" smtClean="0"/>
              <a:t>in the language?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figure out what this language is.</a:t>
            </a:r>
          </a:p>
          <a:p>
            <a:r>
              <a:rPr lang="en-US" dirty="0" smtClean="0"/>
              <a:t>A string in the language? </a:t>
            </a:r>
            <a:r>
              <a:rPr lang="en-US" dirty="0" err="1" smtClean="0"/>
              <a:t>aabaab</a:t>
            </a:r>
            <a:endParaRPr lang="en-US" dirty="0" smtClean="0"/>
          </a:p>
          <a:p>
            <a:r>
              <a:rPr lang="en-US" dirty="0" smtClean="0"/>
              <a:t>Another string in the language? </a:t>
            </a:r>
            <a:r>
              <a:rPr lang="en-US" dirty="0" err="1" smtClean="0"/>
              <a:t>aaaaaa</a:t>
            </a:r>
            <a:endParaRPr lang="en-US" dirty="0" smtClean="0"/>
          </a:p>
          <a:p>
            <a:r>
              <a:rPr lang="en-US" dirty="0" smtClean="0"/>
              <a:t>A string not in the language? </a:t>
            </a:r>
            <a:r>
              <a:rPr lang="en-US" dirty="0" err="1" smtClean="0"/>
              <a:t>abbb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l-GR" dirty="0" smtClean="0"/>
              <a:t>ε </a:t>
            </a:r>
            <a:r>
              <a:rPr lang="en-US" dirty="0" smtClean="0"/>
              <a:t>in the language? YES! (</a:t>
            </a:r>
            <a:r>
              <a:rPr lang="el-GR" dirty="0" smtClean="0"/>
              <a:t>ε = εε)</a:t>
            </a: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figure out what this language is.</a:t>
            </a:r>
          </a:p>
          <a:p>
            <a:r>
              <a:rPr lang="en-US" dirty="0" smtClean="0"/>
              <a:t>A string in the language? </a:t>
            </a:r>
            <a:r>
              <a:rPr lang="en-US" dirty="0" err="1" smtClean="0"/>
              <a:t>aabaab</a:t>
            </a:r>
            <a:endParaRPr lang="en-US" dirty="0" smtClean="0"/>
          </a:p>
          <a:p>
            <a:r>
              <a:rPr lang="en-US" dirty="0" smtClean="0"/>
              <a:t>Another string in the language? </a:t>
            </a:r>
            <a:r>
              <a:rPr lang="en-US" dirty="0" err="1" smtClean="0"/>
              <a:t>aaaaaa</a:t>
            </a:r>
            <a:endParaRPr lang="en-US" dirty="0" smtClean="0"/>
          </a:p>
          <a:p>
            <a:r>
              <a:rPr lang="en-US" dirty="0" smtClean="0"/>
              <a:t>A string not in the language? </a:t>
            </a:r>
            <a:r>
              <a:rPr lang="en-US" dirty="0" err="1" smtClean="0"/>
              <a:t>abbb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l-GR" dirty="0" smtClean="0"/>
              <a:t>ε </a:t>
            </a:r>
            <a:r>
              <a:rPr lang="en-US" dirty="0" smtClean="0"/>
              <a:t>in the language? YES! (</a:t>
            </a:r>
            <a:r>
              <a:rPr lang="el-GR" dirty="0" smtClean="0"/>
              <a:t>ε = εε)</a:t>
            </a:r>
          </a:p>
          <a:p>
            <a:r>
              <a:rPr lang="en-US" dirty="0" smtClean="0"/>
              <a:t>Is </a:t>
            </a:r>
            <a:r>
              <a:rPr lang="en-US" dirty="0" err="1" smtClean="0"/>
              <a:t>aa</a:t>
            </a:r>
            <a:r>
              <a:rPr lang="en-US" dirty="0" smtClean="0"/>
              <a:t> in the language?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figure out what this language is.</a:t>
            </a:r>
          </a:p>
          <a:p>
            <a:r>
              <a:rPr lang="en-US" dirty="0" smtClean="0"/>
              <a:t>A string in the language? </a:t>
            </a:r>
            <a:r>
              <a:rPr lang="en-US" dirty="0" err="1" smtClean="0"/>
              <a:t>aabaab</a:t>
            </a:r>
            <a:endParaRPr lang="en-US" dirty="0" smtClean="0"/>
          </a:p>
          <a:p>
            <a:r>
              <a:rPr lang="en-US" dirty="0" smtClean="0"/>
              <a:t>Another string in the language? </a:t>
            </a:r>
            <a:r>
              <a:rPr lang="en-US" dirty="0" err="1" smtClean="0"/>
              <a:t>aaaaaa</a:t>
            </a:r>
            <a:endParaRPr lang="en-US" dirty="0" smtClean="0"/>
          </a:p>
          <a:p>
            <a:r>
              <a:rPr lang="en-US" dirty="0" smtClean="0"/>
              <a:t>A string not in the language? </a:t>
            </a:r>
            <a:r>
              <a:rPr lang="en-US" dirty="0" err="1" smtClean="0"/>
              <a:t>abbb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l-GR" dirty="0" smtClean="0"/>
              <a:t>ε </a:t>
            </a:r>
            <a:r>
              <a:rPr lang="en-US" dirty="0" smtClean="0"/>
              <a:t>in the language? YES! (</a:t>
            </a:r>
            <a:r>
              <a:rPr lang="el-GR" dirty="0" smtClean="0"/>
              <a:t>ε = εε)</a:t>
            </a:r>
          </a:p>
          <a:p>
            <a:r>
              <a:rPr lang="en-US" dirty="0" smtClean="0"/>
              <a:t>Is </a:t>
            </a:r>
            <a:r>
              <a:rPr lang="en-US" dirty="0" err="1" smtClean="0"/>
              <a:t>aa</a:t>
            </a:r>
            <a:r>
              <a:rPr lang="en-US" dirty="0" smtClean="0"/>
              <a:t> in the language? YES!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figure out what this language is.</a:t>
            </a:r>
          </a:p>
          <a:p>
            <a:r>
              <a:rPr lang="en-US" dirty="0" smtClean="0"/>
              <a:t>A string in the language? </a:t>
            </a:r>
            <a:r>
              <a:rPr lang="en-US" dirty="0" err="1" smtClean="0"/>
              <a:t>aabaab</a:t>
            </a:r>
            <a:endParaRPr lang="en-US" dirty="0" smtClean="0"/>
          </a:p>
          <a:p>
            <a:r>
              <a:rPr lang="en-US" dirty="0" smtClean="0"/>
              <a:t>Another string in the language? </a:t>
            </a:r>
            <a:r>
              <a:rPr lang="en-US" dirty="0" err="1" smtClean="0"/>
              <a:t>aaaaaa</a:t>
            </a:r>
            <a:endParaRPr lang="en-US" dirty="0" smtClean="0"/>
          </a:p>
          <a:p>
            <a:r>
              <a:rPr lang="en-US" dirty="0" smtClean="0"/>
              <a:t>A string not in the language? </a:t>
            </a:r>
            <a:r>
              <a:rPr lang="en-US" dirty="0" err="1" smtClean="0"/>
              <a:t>abbb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l-GR" dirty="0" smtClean="0"/>
              <a:t>ε </a:t>
            </a:r>
            <a:r>
              <a:rPr lang="en-US" dirty="0" smtClean="0"/>
              <a:t>in the language? YES! (</a:t>
            </a:r>
            <a:r>
              <a:rPr lang="el-GR" dirty="0" smtClean="0"/>
              <a:t>ε = εε)</a:t>
            </a:r>
          </a:p>
          <a:p>
            <a:r>
              <a:rPr lang="en-US" dirty="0" smtClean="0"/>
              <a:t>Is </a:t>
            </a:r>
            <a:r>
              <a:rPr lang="en-US" dirty="0" err="1" smtClean="0"/>
              <a:t>aa</a:t>
            </a:r>
            <a:r>
              <a:rPr lang="en-US" dirty="0" smtClean="0"/>
              <a:t> in the language? YES! </a:t>
            </a:r>
          </a:p>
          <a:p>
            <a:r>
              <a:rPr lang="en-US" dirty="0" smtClean="0"/>
              <a:t>Is a in the language?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figure out what this language is.</a:t>
            </a:r>
          </a:p>
          <a:p>
            <a:r>
              <a:rPr lang="en-US" dirty="0" smtClean="0"/>
              <a:t>A string in the language? </a:t>
            </a:r>
            <a:r>
              <a:rPr lang="en-US" dirty="0" err="1" smtClean="0"/>
              <a:t>aabaab</a:t>
            </a:r>
            <a:endParaRPr lang="en-US" dirty="0" smtClean="0"/>
          </a:p>
          <a:p>
            <a:r>
              <a:rPr lang="en-US" dirty="0" smtClean="0"/>
              <a:t>Another string in the language? </a:t>
            </a:r>
            <a:r>
              <a:rPr lang="en-US" dirty="0" err="1" smtClean="0"/>
              <a:t>aaaaaa</a:t>
            </a:r>
            <a:endParaRPr lang="en-US" dirty="0" smtClean="0"/>
          </a:p>
          <a:p>
            <a:r>
              <a:rPr lang="en-US" dirty="0" smtClean="0"/>
              <a:t>A string not in the language? </a:t>
            </a:r>
            <a:r>
              <a:rPr lang="en-US" dirty="0" err="1" smtClean="0"/>
              <a:t>abbb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l-GR" dirty="0" smtClean="0"/>
              <a:t>ε </a:t>
            </a:r>
            <a:r>
              <a:rPr lang="en-US" dirty="0" smtClean="0"/>
              <a:t>in the language? YES! (</a:t>
            </a:r>
            <a:r>
              <a:rPr lang="el-GR" dirty="0" smtClean="0"/>
              <a:t>ε = εε)</a:t>
            </a:r>
          </a:p>
          <a:p>
            <a:r>
              <a:rPr lang="en-US" dirty="0" smtClean="0"/>
              <a:t>Is </a:t>
            </a:r>
            <a:r>
              <a:rPr lang="en-US" dirty="0" err="1" smtClean="0"/>
              <a:t>aa</a:t>
            </a:r>
            <a:r>
              <a:rPr lang="en-US" dirty="0" smtClean="0"/>
              <a:t> in the language? YES! </a:t>
            </a:r>
          </a:p>
          <a:p>
            <a:r>
              <a:rPr lang="en-US" dirty="0" smtClean="0"/>
              <a:t>Is a in the language? NO!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figure out what this language is.</a:t>
            </a:r>
          </a:p>
          <a:p>
            <a:pPr>
              <a:buNone/>
            </a:pPr>
            <a:r>
              <a:rPr lang="en-US" dirty="0" smtClean="0"/>
              <a:t>L = {</a:t>
            </a:r>
            <a:r>
              <a:rPr lang="el-GR" dirty="0" smtClean="0"/>
              <a:t>ε, </a:t>
            </a:r>
            <a:r>
              <a:rPr lang="en-US" dirty="0" err="1" smtClean="0"/>
              <a:t>aa</a:t>
            </a:r>
            <a:r>
              <a:rPr lang="en-US" dirty="0" smtClean="0"/>
              <a:t>, bb, </a:t>
            </a:r>
            <a:r>
              <a:rPr lang="en-US" dirty="0" err="1" smtClean="0"/>
              <a:t>aaaa</a:t>
            </a:r>
            <a:r>
              <a:rPr lang="en-US" dirty="0" smtClean="0"/>
              <a:t>, </a:t>
            </a:r>
            <a:r>
              <a:rPr lang="en-US" dirty="0" err="1" smtClean="0"/>
              <a:t>abab</a:t>
            </a:r>
            <a:r>
              <a:rPr lang="en-US" dirty="0" smtClean="0"/>
              <a:t>, </a:t>
            </a:r>
            <a:r>
              <a:rPr lang="en-US" dirty="0" err="1" smtClean="0"/>
              <a:t>baba</a:t>
            </a:r>
            <a:r>
              <a:rPr lang="en-US" dirty="0" smtClean="0"/>
              <a:t>, </a:t>
            </a:r>
            <a:r>
              <a:rPr lang="en-US" dirty="0" err="1" smtClean="0"/>
              <a:t>bbbb</a:t>
            </a:r>
            <a:r>
              <a:rPr lang="en-US" dirty="0" smtClean="0"/>
              <a:t>, </a:t>
            </a:r>
            <a:r>
              <a:rPr lang="en-US" dirty="0" err="1" smtClean="0"/>
              <a:t>aaaaaa</a:t>
            </a:r>
            <a:r>
              <a:rPr lang="en-US" dirty="0" smtClean="0"/>
              <a:t> …}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0248" y="3429000"/>
            <a:ext cx="7063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 smtClean="0"/>
              <a:t>abaabba|abaabba</a:t>
            </a:r>
            <a:endParaRPr lang="en-US" sz="7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We prove that L is not regular by using the pumping lemma.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We prove that L is not regular by using the pumping lemma.</a:t>
            </a:r>
          </a:p>
          <a:p>
            <a:r>
              <a:rPr lang="en-US" dirty="0" smtClean="0"/>
              <a:t>First fix an arbitrary  number </a:t>
            </a:r>
            <a:r>
              <a:rPr lang="en-US" b="1" dirty="0" smtClean="0"/>
              <a:t>n&gt;0</a:t>
            </a:r>
            <a:r>
              <a:rPr lang="en-US" dirty="0" smtClean="0"/>
              <a:t> to be the pumping length.</a:t>
            </a:r>
            <a:endParaRPr 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baseline="-25000" dirty="0" smtClean="0"/>
              <a:t>&gt;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smtClean="0"/>
              <a:t> : </a:t>
            </a:r>
            <a:r>
              <a:rPr lang="en-US" dirty="0" err="1" smtClean="0"/>
              <a:t>i</a:t>
            </a:r>
            <a:r>
              <a:rPr lang="en-US" dirty="0" smtClean="0"/>
              <a:t> &gt; j}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L</a:t>
            </a:r>
            <a:r>
              <a:rPr lang="en-US" b="1" baseline="-25000" dirty="0" smtClean="0"/>
              <a:t>&gt;</a:t>
            </a:r>
            <a:r>
              <a:rPr lang="en-US" b="1" dirty="0" smtClean="0"/>
              <a:t> is not regular.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Fix an arbitrary pumping length n&gt;0.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We prove that L is not regular by using the pumping lemma.</a:t>
            </a:r>
          </a:p>
          <a:p>
            <a:r>
              <a:rPr lang="en-US" dirty="0" smtClean="0"/>
              <a:t>Pumping length: n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in the language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We prove that L is not regular by using the pumping lemma.</a:t>
            </a:r>
          </a:p>
          <a:p>
            <a:r>
              <a:rPr lang="en-US" dirty="0" smtClean="0"/>
              <a:t>Pumping length: n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in the language.</a:t>
            </a:r>
            <a:r>
              <a:rPr lang="en-US" dirty="0" smtClean="0">
                <a:solidFill>
                  <a:srgbClr val="FF0000"/>
                </a:solidFill>
              </a:rPr>
              <a:t> Choose wisely!!!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We prove that L is not regular by using the pumping lemma.</a:t>
            </a:r>
          </a:p>
          <a:p>
            <a:r>
              <a:rPr lang="en-US" dirty="0" smtClean="0"/>
              <a:t>Pumping length: n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in the language. Example: For s = a</a:t>
            </a:r>
            <a:r>
              <a:rPr lang="en-US" baseline="30000" dirty="0" smtClean="0"/>
              <a:t>2n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5358825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aaa</a:t>
            </a:r>
            <a:r>
              <a:rPr lang="en-US" sz="4400" dirty="0" smtClean="0"/>
              <a:t>…</a:t>
            </a:r>
            <a:r>
              <a:rPr lang="en-US" sz="4400" dirty="0" err="1" smtClean="0"/>
              <a:t>aaa|aaa</a:t>
            </a:r>
            <a:r>
              <a:rPr lang="en-US" sz="4400" dirty="0" smtClean="0"/>
              <a:t>…</a:t>
            </a:r>
            <a:r>
              <a:rPr lang="en-US" sz="4400" dirty="0" err="1" smtClean="0"/>
              <a:t>aaa</a:t>
            </a:r>
            <a:endParaRPr lang="en-US" sz="2400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2565114" y="5155914"/>
            <a:ext cx="203773" cy="1981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94528" y="61208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 rot="16200000">
            <a:off x="4851114" y="5155914"/>
            <a:ext cx="203773" cy="1981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800601" y="61208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76400" y="5358825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aaa</a:t>
            </a:r>
            <a:r>
              <a:rPr lang="en-US" sz="4400" dirty="0" smtClean="0"/>
              <a:t>…</a:t>
            </a:r>
            <a:r>
              <a:rPr lang="en-US" sz="4400" dirty="0" err="1" smtClean="0"/>
              <a:t>aaa|aaa</a:t>
            </a:r>
            <a:r>
              <a:rPr lang="en-US" sz="4400" dirty="0" smtClean="0"/>
              <a:t>…</a:t>
            </a:r>
            <a:r>
              <a:rPr lang="en-US" sz="4400" dirty="0" err="1" smtClean="0"/>
              <a:t>aaa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We prove that L is not regular by using the pumping lemma.</a:t>
            </a:r>
          </a:p>
          <a:p>
            <a:r>
              <a:rPr lang="en-US" dirty="0" smtClean="0"/>
              <a:t>Pumping length: n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in the language. Example: For s = a</a:t>
            </a:r>
            <a:r>
              <a:rPr lang="en-US" baseline="30000" dirty="0" smtClean="0"/>
              <a:t>2n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x = </a:t>
            </a:r>
            <a:r>
              <a:rPr lang="el-GR" dirty="0" smtClean="0"/>
              <a:t>ε</a:t>
            </a:r>
            <a:r>
              <a:rPr lang="en-US" dirty="0" smtClean="0"/>
              <a:t>,</a:t>
            </a:r>
            <a:r>
              <a:rPr lang="el-GR" dirty="0" smtClean="0"/>
              <a:t> </a:t>
            </a:r>
            <a:r>
              <a:rPr lang="en-US" dirty="0" smtClean="0"/>
              <a:t>y = a</a:t>
            </a:r>
            <a:r>
              <a:rPr lang="en-US" baseline="30000" dirty="0" smtClean="0"/>
              <a:t>2</a:t>
            </a:r>
            <a:r>
              <a:rPr lang="en-US" dirty="0" smtClean="0"/>
              <a:t>, z = a</a:t>
            </a:r>
            <a:r>
              <a:rPr lang="en-US" baseline="30000" dirty="0" smtClean="0"/>
              <a:t>2n-2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 flipH="1">
            <a:off x="4076700" y="3619500"/>
            <a:ext cx="152400" cy="373380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20630" y="4825425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z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9186" y="4800600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y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3" name="Left Brace 22"/>
          <p:cNvSpPr/>
          <p:nvPr/>
        </p:nvSpPr>
        <p:spPr>
          <a:xfrm rot="16200000" flipH="1">
            <a:off x="1943099" y="5295903"/>
            <a:ext cx="152400" cy="380998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 rot="16200000">
            <a:off x="2565114" y="5155914"/>
            <a:ext cx="203773" cy="1981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94528" y="61208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8" name="Left Brace 27"/>
          <p:cNvSpPr/>
          <p:nvPr/>
        </p:nvSpPr>
        <p:spPr>
          <a:xfrm rot="16200000">
            <a:off x="4851114" y="5155914"/>
            <a:ext cx="203773" cy="1981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800601" y="61208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We prove that L is not regular by using the pumping lemma.</a:t>
            </a:r>
          </a:p>
          <a:p>
            <a:r>
              <a:rPr lang="en-US" dirty="0" smtClean="0"/>
              <a:t>Pumping length: n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in the language. Example: For s = a</a:t>
            </a:r>
            <a:r>
              <a:rPr lang="en-US" baseline="30000" dirty="0" smtClean="0"/>
              <a:t>2n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x = </a:t>
            </a:r>
            <a:r>
              <a:rPr lang="el-GR" dirty="0" smtClean="0"/>
              <a:t>ε</a:t>
            </a:r>
            <a:r>
              <a:rPr lang="en-US" dirty="0" smtClean="0"/>
              <a:t>,</a:t>
            </a:r>
            <a:r>
              <a:rPr lang="el-GR" dirty="0" smtClean="0"/>
              <a:t> </a:t>
            </a:r>
            <a:r>
              <a:rPr lang="en-US" dirty="0" smtClean="0"/>
              <a:t>y = a</a:t>
            </a:r>
            <a:r>
              <a:rPr lang="en-US" baseline="30000" dirty="0" smtClean="0"/>
              <a:t>2</a:t>
            </a:r>
            <a:r>
              <a:rPr lang="en-US" dirty="0" smtClean="0"/>
              <a:t>, z = a</a:t>
            </a:r>
            <a:r>
              <a:rPr lang="en-US" baseline="30000" dirty="0" smtClean="0"/>
              <a:t>2n-2</a:t>
            </a:r>
            <a:r>
              <a:rPr lang="en-US" dirty="0" smtClean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76400" y="5358825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aaaaa</a:t>
            </a:r>
            <a:r>
              <a:rPr lang="en-US" sz="4400" dirty="0" smtClean="0"/>
              <a:t>…</a:t>
            </a:r>
            <a:r>
              <a:rPr lang="en-US" sz="4400" dirty="0" err="1" smtClean="0"/>
              <a:t>aa|aaaa</a:t>
            </a:r>
            <a:r>
              <a:rPr lang="en-US" sz="4400" dirty="0" smtClean="0"/>
              <a:t>…</a:t>
            </a:r>
            <a:r>
              <a:rPr lang="en-US" sz="4400" dirty="0" err="1" smtClean="0"/>
              <a:t>aaa</a:t>
            </a:r>
            <a:endParaRPr lang="en-US" sz="2400" dirty="0"/>
          </a:p>
        </p:txBody>
      </p:sp>
      <p:sp>
        <p:nvSpPr>
          <p:cNvPr id="23" name="Left Brace 22"/>
          <p:cNvSpPr/>
          <p:nvPr/>
        </p:nvSpPr>
        <p:spPr>
          <a:xfrm rot="16200000" flipH="1">
            <a:off x="4648200" y="3657600"/>
            <a:ext cx="152400" cy="365760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30230" y="4825425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z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9186" y="4800600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y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 flipH="1">
            <a:off x="1943099" y="5295903"/>
            <a:ext cx="152400" cy="380998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16200000">
            <a:off x="2717514" y="5003513"/>
            <a:ext cx="203774" cy="228600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385753" y="6120825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n+1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5232115" y="5003513"/>
            <a:ext cx="203772" cy="228600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00353" y="6120825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n+1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72586" y="4800600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y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2" name="Left Brace 31"/>
          <p:cNvSpPr/>
          <p:nvPr/>
        </p:nvSpPr>
        <p:spPr>
          <a:xfrm rot="16200000" flipH="1">
            <a:off x="2476499" y="5295903"/>
            <a:ext cx="152400" cy="380998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73293" y="5410200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/>
                <a:ea typeface="Cambria Math"/>
              </a:rPr>
              <a:t>ϵ</a:t>
            </a:r>
            <a:r>
              <a:rPr lang="en-US" sz="3600" dirty="0" smtClean="0">
                <a:latin typeface="Cambria Math"/>
                <a:ea typeface="Cambria Math"/>
              </a:rPr>
              <a:t>  L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We prove that L is not regular by using the pumping lemma.</a:t>
            </a:r>
          </a:p>
          <a:p>
            <a:r>
              <a:rPr lang="en-US" dirty="0" smtClean="0"/>
              <a:t>Pumping length: n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in the language. Example: For s = a</a:t>
            </a:r>
            <a:r>
              <a:rPr lang="en-US" baseline="30000" dirty="0" smtClean="0"/>
              <a:t>2n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x = </a:t>
            </a:r>
            <a:r>
              <a:rPr lang="el-GR" dirty="0" smtClean="0"/>
              <a:t>ε</a:t>
            </a:r>
            <a:r>
              <a:rPr lang="en-US" dirty="0" smtClean="0"/>
              <a:t>,</a:t>
            </a:r>
            <a:r>
              <a:rPr lang="el-GR" dirty="0" smtClean="0"/>
              <a:t> </a:t>
            </a:r>
            <a:r>
              <a:rPr lang="en-US" dirty="0" smtClean="0"/>
              <a:t>y = a</a:t>
            </a:r>
            <a:r>
              <a:rPr lang="en-US" baseline="30000" dirty="0" smtClean="0"/>
              <a:t>2</a:t>
            </a:r>
            <a:r>
              <a:rPr lang="en-US" dirty="0" smtClean="0"/>
              <a:t>, z = a</a:t>
            </a:r>
            <a:r>
              <a:rPr lang="en-US" baseline="30000" dirty="0" smtClean="0"/>
              <a:t>2n-2</a:t>
            </a:r>
            <a:r>
              <a:rPr lang="en-US" dirty="0" smtClean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76400" y="5358825"/>
            <a:ext cx="586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aaaaaaa</a:t>
            </a:r>
            <a:r>
              <a:rPr lang="en-US" sz="4400" dirty="0" smtClean="0"/>
              <a:t>…</a:t>
            </a:r>
            <a:r>
              <a:rPr lang="en-US" sz="4400" dirty="0" err="1" smtClean="0"/>
              <a:t>a|aaaaa</a:t>
            </a:r>
            <a:r>
              <a:rPr lang="en-US" sz="4400" dirty="0" smtClean="0"/>
              <a:t>…</a:t>
            </a:r>
            <a:r>
              <a:rPr lang="en-US" sz="4400" dirty="0" err="1" smtClean="0"/>
              <a:t>aaa</a:t>
            </a:r>
            <a:endParaRPr lang="en-US" sz="2400" dirty="0"/>
          </a:p>
        </p:txBody>
      </p:sp>
      <p:sp>
        <p:nvSpPr>
          <p:cNvPr id="23" name="Left Brace 22"/>
          <p:cNvSpPr/>
          <p:nvPr/>
        </p:nvSpPr>
        <p:spPr>
          <a:xfrm rot="16200000" flipH="1">
            <a:off x="5181600" y="3657600"/>
            <a:ext cx="152400" cy="365760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30230" y="4825425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z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9186" y="4800600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y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 flipH="1">
            <a:off x="1943099" y="5295903"/>
            <a:ext cx="152400" cy="380998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16200000">
            <a:off x="2831815" y="4889214"/>
            <a:ext cx="203772" cy="251459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538153" y="6120825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n+2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5613114" y="4851114"/>
            <a:ext cx="203772" cy="2590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334000" y="6120825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n+2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72586" y="4800600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y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2" name="Left Brace 31"/>
          <p:cNvSpPr/>
          <p:nvPr/>
        </p:nvSpPr>
        <p:spPr>
          <a:xfrm rot="16200000" flipH="1">
            <a:off x="2476499" y="5295903"/>
            <a:ext cx="152400" cy="380998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239000" y="5410200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/>
                <a:ea typeface="Cambria Math"/>
              </a:rPr>
              <a:t>ϵ</a:t>
            </a:r>
            <a:r>
              <a:rPr lang="en-US" sz="3600" dirty="0" smtClean="0">
                <a:latin typeface="Cambria Math"/>
                <a:ea typeface="Cambria Math"/>
              </a:rPr>
              <a:t>  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05986" y="480059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y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 rot="16200000" flipH="1">
            <a:off x="3009899" y="5295901"/>
            <a:ext cx="152400" cy="380998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We prove that L is not regular by using the pumping lemma.</a:t>
            </a:r>
          </a:p>
          <a:p>
            <a:r>
              <a:rPr lang="en-US" dirty="0" smtClean="0"/>
              <a:t>Pumping length: n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in the language. Example: For s = a</a:t>
            </a:r>
            <a:r>
              <a:rPr lang="en-US" baseline="30000" dirty="0" smtClean="0"/>
              <a:t>2n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x = </a:t>
            </a:r>
            <a:r>
              <a:rPr lang="el-GR" dirty="0" smtClean="0"/>
              <a:t>ε</a:t>
            </a:r>
            <a:r>
              <a:rPr lang="en-US" dirty="0" smtClean="0"/>
              <a:t>,</a:t>
            </a:r>
            <a:r>
              <a:rPr lang="el-GR" dirty="0" smtClean="0"/>
              <a:t> </a:t>
            </a:r>
            <a:r>
              <a:rPr lang="en-US" dirty="0" smtClean="0"/>
              <a:t>y = a</a:t>
            </a:r>
            <a:r>
              <a:rPr lang="en-US" baseline="30000" dirty="0" smtClean="0"/>
              <a:t>2</a:t>
            </a:r>
            <a:r>
              <a:rPr lang="en-US" dirty="0" smtClean="0"/>
              <a:t>, z = a</a:t>
            </a:r>
            <a:r>
              <a:rPr lang="en-US" baseline="30000" dirty="0" smtClean="0"/>
              <a:t>2n-2</a:t>
            </a:r>
            <a:r>
              <a:rPr lang="en-US" dirty="0" smtClean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76400" y="5358825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a…</a:t>
            </a:r>
            <a:r>
              <a:rPr lang="en-US" sz="4400" dirty="0" err="1" smtClean="0"/>
              <a:t>aaaa|aa</a:t>
            </a:r>
            <a:r>
              <a:rPr lang="en-US" sz="4400" dirty="0" smtClean="0"/>
              <a:t>…</a:t>
            </a:r>
            <a:r>
              <a:rPr lang="en-US" sz="4400" dirty="0" err="1" smtClean="0"/>
              <a:t>aaa</a:t>
            </a:r>
            <a:endParaRPr lang="en-US" sz="2400" dirty="0"/>
          </a:p>
        </p:txBody>
      </p:sp>
      <p:sp>
        <p:nvSpPr>
          <p:cNvPr id="23" name="Left Brace 22"/>
          <p:cNvSpPr/>
          <p:nvPr/>
        </p:nvSpPr>
        <p:spPr>
          <a:xfrm rot="16200000" flipH="1">
            <a:off x="3581400" y="3657600"/>
            <a:ext cx="152400" cy="365760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05200" y="4825425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z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7" name="Left Brace 26"/>
          <p:cNvSpPr/>
          <p:nvPr/>
        </p:nvSpPr>
        <p:spPr>
          <a:xfrm rot="16200000">
            <a:off x="2450814" y="5270214"/>
            <a:ext cx="203773" cy="17526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09801" y="6120825"/>
            <a:ext cx="734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n-1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4432014" y="5270214"/>
            <a:ext cx="203772" cy="17526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114800" y="6120825"/>
            <a:ext cx="734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n-1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62600" y="5410200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/>
                <a:ea typeface="Cambria Math"/>
              </a:rPr>
              <a:t>ϵ</a:t>
            </a:r>
            <a:r>
              <a:rPr lang="en-US" sz="3600" dirty="0" smtClean="0">
                <a:latin typeface="Cambria Math"/>
                <a:ea typeface="Cambria Math"/>
              </a:rPr>
              <a:t>  L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We prove that L is not regular by using the pumping lemma.</a:t>
            </a:r>
          </a:p>
          <a:p>
            <a:r>
              <a:rPr lang="en-US" dirty="0" smtClean="0"/>
              <a:t>Pumping length: n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in the language. Example: For s = a</a:t>
            </a:r>
            <a:r>
              <a:rPr lang="en-US" baseline="30000" dirty="0" smtClean="0"/>
              <a:t>2n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x = </a:t>
            </a:r>
            <a:r>
              <a:rPr lang="el-GR" dirty="0" smtClean="0"/>
              <a:t>ε</a:t>
            </a:r>
            <a:r>
              <a:rPr lang="en-US" dirty="0" smtClean="0"/>
              <a:t>,</a:t>
            </a:r>
            <a:r>
              <a:rPr lang="el-GR" dirty="0" smtClean="0"/>
              <a:t> </a:t>
            </a:r>
            <a:r>
              <a:rPr lang="en-US" dirty="0" smtClean="0"/>
              <a:t>y = a</a:t>
            </a:r>
            <a:r>
              <a:rPr lang="en-US" baseline="30000" dirty="0" smtClean="0"/>
              <a:t>2</a:t>
            </a:r>
            <a:r>
              <a:rPr lang="en-US" dirty="0" smtClean="0"/>
              <a:t>, z = a</a:t>
            </a:r>
            <a:r>
              <a:rPr lang="en-US" baseline="30000" dirty="0" smtClean="0"/>
              <a:t>2n-2</a:t>
            </a:r>
            <a:r>
              <a:rPr lang="en-US" dirty="0" smtClean="0"/>
              <a:t>, there is no </a:t>
            </a:r>
            <a:r>
              <a:rPr lang="en-US" dirty="0" err="1" smtClean="0"/>
              <a:t>i</a:t>
            </a:r>
            <a:r>
              <a:rPr lang="en-US" dirty="0" smtClean="0"/>
              <a:t>: </a:t>
            </a:r>
            <a:r>
              <a:rPr lang="en-US" dirty="0" err="1" smtClean="0"/>
              <a:t>xy</a:t>
            </a:r>
            <a:r>
              <a:rPr lang="en-US" baseline="30000" dirty="0" err="1" smtClean="0"/>
              <a:t>i</a:t>
            </a:r>
            <a:r>
              <a:rPr lang="en-US" dirty="0" err="1" smtClean="0"/>
              <a:t>z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∉ </a:t>
            </a:r>
            <a:r>
              <a:rPr lang="en-US" dirty="0" smtClean="0"/>
              <a:t>L!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We prove that L is not regular by using the pumping lemma.</a:t>
            </a:r>
          </a:p>
          <a:p>
            <a:r>
              <a:rPr lang="en-US" dirty="0" smtClean="0"/>
              <a:t>Pumping length: n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in the language. Example: For s = a</a:t>
            </a:r>
            <a:r>
              <a:rPr lang="en-US" baseline="30000" dirty="0" smtClean="0"/>
              <a:t>2n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x = </a:t>
            </a:r>
            <a:r>
              <a:rPr lang="el-GR" dirty="0" smtClean="0"/>
              <a:t>ε</a:t>
            </a:r>
            <a:r>
              <a:rPr lang="en-US" dirty="0" smtClean="0"/>
              <a:t>,</a:t>
            </a:r>
            <a:r>
              <a:rPr lang="el-GR" dirty="0" smtClean="0"/>
              <a:t> </a:t>
            </a:r>
            <a:r>
              <a:rPr lang="en-US" dirty="0" smtClean="0"/>
              <a:t>y = a</a:t>
            </a:r>
            <a:r>
              <a:rPr lang="en-US" baseline="30000" dirty="0" smtClean="0"/>
              <a:t>2</a:t>
            </a:r>
            <a:r>
              <a:rPr lang="en-US" dirty="0" smtClean="0"/>
              <a:t>, z = a</a:t>
            </a:r>
            <a:r>
              <a:rPr lang="en-US" baseline="30000" dirty="0" smtClean="0"/>
              <a:t>2n-2</a:t>
            </a:r>
            <a:r>
              <a:rPr lang="en-US" dirty="0" smtClean="0"/>
              <a:t>, there is no </a:t>
            </a:r>
            <a:r>
              <a:rPr lang="en-US" dirty="0" err="1" smtClean="0"/>
              <a:t>i</a:t>
            </a:r>
            <a:r>
              <a:rPr lang="en-US" dirty="0" smtClean="0"/>
              <a:t>: </a:t>
            </a:r>
            <a:r>
              <a:rPr lang="en-US" dirty="0" err="1" smtClean="0"/>
              <a:t>xy</a:t>
            </a:r>
            <a:r>
              <a:rPr lang="en-US" baseline="30000" dirty="0" err="1" smtClean="0"/>
              <a:t>i</a:t>
            </a:r>
            <a:r>
              <a:rPr lang="en-US" dirty="0" err="1" smtClean="0"/>
              <a:t>z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∉ </a:t>
            </a:r>
            <a:r>
              <a:rPr lang="en-US" dirty="0" smtClean="0"/>
              <a:t>L!</a:t>
            </a:r>
          </a:p>
          <a:p>
            <a:r>
              <a:rPr lang="en-US" dirty="0" smtClean="0"/>
              <a:t>s = a</a:t>
            </a:r>
            <a:r>
              <a:rPr lang="en-US" baseline="30000" dirty="0" smtClean="0"/>
              <a:t>2n</a:t>
            </a:r>
            <a:r>
              <a:rPr lang="en-US" dirty="0" smtClean="0"/>
              <a:t> doesn’t work!!!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We prove that L is not regular by using the pumping lemma.</a:t>
            </a:r>
          </a:p>
          <a:p>
            <a:r>
              <a:rPr lang="en-US" dirty="0" smtClean="0"/>
              <a:t>Pumping length: n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in the language. Example: For s = (</a:t>
            </a:r>
            <a:r>
              <a:rPr lang="en-US" dirty="0" err="1" smtClean="0"/>
              <a:t>ab</a:t>
            </a:r>
            <a:r>
              <a:rPr lang="en-US" dirty="0" smtClean="0"/>
              <a:t>)</a:t>
            </a:r>
            <a:r>
              <a:rPr lang="en-US" baseline="30000" dirty="0" smtClean="0"/>
              <a:t>2n</a:t>
            </a:r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5358825"/>
            <a:ext cx="8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abab</a:t>
            </a:r>
            <a:r>
              <a:rPr lang="en-US" sz="4400" dirty="0" smtClean="0"/>
              <a:t>…</a:t>
            </a:r>
            <a:r>
              <a:rPr lang="en-US" sz="4400" dirty="0" err="1" smtClean="0"/>
              <a:t>abab|abab</a:t>
            </a:r>
            <a:r>
              <a:rPr lang="en-US" sz="4400" dirty="0" smtClean="0"/>
              <a:t>…</a:t>
            </a:r>
            <a:r>
              <a:rPr lang="en-US" sz="4400" dirty="0" err="1" smtClean="0"/>
              <a:t>abab</a:t>
            </a:r>
            <a:endParaRPr lang="en-US" sz="2400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2412715" y="4851115"/>
            <a:ext cx="203772" cy="259079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42128" y="61208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7728" y="61208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5308315" y="4851115"/>
            <a:ext cx="203772" cy="259079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baseline="-25000" dirty="0" smtClean="0"/>
              <a:t>&gt;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smtClean="0"/>
              <a:t> : </a:t>
            </a:r>
            <a:r>
              <a:rPr lang="en-US" dirty="0" err="1" smtClean="0"/>
              <a:t>i</a:t>
            </a:r>
            <a:r>
              <a:rPr lang="en-US" dirty="0" smtClean="0"/>
              <a:t> &gt; j}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L</a:t>
            </a:r>
            <a:r>
              <a:rPr lang="en-US" b="1" baseline="-25000" dirty="0" smtClean="0"/>
              <a:t>&gt;</a:t>
            </a:r>
            <a:r>
              <a:rPr lang="en-US" b="1" dirty="0" smtClean="0"/>
              <a:t> is not regular.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Fix an arbitrary pumping length n&gt;0.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s in L</a:t>
            </a:r>
            <a:r>
              <a:rPr lang="en-US" baseline="-25000" dirty="0" smtClean="0"/>
              <a:t>&gt;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We prove that L is not regular by using the pumping lemma.</a:t>
            </a:r>
          </a:p>
          <a:p>
            <a:r>
              <a:rPr lang="en-US" dirty="0" smtClean="0"/>
              <a:t>Pumping length: n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in the language. Example: For s = (</a:t>
            </a:r>
            <a:r>
              <a:rPr lang="en-US" dirty="0" err="1" smtClean="0"/>
              <a:t>ab</a:t>
            </a:r>
            <a:r>
              <a:rPr lang="en-US" dirty="0" smtClean="0"/>
              <a:t>)</a:t>
            </a:r>
            <a:r>
              <a:rPr lang="en-US" baseline="30000" dirty="0" smtClean="0"/>
              <a:t>2n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x = </a:t>
            </a:r>
            <a:r>
              <a:rPr lang="el-GR" dirty="0" smtClean="0"/>
              <a:t>ε</a:t>
            </a:r>
            <a:r>
              <a:rPr lang="en-US" dirty="0" smtClean="0"/>
              <a:t>,</a:t>
            </a:r>
            <a:r>
              <a:rPr lang="el-GR" dirty="0" smtClean="0"/>
              <a:t> </a:t>
            </a:r>
            <a:r>
              <a:rPr lang="en-US" dirty="0" smtClean="0"/>
              <a:t>y = </a:t>
            </a:r>
            <a:r>
              <a:rPr lang="en-US" dirty="0" err="1" smtClean="0"/>
              <a:t>abab</a:t>
            </a:r>
            <a:r>
              <a:rPr lang="en-US" dirty="0" smtClean="0"/>
              <a:t>, z = (</a:t>
            </a:r>
            <a:r>
              <a:rPr lang="en-US" dirty="0" err="1" smtClean="0"/>
              <a:t>ab</a:t>
            </a:r>
            <a:r>
              <a:rPr lang="en-US" dirty="0" smtClean="0"/>
              <a:t>)</a:t>
            </a:r>
            <a:r>
              <a:rPr lang="en-US" baseline="30000" dirty="0" smtClean="0"/>
              <a:t>2n-2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5358825"/>
            <a:ext cx="8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abab</a:t>
            </a:r>
            <a:r>
              <a:rPr lang="en-US" sz="4400" dirty="0" smtClean="0"/>
              <a:t>…</a:t>
            </a:r>
            <a:r>
              <a:rPr lang="en-US" sz="4400" dirty="0" err="1" smtClean="0"/>
              <a:t>abab|abab</a:t>
            </a:r>
            <a:r>
              <a:rPr lang="en-US" sz="4400" dirty="0" smtClean="0"/>
              <a:t>…</a:t>
            </a:r>
            <a:r>
              <a:rPr lang="en-US" sz="4400" dirty="0" err="1" smtClean="0"/>
              <a:t>abab</a:t>
            </a:r>
            <a:endParaRPr lang="en-US" sz="2400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2412715" y="4851115"/>
            <a:ext cx="203772" cy="259079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42128" y="61208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7728" y="61208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5308315" y="4851115"/>
            <a:ext cx="203772" cy="259079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 flipH="1">
            <a:off x="4495800" y="3352800"/>
            <a:ext cx="152400" cy="426720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77830" y="4825425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z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 flipH="1">
            <a:off x="1714499" y="4991101"/>
            <a:ext cx="152402" cy="99060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00200" y="480059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y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We prove that L is not regular by using the pumping lemma.</a:t>
            </a:r>
          </a:p>
          <a:p>
            <a:r>
              <a:rPr lang="en-US" dirty="0" smtClean="0"/>
              <a:t>Pumping length: n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in the language. Example: For s = (</a:t>
            </a:r>
            <a:r>
              <a:rPr lang="en-US" dirty="0" err="1" smtClean="0"/>
              <a:t>ab</a:t>
            </a:r>
            <a:r>
              <a:rPr lang="en-US" dirty="0" smtClean="0"/>
              <a:t>)</a:t>
            </a:r>
            <a:r>
              <a:rPr lang="en-US" baseline="30000" dirty="0" smtClean="0"/>
              <a:t>2n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x = </a:t>
            </a:r>
            <a:r>
              <a:rPr lang="el-GR" dirty="0" smtClean="0"/>
              <a:t>ε</a:t>
            </a:r>
            <a:r>
              <a:rPr lang="en-US" dirty="0" smtClean="0"/>
              <a:t>,</a:t>
            </a:r>
            <a:r>
              <a:rPr lang="el-GR" dirty="0" smtClean="0"/>
              <a:t> </a:t>
            </a:r>
            <a:r>
              <a:rPr lang="en-US" dirty="0" smtClean="0"/>
              <a:t>y = </a:t>
            </a:r>
            <a:r>
              <a:rPr lang="en-US" dirty="0" err="1" smtClean="0"/>
              <a:t>abab</a:t>
            </a:r>
            <a:r>
              <a:rPr lang="en-US" dirty="0" smtClean="0"/>
              <a:t>, z = (</a:t>
            </a:r>
            <a:r>
              <a:rPr lang="en-US" dirty="0" err="1" smtClean="0"/>
              <a:t>ab</a:t>
            </a:r>
            <a:r>
              <a:rPr lang="en-US" dirty="0" smtClean="0"/>
              <a:t>)</a:t>
            </a:r>
            <a:r>
              <a:rPr lang="en-US" baseline="30000" dirty="0" smtClean="0"/>
              <a:t>2n-2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5358825"/>
            <a:ext cx="8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abababab</a:t>
            </a:r>
            <a:r>
              <a:rPr lang="en-US" sz="4400" dirty="0" smtClean="0"/>
              <a:t>…</a:t>
            </a:r>
            <a:r>
              <a:rPr lang="en-US" sz="4400" dirty="0" err="1" smtClean="0"/>
              <a:t>ab|ababab</a:t>
            </a:r>
            <a:r>
              <a:rPr lang="en-US" sz="4400" dirty="0" smtClean="0"/>
              <a:t>…</a:t>
            </a:r>
            <a:r>
              <a:rPr lang="en-US" sz="4400" dirty="0" err="1" smtClean="0"/>
              <a:t>abab</a:t>
            </a:r>
            <a:endParaRPr lang="en-US" sz="2400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2717515" y="4546315"/>
            <a:ext cx="203772" cy="320039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6120825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n+1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6120825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n+1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6146514" y="4546314"/>
            <a:ext cx="203772" cy="3200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 flipH="1">
            <a:off x="1714499" y="4991101"/>
            <a:ext cx="152402" cy="99060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00200" y="480059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y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rot="16200000" flipH="1">
            <a:off x="5638800" y="3352800"/>
            <a:ext cx="152400" cy="426720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20830" y="4825425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z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 rot="16200000" flipH="1">
            <a:off x="2857499" y="4991103"/>
            <a:ext cx="152402" cy="99060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43200" y="4800600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y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24800" y="5410200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/>
                <a:ea typeface="Cambria Math"/>
              </a:rPr>
              <a:t>ϵ</a:t>
            </a:r>
            <a:r>
              <a:rPr lang="en-US" sz="3600" dirty="0" smtClean="0">
                <a:latin typeface="Cambria Math"/>
                <a:ea typeface="Cambria Math"/>
              </a:rPr>
              <a:t>  L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We prove that L is not regular by using the pumping lemma.</a:t>
            </a:r>
          </a:p>
          <a:p>
            <a:r>
              <a:rPr lang="en-US" dirty="0" smtClean="0"/>
              <a:t>Pumping length: n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in the language. Example: For s = (</a:t>
            </a:r>
            <a:r>
              <a:rPr lang="en-US" dirty="0" err="1" smtClean="0"/>
              <a:t>ab</a:t>
            </a:r>
            <a:r>
              <a:rPr lang="en-US" dirty="0" smtClean="0"/>
              <a:t>)</a:t>
            </a:r>
            <a:r>
              <a:rPr lang="en-US" baseline="30000" dirty="0" smtClean="0"/>
              <a:t>2n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x = </a:t>
            </a:r>
            <a:r>
              <a:rPr lang="el-GR" dirty="0" smtClean="0"/>
              <a:t>ε</a:t>
            </a:r>
            <a:r>
              <a:rPr lang="en-US" dirty="0" smtClean="0"/>
              <a:t>,</a:t>
            </a:r>
            <a:r>
              <a:rPr lang="el-GR" dirty="0" smtClean="0"/>
              <a:t> </a:t>
            </a:r>
            <a:r>
              <a:rPr lang="en-US" dirty="0" smtClean="0"/>
              <a:t>y = </a:t>
            </a:r>
            <a:r>
              <a:rPr lang="en-US" dirty="0" err="1" smtClean="0"/>
              <a:t>abab</a:t>
            </a:r>
            <a:r>
              <a:rPr lang="en-US" dirty="0" smtClean="0"/>
              <a:t>, z = (</a:t>
            </a:r>
            <a:r>
              <a:rPr lang="en-US" dirty="0" err="1" smtClean="0"/>
              <a:t>ab</a:t>
            </a:r>
            <a:r>
              <a:rPr lang="en-US" dirty="0" smtClean="0"/>
              <a:t>)</a:t>
            </a:r>
            <a:r>
              <a:rPr lang="en-US" baseline="30000" dirty="0" smtClean="0"/>
              <a:t>2n-2</a:t>
            </a:r>
          </a:p>
          <a:p>
            <a:r>
              <a:rPr lang="en-US" dirty="0" smtClean="0"/>
              <a:t>For any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xy</a:t>
            </a:r>
            <a:r>
              <a:rPr lang="en-US" baseline="30000" dirty="0" err="1" smtClean="0"/>
              <a:t>i</a:t>
            </a:r>
            <a:r>
              <a:rPr lang="en-US" dirty="0" err="1" smtClean="0"/>
              <a:t>z</a:t>
            </a:r>
            <a:r>
              <a:rPr lang="en-US" dirty="0" smtClean="0"/>
              <a:t> = (</a:t>
            </a:r>
            <a:r>
              <a:rPr lang="en-US" dirty="0" err="1" smtClean="0"/>
              <a:t>ab</a:t>
            </a:r>
            <a:r>
              <a:rPr lang="en-US" dirty="0" smtClean="0"/>
              <a:t>)</a:t>
            </a:r>
            <a:r>
              <a:rPr lang="en-US" baseline="30000" dirty="0" smtClean="0"/>
              <a:t>2i</a:t>
            </a:r>
            <a:r>
              <a:rPr lang="en-US" dirty="0" smtClean="0"/>
              <a:t>(</a:t>
            </a:r>
            <a:r>
              <a:rPr lang="en-US" dirty="0" err="1" smtClean="0"/>
              <a:t>ab</a:t>
            </a:r>
            <a:r>
              <a:rPr lang="en-US" dirty="0" smtClean="0"/>
              <a:t>)</a:t>
            </a:r>
            <a:r>
              <a:rPr lang="en-US" baseline="30000" dirty="0" smtClean="0"/>
              <a:t>2n-2</a:t>
            </a:r>
            <a:r>
              <a:rPr lang="en-US" dirty="0" smtClean="0"/>
              <a:t> = (</a:t>
            </a:r>
            <a:r>
              <a:rPr lang="en-US" dirty="0" err="1" smtClean="0"/>
              <a:t>ab</a:t>
            </a:r>
            <a:r>
              <a:rPr lang="en-US" dirty="0" smtClean="0"/>
              <a:t>)</a:t>
            </a:r>
            <a:r>
              <a:rPr lang="en-US" baseline="30000" dirty="0" smtClean="0"/>
              <a:t>2(i-n-2)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/>
              <a:t> L!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We prove that L is not regular by using the pumping lemma.</a:t>
            </a:r>
          </a:p>
          <a:p>
            <a:r>
              <a:rPr lang="en-US" dirty="0" smtClean="0"/>
              <a:t>Pumping length: n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in the language. Example: For s = (</a:t>
            </a:r>
            <a:r>
              <a:rPr lang="en-US" dirty="0" err="1" smtClean="0"/>
              <a:t>ab</a:t>
            </a:r>
            <a:r>
              <a:rPr lang="en-US" dirty="0" smtClean="0"/>
              <a:t>)</a:t>
            </a:r>
            <a:r>
              <a:rPr lang="en-US" baseline="30000" dirty="0" smtClean="0"/>
              <a:t>2n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x = </a:t>
            </a:r>
            <a:r>
              <a:rPr lang="el-GR" dirty="0" smtClean="0"/>
              <a:t>ε</a:t>
            </a:r>
            <a:r>
              <a:rPr lang="en-US" dirty="0" smtClean="0"/>
              <a:t>,</a:t>
            </a:r>
            <a:r>
              <a:rPr lang="el-GR" dirty="0" smtClean="0"/>
              <a:t> </a:t>
            </a:r>
            <a:r>
              <a:rPr lang="en-US" dirty="0" smtClean="0"/>
              <a:t>y = </a:t>
            </a:r>
            <a:r>
              <a:rPr lang="en-US" dirty="0" err="1" smtClean="0"/>
              <a:t>abab</a:t>
            </a:r>
            <a:r>
              <a:rPr lang="en-US" dirty="0" smtClean="0"/>
              <a:t>, z = (</a:t>
            </a:r>
            <a:r>
              <a:rPr lang="en-US" dirty="0" err="1" smtClean="0"/>
              <a:t>ab</a:t>
            </a:r>
            <a:r>
              <a:rPr lang="en-US" dirty="0" smtClean="0"/>
              <a:t>)</a:t>
            </a:r>
            <a:r>
              <a:rPr lang="en-US" baseline="30000" dirty="0" smtClean="0"/>
              <a:t>2n-2</a:t>
            </a:r>
          </a:p>
          <a:p>
            <a:r>
              <a:rPr lang="en-US" dirty="0" smtClean="0"/>
              <a:t>For any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xy</a:t>
            </a:r>
            <a:r>
              <a:rPr lang="en-US" baseline="30000" dirty="0" err="1" smtClean="0"/>
              <a:t>i</a:t>
            </a:r>
            <a:r>
              <a:rPr lang="en-US" dirty="0" err="1" smtClean="0"/>
              <a:t>z</a:t>
            </a:r>
            <a:r>
              <a:rPr lang="en-US" dirty="0" smtClean="0"/>
              <a:t> = (</a:t>
            </a:r>
            <a:r>
              <a:rPr lang="en-US" dirty="0" err="1" smtClean="0"/>
              <a:t>ab</a:t>
            </a:r>
            <a:r>
              <a:rPr lang="en-US" dirty="0" smtClean="0"/>
              <a:t>)</a:t>
            </a:r>
            <a:r>
              <a:rPr lang="en-US" baseline="30000" dirty="0" smtClean="0"/>
              <a:t>2i</a:t>
            </a:r>
            <a:r>
              <a:rPr lang="en-US" dirty="0" smtClean="0"/>
              <a:t>(</a:t>
            </a:r>
            <a:r>
              <a:rPr lang="en-US" dirty="0" err="1" smtClean="0"/>
              <a:t>ab</a:t>
            </a:r>
            <a:r>
              <a:rPr lang="en-US" dirty="0" smtClean="0"/>
              <a:t>)</a:t>
            </a:r>
            <a:r>
              <a:rPr lang="en-US" baseline="30000" dirty="0" smtClean="0"/>
              <a:t>2n-2</a:t>
            </a:r>
            <a:r>
              <a:rPr lang="en-US" dirty="0" smtClean="0"/>
              <a:t> = (</a:t>
            </a:r>
            <a:r>
              <a:rPr lang="en-US" dirty="0" err="1" smtClean="0"/>
              <a:t>ab</a:t>
            </a:r>
            <a:r>
              <a:rPr lang="en-US" dirty="0" smtClean="0"/>
              <a:t>)</a:t>
            </a:r>
            <a:r>
              <a:rPr lang="en-US" baseline="30000" dirty="0" smtClean="0"/>
              <a:t>2(i-n-2)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/>
              <a:t> L!</a:t>
            </a:r>
          </a:p>
          <a:p>
            <a:r>
              <a:rPr lang="en-US" dirty="0" smtClean="0"/>
              <a:t>s = (</a:t>
            </a:r>
            <a:r>
              <a:rPr lang="en-US" dirty="0" err="1" smtClean="0"/>
              <a:t>ab</a:t>
            </a:r>
            <a:r>
              <a:rPr lang="en-US" dirty="0" smtClean="0"/>
              <a:t>)</a:t>
            </a:r>
            <a:r>
              <a:rPr lang="en-US" baseline="30000" dirty="0" smtClean="0"/>
              <a:t>2n</a:t>
            </a:r>
            <a:r>
              <a:rPr lang="en-US" dirty="0" smtClean="0"/>
              <a:t> doesn’t work!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We prove that L is not regular by using the pumping lemma.</a:t>
            </a:r>
          </a:p>
          <a:p>
            <a:r>
              <a:rPr lang="en-US" dirty="0" smtClean="0"/>
              <a:t>Pumping length: n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in the language.</a:t>
            </a:r>
          </a:p>
          <a:p>
            <a:r>
              <a:rPr lang="en-US" dirty="0" smtClean="0"/>
              <a:t>Use s = 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5511225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aaaa</a:t>
            </a:r>
            <a:r>
              <a:rPr lang="en-US" sz="4400" dirty="0" smtClean="0"/>
              <a:t>…</a:t>
            </a:r>
            <a:r>
              <a:rPr lang="en-US" sz="4400" dirty="0" err="1" smtClean="0"/>
              <a:t>aab|aaaa</a:t>
            </a:r>
            <a:r>
              <a:rPr lang="en-US" sz="4400" dirty="0" smtClean="0"/>
              <a:t>...</a:t>
            </a:r>
            <a:r>
              <a:rPr lang="en-US" sz="4400" dirty="0" err="1" smtClean="0"/>
              <a:t>aab</a:t>
            </a:r>
            <a:endParaRPr lang="en-US" sz="2400" dirty="0"/>
          </a:p>
        </p:txBody>
      </p:sp>
      <p:sp>
        <p:nvSpPr>
          <p:cNvPr id="22" name="Left Brace 21"/>
          <p:cNvSpPr/>
          <p:nvPr/>
        </p:nvSpPr>
        <p:spPr>
          <a:xfrm rot="16200000">
            <a:off x="3060414" y="5270212"/>
            <a:ext cx="203774" cy="20574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71800" y="62732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42528" y="62732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 rot="16200000">
            <a:off x="5613113" y="5384511"/>
            <a:ext cx="203775" cy="182880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133600" y="5511225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aaaa</a:t>
            </a:r>
            <a:r>
              <a:rPr lang="en-US" sz="4400" dirty="0" smtClean="0"/>
              <a:t>…</a:t>
            </a:r>
            <a:r>
              <a:rPr lang="en-US" sz="4400" dirty="0" err="1" smtClean="0"/>
              <a:t>aab|aaaa</a:t>
            </a:r>
            <a:r>
              <a:rPr lang="en-US" sz="4400" dirty="0" smtClean="0"/>
              <a:t>...</a:t>
            </a:r>
            <a:r>
              <a:rPr lang="en-US" sz="4400" dirty="0" err="1" smtClean="0"/>
              <a:t>aab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smtClean="0"/>
              <a:t>We prove that L is not regular by using the pumping lemma.</a:t>
            </a:r>
          </a:p>
          <a:p>
            <a:r>
              <a:rPr lang="en-US" dirty="0" smtClean="0"/>
              <a:t>Pumping length: n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in the language. </a:t>
            </a:r>
          </a:p>
          <a:p>
            <a:r>
              <a:rPr lang="en-US" dirty="0" smtClean="0"/>
              <a:t>Use s = 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endParaRPr lang="en-US" dirty="0" smtClean="0"/>
          </a:p>
          <a:p>
            <a:r>
              <a:rPr lang="en-US" dirty="0" smtClean="0"/>
              <a:t>For any splitting of s in </a:t>
            </a:r>
            <a:r>
              <a:rPr lang="en-US" dirty="0" err="1" smtClean="0"/>
              <a:t>x,y,z</a:t>
            </a:r>
            <a:r>
              <a:rPr lang="en-US" dirty="0" smtClean="0"/>
              <a:t> with the </a:t>
            </a:r>
            <a:r>
              <a:rPr lang="en-US" u="sng" dirty="0" smtClean="0"/>
              <a:t>desired properties</a:t>
            </a:r>
            <a:r>
              <a:rPr lang="en-US" dirty="0" smtClean="0"/>
              <a:t>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43200" y="5715000"/>
            <a:ext cx="1143000" cy="457200"/>
          </a:xfrm>
          <a:prstGeom prst="rect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76600" y="4953000"/>
            <a:ext cx="1956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y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21" name="Left Brace 20"/>
          <p:cNvSpPr/>
          <p:nvPr/>
        </p:nvSpPr>
        <p:spPr>
          <a:xfrm rot="16200000">
            <a:off x="3060414" y="5270212"/>
            <a:ext cx="203774" cy="20574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971800" y="62732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42528" y="62732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Left Brace 23"/>
          <p:cNvSpPr/>
          <p:nvPr/>
        </p:nvSpPr>
        <p:spPr>
          <a:xfrm rot="16200000">
            <a:off x="5613113" y="5384511"/>
            <a:ext cx="203775" cy="182880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smtClean="0"/>
              <a:t>We prove that L is not regular by using the pumping lemma.</a:t>
            </a:r>
          </a:p>
          <a:p>
            <a:r>
              <a:rPr lang="en-US" dirty="0" smtClean="0"/>
              <a:t>Pumping length: n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in the language </a:t>
            </a:r>
          </a:p>
          <a:p>
            <a:r>
              <a:rPr lang="en-US" dirty="0" smtClean="0"/>
              <a:t>Use s = 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endParaRPr lang="en-US" dirty="0" smtClean="0"/>
          </a:p>
          <a:p>
            <a:r>
              <a:rPr lang="en-US" dirty="0" smtClean="0"/>
              <a:t>For any splitting of s in </a:t>
            </a:r>
            <a:r>
              <a:rPr lang="en-US" dirty="0" err="1" smtClean="0"/>
              <a:t>x,y,z</a:t>
            </a:r>
            <a:r>
              <a:rPr lang="en-US" dirty="0" smtClean="0"/>
              <a:t> with the </a:t>
            </a:r>
            <a:r>
              <a:rPr lang="en-US" u="sng" dirty="0" smtClean="0"/>
              <a:t>desired properties</a:t>
            </a:r>
            <a:r>
              <a:rPr lang="en-US" dirty="0" smtClean="0"/>
              <a:t>: y = a</a:t>
            </a:r>
            <a:r>
              <a:rPr lang="en-US" baseline="30000" dirty="0" smtClean="0"/>
              <a:t>m</a:t>
            </a:r>
            <a:r>
              <a:rPr lang="en-US" dirty="0" smtClean="0"/>
              <a:t> with 1 </a:t>
            </a:r>
            <a:r>
              <a:rPr lang="en-US" dirty="0" smtClean="0">
                <a:latin typeface="Calibri"/>
              </a:rPr>
              <a:t>≤ </a:t>
            </a:r>
            <a:r>
              <a:rPr lang="en-US" dirty="0" smtClean="0"/>
              <a:t>m ≤ n.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L=</a:t>
            </a:r>
            <a:r>
              <a:rPr lang="en-US" sz="5400" dirty="0" smtClean="0"/>
              <a:t>{</a:t>
            </a:r>
            <a:r>
              <a:rPr lang="en-US" dirty="0" err="1" smtClean="0"/>
              <a:t>ww</a:t>
            </a:r>
            <a:r>
              <a:rPr lang="en-US" dirty="0" smtClean="0"/>
              <a:t> : w in </a:t>
            </a:r>
            <a:r>
              <a:rPr lang="el-GR" sz="3900" dirty="0" smtClean="0"/>
              <a:t>{</a:t>
            </a:r>
            <a:r>
              <a:rPr lang="en-US" dirty="0" err="1" smtClean="0"/>
              <a:t>a,b</a:t>
            </a:r>
            <a:r>
              <a:rPr lang="en-US" sz="3900" dirty="0" smtClean="0"/>
              <a:t>}</a:t>
            </a:r>
            <a:r>
              <a:rPr lang="en-US" baseline="30000" dirty="0" smtClean="0"/>
              <a:t>*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smtClean="0"/>
              <a:t>We prove that L is not regular by using the pumping lemma.</a:t>
            </a:r>
          </a:p>
          <a:p>
            <a:r>
              <a:rPr lang="en-US" dirty="0" smtClean="0"/>
              <a:t>Pumping length: n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in the language </a:t>
            </a:r>
          </a:p>
          <a:p>
            <a:r>
              <a:rPr lang="en-US" dirty="0" smtClean="0"/>
              <a:t>Use s = 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endParaRPr lang="en-US" dirty="0" smtClean="0"/>
          </a:p>
          <a:p>
            <a:r>
              <a:rPr lang="en-US" dirty="0" smtClean="0"/>
              <a:t>For any splitting of s in </a:t>
            </a:r>
            <a:r>
              <a:rPr lang="en-US" dirty="0" err="1" smtClean="0"/>
              <a:t>x,y,z</a:t>
            </a:r>
            <a:r>
              <a:rPr lang="en-US" dirty="0" smtClean="0"/>
              <a:t> with the </a:t>
            </a:r>
            <a:r>
              <a:rPr lang="en-US" u="sng" dirty="0" smtClean="0"/>
              <a:t>desired properties</a:t>
            </a:r>
            <a:r>
              <a:rPr lang="en-US" dirty="0" smtClean="0"/>
              <a:t>: y = a</a:t>
            </a:r>
            <a:r>
              <a:rPr lang="en-US" baseline="30000" dirty="0" smtClean="0"/>
              <a:t>m</a:t>
            </a:r>
            <a:r>
              <a:rPr lang="en-US" dirty="0" smtClean="0"/>
              <a:t> with 1 </a:t>
            </a:r>
            <a:r>
              <a:rPr lang="en-US" dirty="0" smtClean="0">
                <a:latin typeface="Calibri"/>
              </a:rPr>
              <a:t>≤ </a:t>
            </a:r>
            <a:r>
              <a:rPr lang="en-US" dirty="0" smtClean="0"/>
              <a:t>m ≤ n.</a:t>
            </a:r>
          </a:p>
          <a:p>
            <a:r>
              <a:rPr lang="en-US" dirty="0" smtClean="0"/>
              <a:t>Observe that xy</a:t>
            </a:r>
            <a:r>
              <a:rPr lang="en-US" baseline="30000" dirty="0" smtClean="0"/>
              <a:t>2</a:t>
            </a:r>
            <a:r>
              <a:rPr lang="en-US" dirty="0" smtClean="0"/>
              <a:t>z = </a:t>
            </a:r>
            <a:r>
              <a:rPr lang="en-US" dirty="0" err="1" smtClean="0"/>
              <a:t>a</a:t>
            </a:r>
            <a:r>
              <a:rPr lang="en-US" baseline="30000" dirty="0" err="1" smtClean="0"/>
              <a:t>m+n</a:t>
            </a:r>
            <a:r>
              <a:rPr lang="en-US" dirty="0" err="1" smtClean="0"/>
              <a:t>ba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dirty="0" smtClean="0"/>
              <a:t> is not in L</a:t>
            </a:r>
          </a:p>
          <a:p>
            <a:pPr algn="r">
              <a:buNone/>
            </a:pPr>
            <a:r>
              <a:rPr lang="en-US" dirty="0" smtClean="0">
                <a:solidFill>
                  <a:srgbClr val="FF0000"/>
                </a:solidFill>
              </a:rPr>
              <a:t>QED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L’ = </a:t>
            </a:r>
            <a:r>
              <a:rPr lang="en-US" sz="5300" dirty="0" smtClean="0"/>
              <a:t>{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,w</a:t>
            </a:r>
            <a:r>
              <a:rPr lang="en-US" baseline="-25000" dirty="0" smtClean="0"/>
              <a:t>2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  <a:r>
              <a:rPr lang="en-US" baseline="30000" dirty="0" smtClean="0"/>
              <a:t>*</a:t>
            </a:r>
            <a:r>
              <a:rPr lang="en-US" dirty="0" smtClean="0"/>
              <a:t>,|w</a:t>
            </a:r>
            <a:r>
              <a:rPr lang="en-US" baseline="-25000" dirty="0" smtClean="0"/>
              <a:t>1</a:t>
            </a:r>
            <a:r>
              <a:rPr lang="en-US" dirty="0" smtClean="0"/>
              <a:t>|=|w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sz="53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Is it regular?</a:t>
            </a:r>
            <a:endParaRPr lang="en-US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L’ = </a:t>
            </a:r>
            <a:r>
              <a:rPr lang="en-US" sz="5300" dirty="0" smtClean="0"/>
              <a:t>{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,w</a:t>
            </a:r>
            <a:r>
              <a:rPr lang="en-US" baseline="-25000" dirty="0" smtClean="0"/>
              <a:t>2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  <a:r>
              <a:rPr lang="en-US" baseline="30000" dirty="0" smtClean="0"/>
              <a:t>*</a:t>
            </a:r>
            <a:r>
              <a:rPr lang="en-US" dirty="0" smtClean="0"/>
              <a:t>,|w</a:t>
            </a:r>
            <a:r>
              <a:rPr lang="en-US" baseline="-25000" dirty="0" smtClean="0"/>
              <a:t>1</a:t>
            </a:r>
            <a:r>
              <a:rPr lang="en-US" dirty="0" smtClean="0"/>
              <a:t>|=|w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sz="53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Is it regular?</a:t>
            </a:r>
          </a:p>
          <a:p>
            <a:r>
              <a:rPr lang="en-US" dirty="0" smtClean="0"/>
              <a:t>A first attempt to design a FA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3451086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10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86000" y="3451086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11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86200" y="3451086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12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6400" y="3451086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13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5800" y="4898886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2n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286000" y="4898886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86200" y="4898886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86400" y="4898886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1676400" y="3946386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>
            <a:off x="3276600" y="3946386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8" idx="2"/>
          </p:cNvCxnSpPr>
          <p:nvPr/>
        </p:nvCxnSpPr>
        <p:spPr>
          <a:xfrm>
            <a:off x="4876800" y="3946386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76400" y="5354498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76600" y="5356086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76800" y="5356086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77000" y="3908286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77000" y="5356086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6200" y="3908286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62000" y="4975086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38810" y="3446621"/>
            <a:ext cx="5709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a,b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99322" y="5127486"/>
            <a:ext cx="724878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2n-1</a:t>
            </a:r>
          </a:p>
          <a:p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4038600" y="5127486"/>
            <a:ext cx="724878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2n-2</a:t>
            </a:r>
          </a:p>
          <a:p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5638800" y="5127486"/>
            <a:ext cx="724878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2n-3</a:t>
            </a:r>
          </a:p>
          <a:p>
            <a:endParaRPr lang="en-US" sz="2000" dirty="0"/>
          </a:p>
        </p:txBody>
      </p:sp>
      <p:sp>
        <p:nvSpPr>
          <p:cNvPr id="34" name="Oval 33"/>
          <p:cNvSpPr/>
          <p:nvPr/>
        </p:nvSpPr>
        <p:spPr>
          <a:xfrm>
            <a:off x="8001000" y="3451086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1n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01000" y="4898886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20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>
          <a:xfrm rot="5400000">
            <a:off x="8267700" y="4670286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00400" y="3451086"/>
            <a:ext cx="5709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a,b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52600" y="4894421"/>
            <a:ext cx="5709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a,b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39210" y="3451086"/>
            <a:ext cx="5709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a,b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477000" y="3451086"/>
            <a:ext cx="5709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a,b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391410" y="4894421"/>
            <a:ext cx="5709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a,b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91610" y="4894421"/>
            <a:ext cx="5709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a,b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91810" y="4894421"/>
            <a:ext cx="5709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a,b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153400" y="4361021"/>
            <a:ext cx="32412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sz="2400" dirty="0" smtClean="0"/>
              <a:t>ε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274404" y="3429000"/>
            <a:ext cx="57419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sz="4000" dirty="0" smtClean="0"/>
              <a:t>...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239000" y="4876800"/>
            <a:ext cx="57419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sz="4000" dirty="0" smtClean="0"/>
              <a:t>...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baseline="-25000" dirty="0" smtClean="0"/>
              <a:t>&gt;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smtClean="0"/>
              <a:t> : </a:t>
            </a:r>
            <a:r>
              <a:rPr lang="en-US" dirty="0" err="1" smtClean="0"/>
              <a:t>i</a:t>
            </a:r>
            <a:r>
              <a:rPr lang="en-US" dirty="0" smtClean="0"/>
              <a:t> &gt; j}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L</a:t>
            </a:r>
            <a:r>
              <a:rPr lang="en-US" b="1" baseline="-25000" dirty="0" smtClean="0"/>
              <a:t>&gt;</a:t>
            </a:r>
            <a:r>
              <a:rPr lang="en-US" b="1" dirty="0" smtClean="0"/>
              <a:t> is not regular.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Fix an arbitrary pumping length n&gt;0.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string s in L</a:t>
            </a:r>
            <a:r>
              <a:rPr lang="en-US" baseline="-250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en-US" baseline="-250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0125" y="4520625"/>
            <a:ext cx="1257075" cy="58477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|s|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</a:rPr>
              <a:t>≥ 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8" name="Shape 7"/>
          <p:cNvCxnSpPr/>
          <p:nvPr/>
        </p:nvCxnSpPr>
        <p:spPr>
          <a:xfrm rot="16200000" flipH="1">
            <a:off x="2788051" y="3593813"/>
            <a:ext cx="1091625" cy="609600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L’ = </a:t>
            </a:r>
            <a:r>
              <a:rPr lang="en-US" sz="5300" dirty="0" smtClean="0"/>
              <a:t>{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,w</a:t>
            </a:r>
            <a:r>
              <a:rPr lang="en-US" baseline="-25000" dirty="0" smtClean="0"/>
              <a:t>2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  <a:r>
              <a:rPr lang="en-US" baseline="30000" dirty="0" smtClean="0"/>
              <a:t>*</a:t>
            </a:r>
            <a:r>
              <a:rPr lang="en-US" dirty="0" smtClean="0"/>
              <a:t>,|w</a:t>
            </a:r>
            <a:r>
              <a:rPr lang="en-US" baseline="-25000" dirty="0" smtClean="0"/>
              <a:t>1</a:t>
            </a:r>
            <a:r>
              <a:rPr lang="en-US" dirty="0" smtClean="0"/>
              <a:t>|=|w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sz="53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Is it regular?</a:t>
            </a:r>
          </a:p>
          <a:p>
            <a:r>
              <a:rPr lang="en-US" dirty="0" smtClean="0"/>
              <a:t>A first attempt to design a FA </a:t>
            </a:r>
            <a:r>
              <a:rPr lang="en-US" dirty="0" smtClean="0">
                <a:solidFill>
                  <a:srgbClr val="FF0000"/>
                </a:solidFill>
              </a:rPr>
              <a:t>fails!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3451086"/>
            <a:ext cx="990600" cy="99060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65000"/>
                  </a:schemeClr>
                </a:solidFill>
              </a:rPr>
              <a:t>q</a:t>
            </a:r>
            <a:r>
              <a:rPr lang="en-US" sz="2400" baseline="-2500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en-US" sz="24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86000" y="3451086"/>
            <a:ext cx="990600" cy="99060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q</a:t>
            </a:r>
            <a:r>
              <a:rPr lang="en-US" sz="2400" baseline="-25000" dirty="0" smtClean="0">
                <a:solidFill>
                  <a:schemeClr val="bg1">
                    <a:lumMod val="65000"/>
                  </a:schemeClr>
                </a:solidFill>
              </a:rPr>
              <a:t>11</a:t>
            </a:r>
            <a:endParaRPr lang="en-US" sz="24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86200" y="3451086"/>
            <a:ext cx="990600" cy="99060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q</a:t>
            </a:r>
            <a:r>
              <a:rPr lang="en-US" sz="2400" baseline="-25000" dirty="0" smtClean="0">
                <a:solidFill>
                  <a:schemeClr val="bg1">
                    <a:lumMod val="65000"/>
                  </a:schemeClr>
                </a:solidFill>
              </a:rPr>
              <a:t>12</a:t>
            </a:r>
            <a:endParaRPr lang="en-US" sz="24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6400" y="3451086"/>
            <a:ext cx="990600" cy="99060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q</a:t>
            </a:r>
            <a:r>
              <a:rPr lang="en-US" sz="2400" baseline="-25000" dirty="0" smtClean="0">
                <a:solidFill>
                  <a:schemeClr val="bg1">
                    <a:lumMod val="65000"/>
                  </a:schemeClr>
                </a:solidFill>
              </a:rPr>
              <a:t>13</a:t>
            </a:r>
            <a:endParaRPr lang="en-US" sz="24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5800" y="4898886"/>
            <a:ext cx="990600" cy="99060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q</a:t>
            </a:r>
            <a:r>
              <a:rPr lang="en-US" sz="2400" baseline="-25000" dirty="0" smtClean="0">
                <a:solidFill>
                  <a:schemeClr val="bg1">
                    <a:lumMod val="65000"/>
                  </a:schemeClr>
                </a:solidFill>
              </a:rPr>
              <a:t>2n</a:t>
            </a:r>
            <a:endParaRPr lang="en-US" sz="24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286000" y="4898886"/>
            <a:ext cx="990600" cy="99060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86200" y="4898886"/>
            <a:ext cx="990600" cy="99060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86400" y="4898886"/>
            <a:ext cx="990600" cy="99060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1676400" y="3946386"/>
            <a:ext cx="609600" cy="15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>
            <a:off x="3276600" y="3946386"/>
            <a:ext cx="609600" cy="15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8" idx="2"/>
          </p:cNvCxnSpPr>
          <p:nvPr/>
        </p:nvCxnSpPr>
        <p:spPr>
          <a:xfrm>
            <a:off x="4876800" y="3946386"/>
            <a:ext cx="609600" cy="15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76400" y="5354498"/>
            <a:ext cx="609600" cy="15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76600" y="5356086"/>
            <a:ext cx="609600" cy="15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76800" y="5356086"/>
            <a:ext cx="609600" cy="15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77000" y="3908286"/>
            <a:ext cx="609600" cy="15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77000" y="5356086"/>
            <a:ext cx="609600" cy="15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6200" y="3908286"/>
            <a:ext cx="609600" cy="15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62000" y="4975086"/>
            <a:ext cx="838200" cy="83820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38810" y="3446621"/>
            <a:ext cx="5709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a,b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99322" y="5127486"/>
            <a:ext cx="724878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q</a:t>
            </a:r>
            <a:r>
              <a:rPr lang="en-US" sz="2400" baseline="-25000" dirty="0" smtClean="0">
                <a:solidFill>
                  <a:schemeClr val="bg1">
                    <a:lumMod val="65000"/>
                  </a:schemeClr>
                </a:solidFill>
              </a:rPr>
              <a:t>2n-1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38600" y="5127486"/>
            <a:ext cx="724878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q</a:t>
            </a:r>
            <a:r>
              <a:rPr lang="en-US" sz="2400" baseline="-25000" dirty="0" smtClean="0">
                <a:solidFill>
                  <a:schemeClr val="bg1">
                    <a:lumMod val="65000"/>
                  </a:schemeClr>
                </a:solidFill>
              </a:rPr>
              <a:t>2n-2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38800" y="5127486"/>
            <a:ext cx="724878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q</a:t>
            </a:r>
            <a:r>
              <a:rPr lang="en-US" sz="2400" baseline="-25000" dirty="0" smtClean="0">
                <a:solidFill>
                  <a:schemeClr val="bg1">
                    <a:lumMod val="65000"/>
                  </a:schemeClr>
                </a:solidFill>
              </a:rPr>
              <a:t>2n-3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8001000" y="3451086"/>
            <a:ext cx="990600" cy="99060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q</a:t>
            </a:r>
            <a:r>
              <a:rPr lang="en-US" sz="2400" baseline="-25000" dirty="0" smtClean="0">
                <a:solidFill>
                  <a:schemeClr val="bg1">
                    <a:lumMod val="65000"/>
                  </a:schemeClr>
                </a:solidFill>
              </a:rPr>
              <a:t>1n</a:t>
            </a:r>
            <a:endParaRPr lang="en-US" sz="24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01000" y="4898886"/>
            <a:ext cx="990600" cy="990600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q</a:t>
            </a:r>
            <a:r>
              <a:rPr lang="en-US" sz="2400" baseline="-25000" dirty="0" smtClean="0">
                <a:solidFill>
                  <a:schemeClr val="bg1">
                    <a:lumMod val="65000"/>
                  </a:schemeClr>
                </a:solidFill>
              </a:rPr>
              <a:t>20</a:t>
            </a:r>
            <a:endParaRPr lang="en-US" sz="24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34" idx="4"/>
            <a:endCxn id="35" idx="0"/>
          </p:cNvCxnSpPr>
          <p:nvPr/>
        </p:nvCxnSpPr>
        <p:spPr>
          <a:xfrm rot="5400000">
            <a:off x="8267700" y="4670286"/>
            <a:ext cx="457200" cy="15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00400" y="3451086"/>
            <a:ext cx="5709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a,b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52600" y="4894421"/>
            <a:ext cx="5709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a,b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39210" y="3451086"/>
            <a:ext cx="5709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a,b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77000" y="3451086"/>
            <a:ext cx="5709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a,b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91410" y="4894421"/>
            <a:ext cx="5709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a,b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91610" y="4894421"/>
            <a:ext cx="5709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a,b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91810" y="4894421"/>
            <a:ext cx="5709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a,b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29600" y="4361021"/>
            <a:ext cx="32412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sz="2400" dirty="0" smtClean="0">
                <a:solidFill>
                  <a:schemeClr val="bg1">
                    <a:lumMod val="65000"/>
                  </a:schemeClr>
                </a:solidFill>
              </a:rPr>
              <a:t>ε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74404" y="3429000"/>
            <a:ext cx="57419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sz="4000" dirty="0" smtClean="0">
                <a:solidFill>
                  <a:schemeClr val="bg1">
                    <a:lumMod val="65000"/>
                  </a:schemeClr>
                </a:solidFill>
              </a:rPr>
              <a:t>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39000" y="4876800"/>
            <a:ext cx="57419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sz="4000" dirty="0" smtClean="0">
                <a:solidFill>
                  <a:schemeClr val="bg1">
                    <a:lumMod val="65000"/>
                  </a:schemeClr>
                </a:solidFill>
              </a:rPr>
              <a:t>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-76200" y="3527286"/>
            <a:ext cx="9144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Works for string </a:t>
            </a:r>
          </a:p>
          <a:p>
            <a:pPr algn="ctr"/>
            <a:r>
              <a:rPr lang="en-US" sz="7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sizes up to n!</a:t>
            </a:r>
            <a:r>
              <a:rPr lang="en-US" sz="7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en-US" sz="7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L’ = </a:t>
            </a:r>
            <a:r>
              <a:rPr lang="en-US" sz="5300" dirty="0" smtClean="0"/>
              <a:t>{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,w</a:t>
            </a:r>
            <a:r>
              <a:rPr lang="en-US" baseline="-25000" dirty="0" smtClean="0"/>
              <a:t>2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  <a:r>
              <a:rPr lang="en-US" baseline="30000" dirty="0" smtClean="0"/>
              <a:t>*</a:t>
            </a:r>
            <a:r>
              <a:rPr lang="en-US" dirty="0" smtClean="0"/>
              <a:t>,|w</a:t>
            </a:r>
            <a:r>
              <a:rPr lang="en-US" baseline="-25000" dirty="0" smtClean="0"/>
              <a:t>1</a:t>
            </a:r>
            <a:r>
              <a:rPr lang="en-US" dirty="0" smtClean="0"/>
              <a:t>|=|w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sz="53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Is it regular?</a:t>
            </a:r>
          </a:p>
          <a:p>
            <a:r>
              <a:rPr lang="en-US" dirty="0" smtClean="0"/>
              <a:t>Looks similar with L (L = {w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 = w</a:t>
            </a:r>
            <a:r>
              <a:rPr lang="en-US" baseline="-25000" dirty="0" smtClean="0"/>
              <a:t>2</a:t>
            </a:r>
            <a:r>
              <a:rPr lang="en-US" dirty="0" smtClean="0"/>
              <a:t>}.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L’ = </a:t>
            </a:r>
            <a:r>
              <a:rPr lang="en-US" sz="5300" dirty="0" smtClean="0"/>
              <a:t>{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,w</a:t>
            </a:r>
            <a:r>
              <a:rPr lang="en-US" baseline="-25000" dirty="0" smtClean="0"/>
              <a:t>2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  <a:r>
              <a:rPr lang="en-US" baseline="30000" dirty="0" smtClean="0"/>
              <a:t>*</a:t>
            </a:r>
            <a:r>
              <a:rPr lang="en-US" dirty="0" smtClean="0"/>
              <a:t>,|w</a:t>
            </a:r>
            <a:r>
              <a:rPr lang="en-US" baseline="-25000" dirty="0" smtClean="0"/>
              <a:t>1</a:t>
            </a:r>
            <a:r>
              <a:rPr lang="en-US" dirty="0" smtClean="0"/>
              <a:t>|=|w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sz="53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Is it regular?</a:t>
            </a:r>
          </a:p>
          <a:p>
            <a:r>
              <a:rPr lang="en-US" dirty="0" smtClean="0"/>
              <a:t>Looks similar with L (L = {w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 = w</a:t>
            </a:r>
            <a:r>
              <a:rPr lang="en-US" baseline="-25000" dirty="0" smtClean="0"/>
              <a:t>2</a:t>
            </a:r>
            <a:r>
              <a:rPr lang="en-US" dirty="0" smtClean="0"/>
              <a:t>}.</a:t>
            </a:r>
          </a:p>
          <a:p>
            <a:r>
              <a:rPr lang="en-US" dirty="0" smtClean="0"/>
              <a:t>But the pumping lemma holds!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L’ = </a:t>
            </a:r>
            <a:r>
              <a:rPr lang="en-US" sz="5300" dirty="0" smtClean="0"/>
              <a:t>{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,w</a:t>
            </a:r>
            <a:r>
              <a:rPr lang="en-US" baseline="-25000" dirty="0" smtClean="0"/>
              <a:t>2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  <a:r>
              <a:rPr lang="en-US" baseline="30000" dirty="0" smtClean="0"/>
              <a:t>*</a:t>
            </a:r>
            <a:r>
              <a:rPr lang="en-US" dirty="0" smtClean="0"/>
              <a:t>,|w</a:t>
            </a:r>
            <a:r>
              <a:rPr lang="en-US" baseline="-25000" dirty="0" smtClean="0"/>
              <a:t>1</a:t>
            </a:r>
            <a:r>
              <a:rPr lang="en-US" dirty="0" smtClean="0"/>
              <a:t>|=|w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sz="53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Is it regular?</a:t>
            </a:r>
          </a:p>
          <a:p>
            <a:r>
              <a:rPr lang="en-US" dirty="0" smtClean="0"/>
              <a:t>Looks similar with L (L = {w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 = w</a:t>
            </a:r>
            <a:r>
              <a:rPr lang="en-US" baseline="-25000" dirty="0" smtClean="0"/>
              <a:t>2</a:t>
            </a:r>
            <a:r>
              <a:rPr lang="en-US" dirty="0" smtClean="0"/>
              <a:t>}.</a:t>
            </a:r>
          </a:p>
          <a:p>
            <a:r>
              <a:rPr lang="en-US" dirty="0" smtClean="0"/>
              <a:t>But the pumping lemma holds!</a:t>
            </a:r>
          </a:p>
          <a:p>
            <a:pPr lvl="1"/>
            <a:r>
              <a:rPr lang="en-US" dirty="0" smtClean="0"/>
              <a:t>Fix pumping length k=2.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Is it regular?</a:t>
            </a:r>
          </a:p>
          <a:p>
            <a:r>
              <a:rPr lang="en-US" dirty="0" smtClean="0"/>
              <a:t>Looks similar with L (L = {w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 = w</a:t>
            </a:r>
            <a:r>
              <a:rPr lang="en-US" baseline="-25000" dirty="0" smtClean="0"/>
              <a:t>2</a:t>
            </a:r>
            <a:r>
              <a:rPr lang="en-US" dirty="0" smtClean="0"/>
              <a:t>}.</a:t>
            </a:r>
          </a:p>
          <a:p>
            <a:r>
              <a:rPr lang="en-US" dirty="0" smtClean="0"/>
              <a:t>But the pumping lemma holds!</a:t>
            </a:r>
          </a:p>
          <a:p>
            <a:pPr lvl="1"/>
            <a:r>
              <a:rPr lang="en-US" dirty="0" smtClean="0"/>
              <a:t>Fix pumping length k=2.</a:t>
            </a:r>
          </a:p>
          <a:p>
            <a:pPr lvl="1"/>
            <a:r>
              <a:rPr lang="en-US" dirty="0" smtClean="0"/>
              <a:t>For every </a:t>
            </a:r>
            <a:r>
              <a:rPr lang="en-US" u="sng" dirty="0" smtClean="0"/>
              <a:t>proper</a:t>
            </a:r>
            <a:r>
              <a:rPr lang="en-US" dirty="0" smtClean="0"/>
              <a:t> string s in L’,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L’ = </a:t>
            </a:r>
            <a:r>
              <a:rPr lang="en-US" sz="5300" dirty="0" smtClean="0"/>
              <a:t>{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,w</a:t>
            </a:r>
            <a:r>
              <a:rPr lang="en-US" baseline="-25000" dirty="0" smtClean="0"/>
              <a:t>2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  <a:r>
              <a:rPr lang="en-US" baseline="30000" dirty="0" smtClean="0"/>
              <a:t>*</a:t>
            </a:r>
            <a:r>
              <a:rPr lang="en-US" dirty="0" smtClean="0"/>
              <a:t>,|w</a:t>
            </a:r>
            <a:r>
              <a:rPr lang="en-US" baseline="-25000" dirty="0" smtClean="0"/>
              <a:t>1</a:t>
            </a:r>
            <a:r>
              <a:rPr lang="en-US" dirty="0" smtClean="0"/>
              <a:t>|=|w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sz="5300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5663625"/>
            <a:ext cx="586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abbba</a:t>
            </a:r>
            <a:r>
              <a:rPr lang="en-US" sz="4400" dirty="0" smtClean="0"/>
              <a:t>…</a:t>
            </a:r>
            <a:r>
              <a:rPr lang="en-US" sz="4400" dirty="0" err="1" smtClean="0"/>
              <a:t>abb|bbaba</a:t>
            </a:r>
            <a:r>
              <a:rPr lang="en-US" sz="4400" dirty="0" smtClean="0"/>
              <a:t>…</a:t>
            </a:r>
            <a:r>
              <a:rPr lang="en-US" sz="4400" dirty="0" err="1" smtClean="0"/>
              <a:t>aaa</a:t>
            </a:r>
            <a:endParaRPr lang="en-US" sz="2400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2984217" y="5117814"/>
            <a:ext cx="203772" cy="2667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75528" y="64256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5841714" y="5155914"/>
            <a:ext cx="203772" cy="2590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71128" y="64256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9005" y="4749225"/>
            <a:ext cx="1023037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2n</a:t>
            </a:r>
            <a:r>
              <a:rPr lang="en-US" sz="3200" dirty="0" smtClean="0">
                <a:solidFill>
                  <a:srgbClr val="7030A0"/>
                </a:solidFill>
                <a:latin typeface="Calibri"/>
              </a:rPr>
              <a:t>≥2</a:t>
            </a:r>
            <a:endParaRPr lang="en-US" sz="3200" dirty="0">
              <a:solidFill>
                <a:srgbClr val="7030A0"/>
              </a:solidFill>
            </a:endParaRPr>
          </a:p>
        </p:txBody>
      </p:sp>
      <p:cxnSp>
        <p:nvCxnSpPr>
          <p:cNvPr id="19" name="Curved Connector 18"/>
          <p:cNvCxnSpPr>
            <a:endCxn id="17" idx="0"/>
          </p:cNvCxnSpPr>
          <p:nvPr/>
        </p:nvCxnSpPr>
        <p:spPr>
          <a:xfrm rot="16200000" flipH="1">
            <a:off x="3384099" y="4202799"/>
            <a:ext cx="405825" cy="68702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0"/>
            <a:endCxn id="17" idx="2"/>
          </p:cNvCxnSpPr>
          <p:nvPr/>
        </p:nvCxnSpPr>
        <p:spPr>
          <a:xfrm rot="16200000" flipV="1">
            <a:off x="4105500" y="5159025"/>
            <a:ext cx="329625" cy="6795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76400" y="5663625"/>
            <a:ext cx="586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abbba</a:t>
            </a:r>
            <a:r>
              <a:rPr lang="en-US" sz="4400" dirty="0" smtClean="0"/>
              <a:t>…</a:t>
            </a:r>
            <a:r>
              <a:rPr lang="en-US" sz="4400" dirty="0" err="1" smtClean="0"/>
              <a:t>abb|bbaba</a:t>
            </a:r>
            <a:r>
              <a:rPr lang="en-US" sz="4400" dirty="0" smtClean="0"/>
              <a:t>…</a:t>
            </a:r>
            <a:r>
              <a:rPr lang="en-US" sz="4400" dirty="0" err="1" smtClean="0"/>
              <a:t>aaa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L’ = </a:t>
            </a:r>
            <a:r>
              <a:rPr lang="en-US" sz="5300" dirty="0" smtClean="0"/>
              <a:t>{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,w</a:t>
            </a:r>
            <a:r>
              <a:rPr lang="en-US" baseline="-25000" dirty="0" smtClean="0"/>
              <a:t>2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  <a:r>
              <a:rPr lang="en-US" baseline="30000" dirty="0" smtClean="0"/>
              <a:t>*</a:t>
            </a:r>
            <a:r>
              <a:rPr lang="en-US" dirty="0" smtClean="0"/>
              <a:t>,|w</a:t>
            </a:r>
            <a:r>
              <a:rPr lang="en-US" baseline="-25000" dirty="0" smtClean="0"/>
              <a:t>1</a:t>
            </a:r>
            <a:r>
              <a:rPr lang="en-US" dirty="0" smtClean="0"/>
              <a:t>|=|w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sz="53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Is it regular?</a:t>
            </a:r>
          </a:p>
          <a:p>
            <a:r>
              <a:rPr lang="en-US" dirty="0" smtClean="0"/>
              <a:t>Looks similar with L (L = {w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 = w</a:t>
            </a:r>
            <a:r>
              <a:rPr lang="en-US" baseline="-25000" dirty="0" smtClean="0"/>
              <a:t>2</a:t>
            </a:r>
            <a:r>
              <a:rPr lang="en-US" dirty="0" smtClean="0"/>
              <a:t>}.</a:t>
            </a:r>
          </a:p>
          <a:p>
            <a:r>
              <a:rPr lang="en-US" dirty="0" smtClean="0"/>
              <a:t>But the pumping lemma holds!</a:t>
            </a:r>
          </a:p>
          <a:p>
            <a:pPr lvl="1"/>
            <a:r>
              <a:rPr lang="en-US" dirty="0" smtClean="0"/>
              <a:t>Fix pumping length k=2.</a:t>
            </a:r>
          </a:p>
          <a:p>
            <a:pPr lvl="1"/>
            <a:r>
              <a:rPr lang="en-US" dirty="0" smtClean="0"/>
              <a:t>For every </a:t>
            </a:r>
            <a:r>
              <a:rPr lang="en-US" u="sng" dirty="0" smtClean="0"/>
              <a:t>proper</a:t>
            </a:r>
            <a:r>
              <a:rPr lang="en-US" dirty="0" smtClean="0"/>
              <a:t> string s in L’,</a:t>
            </a:r>
          </a:p>
          <a:p>
            <a:pPr lvl="1"/>
            <a:r>
              <a:rPr lang="en-US" dirty="0" smtClean="0"/>
              <a:t>split s in x, y, z with the </a:t>
            </a:r>
            <a:r>
              <a:rPr lang="en-US" u="sng" dirty="0" smtClean="0"/>
              <a:t>desired properties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 rot="16200000" flipH="1">
            <a:off x="4697819" y="3335079"/>
            <a:ext cx="161260" cy="4921102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6430" y="5206425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z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rot="16200000" flipH="1">
            <a:off x="1943099" y="5600703"/>
            <a:ext cx="152400" cy="380998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63230" y="52064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y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2984217" y="5117814"/>
            <a:ext cx="203772" cy="2667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75528" y="64256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16200000">
            <a:off x="5841714" y="5155914"/>
            <a:ext cx="203772" cy="2590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71128" y="64256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1200" y="5105400"/>
            <a:ext cx="322716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|y|</a:t>
            </a:r>
            <a:r>
              <a:rPr lang="en-US" sz="3200" dirty="0" smtClean="0">
                <a:solidFill>
                  <a:srgbClr val="7030A0"/>
                </a:solidFill>
                <a:latin typeface="Calibri"/>
              </a:rPr>
              <a:t>≥1 and |</a:t>
            </a:r>
            <a:r>
              <a:rPr lang="en-US" sz="3200" dirty="0" err="1" smtClean="0">
                <a:solidFill>
                  <a:srgbClr val="7030A0"/>
                </a:solidFill>
                <a:latin typeface="Calibri"/>
              </a:rPr>
              <a:t>xy</a:t>
            </a:r>
            <a:r>
              <a:rPr lang="en-US" sz="3200" dirty="0" smtClean="0">
                <a:solidFill>
                  <a:srgbClr val="7030A0"/>
                </a:solidFill>
                <a:latin typeface="Calibri"/>
              </a:rPr>
              <a:t>|≤ 2</a:t>
            </a:r>
            <a:endParaRPr lang="en-US" sz="3200" dirty="0">
              <a:solidFill>
                <a:srgbClr val="7030A0"/>
              </a:solidFill>
            </a:endParaRPr>
          </a:p>
        </p:txBody>
      </p:sp>
      <p:cxnSp>
        <p:nvCxnSpPr>
          <p:cNvPr id="18" name="Curved Connector 17"/>
          <p:cNvCxnSpPr>
            <a:endCxn id="16" idx="0"/>
          </p:cNvCxnSpPr>
          <p:nvPr/>
        </p:nvCxnSpPr>
        <p:spPr>
          <a:xfrm rot="16200000" flipH="1">
            <a:off x="6540788" y="4241404"/>
            <a:ext cx="253425" cy="14745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endCxn id="16" idx="1"/>
          </p:cNvCxnSpPr>
          <p:nvPr/>
        </p:nvCxnSpPr>
        <p:spPr>
          <a:xfrm flipV="1">
            <a:off x="4876800" y="5397788"/>
            <a:ext cx="914400" cy="24101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76400" y="5663625"/>
            <a:ext cx="586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abbba</a:t>
            </a:r>
            <a:r>
              <a:rPr lang="en-US" sz="4400" dirty="0" smtClean="0"/>
              <a:t>…</a:t>
            </a:r>
            <a:r>
              <a:rPr lang="en-US" sz="4400" dirty="0" err="1" smtClean="0"/>
              <a:t>abb|bbaba</a:t>
            </a:r>
            <a:r>
              <a:rPr lang="en-US" sz="4400" dirty="0" smtClean="0"/>
              <a:t>…</a:t>
            </a:r>
            <a:r>
              <a:rPr lang="en-US" sz="4400" dirty="0" err="1" smtClean="0"/>
              <a:t>aaa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L’ = </a:t>
            </a:r>
            <a:r>
              <a:rPr lang="en-US" sz="5300" dirty="0" smtClean="0"/>
              <a:t>{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,w</a:t>
            </a:r>
            <a:r>
              <a:rPr lang="en-US" baseline="-25000" dirty="0" smtClean="0"/>
              <a:t>2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  <a:r>
              <a:rPr lang="en-US" baseline="30000" dirty="0" smtClean="0"/>
              <a:t>*</a:t>
            </a:r>
            <a:r>
              <a:rPr lang="en-US" dirty="0" smtClean="0"/>
              <a:t>,|w</a:t>
            </a:r>
            <a:r>
              <a:rPr lang="en-US" baseline="-25000" dirty="0" smtClean="0"/>
              <a:t>1</a:t>
            </a:r>
            <a:r>
              <a:rPr lang="en-US" dirty="0" smtClean="0"/>
              <a:t>|=|w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sz="53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Is it regular?</a:t>
            </a:r>
          </a:p>
          <a:p>
            <a:r>
              <a:rPr lang="en-US" dirty="0" smtClean="0"/>
              <a:t>Looks similar with L (L = {w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 = w</a:t>
            </a:r>
            <a:r>
              <a:rPr lang="en-US" baseline="-25000" dirty="0" smtClean="0"/>
              <a:t>2</a:t>
            </a:r>
            <a:r>
              <a:rPr lang="en-US" dirty="0" smtClean="0"/>
              <a:t>}.</a:t>
            </a:r>
          </a:p>
          <a:p>
            <a:r>
              <a:rPr lang="en-US" dirty="0" smtClean="0"/>
              <a:t>But the pumping lemma holds!</a:t>
            </a:r>
          </a:p>
          <a:p>
            <a:pPr lvl="1"/>
            <a:r>
              <a:rPr lang="en-US" dirty="0" smtClean="0"/>
              <a:t>Fix pumping length k=2.</a:t>
            </a:r>
          </a:p>
          <a:p>
            <a:pPr lvl="1"/>
            <a:r>
              <a:rPr lang="en-US" dirty="0" smtClean="0"/>
              <a:t>For every </a:t>
            </a:r>
            <a:r>
              <a:rPr lang="en-US" u="sng" dirty="0" smtClean="0"/>
              <a:t>proper</a:t>
            </a:r>
            <a:r>
              <a:rPr lang="en-US" dirty="0" smtClean="0"/>
              <a:t> string s in L’,</a:t>
            </a:r>
          </a:p>
          <a:p>
            <a:pPr lvl="1"/>
            <a:r>
              <a:rPr lang="en-US" dirty="0" smtClean="0"/>
              <a:t>split s in x = </a:t>
            </a:r>
            <a:r>
              <a:rPr lang="el-GR" dirty="0" smtClean="0"/>
              <a:t>ε </a:t>
            </a:r>
            <a:r>
              <a:rPr lang="en-US" dirty="0" smtClean="0"/>
              <a:t>,y</a:t>
            </a:r>
            <a:r>
              <a:rPr lang="el-GR" dirty="0" smtClean="0"/>
              <a:t> = </a:t>
            </a:r>
            <a:r>
              <a:rPr lang="en-US" dirty="0" smtClean="0"/>
              <a:t>first two symbols of s, z = rest.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 rot="16200000" flipH="1">
            <a:off x="4697819" y="3335079"/>
            <a:ext cx="161260" cy="4921102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6430" y="5206425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z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rot="16200000" flipH="1">
            <a:off x="1943099" y="5600703"/>
            <a:ext cx="152400" cy="380998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63230" y="52064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y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2984217" y="5117814"/>
            <a:ext cx="203772" cy="2667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75528" y="64256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16200000">
            <a:off x="5841714" y="5155914"/>
            <a:ext cx="203772" cy="2590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71128" y="642562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5663625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ababbba</a:t>
            </a:r>
            <a:r>
              <a:rPr lang="en-US" sz="4400" dirty="0" smtClean="0"/>
              <a:t>…</a:t>
            </a:r>
            <a:r>
              <a:rPr lang="en-US" sz="4400" dirty="0" err="1" smtClean="0"/>
              <a:t>ab|bbbaba</a:t>
            </a:r>
            <a:r>
              <a:rPr lang="en-US" sz="4400" dirty="0" smtClean="0"/>
              <a:t>…</a:t>
            </a:r>
            <a:r>
              <a:rPr lang="en-US" sz="4400" dirty="0" err="1" smtClean="0"/>
              <a:t>aaa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L’ = </a:t>
            </a:r>
            <a:r>
              <a:rPr lang="en-US" sz="5300" dirty="0" smtClean="0"/>
              <a:t>{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,w</a:t>
            </a:r>
            <a:r>
              <a:rPr lang="en-US" baseline="-25000" dirty="0" smtClean="0"/>
              <a:t>2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  <a:r>
              <a:rPr lang="en-US" baseline="30000" dirty="0" smtClean="0"/>
              <a:t>*</a:t>
            </a:r>
            <a:r>
              <a:rPr lang="en-US" dirty="0" smtClean="0"/>
              <a:t>,|w</a:t>
            </a:r>
            <a:r>
              <a:rPr lang="en-US" baseline="-25000" dirty="0" smtClean="0"/>
              <a:t>1</a:t>
            </a:r>
            <a:r>
              <a:rPr lang="en-US" dirty="0" smtClean="0"/>
              <a:t>|=|w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sz="53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Is it regular?</a:t>
            </a:r>
          </a:p>
          <a:p>
            <a:r>
              <a:rPr lang="en-US" dirty="0" smtClean="0"/>
              <a:t>Looks similar with L (L = {w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 = w</a:t>
            </a:r>
            <a:r>
              <a:rPr lang="en-US" baseline="-25000" dirty="0" smtClean="0"/>
              <a:t>2</a:t>
            </a:r>
            <a:r>
              <a:rPr lang="en-US" dirty="0" smtClean="0"/>
              <a:t>}.</a:t>
            </a:r>
          </a:p>
          <a:p>
            <a:r>
              <a:rPr lang="en-US" dirty="0" smtClean="0"/>
              <a:t>But the pumping lemma holds!</a:t>
            </a:r>
          </a:p>
          <a:p>
            <a:pPr lvl="1"/>
            <a:r>
              <a:rPr lang="en-US" dirty="0" smtClean="0"/>
              <a:t>Fix pumping length k=2.</a:t>
            </a:r>
          </a:p>
          <a:p>
            <a:pPr lvl="1"/>
            <a:r>
              <a:rPr lang="en-US" dirty="0" smtClean="0"/>
              <a:t>For every </a:t>
            </a:r>
            <a:r>
              <a:rPr lang="en-US" u="sng" dirty="0" smtClean="0"/>
              <a:t>proper</a:t>
            </a:r>
            <a:r>
              <a:rPr lang="en-US" dirty="0" smtClean="0"/>
              <a:t> string s in L’,</a:t>
            </a:r>
          </a:p>
          <a:p>
            <a:pPr lvl="1"/>
            <a:r>
              <a:rPr lang="en-US" dirty="0" smtClean="0"/>
              <a:t>split s in x = </a:t>
            </a:r>
            <a:r>
              <a:rPr lang="el-GR" dirty="0" smtClean="0"/>
              <a:t>ε </a:t>
            </a:r>
            <a:r>
              <a:rPr lang="en-US" dirty="0" smtClean="0"/>
              <a:t>,y</a:t>
            </a:r>
            <a:r>
              <a:rPr lang="el-GR" dirty="0" smtClean="0"/>
              <a:t> = </a:t>
            </a:r>
            <a:r>
              <a:rPr lang="en-US" dirty="0" smtClean="0"/>
              <a:t>first two symbols of s, z = rest.</a:t>
            </a:r>
          </a:p>
          <a:p>
            <a:pPr lvl="1"/>
            <a:r>
              <a:rPr lang="en-US" dirty="0" smtClean="0"/>
              <a:t>xy</a:t>
            </a:r>
            <a:r>
              <a:rPr lang="en-US" baseline="30000" dirty="0" smtClean="0"/>
              <a:t>2</a:t>
            </a:r>
            <a:r>
              <a:rPr lang="en-US" dirty="0" smtClean="0"/>
              <a:t>z in L’. 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2565115" y="5003513"/>
            <a:ext cx="203773" cy="28956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0" y="6425625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n+1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9000" y="5715000"/>
            <a:ext cx="912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/>
                <a:ea typeface="Cambria Math"/>
              </a:rPr>
              <a:t>ϵ</a:t>
            </a:r>
            <a:r>
              <a:rPr lang="en-US" sz="3600" dirty="0" smtClean="0">
                <a:latin typeface="Cambria Math"/>
                <a:ea typeface="Cambria Math"/>
              </a:rPr>
              <a:t>  L’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6200000" flipH="1">
            <a:off x="4697819" y="3335079"/>
            <a:ext cx="161260" cy="4921102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06430" y="5206425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z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 rot="16200000" flipH="1">
            <a:off x="1943099" y="5600703"/>
            <a:ext cx="152400" cy="380998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63230" y="52064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y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rot="16200000" flipH="1">
            <a:off x="1409699" y="5600701"/>
            <a:ext cx="152400" cy="380998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29830" y="5206423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y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5689313" y="5003513"/>
            <a:ext cx="203773" cy="28956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10198" y="6425625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n+1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663625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abababbba</a:t>
            </a:r>
            <a:r>
              <a:rPr lang="en-US" sz="4400" dirty="0" smtClean="0"/>
              <a:t>…</a:t>
            </a:r>
            <a:r>
              <a:rPr lang="en-US" sz="4400" dirty="0" err="1" smtClean="0"/>
              <a:t>a|bbbbaba</a:t>
            </a:r>
            <a:r>
              <a:rPr lang="en-US" sz="4400" dirty="0" smtClean="0"/>
              <a:t>…</a:t>
            </a:r>
            <a:r>
              <a:rPr lang="en-US" sz="4400" dirty="0" err="1" smtClean="0"/>
              <a:t>aaa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L’ = </a:t>
            </a:r>
            <a:r>
              <a:rPr lang="en-US" sz="5300" dirty="0" smtClean="0"/>
              <a:t>{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,w</a:t>
            </a:r>
            <a:r>
              <a:rPr lang="en-US" baseline="-25000" dirty="0" smtClean="0"/>
              <a:t>2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  <a:r>
              <a:rPr lang="en-US" baseline="30000" dirty="0" smtClean="0"/>
              <a:t>*</a:t>
            </a:r>
            <a:r>
              <a:rPr lang="en-US" dirty="0" smtClean="0"/>
              <a:t>,|w</a:t>
            </a:r>
            <a:r>
              <a:rPr lang="en-US" baseline="-25000" dirty="0" smtClean="0"/>
              <a:t>1</a:t>
            </a:r>
            <a:r>
              <a:rPr lang="en-US" dirty="0" smtClean="0"/>
              <a:t>|=|w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sz="53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Is it regular?</a:t>
            </a:r>
          </a:p>
          <a:p>
            <a:r>
              <a:rPr lang="en-US" dirty="0" smtClean="0"/>
              <a:t>Looks similar with L (L = {w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 = w</a:t>
            </a:r>
            <a:r>
              <a:rPr lang="en-US" baseline="-25000" dirty="0" smtClean="0"/>
              <a:t>2</a:t>
            </a:r>
            <a:r>
              <a:rPr lang="en-US" dirty="0" smtClean="0"/>
              <a:t>}.</a:t>
            </a:r>
          </a:p>
          <a:p>
            <a:r>
              <a:rPr lang="en-US" dirty="0" smtClean="0"/>
              <a:t>But the pumping lemma holds!</a:t>
            </a:r>
          </a:p>
          <a:p>
            <a:pPr lvl="1"/>
            <a:r>
              <a:rPr lang="en-US" dirty="0" smtClean="0"/>
              <a:t>Fix pumping length k=2.</a:t>
            </a:r>
          </a:p>
          <a:p>
            <a:pPr lvl="1"/>
            <a:r>
              <a:rPr lang="en-US" dirty="0" smtClean="0"/>
              <a:t>For every </a:t>
            </a:r>
            <a:r>
              <a:rPr lang="en-US" u="sng" dirty="0" smtClean="0"/>
              <a:t>proper</a:t>
            </a:r>
            <a:r>
              <a:rPr lang="en-US" dirty="0" smtClean="0"/>
              <a:t> string s in L’,</a:t>
            </a:r>
          </a:p>
          <a:p>
            <a:pPr lvl="1"/>
            <a:r>
              <a:rPr lang="en-US" dirty="0" smtClean="0"/>
              <a:t>split s in x = </a:t>
            </a:r>
            <a:r>
              <a:rPr lang="el-GR" dirty="0" smtClean="0"/>
              <a:t>ε </a:t>
            </a:r>
            <a:r>
              <a:rPr lang="en-US" dirty="0" smtClean="0"/>
              <a:t>,y</a:t>
            </a:r>
            <a:r>
              <a:rPr lang="el-GR" dirty="0" smtClean="0"/>
              <a:t> = </a:t>
            </a:r>
            <a:r>
              <a:rPr lang="en-US" dirty="0" smtClean="0"/>
              <a:t>first two symbols of s, z = rest.</a:t>
            </a:r>
          </a:p>
          <a:p>
            <a:pPr lvl="1"/>
            <a:r>
              <a:rPr lang="en-US" dirty="0" smtClean="0"/>
              <a:t>xy</a:t>
            </a:r>
            <a:r>
              <a:rPr lang="en-US" baseline="30000" dirty="0" smtClean="0"/>
              <a:t>3</a:t>
            </a:r>
            <a:r>
              <a:rPr lang="en-US" dirty="0" smtClean="0"/>
              <a:t>z in L’. 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2107915" y="4851112"/>
            <a:ext cx="203773" cy="320040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00" y="6425625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n+2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9000" y="5715000"/>
            <a:ext cx="912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/>
                <a:ea typeface="Cambria Math"/>
              </a:rPr>
              <a:t>ϵ</a:t>
            </a:r>
            <a:r>
              <a:rPr lang="en-US" sz="3600" dirty="0" smtClean="0">
                <a:latin typeface="Cambria Math"/>
                <a:ea typeface="Cambria Math"/>
              </a:rPr>
              <a:t>  L’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6200000" flipH="1">
            <a:off x="4697819" y="3335079"/>
            <a:ext cx="161260" cy="4921102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06430" y="5206425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z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 rot="16200000" flipH="1">
            <a:off x="1866902" y="5600703"/>
            <a:ext cx="152400" cy="380998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63230" y="52064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y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rot="16200000" flipH="1">
            <a:off x="1333502" y="5600701"/>
            <a:ext cx="152400" cy="380998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29830" y="5206423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y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16200000" flipH="1">
            <a:off x="800102" y="5600701"/>
            <a:ext cx="152400" cy="380998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6430" y="5206423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y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 rot="16200000">
            <a:off x="5536915" y="4851112"/>
            <a:ext cx="203773" cy="320040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34000" y="6425625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n+2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L’ = </a:t>
            </a:r>
            <a:r>
              <a:rPr lang="en-US" sz="5300" dirty="0" smtClean="0"/>
              <a:t>{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,w</a:t>
            </a:r>
            <a:r>
              <a:rPr lang="en-US" baseline="-25000" dirty="0" smtClean="0"/>
              <a:t>2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  <a:r>
              <a:rPr lang="en-US" baseline="30000" dirty="0" smtClean="0"/>
              <a:t>*</a:t>
            </a:r>
            <a:r>
              <a:rPr lang="en-US" dirty="0" smtClean="0"/>
              <a:t>,|w</a:t>
            </a:r>
            <a:r>
              <a:rPr lang="en-US" baseline="-25000" dirty="0" smtClean="0"/>
              <a:t>1</a:t>
            </a:r>
            <a:r>
              <a:rPr lang="en-US" dirty="0" smtClean="0"/>
              <a:t>|=|w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sz="53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Is it regular?</a:t>
            </a:r>
          </a:p>
          <a:p>
            <a:r>
              <a:rPr lang="en-US" dirty="0" smtClean="0"/>
              <a:t>Looks similar with L (L = {w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 = w</a:t>
            </a:r>
            <a:r>
              <a:rPr lang="en-US" baseline="-25000" dirty="0" smtClean="0"/>
              <a:t>2</a:t>
            </a:r>
            <a:r>
              <a:rPr lang="en-US" dirty="0" smtClean="0"/>
              <a:t>}.</a:t>
            </a:r>
          </a:p>
          <a:p>
            <a:r>
              <a:rPr lang="en-US" dirty="0" smtClean="0"/>
              <a:t>But the pumping lemma holds!</a:t>
            </a:r>
          </a:p>
          <a:p>
            <a:pPr lvl="1"/>
            <a:r>
              <a:rPr lang="en-US" dirty="0" smtClean="0"/>
              <a:t>Fix pumping length n=2.</a:t>
            </a:r>
          </a:p>
          <a:p>
            <a:pPr lvl="1"/>
            <a:r>
              <a:rPr lang="en-US" dirty="0" smtClean="0"/>
              <a:t>For every </a:t>
            </a:r>
            <a:r>
              <a:rPr lang="en-US" u="sng" dirty="0" smtClean="0"/>
              <a:t>proper</a:t>
            </a:r>
            <a:r>
              <a:rPr lang="en-US" dirty="0" smtClean="0"/>
              <a:t> string s in L’,</a:t>
            </a:r>
          </a:p>
          <a:p>
            <a:pPr lvl="1"/>
            <a:r>
              <a:rPr lang="en-US" dirty="0" smtClean="0"/>
              <a:t>split s in x = </a:t>
            </a:r>
            <a:r>
              <a:rPr lang="el-GR" dirty="0" smtClean="0"/>
              <a:t>ε </a:t>
            </a:r>
            <a:r>
              <a:rPr lang="en-US" dirty="0" smtClean="0"/>
              <a:t>,y</a:t>
            </a:r>
            <a:r>
              <a:rPr lang="el-GR" dirty="0" smtClean="0"/>
              <a:t> = </a:t>
            </a:r>
            <a:r>
              <a:rPr lang="en-US" dirty="0" smtClean="0"/>
              <a:t>first two symbols of s, z = rest.</a:t>
            </a:r>
          </a:p>
          <a:p>
            <a:pPr lvl="1"/>
            <a:r>
              <a:rPr lang="en-US" dirty="0" smtClean="0"/>
              <a:t>xy</a:t>
            </a:r>
            <a:r>
              <a:rPr lang="en-US" baseline="30000" dirty="0" smtClean="0"/>
              <a:t>0</a:t>
            </a:r>
            <a:r>
              <a:rPr lang="en-US" dirty="0" smtClean="0"/>
              <a:t>z in L’.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5663625"/>
            <a:ext cx="586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bba</a:t>
            </a:r>
            <a:r>
              <a:rPr lang="en-US" sz="4400" dirty="0" smtClean="0"/>
              <a:t>…</a:t>
            </a:r>
            <a:r>
              <a:rPr lang="en-US" sz="4400" dirty="0" err="1" smtClean="0"/>
              <a:t>abbb|baba</a:t>
            </a:r>
            <a:r>
              <a:rPr lang="en-US" sz="4400" dirty="0" smtClean="0"/>
              <a:t>…</a:t>
            </a:r>
            <a:r>
              <a:rPr lang="en-US" sz="4400" dirty="0" err="1" smtClean="0"/>
              <a:t>aaa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0" y="5715000"/>
            <a:ext cx="912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/>
                <a:ea typeface="Cambria Math"/>
              </a:rPr>
              <a:t>ϵ</a:t>
            </a:r>
            <a:r>
              <a:rPr lang="en-US" sz="3600" dirty="0" smtClean="0">
                <a:latin typeface="Cambria Math"/>
                <a:ea typeface="Cambria Math"/>
              </a:rPr>
              <a:t>  L’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6200000" flipH="1">
            <a:off x="4697819" y="3335079"/>
            <a:ext cx="161260" cy="4921102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06430" y="5206425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z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 rot="16200000">
            <a:off x="6032214" y="5270214"/>
            <a:ext cx="203773" cy="236219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818704" y="6425625"/>
            <a:ext cx="734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n-1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2" name="Left Brace 21"/>
          <p:cNvSpPr/>
          <p:nvPr/>
        </p:nvSpPr>
        <p:spPr>
          <a:xfrm rot="16200000">
            <a:off x="3441413" y="5270214"/>
            <a:ext cx="203773" cy="236219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227903" y="6425625"/>
            <a:ext cx="734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n-1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baseline="-25000" dirty="0" smtClean="0"/>
              <a:t>&gt;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smtClean="0"/>
              <a:t> : </a:t>
            </a:r>
            <a:r>
              <a:rPr lang="en-US" dirty="0" err="1" smtClean="0"/>
              <a:t>i</a:t>
            </a:r>
            <a:r>
              <a:rPr lang="en-US" dirty="0" smtClean="0"/>
              <a:t> &gt; j}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L</a:t>
            </a:r>
            <a:r>
              <a:rPr lang="en-US" b="1" baseline="-25000" dirty="0" smtClean="0"/>
              <a:t>&gt;</a:t>
            </a:r>
            <a:r>
              <a:rPr lang="en-US" b="1" dirty="0" smtClean="0"/>
              <a:t> is not regular.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Fix an arbitrary pumping length n&gt;0.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s in L</a:t>
            </a:r>
            <a:r>
              <a:rPr lang="en-US" baseline="-25000" dirty="0" smtClean="0"/>
              <a:t>&gt;</a:t>
            </a:r>
            <a:r>
              <a:rPr lang="en-US" dirty="0" smtClean="0"/>
              <a:t>.</a:t>
            </a:r>
          </a:p>
          <a:p>
            <a:r>
              <a:rPr lang="en-US" dirty="0" smtClean="0"/>
              <a:t>s  = a</a:t>
            </a:r>
            <a:r>
              <a:rPr lang="en-US" baseline="30000" dirty="0" smtClean="0"/>
              <a:t>n+1</a:t>
            </a:r>
            <a:r>
              <a:rPr lang="en-US" dirty="0" smtClean="0"/>
              <a:t>b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/>
              <a:t> L</a:t>
            </a:r>
            <a:r>
              <a:rPr lang="en-US" baseline="-25000" dirty="0" smtClean="0"/>
              <a:t>&gt;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5410200"/>
            <a:ext cx="2927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aaa</a:t>
            </a:r>
            <a:r>
              <a:rPr lang="en-US" sz="4000" dirty="0" smtClean="0"/>
              <a:t>…</a:t>
            </a:r>
            <a:r>
              <a:rPr lang="en-US" sz="4000" dirty="0" err="1" smtClean="0"/>
              <a:t>aabb</a:t>
            </a:r>
            <a:r>
              <a:rPr lang="en-US" sz="4000" dirty="0" smtClean="0"/>
              <a:t>…b</a:t>
            </a:r>
            <a:endParaRPr lang="en-US" sz="4000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5449059" y="5599941"/>
            <a:ext cx="228600" cy="1068318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4039360" y="5334760"/>
            <a:ext cx="228602" cy="1598682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35518" y="6120825"/>
            <a:ext cx="404278" cy="58477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n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35318" y="6172200"/>
            <a:ext cx="817853" cy="58477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n+1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L’ = </a:t>
            </a:r>
            <a:r>
              <a:rPr lang="en-US" sz="5300" dirty="0" smtClean="0"/>
              <a:t>{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,w</a:t>
            </a:r>
            <a:r>
              <a:rPr lang="en-US" baseline="-25000" dirty="0" smtClean="0"/>
              <a:t>2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  <a:r>
              <a:rPr lang="en-US" baseline="30000" dirty="0" smtClean="0"/>
              <a:t>*</a:t>
            </a:r>
            <a:r>
              <a:rPr lang="en-US" dirty="0" smtClean="0"/>
              <a:t>,|w</a:t>
            </a:r>
            <a:r>
              <a:rPr lang="en-US" baseline="-25000" dirty="0" smtClean="0"/>
              <a:t>1</a:t>
            </a:r>
            <a:r>
              <a:rPr lang="en-US" dirty="0" smtClean="0"/>
              <a:t>|=|w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sz="53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Is it regular?</a:t>
            </a:r>
          </a:p>
          <a:p>
            <a:r>
              <a:rPr lang="en-US" dirty="0" smtClean="0"/>
              <a:t>Looks similar with L (L = {w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 = w</a:t>
            </a:r>
            <a:r>
              <a:rPr lang="en-US" baseline="-25000" dirty="0" smtClean="0"/>
              <a:t>2</a:t>
            </a:r>
            <a:r>
              <a:rPr lang="en-US" dirty="0" smtClean="0"/>
              <a:t>}.</a:t>
            </a:r>
          </a:p>
          <a:p>
            <a:r>
              <a:rPr lang="en-US" dirty="0" smtClean="0"/>
              <a:t>But the pumping lemma holds!</a:t>
            </a:r>
          </a:p>
          <a:p>
            <a:pPr lvl="1"/>
            <a:r>
              <a:rPr lang="en-US" dirty="0" smtClean="0"/>
              <a:t>Fix pumping length n=2.</a:t>
            </a:r>
          </a:p>
          <a:p>
            <a:pPr lvl="1"/>
            <a:r>
              <a:rPr lang="en-US" dirty="0" smtClean="0"/>
              <a:t>For every </a:t>
            </a:r>
            <a:r>
              <a:rPr lang="en-US" u="sng" dirty="0" smtClean="0"/>
              <a:t>proper</a:t>
            </a:r>
            <a:r>
              <a:rPr lang="en-US" dirty="0" smtClean="0"/>
              <a:t> string s in L’,</a:t>
            </a:r>
          </a:p>
          <a:p>
            <a:pPr lvl="1"/>
            <a:r>
              <a:rPr lang="en-US" dirty="0" smtClean="0"/>
              <a:t>split s in x = </a:t>
            </a:r>
            <a:r>
              <a:rPr lang="el-GR" dirty="0" smtClean="0"/>
              <a:t>ε </a:t>
            </a:r>
            <a:r>
              <a:rPr lang="en-US" dirty="0" smtClean="0"/>
              <a:t>,y</a:t>
            </a:r>
            <a:r>
              <a:rPr lang="el-GR" dirty="0" smtClean="0"/>
              <a:t> = </a:t>
            </a:r>
            <a:r>
              <a:rPr lang="en-US" dirty="0" smtClean="0"/>
              <a:t>first two symbols of s, z = rest.</a:t>
            </a:r>
          </a:p>
          <a:p>
            <a:pPr lvl="1"/>
            <a:r>
              <a:rPr lang="en-US" dirty="0" smtClean="0"/>
              <a:t>For every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libri"/>
              </a:rPr>
              <a:t>≥ 0</a:t>
            </a:r>
            <a:r>
              <a:rPr lang="en-US" dirty="0" smtClean="0"/>
              <a:t>, </a:t>
            </a:r>
            <a:r>
              <a:rPr lang="en-US" dirty="0" err="1" smtClean="0"/>
              <a:t>xy</a:t>
            </a:r>
            <a:r>
              <a:rPr lang="en-US" baseline="30000" dirty="0" err="1" smtClean="0"/>
              <a:t>i</a:t>
            </a:r>
            <a:r>
              <a:rPr lang="en-US" dirty="0" err="1" smtClean="0"/>
              <a:t>z</a:t>
            </a:r>
            <a:r>
              <a:rPr lang="en-US" dirty="0" smtClean="0"/>
              <a:t> in L’. 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L’ = </a:t>
            </a:r>
            <a:r>
              <a:rPr lang="en-US" sz="5300" dirty="0" smtClean="0"/>
              <a:t>{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,w</a:t>
            </a:r>
            <a:r>
              <a:rPr lang="en-US" baseline="-25000" dirty="0" smtClean="0"/>
              <a:t>2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  <a:r>
              <a:rPr lang="en-US" baseline="30000" dirty="0" smtClean="0"/>
              <a:t>*</a:t>
            </a:r>
            <a:r>
              <a:rPr lang="en-US" dirty="0" smtClean="0"/>
              <a:t>,|w</a:t>
            </a:r>
            <a:r>
              <a:rPr lang="en-US" baseline="-25000" dirty="0" smtClean="0"/>
              <a:t>1</a:t>
            </a:r>
            <a:r>
              <a:rPr lang="en-US" dirty="0" smtClean="0"/>
              <a:t>|=|w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sz="53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Is it regular?</a:t>
            </a:r>
            <a:r>
              <a:rPr lang="en-US" dirty="0" smtClean="0"/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Consider L’’ = {w : w has even length}.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L’ = </a:t>
            </a:r>
            <a:r>
              <a:rPr lang="en-US" sz="5300" dirty="0" smtClean="0"/>
              <a:t>{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,w</a:t>
            </a:r>
            <a:r>
              <a:rPr lang="en-US" baseline="-25000" dirty="0" smtClean="0"/>
              <a:t>2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  <a:r>
              <a:rPr lang="en-US" baseline="30000" dirty="0" smtClean="0"/>
              <a:t>*</a:t>
            </a:r>
            <a:r>
              <a:rPr lang="en-US" dirty="0" smtClean="0"/>
              <a:t>,|w</a:t>
            </a:r>
            <a:r>
              <a:rPr lang="en-US" baseline="-25000" dirty="0" smtClean="0"/>
              <a:t>1</a:t>
            </a:r>
            <a:r>
              <a:rPr lang="en-US" dirty="0" smtClean="0"/>
              <a:t>|=|w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sz="53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Is it regular? </a:t>
            </a:r>
          </a:p>
          <a:p>
            <a:r>
              <a:rPr lang="en-US" dirty="0" smtClean="0"/>
              <a:t>Consider L’’ = {w : w has even length}.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i="1" dirty="0" smtClean="0"/>
              <a:t>	Every string of even length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5257800"/>
            <a:ext cx="5860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abbbaabb</a:t>
            </a:r>
            <a:r>
              <a:rPr lang="en-US" sz="4400" dirty="0" smtClean="0"/>
              <a:t>….…</a:t>
            </a:r>
            <a:r>
              <a:rPr lang="en-US" sz="4400" dirty="0" err="1" smtClean="0"/>
              <a:t>bbabaaaa</a:t>
            </a:r>
            <a:endParaRPr lang="en-US" sz="4400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4648199" y="3352800"/>
            <a:ext cx="228601" cy="541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48837" y="6182380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2n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L’ = </a:t>
            </a:r>
            <a:r>
              <a:rPr lang="en-US" sz="5300" dirty="0" smtClean="0"/>
              <a:t>{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,w</a:t>
            </a:r>
            <a:r>
              <a:rPr lang="en-US" baseline="-25000" dirty="0" smtClean="0"/>
              <a:t>2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  <a:r>
              <a:rPr lang="en-US" baseline="30000" dirty="0" smtClean="0"/>
              <a:t>*</a:t>
            </a:r>
            <a:r>
              <a:rPr lang="en-US" dirty="0" smtClean="0"/>
              <a:t>,|w</a:t>
            </a:r>
            <a:r>
              <a:rPr lang="en-US" baseline="-25000" dirty="0" smtClean="0"/>
              <a:t>1</a:t>
            </a:r>
            <a:r>
              <a:rPr lang="en-US" dirty="0" smtClean="0"/>
              <a:t>|=|w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sz="53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Is it regular? </a:t>
            </a:r>
          </a:p>
          <a:p>
            <a:r>
              <a:rPr lang="en-US" dirty="0" smtClean="0"/>
              <a:t>Consider L’’ = {w : w has even length}.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i="1" dirty="0" smtClean="0"/>
              <a:t>	Every string of even length </a:t>
            </a:r>
          </a:p>
          <a:p>
            <a:pPr>
              <a:buNone/>
            </a:pPr>
            <a:r>
              <a:rPr lang="en-US" i="1" dirty="0" smtClean="0"/>
              <a:t>	can be split into two parts of equal length </a:t>
            </a: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81200" y="5257800"/>
            <a:ext cx="57599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abbbaabb</a:t>
            </a:r>
            <a:r>
              <a:rPr lang="en-US" sz="4400" dirty="0" smtClean="0"/>
              <a:t>…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…</a:t>
            </a:r>
            <a:r>
              <a:rPr lang="en-US" sz="4400" dirty="0" err="1" smtClean="0"/>
              <a:t>bbabaaaa</a:t>
            </a:r>
            <a:endParaRPr lang="en-US" sz="4400" dirty="0"/>
          </a:p>
        </p:txBody>
      </p:sp>
      <p:sp>
        <p:nvSpPr>
          <p:cNvPr id="15" name="Right Brace 14"/>
          <p:cNvSpPr/>
          <p:nvPr/>
        </p:nvSpPr>
        <p:spPr>
          <a:xfrm rot="5400000">
            <a:off x="6057900" y="4762501"/>
            <a:ext cx="228600" cy="259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96637" y="61823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4848" y="5257800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|</a:t>
            </a:r>
            <a:endParaRPr lang="en-US" sz="4400" dirty="0"/>
          </a:p>
        </p:txBody>
      </p:sp>
      <p:sp>
        <p:nvSpPr>
          <p:cNvPr id="18" name="Right Brace 17"/>
          <p:cNvSpPr/>
          <p:nvPr/>
        </p:nvSpPr>
        <p:spPr>
          <a:xfrm rot="5400000">
            <a:off x="3276600" y="4724400"/>
            <a:ext cx="228600" cy="266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00400" y="6182379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n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L’ = </a:t>
            </a:r>
            <a:r>
              <a:rPr lang="en-US" sz="5300" dirty="0" smtClean="0"/>
              <a:t>{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,w</a:t>
            </a:r>
            <a:r>
              <a:rPr lang="en-US" baseline="-25000" dirty="0" smtClean="0"/>
              <a:t>2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  <a:r>
              <a:rPr lang="en-US" baseline="30000" dirty="0" smtClean="0"/>
              <a:t>*</a:t>
            </a:r>
            <a:r>
              <a:rPr lang="en-US" dirty="0" smtClean="0"/>
              <a:t>,|w</a:t>
            </a:r>
            <a:r>
              <a:rPr lang="en-US" baseline="-25000" dirty="0" smtClean="0"/>
              <a:t>1</a:t>
            </a:r>
            <a:r>
              <a:rPr lang="en-US" dirty="0" smtClean="0"/>
              <a:t>|=|w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sz="53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Is it regular? </a:t>
            </a:r>
          </a:p>
          <a:p>
            <a:r>
              <a:rPr lang="en-US" dirty="0" smtClean="0"/>
              <a:t>Consider L’’ = {w : w has even length}.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Every string of even length </a:t>
            </a:r>
          </a:p>
          <a:p>
            <a:pPr>
              <a:buNone/>
            </a:pPr>
            <a:r>
              <a:rPr lang="en-US" i="1" dirty="0" smtClean="0"/>
              <a:t>	can be split into two parts of equal length </a:t>
            </a:r>
          </a:p>
          <a:p>
            <a:pPr>
              <a:buNone/>
            </a:pPr>
            <a:r>
              <a:rPr lang="en-US" i="1" dirty="0" smtClean="0"/>
              <a:t>	and vice versa.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5257800"/>
            <a:ext cx="5860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abbbaabb</a:t>
            </a:r>
            <a:r>
              <a:rPr lang="en-US" sz="4400" dirty="0" smtClean="0"/>
              <a:t>….…</a:t>
            </a:r>
            <a:r>
              <a:rPr lang="en-US" sz="4400" dirty="0" err="1" smtClean="0"/>
              <a:t>bbabaaaa</a:t>
            </a:r>
            <a:endParaRPr lang="en-US" sz="4400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4648199" y="3352800"/>
            <a:ext cx="228601" cy="541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48837" y="6182380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2n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L’ = </a:t>
            </a:r>
            <a:r>
              <a:rPr lang="en-US" sz="5300" dirty="0" smtClean="0"/>
              <a:t>{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,w</a:t>
            </a:r>
            <a:r>
              <a:rPr lang="en-US" baseline="-25000" dirty="0" smtClean="0"/>
              <a:t>2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  <a:r>
              <a:rPr lang="en-US" baseline="30000" dirty="0" smtClean="0"/>
              <a:t>*</a:t>
            </a:r>
            <a:r>
              <a:rPr lang="en-US" dirty="0" smtClean="0"/>
              <a:t>,|w</a:t>
            </a:r>
            <a:r>
              <a:rPr lang="en-US" baseline="-25000" dirty="0" smtClean="0"/>
              <a:t>1</a:t>
            </a:r>
            <a:r>
              <a:rPr lang="en-US" dirty="0" smtClean="0"/>
              <a:t>|=|w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sz="53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Is it regular?</a:t>
            </a:r>
          </a:p>
          <a:p>
            <a:r>
              <a:rPr lang="en-US" dirty="0" smtClean="0"/>
              <a:t>Consider L’’ = {w : w has even length}.</a:t>
            </a:r>
          </a:p>
          <a:p>
            <a:r>
              <a:rPr lang="en-US" b="1" dirty="0" smtClean="0"/>
              <a:t>L’ = L’’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Every string of even length </a:t>
            </a:r>
          </a:p>
          <a:p>
            <a:pPr>
              <a:buNone/>
            </a:pPr>
            <a:r>
              <a:rPr lang="en-US" i="1" dirty="0" smtClean="0"/>
              <a:t>	can be split into two parts of equal length </a:t>
            </a:r>
          </a:p>
          <a:p>
            <a:pPr>
              <a:buNone/>
            </a:pPr>
            <a:r>
              <a:rPr lang="en-US" i="1" dirty="0" smtClean="0"/>
              <a:t>	and vice versa.</a:t>
            </a:r>
            <a:r>
              <a:rPr lang="en-US" b="1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L’ = </a:t>
            </a:r>
            <a:r>
              <a:rPr lang="en-US" sz="5300" dirty="0" smtClean="0"/>
              <a:t>{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,w</a:t>
            </a:r>
            <a:r>
              <a:rPr lang="en-US" baseline="-25000" dirty="0" smtClean="0"/>
              <a:t>2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  <a:r>
              <a:rPr lang="en-US" baseline="30000" dirty="0" smtClean="0"/>
              <a:t>*</a:t>
            </a:r>
            <a:r>
              <a:rPr lang="en-US" dirty="0" smtClean="0"/>
              <a:t>,|w</a:t>
            </a:r>
            <a:r>
              <a:rPr lang="en-US" baseline="-25000" dirty="0" smtClean="0"/>
              <a:t>1</a:t>
            </a:r>
            <a:r>
              <a:rPr lang="en-US" dirty="0" smtClean="0"/>
              <a:t>|=|w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sz="53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Is it regular?</a:t>
            </a:r>
            <a:r>
              <a:rPr lang="en-US" dirty="0" smtClean="0"/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Consider L’’ = {w : w has even length}</a:t>
            </a:r>
          </a:p>
          <a:p>
            <a:r>
              <a:rPr lang="en-US" b="1" dirty="0" smtClean="0"/>
              <a:t>L’ = L’’</a:t>
            </a:r>
          </a:p>
          <a:p>
            <a:r>
              <a:rPr lang="en-US" dirty="0" smtClean="0"/>
              <a:t>A DFA for L’’: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10200" y="5029200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odd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14600" y="5029200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3" idx="7"/>
            <a:endCxn id="10" idx="1"/>
          </p:cNvCxnSpPr>
          <p:nvPr/>
        </p:nvCxnSpPr>
        <p:spPr>
          <a:xfrm rot="5400000" flipH="1" flipV="1">
            <a:off x="4457700" y="4076700"/>
            <a:ext cx="1588" cy="2195140"/>
          </a:xfrm>
          <a:prstGeom prst="curvedConnector3">
            <a:avLst>
              <a:gd name="adj1" fmla="val 2353085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05000" y="5561012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590800" y="51054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3410" y="6167735"/>
            <a:ext cx="5709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a,b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39681" y="4876800"/>
            <a:ext cx="789319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even</a:t>
            </a:r>
            <a:endParaRPr lang="en-US" sz="2400" baseline="-25000" dirty="0" smtClean="0"/>
          </a:p>
          <a:p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4419600"/>
            <a:ext cx="5709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a,b</a:t>
            </a:r>
            <a:endParaRPr lang="en-US" dirty="0"/>
          </a:p>
        </p:txBody>
      </p:sp>
      <p:cxnSp>
        <p:nvCxnSpPr>
          <p:cNvPr id="55" name="Straight Arrow Connector 18"/>
          <p:cNvCxnSpPr>
            <a:stCxn id="13" idx="5"/>
            <a:endCxn id="10" idx="3"/>
          </p:cNvCxnSpPr>
          <p:nvPr/>
        </p:nvCxnSpPr>
        <p:spPr>
          <a:xfrm rot="16200000" flipH="1">
            <a:off x="4457700" y="4777160"/>
            <a:ext cx="1588" cy="2195140"/>
          </a:xfrm>
          <a:prstGeom prst="curvedConnector3">
            <a:avLst>
              <a:gd name="adj1" fmla="val 23530856"/>
            </a:avLst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L’ = </a:t>
            </a:r>
            <a:r>
              <a:rPr lang="en-US" sz="5300" dirty="0" smtClean="0"/>
              <a:t>{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: w</a:t>
            </a:r>
            <a:r>
              <a:rPr lang="en-US" baseline="-25000" dirty="0" smtClean="0"/>
              <a:t>1</a:t>
            </a:r>
            <a:r>
              <a:rPr lang="en-US" dirty="0" smtClean="0"/>
              <a:t>,w</a:t>
            </a:r>
            <a:r>
              <a:rPr lang="en-US" baseline="-25000" dirty="0" smtClean="0"/>
              <a:t>2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  <a:r>
              <a:rPr lang="en-US" baseline="30000" dirty="0" smtClean="0"/>
              <a:t>*</a:t>
            </a:r>
            <a:r>
              <a:rPr lang="en-US" dirty="0" smtClean="0"/>
              <a:t>,|w</a:t>
            </a:r>
            <a:r>
              <a:rPr lang="en-US" baseline="-25000" dirty="0" smtClean="0"/>
              <a:t>1</a:t>
            </a:r>
            <a:r>
              <a:rPr lang="en-US" dirty="0" smtClean="0"/>
              <a:t>|=|w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sz="53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Is it regular?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YES!!!</a:t>
            </a:r>
            <a:endParaRPr lang="en-US" b="1" dirty="0" smtClean="0"/>
          </a:p>
          <a:p>
            <a:r>
              <a:rPr lang="en-US" b="1" dirty="0" smtClean="0"/>
              <a:t>L’ = L’’</a:t>
            </a:r>
            <a:endParaRPr lang="en-US" dirty="0" smtClean="0"/>
          </a:p>
          <a:p>
            <a:r>
              <a:rPr lang="en-US" dirty="0" smtClean="0"/>
              <a:t>A DFA for L’: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10200" y="5029200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odd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14600" y="5029200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3" idx="7"/>
            <a:endCxn id="10" idx="1"/>
          </p:cNvCxnSpPr>
          <p:nvPr/>
        </p:nvCxnSpPr>
        <p:spPr>
          <a:xfrm rot="5400000" flipH="1" flipV="1">
            <a:off x="4457700" y="4076700"/>
            <a:ext cx="1588" cy="2195140"/>
          </a:xfrm>
          <a:prstGeom prst="curvedConnector3">
            <a:avLst>
              <a:gd name="adj1" fmla="val 2353085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05000" y="5561012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590800" y="51054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3410" y="6167735"/>
            <a:ext cx="5709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a,b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4419600"/>
            <a:ext cx="5709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a,b</a:t>
            </a:r>
            <a:endParaRPr lang="en-US" dirty="0"/>
          </a:p>
        </p:txBody>
      </p:sp>
      <p:cxnSp>
        <p:nvCxnSpPr>
          <p:cNvPr id="55" name="Straight Arrow Connector 18"/>
          <p:cNvCxnSpPr>
            <a:stCxn id="13" idx="5"/>
            <a:endCxn id="10" idx="3"/>
          </p:cNvCxnSpPr>
          <p:nvPr/>
        </p:nvCxnSpPr>
        <p:spPr>
          <a:xfrm rot="16200000" flipH="1">
            <a:off x="4457700" y="4777160"/>
            <a:ext cx="1588" cy="2195140"/>
          </a:xfrm>
          <a:prstGeom prst="curvedConnector3">
            <a:avLst>
              <a:gd name="adj1" fmla="val 23530856"/>
            </a:avLst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39681" y="4876800"/>
            <a:ext cx="789319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even</a:t>
            </a:r>
            <a:endParaRPr lang="en-US" sz="2400" baseline="-25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baseline="-25000" dirty="0" smtClean="0"/>
              <a:t>&gt;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smtClean="0"/>
              <a:t> : </a:t>
            </a:r>
            <a:r>
              <a:rPr lang="en-US" dirty="0" err="1" smtClean="0"/>
              <a:t>i</a:t>
            </a:r>
            <a:r>
              <a:rPr lang="en-US" dirty="0" smtClean="0"/>
              <a:t> &gt; j}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L</a:t>
            </a:r>
            <a:r>
              <a:rPr lang="en-US" b="1" baseline="-25000" dirty="0" smtClean="0"/>
              <a:t>&gt;</a:t>
            </a:r>
            <a:r>
              <a:rPr lang="en-US" b="1" dirty="0" smtClean="0"/>
              <a:t> is not regular.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Fix an arbitrary pumping length n&gt;0.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s in L</a:t>
            </a:r>
            <a:r>
              <a:rPr lang="en-US" baseline="-25000" dirty="0" smtClean="0"/>
              <a:t>&gt;</a:t>
            </a:r>
            <a:r>
              <a:rPr lang="en-US" dirty="0" smtClean="0"/>
              <a:t>.</a:t>
            </a:r>
          </a:p>
          <a:p>
            <a:r>
              <a:rPr lang="en-US" dirty="0" smtClean="0"/>
              <a:t>s  = a</a:t>
            </a:r>
            <a:r>
              <a:rPr lang="en-US" baseline="30000" dirty="0" smtClean="0"/>
              <a:t>n+1</a:t>
            </a:r>
            <a:r>
              <a:rPr lang="en-US" dirty="0" smtClean="0"/>
              <a:t>b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/>
              <a:t> L</a:t>
            </a:r>
            <a:r>
              <a:rPr lang="en-US" baseline="-25000" dirty="0" smtClean="0"/>
              <a:t>&gt;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Consider all possible </a:t>
            </a:r>
            <a:r>
              <a:rPr lang="en-US" dirty="0" err="1" smtClean="0"/>
              <a:t>splittings</a:t>
            </a:r>
            <a:r>
              <a:rPr lang="en-US" dirty="0" smtClean="0"/>
              <a:t> of s in </a:t>
            </a:r>
            <a:r>
              <a:rPr lang="en-US" dirty="0" err="1" smtClean="0"/>
              <a:t>x,y,z</a:t>
            </a:r>
            <a:r>
              <a:rPr lang="en-US" dirty="0" smtClean="0"/>
              <a:t> with the </a:t>
            </a:r>
            <a:r>
              <a:rPr lang="en-US" u="sng" dirty="0" smtClean="0"/>
              <a:t>desired properties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5410200"/>
            <a:ext cx="2927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aaa</a:t>
            </a:r>
            <a:r>
              <a:rPr lang="en-US" sz="4000" dirty="0" smtClean="0"/>
              <a:t>…</a:t>
            </a:r>
            <a:r>
              <a:rPr lang="en-US" sz="4000" dirty="0" err="1" smtClean="0"/>
              <a:t>aabb</a:t>
            </a:r>
            <a:r>
              <a:rPr lang="en-US" sz="4000" dirty="0" smtClean="0"/>
              <a:t>…b</a:t>
            </a:r>
            <a:endParaRPr lang="en-US" sz="4000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5449059" y="5599941"/>
            <a:ext cx="228600" cy="1068318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4039360" y="5334760"/>
            <a:ext cx="228602" cy="1598682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5518" y="6120825"/>
            <a:ext cx="404278" cy="58477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n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5318" y="6172200"/>
            <a:ext cx="817853" cy="58477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n+1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baseline="-25000" dirty="0" smtClean="0"/>
              <a:t>&gt;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smtClean="0"/>
              <a:t> : </a:t>
            </a:r>
            <a:r>
              <a:rPr lang="en-US" dirty="0" err="1" smtClean="0"/>
              <a:t>i</a:t>
            </a:r>
            <a:r>
              <a:rPr lang="en-US" dirty="0" smtClean="0"/>
              <a:t> &gt; j}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L</a:t>
            </a:r>
            <a:r>
              <a:rPr lang="en-US" b="1" baseline="-25000" dirty="0" smtClean="0"/>
              <a:t>&gt;</a:t>
            </a:r>
            <a:r>
              <a:rPr lang="en-US" b="1" dirty="0" smtClean="0"/>
              <a:t> is not regular.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Fix an arbitrary pumping length n&gt;0.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Choose a </a:t>
            </a:r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</a:rPr>
              <a:t>proper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string s in L</a:t>
            </a:r>
            <a:r>
              <a:rPr lang="en-US" baseline="-250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  = a</a:t>
            </a:r>
            <a:r>
              <a:rPr lang="en-US" baseline="30000" dirty="0" smtClean="0">
                <a:solidFill>
                  <a:schemeClr val="bg1">
                    <a:lumMod val="75000"/>
                  </a:schemeClr>
                </a:solidFill>
              </a:rPr>
              <a:t>n+1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</a:t>
            </a:r>
            <a:r>
              <a:rPr lang="en-US" baseline="30000" dirty="0" smtClean="0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l-GR" dirty="0" smtClean="0">
                <a:solidFill>
                  <a:schemeClr val="bg1">
                    <a:lumMod val="75000"/>
                  </a:schemeClr>
                </a:solidFill>
                <a:latin typeface="Cambria Math"/>
                <a:ea typeface="Cambria Math"/>
              </a:rPr>
              <a:t>ϵ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L</a:t>
            </a:r>
            <a:r>
              <a:rPr lang="en-US" baseline="-250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Consider all possible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splittings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of s in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x,y,z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with the </a:t>
            </a:r>
            <a:r>
              <a:rPr lang="en-US" u="sng" dirty="0" smtClean="0"/>
              <a:t>desired properties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2895600"/>
            <a:ext cx="1476686" cy="10772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|</a:t>
            </a:r>
            <a:r>
              <a:rPr lang="en-US" sz="3200" b="1" dirty="0" err="1" smtClean="0">
                <a:solidFill>
                  <a:srgbClr val="FF0000"/>
                </a:solidFill>
              </a:rPr>
              <a:t>xy</a:t>
            </a:r>
            <a:r>
              <a:rPr lang="en-US" sz="3200" b="1" dirty="0" smtClean="0">
                <a:solidFill>
                  <a:srgbClr val="FF0000"/>
                </a:solidFill>
              </a:rPr>
              <a:t>|≤ n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|y|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</a:rPr>
              <a:t>≥ 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8" name="Curved Connector 8"/>
          <p:cNvCxnSpPr/>
          <p:nvPr/>
        </p:nvCxnSpPr>
        <p:spPr>
          <a:xfrm rot="5400000" flipH="1" flipV="1">
            <a:off x="3838459" y="2415151"/>
            <a:ext cx="1127373" cy="316549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76600" y="5410200"/>
            <a:ext cx="292740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</a:rPr>
              <a:t>aaa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…</a:t>
            </a:r>
            <a:r>
              <a:rPr lang="en-US" sz="4000" dirty="0" err="1" smtClean="0">
                <a:solidFill>
                  <a:schemeClr val="bg1">
                    <a:lumMod val="85000"/>
                  </a:schemeClr>
                </a:solidFill>
              </a:rPr>
              <a:t>aabb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</a:rPr>
              <a:t>…b</a:t>
            </a:r>
            <a:endParaRPr lang="en-US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16200000">
            <a:off x="5449059" y="5599941"/>
            <a:ext cx="228600" cy="1068318"/>
          </a:xfrm>
          <a:prstGeom prst="leftBrac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Left Brace 21"/>
          <p:cNvSpPr/>
          <p:nvPr/>
        </p:nvSpPr>
        <p:spPr>
          <a:xfrm rot="16200000">
            <a:off x="4039360" y="5334760"/>
            <a:ext cx="228602" cy="1598682"/>
          </a:xfrm>
          <a:prstGeom prst="leftBrac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5518" y="6120825"/>
            <a:ext cx="404278" cy="58477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n</a:t>
            </a:r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5318" y="6172200"/>
            <a:ext cx="817853" cy="58477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n+1</a:t>
            </a:r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baseline="-25000" dirty="0" smtClean="0"/>
              <a:t>&gt;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smtClean="0"/>
              <a:t> : </a:t>
            </a:r>
            <a:r>
              <a:rPr lang="en-US" dirty="0" err="1" smtClean="0"/>
              <a:t>i</a:t>
            </a:r>
            <a:r>
              <a:rPr lang="en-US" dirty="0" smtClean="0"/>
              <a:t> &gt; j}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L</a:t>
            </a:r>
            <a:r>
              <a:rPr lang="en-US" b="1" baseline="-25000" dirty="0" smtClean="0"/>
              <a:t>&gt;</a:t>
            </a:r>
            <a:r>
              <a:rPr lang="en-US" b="1" dirty="0" smtClean="0"/>
              <a:t> is not regular.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Fix an arbitrary pumping length n&gt;0.</a:t>
            </a:r>
          </a:p>
          <a:p>
            <a:r>
              <a:rPr lang="en-US" dirty="0" smtClean="0"/>
              <a:t>Choose a </a:t>
            </a:r>
            <a:r>
              <a:rPr lang="en-US" u="sng" dirty="0" smtClean="0"/>
              <a:t>proper</a:t>
            </a:r>
            <a:r>
              <a:rPr lang="en-US" dirty="0" smtClean="0"/>
              <a:t> string s in L</a:t>
            </a:r>
            <a:r>
              <a:rPr lang="en-US" baseline="-25000" dirty="0" smtClean="0"/>
              <a:t>&gt;</a:t>
            </a:r>
            <a:r>
              <a:rPr lang="en-US" dirty="0" smtClean="0"/>
              <a:t>.</a:t>
            </a:r>
          </a:p>
          <a:p>
            <a:r>
              <a:rPr lang="en-US" dirty="0" smtClean="0"/>
              <a:t>s  = a</a:t>
            </a:r>
            <a:r>
              <a:rPr lang="en-US" baseline="30000" dirty="0" smtClean="0"/>
              <a:t>n+1</a:t>
            </a:r>
            <a:r>
              <a:rPr lang="en-US" dirty="0" smtClean="0"/>
              <a:t>b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l-GR" dirty="0" smtClean="0">
                <a:latin typeface="Cambria Math"/>
                <a:ea typeface="Cambria Math"/>
              </a:rPr>
              <a:t>ϵ</a:t>
            </a:r>
            <a:r>
              <a:rPr lang="en-US" dirty="0" smtClean="0"/>
              <a:t> L</a:t>
            </a:r>
            <a:r>
              <a:rPr lang="en-US" baseline="-25000" dirty="0" smtClean="0"/>
              <a:t>&gt;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Consider all possible </a:t>
            </a:r>
            <a:r>
              <a:rPr lang="en-US" dirty="0" err="1" smtClean="0"/>
              <a:t>splittings</a:t>
            </a:r>
            <a:r>
              <a:rPr lang="en-US" dirty="0" smtClean="0"/>
              <a:t> of s in </a:t>
            </a:r>
            <a:r>
              <a:rPr lang="en-US" dirty="0" err="1" smtClean="0"/>
              <a:t>x,y,z</a:t>
            </a:r>
            <a:r>
              <a:rPr lang="en-US" dirty="0" smtClean="0"/>
              <a:t> with the </a:t>
            </a:r>
            <a:r>
              <a:rPr lang="en-US" u="sng" dirty="0" smtClean="0"/>
              <a:t>desired properties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2895600"/>
            <a:ext cx="1476686" cy="10772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|</a:t>
            </a:r>
            <a:r>
              <a:rPr lang="en-US" sz="3200" b="1" dirty="0" err="1" smtClean="0">
                <a:solidFill>
                  <a:srgbClr val="FF0000"/>
                </a:solidFill>
              </a:rPr>
              <a:t>xy</a:t>
            </a:r>
            <a:r>
              <a:rPr lang="en-US" sz="3200" b="1" dirty="0" smtClean="0">
                <a:solidFill>
                  <a:srgbClr val="FF0000"/>
                </a:solidFill>
              </a:rPr>
              <a:t>|≤ n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|y|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</a:rPr>
              <a:t>≥ 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6600" y="5410200"/>
            <a:ext cx="2927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aaa</a:t>
            </a:r>
            <a:r>
              <a:rPr lang="en-US" sz="4000" dirty="0" smtClean="0"/>
              <a:t>…</a:t>
            </a:r>
            <a:r>
              <a:rPr lang="en-US" sz="4000" dirty="0" err="1" smtClean="0"/>
              <a:t>aabb</a:t>
            </a:r>
            <a:r>
              <a:rPr lang="en-US" sz="4000" dirty="0" smtClean="0"/>
              <a:t>…b</a:t>
            </a:r>
            <a:endParaRPr lang="en-US" sz="4000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5449059" y="5599941"/>
            <a:ext cx="228600" cy="1068318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4039360" y="5334760"/>
            <a:ext cx="228602" cy="1598682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35518" y="6120825"/>
            <a:ext cx="404278" cy="58477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n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5318" y="6172200"/>
            <a:ext cx="817853" cy="58477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n+1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3333</Words>
  <Application>Microsoft Office PowerPoint</Application>
  <PresentationFormat>On-screen Show (4:3)</PresentationFormat>
  <Paragraphs>540</Paragraphs>
  <Slides>67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Pumping Lemma Examples</vt:lpstr>
      <vt:lpstr>L&gt; = {aibj : i &gt; j}</vt:lpstr>
      <vt:lpstr>L&gt; = {aibj : i &gt; j}</vt:lpstr>
      <vt:lpstr>L&gt; = {aibj : i &gt; j}</vt:lpstr>
      <vt:lpstr>L&gt; = {aibj : i &gt; j}</vt:lpstr>
      <vt:lpstr>L&gt; = {aibj : i &gt; j}</vt:lpstr>
      <vt:lpstr>L&gt; = {aibj : i &gt; j}</vt:lpstr>
      <vt:lpstr>L&gt; = {aibj : i &gt; j}</vt:lpstr>
      <vt:lpstr>L&gt; = {aibj : i &gt; j}</vt:lpstr>
      <vt:lpstr>L&gt; = {aibj : i &gt; j}</vt:lpstr>
      <vt:lpstr>L&gt; = {aibj : i &gt; j}</vt:lpstr>
      <vt:lpstr>L&gt; = {aibj : i &gt; j}</vt:lpstr>
      <vt:lpstr>L&gt; = {aibj : i &gt; j}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L={ww : w in {a,b}*}</vt:lpstr>
      <vt:lpstr>L’ = {w1w2 : w1,w2 ϵ {a,b}*,|w1|=|w2|}</vt:lpstr>
      <vt:lpstr>L’ = {w1w2 : w1,w2 ϵ {a,b}*,|w1|=|w2|}</vt:lpstr>
      <vt:lpstr>L’ = {w1w2 : w1,w2 ϵ {a,b}*,|w1|=|w2|}</vt:lpstr>
      <vt:lpstr>L’ = {w1w2 : w1,w2 ϵ {a,b}*,|w1|=|w2|}</vt:lpstr>
      <vt:lpstr>L’ = {w1w2 : w1,w2 ϵ {a,b}*,|w1|=|w2|}</vt:lpstr>
      <vt:lpstr>L’ = {w1w2 : w1,w2 ϵ {a,b}*,|w1|=|w2|}</vt:lpstr>
      <vt:lpstr>L’ = {w1w2 : w1,w2 ϵ {a,b}*,|w1|=|w2|}</vt:lpstr>
      <vt:lpstr>L’ = {w1w2 : w1,w2 ϵ {a,b}*,|w1|=|w2|}</vt:lpstr>
      <vt:lpstr>L’ = {w1w2 : w1,w2 ϵ {a,b}*,|w1|=|w2|}</vt:lpstr>
      <vt:lpstr>L’ = {w1w2 : w1,w2 ϵ {a,b}*,|w1|=|w2|}</vt:lpstr>
      <vt:lpstr>L’ = {w1w2 : w1,w2 ϵ {a,b}*,|w1|=|w2|}</vt:lpstr>
      <vt:lpstr>L’ = {w1w2 : w1,w2 ϵ {a,b}*,|w1|=|w2|}</vt:lpstr>
      <vt:lpstr>L’ = {w1w2 : w1,w2 ϵ {a,b}*,|w1|=|w2|}</vt:lpstr>
      <vt:lpstr>L’ = {w1w2 : w1,w2 ϵ {a,b}*,|w1|=|w2|}</vt:lpstr>
      <vt:lpstr>L’ = {w1w2 : w1,w2 ϵ {a,b}*,|w1|=|w2|}</vt:lpstr>
      <vt:lpstr>L’ = {w1w2 : w1,w2 ϵ {a,b}*,|w1|=|w2|}</vt:lpstr>
      <vt:lpstr>L’ = {w1w2 : w1,w2 ϵ {a,b}*,|w1|=|w2|}</vt:lpstr>
      <vt:lpstr>L’ = {w1w2 : w1,w2 ϵ {a,b}*,|w1|=|w2|}</vt:lpstr>
      <vt:lpstr>L’ = {w1w2 : w1,w2 ϵ {a,b}*,|w1|=|w2|}</vt:lpstr>
      <vt:lpstr>L’ = {w1w2 : w1,w2 ϵ {a,b}*,|w1|=|w2|}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Pumping Lemma Examples</dc:title>
  <dc:creator/>
  <cp:lastModifiedBy>Valia</cp:lastModifiedBy>
  <cp:revision>71</cp:revision>
  <dcterms:created xsi:type="dcterms:W3CDTF">2006-08-16T00:00:00Z</dcterms:created>
  <dcterms:modified xsi:type="dcterms:W3CDTF">2010-02-27T08:15:47Z</dcterms:modified>
</cp:coreProperties>
</file>