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Maven Pro" panose="020B0604020202020204" charset="0"/>
      <p:regular r:id="rId10"/>
    </p:embeddedFont>
    <p:embeddedFont>
      <p:font typeface="Maven Pro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67314" y="1998531"/>
            <a:ext cx="14687111" cy="5464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97"/>
              </a:lnSpc>
            </a:pPr>
            <a:r>
              <a:rPr lang="en-US" sz="10187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DIGITAL MODULATION TECHNIQUES WITH REAL-WORLD APPLICATIONS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4297025" y="6296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-1334623" y="7556145"/>
            <a:ext cx="12642807" cy="2200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7"/>
              </a:lnSpc>
            </a:pPr>
            <a:r>
              <a:rPr lang="en-US" sz="434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Presented by:Om Shinde</a:t>
            </a:r>
          </a:p>
          <a:p>
            <a:pPr algn="ctr">
              <a:lnSpc>
                <a:spcPts val="4347"/>
              </a:lnSpc>
            </a:pPr>
            <a:r>
              <a:rPr lang="en-US" sz="434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               Anuj Shinde</a:t>
            </a:r>
          </a:p>
          <a:p>
            <a:pPr algn="ctr">
              <a:lnSpc>
                <a:spcPts val="4347"/>
              </a:lnSpc>
            </a:pPr>
            <a:r>
              <a:rPr lang="en-US" sz="434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                          Dhananjay Sharma</a:t>
            </a:r>
          </a:p>
          <a:p>
            <a:pPr algn="ctr">
              <a:lnSpc>
                <a:spcPts val="4347"/>
              </a:lnSpc>
            </a:pPr>
            <a:r>
              <a:rPr lang="en-US" sz="434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                 Pratik Shinde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609587" y="3692119"/>
            <a:ext cx="5866792" cy="4190566"/>
          </a:xfrm>
          <a:custGeom>
            <a:avLst/>
            <a:gdLst/>
            <a:ahLst/>
            <a:cxnLst/>
            <a:rect l="l" t="t" r="r" b="b"/>
            <a:pathLst>
              <a:path w="5866792" h="4190566">
                <a:moveTo>
                  <a:pt x="0" y="0"/>
                </a:moveTo>
                <a:lnTo>
                  <a:pt x="5866792" y="0"/>
                </a:lnTo>
                <a:lnTo>
                  <a:pt x="5866792" y="4190566"/>
                </a:lnTo>
                <a:lnTo>
                  <a:pt x="0" y="41905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3557472" y="649290"/>
            <a:ext cx="14467686" cy="112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3"/>
              </a:lnSpc>
            </a:pPr>
            <a:r>
              <a:rPr lang="en-US" sz="9754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Contents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0159" y="3008492"/>
            <a:ext cx="11209009" cy="5791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77051" lvl="1" indent="-588526" algn="just">
              <a:lnSpc>
                <a:spcPts val="7632"/>
              </a:lnSpc>
              <a:buFont typeface="Arial"/>
              <a:buChar char="•"/>
            </a:pPr>
            <a:r>
              <a:rPr lang="en-US" sz="545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Introduction</a:t>
            </a:r>
          </a:p>
          <a:p>
            <a:pPr marL="1177051" lvl="1" indent="-588526" algn="just">
              <a:lnSpc>
                <a:spcPts val="7632"/>
              </a:lnSpc>
              <a:buFont typeface="Arial"/>
              <a:buChar char="•"/>
            </a:pPr>
            <a:r>
              <a:rPr lang="en-US" sz="545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Amplitude Shift Keying (ASK)</a:t>
            </a:r>
          </a:p>
          <a:p>
            <a:pPr marL="1177051" lvl="1" indent="-588526" algn="just">
              <a:lnSpc>
                <a:spcPts val="7632"/>
              </a:lnSpc>
              <a:buFont typeface="Arial"/>
              <a:buChar char="•"/>
            </a:pPr>
            <a:r>
              <a:rPr lang="en-US" sz="545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Frequency Shift Keying (FSK)</a:t>
            </a:r>
          </a:p>
          <a:p>
            <a:pPr marL="1177051" lvl="1" indent="-588526" algn="just">
              <a:lnSpc>
                <a:spcPts val="7632"/>
              </a:lnSpc>
              <a:buFont typeface="Arial"/>
              <a:buChar char="•"/>
            </a:pPr>
            <a:r>
              <a:rPr lang="en-US" sz="545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Phase Shift Keying (PSK)</a:t>
            </a:r>
          </a:p>
          <a:p>
            <a:pPr marL="1177051" lvl="1" indent="-588526" algn="just">
              <a:lnSpc>
                <a:spcPts val="7632"/>
              </a:lnSpc>
              <a:buFont typeface="Arial"/>
              <a:buChar char="•"/>
            </a:pPr>
            <a:r>
              <a:rPr lang="en-US" sz="545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Comparison and Conclusion</a:t>
            </a:r>
          </a:p>
          <a:p>
            <a:pPr algn="just">
              <a:lnSpc>
                <a:spcPts val="7632"/>
              </a:lnSpc>
            </a:pPr>
            <a:endParaRPr lang="en-US" sz="5451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342743" y="944545"/>
            <a:ext cx="17862178" cy="6849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17"/>
              </a:lnSpc>
            </a:pPr>
            <a:endParaRPr/>
          </a:p>
          <a:p>
            <a:pPr marL="749493" lvl="1" indent="-374746" algn="just">
              <a:lnSpc>
                <a:spcPts val="4860"/>
              </a:lnSpc>
              <a:buFont typeface="Arial"/>
              <a:buChar char="•"/>
            </a:pPr>
            <a:r>
              <a:rPr lang="en-US" sz="3471" spc="-9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Digital modulation is the process of converting digital data (binary bits 0 and 1) into an analog waveform by varying one or more characteristics of a carrier signal — such as its amplitude, frequency, or phase — to enable transmission over communication channels.</a:t>
            </a:r>
          </a:p>
          <a:p>
            <a:pPr marL="749493" lvl="1" indent="-374746" algn="just">
              <a:lnSpc>
                <a:spcPts val="4860"/>
              </a:lnSpc>
              <a:buFont typeface="Arial"/>
              <a:buChar char="•"/>
            </a:pPr>
            <a:r>
              <a:rPr lang="en-US" sz="347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It allows efficient, noise-resistant wireless communication.</a:t>
            </a:r>
          </a:p>
          <a:p>
            <a:pPr marL="749493" lvl="1" indent="-374746" algn="just">
              <a:lnSpc>
                <a:spcPts val="4860"/>
              </a:lnSpc>
              <a:buFont typeface="Arial"/>
              <a:buChar char="•"/>
            </a:pPr>
            <a:r>
              <a:rPr lang="en-US" sz="347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Common digital modulation techniques include:</a:t>
            </a:r>
          </a:p>
          <a:p>
            <a:pPr algn="just">
              <a:lnSpc>
                <a:spcPts val="4860"/>
              </a:lnSpc>
            </a:pPr>
            <a:r>
              <a:rPr lang="en-US" sz="347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       ASK (Amplitude Shift Keying)</a:t>
            </a:r>
          </a:p>
          <a:p>
            <a:pPr algn="just">
              <a:lnSpc>
                <a:spcPts val="4860"/>
              </a:lnSpc>
            </a:pPr>
            <a:r>
              <a:rPr lang="en-US" sz="347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       FSK (Frequency Shift Keying)</a:t>
            </a:r>
          </a:p>
          <a:p>
            <a:pPr algn="just">
              <a:lnSpc>
                <a:spcPts val="4860"/>
              </a:lnSpc>
            </a:pPr>
            <a:r>
              <a:rPr lang="en-US" sz="347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       PSK (Phase Shift Keying)</a:t>
            </a:r>
          </a:p>
          <a:p>
            <a:pPr algn="just">
              <a:lnSpc>
                <a:spcPts val="5217"/>
              </a:lnSpc>
            </a:pPr>
            <a:endParaRPr lang="en-US" sz="3471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5217"/>
              </a:lnSpc>
            </a:pPr>
            <a:endParaRPr lang="en-US" sz="3471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341002" y="5023469"/>
            <a:ext cx="10342435" cy="4809232"/>
          </a:xfrm>
          <a:custGeom>
            <a:avLst/>
            <a:gdLst/>
            <a:ahLst/>
            <a:cxnLst/>
            <a:rect l="l" t="t" r="r" b="b"/>
            <a:pathLst>
              <a:path w="10342435" h="4809232">
                <a:moveTo>
                  <a:pt x="0" y="0"/>
                </a:moveTo>
                <a:lnTo>
                  <a:pt x="10342435" y="0"/>
                </a:lnTo>
                <a:lnTo>
                  <a:pt x="10342435" y="4809232"/>
                </a:lnTo>
                <a:lnTo>
                  <a:pt x="0" y="48092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2322750" y="563445"/>
            <a:ext cx="11865409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424753" y="5088021"/>
            <a:ext cx="7964439" cy="4668367"/>
          </a:xfrm>
          <a:custGeom>
            <a:avLst/>
            <a:gdLst/>
            <a:ahLst/>
            <a:cxnLst/>
            <a:rect l="l" t="t" r="r" b="b"/>
            <a:pathLst>
              <a:path w="7964439" h="4668367">
                <a:moveTo>
                  <a:pt x="0" y="0"/>
                </a:moveTo>
                <a:lnTo>
                  <a:pt x="7964439" y="0"/>
                </a:lnTo>
                <a:lnTo>
                  <a:pt x="7964439" y="4668367"/>
                </a:lnTo>
                <a:lnTo>
                  <a:pt x="0" y="46683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1640569"/>
            <a:ext cx="18031760" cy="4864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561" lvl="1" indent="-367281" algn="just">
              <a:lnSpc>
                <a:spcPts val="4763"/>
              </a:lnSpc>
              <a:buFont typeface="Arial"/>
              <a:buChar char="•"/>
            </a:pPr>
            <a:r>
              <a:rPr lang="en-US" sz="3402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 ASK, the amplitude of the carrier wave changes according to digital data.</a:t>
            </a:r>
          </a:p>
          <a:p>
            <a:pPr marL="734561" lvl="1" indent="-367281" algn="just">
              <a:lnSpc>
                <a:spcPts val="4763"/>
              </a:lnSpc>
              <a:buFont typeface="Arial"/>
              <a:buChar char="•"/>
            </a:pPr>
            <a:r>
              <a:rPr lang="en-US" sz="3402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 binary ‘1’ turns the carrier ON, and ‘0’ turns it OFF.</a:t>
            </a:r>
          </a:p>
          <a:p>
            <a:pPr marL="734561" lvl="1" indent="-367281" algn="just">
              <a:lnSpc>
                <a:spcPts val="4763"/>
              </a:lnSpc>
              <a:buFont typeface="Arial"/>
              <a:buChar char="•"/>
            </a:pPr>
            <a:r>
              <a:rPr lang="en-US" sz="3402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It is simple and cost-effective but sensitive to noise.</a:t>
            </a:r>
          </a:p>
          <a:p>
            <a:pPr algn="just">
              <a:lnSpc>
                <a:spcPts val="4763"/>
              </a:lnSpc>
            </a:pPr>
            <a:r>
              <a:rPr lang="en-US" sz="3402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Real-World Example:</a:t>
            </a:r>
          </a:p>
          <a:p>
            <a:pPr algn="just">
              <a:lnSpc>
                <a:spcPts val="4763"/>
              </a:lnSpc>
            </a:pPr>
            <a:r>
              <a:rPr lang="en-US" sz="3402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RFID Tags </a:t>
            </a:r>
            <a:r>
              <a:rPr lang="en-US" sz="3402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 ASK to transmit stored ID data to RFID readers through electromagnetic coupling.</a:t>
            </a:r>
          </a:p>
          <a:p>
            <a:pPr algn="just">
              <a:lnSpc>
                <a:spcPts val="4763"/>
              </a:lnSpc>
            </a:pPr>
            <a:r>
              <a:rPr lang="en-US" sz="3402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Formula: s(t)=</a:t>
            </a:r>
            <a:r>
              <a:rPr lang="en-US" sz="3402" dirty="0" err="1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Amcos</a:t>
            </a:r>
            <a:r>
              <a:rPr lang="en-US" sz="3402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⁡(2π</a:t>
            </a:r>
            <a:r>
              <a:rPr lang="en-US" sz="3402" dirty="0" err="1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fct</a:t>
            </a:r>
            <a:r>
              <a:rPr lang="en-US" sz="3402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)</a:t>
            </a:r>
          </a:p>
          <a:p>
            <a:pPr algn="just">
              <a:lnSpc>
                <a:spcPts val="4763"/>
              </a:lnSpc>
            </a:pPr>
            <a:endParaRPr lang="en-US" sz="3402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0" y="575329"/>
            <a:ext cx="16786676" cy="815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9"/>
              </a:lnSpc>
            </a:pPr>
            <a:r>
              <a:rPr lang="en-US" sz="7048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Amplitude Shift Keying (ASK)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920" y="2146270"/>
            <a:ext cx="17482342" cy="587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4860" lvl="1" indent="-322430" algn="just">
              <a:lnSpc>
                <a:spcPts val="4181"/>
              </a:lnSpc>
              <a:buFont typeface="Arial"/>
              <a:buChar char="•"/>
            </a:pPr>
            <a:r>
              <a:rPr lang="en-US" sz="298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FSK changes the frequency of the carrier depending on whether the input bit is 0 or 1.</a:t>
            </a:r>
          </a:p>
          <a:p>
            <a:pPr marL="644860" lvl="1" indent="-322430" algn="just">
              <a:lnSpc>
                <a:spcPts val="4181"/>
              </a:lnSpc>
              <a:buFont typeface="Arial"/>
              <a:buChar char="•"/>
            </a:pPr>
            <a:r>
              <a:rPr lang="en-US" sz="298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Two discrete frequencies represent logic levels:</a:t>
            </a:r>
          </a:p>
          <a:p>
            <a:pPr algn="just">
              <a:lnSpc>
                <a:spcPts val="4181"/>
              </a:lnSpc>
            </a:pPr>
            <a:r>
              <a:rPr lang="en-US" sz="298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     At </a:t>
            </a:r>
            <a:r>
              <a:rPr lang="en-US" sz="2986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Bit 1</a:t>
            </a:r>
            <a:r>
              <a:rPr lang="en-US" sz="298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the frequency of output wave </a:t>
            </a:r>
            <a:r>
              <a:rPr lang="en-US" sz="2986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increases</a:t>
            </a:r>
          </a:p>
          <a:p>
            <a:pPr algn="just">
              <a:lnSpc>
                <a:spcPts val="4181"/>
              </a:lnSpc>
            </a:pPr>
            <a:r>
              <a:rPr lang="en-US" sz="298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     At </a:t>
            </a:r>
            <a:r>
              <a:rPr lang="en-US" sz="2986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Bit 0</a:t>
            </a:r>
            <a:r>
              <a:rPr lang="en-US" sz="298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the frequency of output wave </a:t>
            </a:r>
            <a:r>
              <a:rPr lang="en-US" sz="2986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decreases</a:t>
            </a:r>
          </a:p>
          <a:p>
            <a:pPr marL="644860" lvl="1" indent="-322430" algn="just">
              <a:lnSpc>
                <a:spcPts val="4181"/>
              </a:lnSpc>
              <a:buFont typeface="Arial"/>
              <a:buChar char="•"/>
            </a:pPr>
            <a:r>
              <a:rPr lang="en-US" sz="298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It offers better noise immunity than ASK.</a:t>
            </a:r>
          </a:p>
          <a:p>
            <a:pPr algn="just">
              <a:lnSpc>
                <a:spcPts val="4181"/>
              </a:lnSpc>
            </a:pPr>
            <a:r>
              <a:rPr lang="en-US" sz="298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</a:t>
            </a:r>
            <a:r>
              <a:rPr lang="en-US" sz="2986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Real-World Example:</a:t>
            </a:r>
          </a:p>
          <a:p>
            <a:pPr marL="644860" lvl="1" indent="-322430" algn="just">
              <a:lnSpc>
                <a:spcPts val="4181"/>
              </a:lnSpc>
              <a:buFont typeface="Arial"/>
              <a:buChar char="•"/>
            </a:pPr>
            <a:r>
              <a:rPr lang="en-US" sz="2986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Bluetooth</a:t>
            </a:r>
            <a:r>
              <a:rPr lang="en-US" sz="298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uses Gaussian FSK (GFSK) to enable low-power, short-range wireless communication between devices.</a:t>
            </a:r>
          </a:p>
          <a:p>
            <a:pPr algn="just">
              <a:lnSpc>
                <a:spcPts val="4181"/>
              </a:lnSpc>
            </a:pPr>
            <a:endParaRPr lang="en-US" sz="2986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181"/>
              </a:lnSpc>
            </a:pPr>
            <a:endParaRPr lang="en-US" sz="2986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181"/>
              </a:lnSpc>
            </a:pPr>
            <a:endParaRPr lang="en-US" sz="2986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7849543" y="5938739"/>
            <a:ext cx="7771145" cy="4348261"/>
          </a:xfrm>
          <a:custGeom>
            <a:avLst/>
            <a:gdLst/>
            <a:ahLst/>
            <a:cxnLst/>
            <a:rect l="l" t="t" r="r" b="b"/>
            <a:pathLst>
              <a:path w="7771145" h="4348261">
                <a:moveTo>
                  <a:pt x="0" y="0"/>
                </a:moveTo>
                <a:lnTo>
                  <a:pt x="7771145" y="0"/>
                </a:lnTo>
                <a:lnTo>
                  <a:pt x="7771145" y="4348261"/>
                </a:lnTo>
                <a:lnTo>
                  <a:pt x="0" y="43482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4" b="-26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534980" y="749647"/>
            <a:ext cx="14864234" cy="815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9"/>
              </a:lnSpc>
            </a:pPr>
            <a:r>
              <a:rPr lang="en-US" sz="7048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Frequency Shift Keying (FSK)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63355" y="5809906"/>
            <a:ext cx="8288010" cy="4662006"/>
          </a:xfrm>
          <a:custGeom>
            <a:avLst/>
            <a:gdLst/>
            <a:ahLst/>
            <a:cxnLst/>
            <a:rect l="l" t="t" r="r" b="b"/>
            <a:pathLst>
              <a:path w="8288010" h="4662006">
                <a:moveTo>
                  <a:pt x="0" y="0"/>
                </a:moveTo>
                <a:lnTo>
                  <a:pt x="8288010" y="0"/>
                </a:lnTo>
                <a:lnTo>
                  <a:pt x="8288010" y="4662005"/>
                </a:lnTo>
                <a:lnTo>
                  <a:pt x="0" y="466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1498253"/>
            <a:ext cx="17451941" cy="5195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48"/>
              </a:lnSpc>
            </a:pPr>
            <a:endParaRPr dirty="0"/>
          </a:p>
          <a:p>
            <a:pPr marL="639817" lvl="1" indent="-319909" algn="just">
              <a:lnSpc>
                <a:spcPts val="4148"/>
              </a:lnSpc>
              <a:buFont typeface="Arial"/>
              <a:buChar char="•"/>
            </a:pPr>
            <a:r>
              <a:rPr lang="en-US" sz="2963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Phase Shift Keying (PSK) is a digital modulation technique in which the phase of a constant-amplitude carrier is changed whenever the input bit changes. In Binary PSK (BPSK):</a:t>
            </a:r>
          </a:p>
          <a:p>
            <a:pPr marL="639817" lvl="1" indent="-319909" algn="just">
              <a:lnSpc>
                <a:spcPts val="4148"/>
              </a:lnSpc>
              <a:buFont typeface="Arial"/>
              <a:buChar char="•"/>
            </a:pPr>
            <a:r>
              <a:rPr lang="en-US" sz="2963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Bit ‘0’ → Phase = 0°</a:t>
            </a:r>
          </a:p>
          <a:p>
            <a:pPr marL="639817" lvl="1" indent="-319909" algn="just">
              <a:lnSpc>
                <a:spcPts val="4148"/>
              </a:lnSpc>
              <a:buFont typeface="Arial"/>
              <a:buChar char="•"/>
            </a:pPr>
            <a:r>
              <a:rPr lang="en-US" sz="2963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Bit ‘1’ → Phase = 180°</a:t>
            </a:r>
          </a:p>
          <a:p>
            <a:pPr marL="639817" lvl="1" indent="-319909" algn="just">
              <a:lnSpc>
                <a:spcPts val="4148"/>
              </a:lnSpc>
              <a:buFont typeface="Arial"/>
              <a:buChar char="•"/>
            </a:pPr>
            <a:r>
              <a:rPr lang="en-US" sz="2963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Each bit transition causes a 180° phase shift, allowing reliable representation of digital data.</a:t>
            </a:r>
          </a:p>
          <a:p>
            <a:pPr algn="just">
              <a:lnSpc>
                <a:spcPts val="4148"/>
              </a:lnSpc>
            </a:pPr>
            <a:r>
              <a:rPr lang="en-US" sz="2963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Real-World Example:</a:t>
            </a:r>
          </a:p>
          <a:p>
            <a:pPr algn="just">
              <a:lnSpc>
                <a:spcPts val="4148"/>
              </a:lnSpc>
            </a:pPr>
            <a:r>
              <a:rPr lang="en-US" sz="2963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Wi-Fi</a:t>
            </a:r>
            <a:r>
              <a:rPr lang="en-US" sz="2963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uses PSK and higher-order variants (like QPSK, 16-QAM) for high-speed data transmission.</a:t>
            </a:r>
          </a:p>
          <a:p>
            <a:pPr algn="just">
              <a:lnSpc>
                <a:spcPts val="4148"/>
              </a:lnSpc>
            </a:pPr>
            <a:r>
              <a:rPr lang="en-US" sz="2963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Formula:</a:t>
            </a:r>
          </a:p>
          <a:p>
            <a:pPr algn="just">
              <a:lnSpc>
                <a:spcPts val="4148"/>
              </a:lnSpc>
            </a:pPr>
            <a:r>
              <a:rPr lang="en-US" sz="2963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s(t)=</a:t>
            </a:r>
            <a:r>
              <a:rPr lang="en-US" sz="2963" dirty="0" err="1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Acos</a:t>
            </a:r>
            <a:r>
              <a:rPr lang="en-US" sz="2963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⁡(2π</a:t>
            </a:r>
            <a:r>
              <a:rPr lang="en-US" sz="2963" dirty="0" err="1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fct+ϕi</a:t>
            </a:r>
            <a:r>
              <a:rPr lang="en-US" sz="2963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8486" y="749647"/>
            <a:ext cx="11632895" cy="815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9"/>
              </a:lnSpc>
            </a:pPr>
            <a:r>
              <a:rPr lang="en-US" sz="7048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Phase Shift Keying (PSK)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" name="Object 3"/>
          <p:cNvGraphicFramePr/>
          <p:nvPr/>
        </p:nvGraphicFramePr>
        <p:xfrm>
          <a:off x="1668171" y="2434143"/>
          <a:ext cx="94297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315700" imgH="4394200" progId="Excel.Sheet.12">
                  <p:embed/>
                </p:oleObj>
              </mc:Choice>
              <mc:Fallback>
                <p:oleObj name="Worksheet" r:id="rId4" imgW="11315700" imgH="4394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8171" y="2434143"/>
                        <a:ext cx="9429750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-805369" y="715962"/>
            <a:ext cx="16507903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Comparison and Conclusion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900119" y="6328054"/>
            <a:ext cx="12487761" cy="3798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903" lvl="1" indent="-332451" algn="l">
              <a:lnSpc>
                <a:spcPts val="4311"/>
              </a:lnSpc>
              <a:buFont typeface="Arial"/>
              <a:buChar char="•"/>
            </a:pPr>
            <a:r>
              <a:rPr lang="en-US" sz="307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Digital modulation enables efficient, reliable wireless data communication.</a:t>
            </a:r>
          </a:p>
          <a:p>
            <a:pPr marL="664903" lvl="1" indent="-332451" algn="l">
              <a:lnSpc>
                <a:spcPts val="4311"/>
              </a:lnSpc>
              <a:buFont typeface="Arial"/>
              <a:buChar char="•"/>
            </a:pPr>
            <a:r>
              <a:rPr lang="en-US" sz="307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ASK → RFID, FSK → Bluetooth, PSK → Wi-Fi demonstrate how modulation is chosen based on application needs for range, power, and speed.</a:t>
            </a:r>
          </a:p>
          <a:p>
            <a:pPr marL="664903" lvl="1" indent="-332451" algn="l">
              <a:lnSpc>
                <a:spcPts val="4311"/>
              </a:lnSpc>
              <a:buFont typeface="Arial"/>
              <a:buChar char="•"/>
            </a:pPr>
            <a:r>
              <a:rPr lang="en-US" sz="307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Python simulations help visualize signal behavior and improve understanding of digital communication systems.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A075B-1C32-2445-F297-EA362AEE1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276"/>
            <a:ext cx="18299716" cy="103182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74031" y="715962"/>
            <a:ext cx="10492213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82334" y="2676766"/>
            <a:ext cx="16668000" cy="6045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903" lvl="1" indent="-410451" algn="l">
              <a:lnSpc>
                <a:spcPts val="5323"/>
              </a:lnSpc>
              <a:buFont typeface="Arial"/>
              <a:buChar char="•"/>
            </a:pPr>
            <a:r>
              <a:rPr lang="en-US" sz="380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S. Haykin, Communication Systems, 5th Edition, Wiley, 2013.</a:t>
            </a:r>
          </a:p>
          <a:p>
            <a:pPr marL="820903" lvl="1" indent="-410451" algn="l">
              <a:lnSpc>
                <a:spcPts val="5323"/>
              </a:lnSpc>
              <a:buFont typeface="Arial"/>
              <a:buChar char="•"/>
            </a:pPr>
            <a:r>
              <a:rPr lang="en-US" sz="380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K. Finkenzeller, RFID Handbook: Fundamentals and Applications, 3rd Edition, Wiley, 2010.</a:t>
            </a:r>
          </a:p>
          <a:p>
            <a:pPr marL="820903" lvl="1" indent="-410451" algn="l">
              <a:lnSpc>
                <a:spcPts val="5323"/>
              </a:lnSpc>
              <a:buFont typeface="Arial"/>
              <a:buChar char="•"/>
            </a:pPr>
            <a:r>
              <a:rPr lang="en-US" sz="380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Bluetooth SIG, Bluetooth Core Specification v5.4, 2021.</a:t>
            </a:r>
          </a:p>
          <a:p>
            <a:pPr marL="820903" lvl="1" indent="-410451" algn="l">
              <a:lnSpc>
                <a:spcPts val="5323"/>
              </a:lnSpc>
              <a:buFont typeface="Arial"/>
              <a:buChar char="•"/>
            </a:pPr>
            <a:r>
              <a:rPr lang="en-US" sz="380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IEEE Std 802.11-2020, IEEE Standard for Wi-Fi Networks, 2020.</a:t>
            </a:r>
          </a:p>
          <a:p>
            <a:pPr marL="820903" lvl="1" indent="-410451" algn="l">
              <a:lnSpc>
                <a:spcPts val="5323"/>
              </a:lnSpc>
              <a:buFont typeface="Arial"/>
              <a:buChar char="•"/>
            </a:pPr>
            <a:r>
              <a:rPr lang="en-US" sz="380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MATLAB &amp; Simulink, Digital Modulation Techniques Tutorial, MathWorks. [Online]. Available: https://www.mathworks.com/help/comm/ug/digital-modulation.html</a:t>
            </a:r>
          </a:p>
          <a:p>
            <a:pPr algn="l">
              <a:lnSpc>
                <a:spcPts val="5323"/>
              </a:lnSpc>
            </a:pPr>
            <a:endParaRPr lang="en-US" sz="3802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537</Words>
  <Application>Microsoft Office PowerPoint</Application>
  <PresentationFormat>Custom</PresentationFormat>
  <Paragraphs>55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Maven Pro</vt:lpstr>
      <vt:lpstr>Maven Pro Bold</vt:lpstr>
      <vt:lpstr>Arial</vt:lpstr>
      <vt:lpstr>Calibri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Ivory Black Simple Geometric Research Project Presentation</dc:title>
  <cp:lastModifiedBy>Om Shinde</cp:lastModifiedBy>
  <cp:revision>2</cp:revision>
  <dcterms:created xsi:type="dcterms:W3CDTF">2006-08-16T00:00:00Z</dcterms:created>
  <dcterms:modified xsi:type="dcterms:W3CDTF">2025-10-07T16:24:42Z</dcterms:modified>
  <dc:identifier>DAGu_uw3Wh8</dc:identifier>
</cp:coreProperties>
</file>