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aven Pro Bold" charset="1" panose="00000800000000000000"/>
      <p:regular r:id="rId14"/>
    </p:embeddedFont>
    <p:embeddedFont>
      <p:font typeface="Maven Pro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67314" y="1998531"/>
            <a:ext cx="14687111" cy="546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7"/>
              </a:lnSpc>
            </a:pPr>
            <a:r>
              <a:rPr lang="en-US" b="true" sz="1018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DIGITAL M</a:t>
            </a:r>
            <a:r>
              <a:rPr lang="en-US" b="true" sz="1018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ODULATION TECHNIQUES WITH REAL-WORLD APPLICATIONS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1334623" y="7556145"/>
            <a:ext cx="12642807" cy="220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7"/>
              </a:lnSpc>
            </a:pPr>
            <a:r>
              <a:rPr lang="en-US" sz="434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by:Om Shinde</a:t>
            </a:r>
          </a:p>
          <a:p>
            <a:pPr algn="ctr">
              <a:lnSpc>
                <a:spcPts val="4347"/>
              </a:lnSpc>
            </a:pPr>
            <a:r>
              <a:rPr lang="en-US" sz="434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Anuj Shinde</a:t>
            </a:r>
          </a:p>
          <a:p>
            <a:pPr algn="ctr">
              <a:lnSpc>
                <a:spcPts val="4347"/>
              </a:lnSpc>
            </a:pPr>
            <a:r>
              <a:rPr lang="en-US" sz="434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           Dhananjay Sharma</a:t>
            </a:r>
          </a:p>
          <a:p>
            <a:pPr algn="ctr">
              <a:lnSpc>
                <a:spcPts val="4347"/>
              </a:lnSpc>
            </a:pPr>
            <a:r>
              <a:rPr lang="en-US" sz="434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            Pratik Shinde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09587" y="3692119"/>
            <a:ext cx="5866792" cy="4190566"/>
          </a:xfrm>
          <a:custGeom>
            <a:avLst/>
            <a:gdLst/>
            <a:ahLst/>
            <a:cxnLst/>
            <a:rect r="r" b="b" t="t" l="l"/>
            <a:pathLst>
              <a:path h="4190566" w="5866792">
                <a:moveTo>
                  <a:pt x="0" y="0"/>
                </a:moveTo>
                <a:lnTo>
                  <a:pt x="5866792" y="0"/>
                </a:lnTo>
                <a:lnTo>
                  <a:pt x="5866792" y="4190566"/>
                </a:lnTo>
                <a:lnTo>
                  <a:pt x="0" y="41905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3557472" y="649290"/>
            <a:ext cx="14467686" cy="1120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3"/>
              </a:lnSpc>
            </a:pPr>
            <a:r>
              <a:rPr lang="en-US" b="true" sz="97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0159" y="3008492"/>
            <a:ext cx="11209009" cy="5791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77051" indent="-588526" lvl="1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</a:p>
          <a:p>
            <a:pPr algn="just" marL="1177051" indent="-588526" lvl="1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Amplitude Shift Keying (ASK)</a:t>
            </a:r>
          </a:p>
          <a:p>
            <a:pPr algn="just" marL="1177051" indent="-588526" lvl="1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Frequency Shift Keying (FSK)</a:t>
            </a:r>
          </a:p>
          <a:p>
            <a:pPr algn="just" marL="1177051" indent="-588526" lvl="1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Phase Shift Keying (PSK)</a:t>
            </a:r>
          </a:p>
          <a:p>
            <a:pPr algn="just" marL="1177051" indent="-588526" lvl="1">
              <a:lnSpc>
                <a:spcPts val="7632"/>
              </a:lnSpc>
              <a:buFont typeface="Arial"/>
              <a:buChar char="•"/>
            </a:pP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-US" sz="545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omparison and Conclusion</a:t>
            </a:r>
          </a:p>
          <a:p>
            <a:pPr algn="just">
              <a:lnSpc>
                <a:spcPts val="763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42743" y="944545"/>
            <a:ext cx="17862178" cy="6849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7"/>
              </a:lnSpc>
            </a:pPr>
          </a:p>
          <a:p>
            <a:pPr algn="just" marL="749493" indent="-374746" lvl="1">
              <a:lnSpc>
                <a:spcPts val="4860"/>
              </a:lnSpc>
              <a:buFont typeface="Arial"/>
              <a:buChar char="•"/>
            </a:pPr>
            <a:r>
              <a:rPr lang="en-US" sz="3471" spc="-9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Dig</a:t>
            </a:r>
            <a:r>
              <a:rPr lang="en-US" sz="3471" spc="-9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it</a:t>
            </a:r>
            <a:r>
              <a:rPr lang="en-US" sz="3471" spc="-9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al modulation is the process of converting digital data (binary bits 0 and 1) into an analog waveform by varying one or more characteristics of a carrier signal — such as its amplitude, frequency, or phase — to enable transmission over communication channels.</a:t>
            </a:r>
          </a:p>
          <a:p>
            <a:pPr algn="just" marL="749493" indent="-374746" lvl="1">
              <a:lnSpc>
                <a:spcPts val="4860"/>
              </a:lnSpc>
              <a:buFont typeface="Arial"/>
              <a:buChar char="•"/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It allows efficient, noise-resistant wireless communication.</a:t>
            </a:r>
          </a:p>
          <a:p>
            <a:pPr algn="just" marL="749493" indent="-374746" lvl="1">
              <a:lnSpc>
                <a:spcPts val="4860"/>
              </a:lnSpc>
              <a:buFont typeface="Arial"/>
              <a:buChar char="•"/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Common digital modulation techniques include:</a:t>
            </a:r>
          </a:p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ASK (Amplitude Shift Keying)</a:t>
            </a:r>
          </a:p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FSK (Frequency Shift Keying)</a:t>
            </a:r>
          </a:p>
          <a:p>
            <a:pPr algn="just">
              <a:lnSpc>
                <a:spcPts val="4860"/>
              </a:lnSpc>
            </a:pPr>
            <a:r>
              <a:rPr lang="en-US" sz="347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     PSK (Phase Shift Keying)</a:t>
            </a:r>
          </a:p>
          <a:p>
            <a:pPr algn="just">
              <a:lnSpc>
                <a:spcPts val="5217"/>
              </a:lnSpc>
            </a:pPr>
          </a:p>
          <a:p>
            <a:pPr algn="just">
              <a:lnSpc>
                <a:spcPts val="5217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41002" y="5023469"/>
            <a:ext cx="10342435" cy="4809232"/>
          </a:xfrm>
          <a:custGeom>
            <a:avLst/>
            <a:gdLst/>
            <a:ahLst/>
            <a:cxnLst/>
            <a:rect r="r" b="b" t="t" l="l"/>
            <a:pathLst>
              <a:path h="4809232" w="10342435">
                <a:moveTo>
                  <a:pt x="0" y="0"/>
                </a:moveTo>
                <a:lnTo>
                  <a:pt x="10342435" y="0"/>
                </a:lnTo>
                <a:lnTo>
                  <a:pt x="10342435" y="4809232"/>
                </a:lnTo>
                <a:lnTo>
                  <a:pt x="0" y="48092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322750" y="563445"/>
            <a:ext cx="11865409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24753" y="5088021"/>
            <a:ext cx="7964439" cy="4668367"/>
          </a:xfrm>
          <a:custGeom>
            <a:avLst/>
            <a:gdLst/>
            <a:ahLst/>
            <a:cxnLst/>
            <a:rect r="r" b="b" t="t" l="l"/>
            <a:pathLst>
              <a:path h="4668367" w="7964439">
                <a:moveTo>
                  <a:pt x="0" y="0"/>
                </a:moveTo>
                <a:lnTo>
                  <a:pt x="7964439" y="0"/>
                </a:lnTo>
                <a:lnTo>
                  <a:pt x="7964439" y="4668367"/>
                </a:lnTo>
                <a:lnTo>
                  <a:pt x="0" y="46683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640569"/>
            <a:ext cx="18031760" cy="479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561" indent="-367281" lvl="1">
              <a:lnSpc>
                <a:spcPts val="4763"/>
              </a:lnSpc>
              <a:buFont typeface="Arial"/>
              <a:buChar char="•"/>
            </a:pP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 ASK, the amplitude of th</a:t>
            </a: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 carrier wave changes according to digital data.</a:t>
            </a:r>
          </a:p>
          <a:p>
            <a:pPr algn="just" marL="734561" indent="-367281" lvl="1">
              <a:lnSpc>
                <a:spcPts val="4763"/>
              </a:lnSpc>
              <a:buFont typeface="Arial"/>
              <a:buChar char="•"/>
            </a:pP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binary ‘1’</a:t>
            </a: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turns</a:t>
            </a: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the carrier ON, and ‘0’ turns it OFF.</a:t>
            </a:r>
          </a:p>
          <a:p>
            <a:pPr algn="just" marL="734561" indent="-367281" lvl="1">
              <a:lnSpc>
                <a:spcPts val="4763"/>
              </a:lnSpc>
              <a:buFont typeface="Arial"/>
              <a:buChar char="•"/>
            </a:pP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is simple and cost-effective but s</a:t>
            </a: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nsitive to noise.</a:t>
            </a:r>
          </a:p>
          <a:p>
            <a:pPr algn="just">
              <a:lnSpc>
                <a:spcPts val="4763"/>
              </a:lnSpc>
            </a:pPr>
            <a:r>
              <a:rPr lang="en-US" b="true" sz="340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Real-World Example:</a:t>
            </a:r>
          </a:p>
          <a:p>
            <a:pPr algn="just">
              <a:lnSpc>
                <a:spcPts val="4763"/>
              </a:lnSpc>
            </a:pPr>
            <a:r>
              <a:rPr lang="en-US" b="true" sz="340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RFID Tags</a:t>
            </a: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use ASK to transmit stored ID data to RFID readers through electromagnetic coupling.</a:t>
            </a:r>
          </a:p>
          <a:p>
            <a:pPr algn="just">
              <a:lnSpc>
                <a:spcPts val="4763"/>
              </a:lnSpc>
            </a:pPr>
            <a:r>
              <a:rPr lang="en-US" sz="34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Formula: s(t)=Amcos⁡(2πfct)</a:t>
            </a:r>
          </a:p>
          <a:p>
            <a:pPr algn="just">
              <a:lnSpc>
                <a:spcPts val="476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75329"/>
            <a:ext cx="16786676" cy="81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9"/>
              </a:lnSpc>
            </a:pPr>
            <a:r>
              <a:rPr lang="en-US" b="true" sz="704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Amplitude Shift Keying (ASK)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920" y="2146270"/>
            <a:ext cx="17482342" cy="5753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4860" indent="-322430" lvl="1">
              <a:lnSpc>
                <a:spcPts val="4181"/>
              </a:lnSpc>
              <a:buFont typeface="Arial"/>
              <a:buChar char="•"/>
            </a:pP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FSK changes the frequency </a:t>
            </a: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of the carrier depending on whether the input bit is 0 or 1.</a:t>
            </a:r>
          </a:p>
          <a:p>
            <a:pPr algn="just" marL="644860" indent="-322430" lvl="1">
              <a:lnSpc>
                <a:spcPts val="4181"/>
              </a:lnSpc>
              <a:buFont typeface="Arial"/>
              <a:buChar char="•"/>
            </a:pP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Two</a:t>
            </a: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discrete frequencies represent logic levels:</a:t>
            </a:r>
          </a:p>
          <a:p>
            <a:pPr algn="just">
              <a:lnSpc>
                <a:spcPts val="4181"/>
              </a:lnSpc>
            </a:pP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At </a:t>
            </a:r>
            <a:r>
              <a:rPr lang="en-US" b="true" sz="298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Bit 1</a:t>
            </a: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the frequency of output wave </a:t>
            </a:r>
            <a:r>
              <a:rPr lang="en-US" b="true" sz="298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increases</a:t>
            </a:r>
          </a:p>
          <a:p>
            <a:pPr algn="just">
              <a:lnSpc>
                <a:spcPts val="4181"/>
              </a:lnSpc>
            </a:pP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At </a:t>
            </a:r>
            <a:r>
              <a:rPr lang="en-US" b="true" sz="298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Bit 0</a:t>
            </a: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the frequency of output wave </a:t>
            </a:r>
            <a:r>
              <a:rPr lang="en-US" b="true" sz="298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decreases</a:t>
            </a:r>
          </a:p>
          <a:p>
            <a:pPr algn="just" marL="644860" indent="-322430" lvl="1">
              <a:lnSpc>
                <a:spcPts val="4181"/>
              </a:lnSpc>
              <a:buFont typeface="Arial"/>
              <a:buChar char="•"/>
            </a:pP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 offers better noise immunity than ASK.</a:t>
            </a:r>
          </a:p>
          <a:p>
            <a:pPr algn="just">
              <a:lnSpc>
                <a:spcPts val="4181"/>
              </a:lnSpc>
            </a:pP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</a:t>
            </a:r>
            <a:r>
              <a:rPr lang="en-US" b="true" sz="298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</a:t>
            </a:r>
            <a:r>
              <a:rPr lang="en-US" b="true" sz="298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al-World Example:</a:t>
            </a:r>
          </a:p>
          <a:p>
            <a:pPr algn="just" marL="644860" indent="-322430" lvl="1">
              <a:lnSpc>
                <a:spcPts val="4181"/>
              </a:lnSpc>
              <a:buFont typeface="Arial"/>
              <a:buChar char="•"/>
            </a:pPr>
            <a:r>
              <a:rPr lang="en-US" sz="298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Bluetooth uses Gaussian FSK (GFSK) to enable low-power, short-range wireless communication between devices.</a:t>
            </a:r>
          </a:p>
          <a:p>
            <a:pPr algn="just">
              <a:lnSpc>
                <a:spcPts val="4181"/>
              </a:lnSpc>
            </a:pPr>
          </a:p>
          <a:p>
            <a:pPr algn="just">
              <a:lnSpc>
                <a:spcPts val="4181"/>
              </a:lnSpc>
            </a:pPr>
          </a:p>
          <a:p>
            <a:pPr algn="just">
              <a:lnSpc>
                <a:spcPts val="4181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849543" y="5938739"/>
            <a:ext cx="7771145" cy="4348261"/>
          </a:xfrm>
          <a:custGeom>
            <a:avLst/>
            <a:gdLst/>
            <a:ahLst/>
            <a:cxnLst/>
            <a:rect r="r" b="b" t="t" l="l"/>
            <a:pathLst>
              <a:path h="4348261" w="7771145">
                <a:moveTo>
                  <a:pt x="0" y="0"/>
                </a:moveTo>
                <a:lnTo>
                  <a:pt x="7771145" y="0"/>
                </a:lnTo>
                <a:lnTo>
                  <a:pt x="7771145" y="4348261"/>
                </a:lnTo>
                <a:lnTo>
                  <a:pt x="0" y="4348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4" r="0" b="-26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534980" y="749647"/>
            <a:ext cx="14864234" cy="81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9"/>
              </a:lnSpc>
            </a:pPr>
            <a:r>
              <a:rPr lang="en-US" b="true" sz="704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Frequency Shift Keying (FSK)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63355" y="5809906"/>
            <a:ext cx="8288010" cy="4662006"/>
          </a:xfrm>
          <a:custGeom>
            <a:avLst/>
            <a:gdLst/>
            <a:ahLst/>
            <a:cxnLst/>
            <a:rect r="r" b="b" t="t" l="l"/>
            <a:pathLst>
              <a:path h="4662006" w="8288010">
                <a:moveTo>
                  <a:pt x="0" y="0"/>
                </a:moveTo>
                <a:lnTo>
                  <a:pt x="8288010" y="0"/>
                </a:lnTo>
                <a:lnTo>
                  <a:pt x="8288010" y="4662005"/>
                </a:lnTo>
                <a:lnTo>
                  <a:pt x="0" y="4662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498253"/>
            <a:ext cx="17451941" cy="5195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8"/>
              </a:lnSpc>
            </a:pPr>
          </a:p>
          <a:p>
            <a:pPr algn="just" marL="639817" indent="-319909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Phase Shift Keying (PSK) is a digital modulation technique in which the phase of a constant-amplitude carrier is changed whenever the input bit changes. In Binary PSK (BPSK):</a:t>
            </a:r>
          </a:p>
          <a:p>
            <a:pPr algn="just" marL="639817" indent="-319909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Bit ‘0’ → Phase = 0°</a:t>
            </a:r>
          </a:p>
          <a:p>
            <a:pPr algn="just" marL="639817" indent="-319909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Bit ‘1’ → Phase = 180°</a:t>
            </a:r>
          </a:p>
          <a:p>
            <a:pPr algn="just" marL="639817" indent="-319909" lvl="1">
              <a:lnSpc>
                <a:spcPts val="4148"/>
              </a:lnSpc>
              <a:buFont typeface="Arial"/>
              <a:buChar char="•"/>
            </a:pP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Each bit transition causes a 180° phase shift, allowing reliable representation of digital data.</a:t>
            </a:r>
          </a:p>
          <a:p>
            <a:pPr algn="just">
              <a:lnSpc>
                <a:spcPts val="4148"/>
              </a:lnSpc>
            </a:pPr>
            <a:r>
              <a:rPr lang="en-US" b="true" sz="296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Real-Wo</a:t>
            </a:r>
            <a:r>
              <a:rPr lang="en-US" b="true" sz="296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</a:t>
            </a:r>
            <a:r>
              <a:rPr lang="en-US" b="true" sz="296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</a:t>
            </a:r>
            <a:r>
              <a:rPr lang="en-US" b="true" sz="296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</a:t>
            </a:r>
            <a:r>
              <a:rPr lang="en-US" b="true" sz="296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</a:t>
            </a:r>
            <a:r>
              <a:rPr lang="en-US" b="true" sz="296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Exa</a:t>
            </a:r>
            <a:r>
              <a:rPr lang="en-US" b="true" sz="296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</a:t>
            </a:r>
            <a:r>
              <a:rPr lang="en-US" b="true" sz="296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pl</a:t>
            </a:r>
            <a:r>
              <a:rPr lang="en-US" b="true" sz="296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e:</a:t>
            </a:r>
          </a:p>
          <a:p>
            <a:pPr algn="just">
              <a:lnSpc>
                <a:spcPts val="4148"/>
              </a:lnSpc>
            </a:pP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Wi-F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 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ses 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PSK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nd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er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-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or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er 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va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ria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nt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 (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like QP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K, 16-Q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) 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h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gh-sp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ed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data 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sm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sion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just">
              <a:lnSpc>
                <a:spcPts val="4148"/>
              </a:lnSpc>
            </a:pP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or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mula:</a:t>
            </a:r>
          </a:p>
          <a:p>
            <a:pPr algn="just">
              <a:lnSpc>
                <a:spcPts val="4148"/>
              </a:lnSpc>
            </a:pP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s(t)=A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</a:t>
            </a:r>
            <a:r>
              <a:rPr lang="en-US" sz="29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s⁡(2πfct+ϕi)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486" y="749647"/>
            <a:ext cx="11632895" cy="81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9"/>
              </a:lnSpc>
            </a:pPr>
            <a:r>
              <a:rPr lang="en-US" b="true" sz="704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Phase Shift Keying (PSK)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3" id="3"/>
          <p:cNvGraphicFramePr/>
          <p:nvPr/>
        </p:nvGraphicFramePr>
        <p:xfrm>
          <a:off x="1668171" y="2434143"/>
          <a:ext cx="9429750" cy="2514600"/>
        </p:xfrm>
        <a:graphic>
          <a:graphicData uri="http://schemas.openxmlformats.org/presentationml/2006/ole">
            <p:oleObj imgW="11315700" imgH="43942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-805369" y="715962"/>
            <a:ext cx="16507903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Comparison and Conclusion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00119" y="6328054"/>
            <a:ext cx="12487761" cy="379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903" indent="-332451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Digital modulation enables efficient, reliable wireless data communication.</a:t>
            </a:r>
          </a:p>
          <a:p>
            <a:pPr algn="l" marL="664903" indent="-332451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ASK → RFID, FSK → Bluetooth, PSK → Wi-Fi demonstrate how modulation is chosen based on application needs for range, power, and speed.</a:t>
            </a:r>
          </a:p>
          <a:p>
            <a:pPr algn="l" marL="664903" indent="-332451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Python simulations help visualize signal behavior and improve understanding of digital communication systems.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74031" y="715962"/>
            <a:ext cx="10492213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2334" y="2676766"/>
            <a:ext cx="16668000" cy="604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903" indent="-410451" lvl="1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. Haykin, Communication Systems, 5th Edition, Wiley, 2013.</a:t>
            </a:r>
          </a:p>
          <a:p>
            <a:pPr algn="l" marL="820903" indent="-410451" lvl="1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K. Finkenzeller, RFID Handbook: Fundamentals and Applications, 3rd Edition, Wiley, 2010.</a:t>
            </a:r>
          </a:p>
          <a:p>
            <a:pPr algn="l" marL="820903" indent="-410451" lvl="1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Bluetooth SIG, Bluetooth Core Specification v5.4, 2021.</a:t>
            </a:r>
          </a:p>
          <a:p>
            <a:pPr algn="l" marL="820903" indent="-410451" lvl="1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IEEE Std 802.11-2020, IEEE Standard for Wi-Fi Networks, 2020.</a:t>
            </a:r>
          </a:p>
          <a:p>
            <a:pPr algn="l" marL="820903" indent="-410451" lvl="1">
              <a:lnSpc>
                <a:spcPts val="5323"/>
              </a:lnSpc>
              <a:buFont typeface="Arial"/>
              <a:buChar char="•"/>
            </a:pPr>
            <a:r>
              <a:rPr lang="en-US" sz="380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MATLAB &amp; Simulink, Digital Modulation Techniques Tutorial, MathWorks. [Online]. Available: https://www.mathworks.com/help/comm/ug/digital-modulation.html</a:t>
            </a:r>
          </a:p>
          <a:p>
            <a:pPr algn="l">
              <a:lnSpc>
                <a:spcPts val="532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DAGu_uw3Wh8</dc:identifier>
  <dcterms:modified xsi:type="dcterms:W3CDTF">2011-08-01T06:04:30Z</dcterms:modified>
  <cp:revision>1</cp:revision>
  <dc:title>Ivory Black Simple Geometric Research Project Presentation</dc:title>
</cp:coreProperties>
</file>