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958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DCD-8DA8-413B-80E3-ACBA64ABB9CE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DCD-8DA8-413B-80E3-ACBA64ABB9CE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56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DCD-8DA8-413B-80E3-ACBA64ABB9CE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3006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DCD-8DA8-413B-80E3-ACBA64ABB9CE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580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DCD-8DA8-413B-80E3-ACBA64ABB9CE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8690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DCD-8DA8-413B-80E3-ACBA64ABB9CE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904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DCD-8DA8-413B-80E3-ACBA64ABB9CE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700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DCD-8DA8-413B-80E3-ACBA64ABB9CE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90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DCD-8DA8-413B-80E3-ACBA64ABB9CE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43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DCD-8DA8-413B-80E3-ACBA64ABB9CE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68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DCD-8DA8-413B-80E3-ACBA64ABB9CE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10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DCD-8DA8-413B-80E3-ACBA64ABB9CE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57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DCD-8DA8-413B-80E3-ACBA64ABB9CE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9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DCD-8DA8-413B-80E3-ACBA64ABB9CE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34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DCD-8DA8-413B-80E3-ACBA64ABB9CE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72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DCD-8DA8-413B-80E3-ACBA64ABB9CE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13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FBDCD-8DA8-413B-80E3-ACBA64ABB9CE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81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mprakashsahoo280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3098-48FE-CDA7-276C-DA683960A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1281" y="249792"/>
            <a:ext cx="6929436" cy="1143001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Hotel Reservation Analysis </a:t>
            </a:r>
            <a:br>
              <a:rPr lang="en-IN" sz="3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</a:br>
            <a:r>
              <a:rPr lang="en-IN" sz="3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(Data Analysis using SQL)</a:t>
            </a:r>
            <a:endParaRPr lang="en-IN" sz="8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D5C07-0782-458F-3D13-B94F0550A725}"/>
              </a:ext>
            </a:extLst>
          </p:cNvPr>
          <p:cNvSpPr txBox="1"/>
          <p:nvPr/>
        </p:nvSpPr>
        <p:spPr>
          <a:xfrm>
            <a:off x="3681412" y="1948328"/>
            <a:ext cx="4829174" cy="96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Submitted By:</a:t>
            </a:r>
            <a:endParaRPr kumimoji="0" lang="en-IN" sz="2400" b="1" i="1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OM Prakash Sahoo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EC93C-F0F6-DBFB-64CD-A1A10AD31235}"/>
              </a:ext>
            </a:extLst>
          </p:cNvPr>
          <p:cNvSpPr txBox="1"/>
          <p:nvPr/>
        </p:nvSpPr>
        <p:spPr>
          <a:xfrm>
            <a:off x="3681412" y="5410429"/>
            <a:ext cx="4829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Details: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Mentorness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Internship Program, Batch MIP-DA-10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logo for a mentor&#10;&#10;Description automatically generated">
            <a:extLst>
              <a:ext uri="{FF2B5EF4-FFF2-40B4-BE49-F238E27FC236}">
                <a16:creationId xmlns:a16="http://schemas.microsoft.com/office/drawing/2014/main" id="{500F448D-9428-9C7D-CA60-1245EDCE5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99" y="3505429"/>
            <a:ext cx="1905000" cy="190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61ADDB-3AC1-ABC6-3DCC-D314322904F2}"/>
              </a:ext>
            </a:extLst>
          </p:cNvPr>
          <p:cNvSpPr txBox="1"/>
          <p:nvPr/>
        </p:nvSpPr>
        <p:spPr>
          <a:xfrm>
            <a:off x="3076574" y="3198167"/>
            <a:ext cx="603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Mail Id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omprakashsahoo280@gmail.com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940389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71255-D45B-2326-14E1-D40900E060D1}"/>
              </a:ext>
            </a:extLst>
          </p:cNvPr>
          <p:cNvSpPr txBox="1"/>
          <p:nvPr/>
        </p:nvSpPr>
        <p:spPr>
          <a:xfrm>
            <a:off x="685800" y="35814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What is the most commonly booked room type?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14653-C3AC-97A6-90C8-E0CC4161F18D}"/>
              </a:ext>
            </a:extLst>
          </p:cNvPr>
          <p:cNvSpPr txBox="1"/>
          <p:nvPr/>
        </p:nvSpPr>
        <p:spPr>
          <a:xfrm>
            <a:off x="1114425" y="1182231"/>
            <a:ext cx="670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Query :</a:t>
            </a: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room_type_reserved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COUNT(*) AS count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reservations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room_type_reserved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count DESC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1;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lose up of a web page&#10;&#10;Description automatically generated">
            <a:extLst>
              <a:ext uri="{FF2B5EF4-FFF2-40B4-BE49-F238E27FC236}">
                <a16:creationId xmlns:a16="http://schemas.microsoft.com/office/drawing/2014/main" id="{1F6470CB-DD6C-3487-9F13-D88079052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309" y="4342898"/>
            <a:ext cx="4721029" cy="1114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BE0CE6-8E43-DF5A-D9F7-AA1E88ED07DA}"/>
              </a:ext>
            </a:extLst>
          </p:cNvPr>
          <p:cNvSpPr txBox="1"/>
          <p:nvPr/>
        </p:nvSpPr>
        <p:spPr>
          <a:xfrm>
            <a:off x="2305050" y="4669303"/>
            <a:ext cx="180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626739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71255-D45B-2326-14E1-D40900E060D1}"/>
              </a:ext>
            </a:extLst>
          </p:cNvPr>
          <p:cNvSpPr txBox="1"/>
          <p:nvPr/>
        </p:nvSpPr>
        <p:spPr>
          <a:xfrm>
            <a:off x="777240" y="405765"/>
            <a:ext cx="1063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How many reservations fall on a weekend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no_of_weekend_nights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0)?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14653-C3AC-97A6-90C8-E0CC4161F18D}"/>
              </a:ext>
            </a:extLst>
          </p:cNvPr>
          <p:cNvSpPr txBox="1"/>
          <p:nvPr/>
        </p:nvSpPr>
        <p:spPr>
          <a:xfrm>
            <a:off x="942975" y="1797784"/>
            <a:ext cx="54578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Query :</a:t>
            </a: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COUNT(*)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weekend_reservations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reservations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no_of_weekend_nights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0;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DB8A44F-78F4-502A-0F82-DEAE389A6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311943"/>
            <a:ext cx="3801934" cy="1176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2770EC-FB8C-168B-AA72-877EF460E98D}"/>
              </a:ext>
            </a:extLst>
          </p:cNvPr>
          <p:cNvSpPr txBox="1"/>
          <p:nvPr/>
        </p:nvSpPr>
        <p:spPr>
          <a:xfrm>
            <a:off x="2305050" y="4669303"/>
            <a:ext cx="180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87974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71255-D45B-2326-14E1-D40900E060D1}"/>
              </a:ext>
            </a:extLst>
          </p:cNvPr>
          <p:cNvSpPr txBox="1"/>
          <p:nvPr/>
        </p:nvSpPr>
        <p:spPr>
          <a:xfrm>
            <a:off x="1272540" y="691515"/>
            <a:ext cx="9646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What is the highest and lowest lead time for reservations?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14653-C3AC-97A6-90C8-E0CC4161F18D}"/>
              </a:ext>
            </a:extLst>
          </p:cNvPr>
          <p:cNvSpPr txBox="1"/>
          <p:nvPr/>
        </p:nvSpPr>
        <p:spPr>
          <a:xfrm>
            <a:off x="1552575" y="1657350"/>
            <a:ext cx="59531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Query :</a:t>
            </a: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MAX(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lead_time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highest_lead_time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MIN(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lead_time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lowest_lead_time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reservations;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A002650-1166-03B6-7E9E-0613A7D75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009" y="4357185"/>
            <a:ext cx="5033291" cy="10858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413B2C-ADA3-948F-FCF2-368F5347EACE}"/>
              </a:ext>
            </a:extLst>
          </p:cNvPr>
          <p:cNvSpPr txBox="1"/>
          <p:nvPr/>
        </p:nvSpPr>
        <p:spPr>
          <a:xfrm>
            <a:off x="2305050" y="4669303"/>
            <a:ext cx="180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844291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71255-D45B-2326-14E1-D40900E060D1}"/>
              </a:ext>
            </a:extLst>
          </p:cNvPr>
          <p:cNvSpPr txBox="1"/>
          <p:nvPr/>
        </p:nvSpPr>
        <p:spPr>
          <a:xfrm>
            <a:off x="1129665" y="539115"/>
            <a:ext cx="993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What is the most common market segment type for reservations?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14653-C3AC-97A6-90C8-E0CC4161F18D}"/>
              </a:ext>
            </a:extLst>
          </p:cNvPr>
          <p:cNvSpPr txBox="1"/>
          <p:nvPr/>
        </p:nvSpPr>
        <p:spPr>
          <a:xfrm>
            <a:off x="1533525" y="1182231"/>
            <a:ext cx="670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Query :</a:t>
            </a: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market_segment_type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COUNT(*) AS count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reservations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market_segment_type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count DESC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1;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C1C756B-942A-4C85-31A9-6F180011F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76" y="4319084"/>
            <a:ext cx="4752697" cy="1162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F90099-D464-C11F-8D48-1ADDEF511B08}"/>
              </a:ext>
            </a:extLst>
          </p:cNvPr>
          <p:cNvSpPr txBox="1"/>
          <p:nvPr/>
        </p:nvSpPr>
        <p:spPr>
          <a:xfrm>
            <a:off x="2305050" y="4669303"/>
            <a:ext cx="180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855481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71255-D45B-2326-14E1-D40900E060D1}"/>
              </a:ext>
            </a:extLst>
          </p:cNvPr>
          <p:cNvSpPr txBox="1"/>
          <p:nvPr/>
        </p:nvSpPr>
        <p:spPr>
          <a:xfrm>
            <a:off x="1096327" y="796290"/>
            <a:ext cx="9999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How many reservations have a booking status of "Confirmed"?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14653-C3AC-97A6-90C8-E0CC4161F18D}"/>
              </a:ext>
            </a:extLst>
          </p:cNvPr>
          <p:cNvSpPr txBox="1"/>
          <p:nvPr/>
        </p:nvSpPr>
        <p:spPr>
          <a:xfrm>
            <a:off x="1495425" y="1797784"/>
            <a:ext cx="670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Query :</a:t>
            </a: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COUNT(*)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confirmed_reservations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reservations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booking_status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'Confirmed';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AADA75-E5E2-5DB6-8C7E-4334DFBDE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157" y="4261935"/>
            <a:ext cx="4018935" cy="12763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9AB2F6-9D8A-3219-7C0D-73CF3912B37C}"/>
              </a:ext>
            </a:extLst>
          </p:cNvPr>
          <p:cNvSpPr txBox="1"/>
          <p:nvPr/>
        </p:nvSpPr>
        <p:spPr>
          <a:xfrm>
            <a:off x="2305050" y="4669303"/>
            <a:ext cx="180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151157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71255-D45B-2326-14E1-D40900E060D1}"/>
              </a:ext>
            </a:extLst>
          </p:cNvPr>
          <p:cNvSpPr txBox="1"/>
          <p:nvPr/>
        </p:nvSpPr>
        <p:spPr>
          <a:xfrm>
            <a:off x="977265" y="491490"/>
            <a:ext cx="10237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What is the total number of adults and children across all reservations?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14653-C3AC-97A6-90C8-E0CC4161F18D}"/>
              </a:ext>
            </a:extLst>
          </p:cNvPr>
          <p:cNvSpPr txBox="1"/>
          <p:nvPr/>
        </p:nvSpPr>
        <p:spPr>
          <a:xfrm>
            <a:off x="1257300" y="1304925"/>
            <a:ext cx="670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Query :</a:t>
            </a: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SUM(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no_of_adults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total_adults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SUM(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no_of_children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total_children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reservations;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476D69-3B19-E1B4-86DC-05CB8831C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210" y="4345280"/>
            <a:ext cx="4438843" cy="1109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091C47-46AD-5AAB-1C15-0FCEABE86F65}"/>
              </a:ext>
            </a:extLst>
          </p:cNvPr>
          <p:cNvSpPr txBox="1"/>
          <p:nvPr/>
        </p:nvSpPr>
        <p:spPr>
          <a:xfrm>
            <a:off x="2305050" y="4669303"/>
            <a:ext cx="180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890225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71255-D45B-2326-14E1-D40900E060D1}"/>
              </a:ext>
            </a:extLst>
          </p:cNvPr>
          <p:cNvSpPr txBox="1"/>
          <p:nvPr/>
        </p:nvSpPr>
        <p:spPr>
          <a:xfrm>
            <a:off x="219075" y="558165"/>
            <a:ext cx="1175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What is the average number of weekend nights for reservations involving children?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14653-C3AC-97A6-90C8-E0CC4161F18D}"/>
              </a:ext>
            </a:extLst>
          </p:cNvPr>
          <p:cNvSpPr txBox="1"/>
          <p:nvPr/>
        </p:nvSpPr>
        <p:spPr>
          <a:xfrm>
            <a:off x="619125" y="1490008"/>
            <a:ext cx="49815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Query :</a:t>
            </a: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AVG(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no_of_weekend_nights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avg_weekend_nights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reservations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no_of_children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social media account&#10;&#10;Description automatically generated">
            <a:extLst>
              <a:ext uri="{FF2B5EF4-FFF2-40B4-BE49-F238E27FC236}">
                <a16:creationId xmlns:a16="http://schemas.microsoft.com/office/drawing/2014/main" id="{34DDC78A-5213-30C7-C11B-02980A1E6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238" y="4338134"/>
            <a:ext cx="3487287" cy="1124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B06B6A-6297-5A32-9A47-D6D5707A11B5}"/>
              </a:ext>
            </a:extLst>
          </p:cNvPr>
          <p:cNvSpPr txBox="1"/>
          <p:nvPr/>
        </p:nvSpPr>
        <p:spPr>
          <a:xfrm>
            <a:off x="2305050" y="4669303"/>
            <a:ext cx="180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777788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71255-D45B-2326-14E1-D40900E060D1}"/>
              </a:ext>
            </a:extLst>
          </p:cNvPr>
          <p:cNvSpPr txBox="1"/>
          <p:nvPr/>
        </p:nvSpPr>
        <p:spPr>
          <a:xfrm>
            <a:off x="1201102" y="443865"/>
            <a:ext cx="9789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How many reservations were made in each month of the year?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14653-C3AC-97A6-90C8-E0CC4161F18D}"/>
              </a:ext>
            </a:extLst>
          </p:cNvPr>
          <p:cNvSpPr txBox="1"/>
          <p:nvPr/>
        </p:nvSpPr>
        <p:spPr>
          <a:xfrm>
            <a:off x="1201102" y="1182231"/>
            <a:ext cx="78771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Query :</a:t>
            </a: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EXTRACT(MONTH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arrival_date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month, COUNT(*) AS reservations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reservations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month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month;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white sheet with numbers&#10;&#10;Description automatically generated">
            <a:extLst>
              <a:ext uri="{FF2B5EF4-FFF2-40B4-BE49-F238E27FC236}">
                <a16:creationId xmlns:a16="http://schemas.microsoft.com/office/drawing/2014/main" id="{261897C7-DF60-B5B7-5D5D-554C47802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935" y="2997940"/>
            <a:ext cx="2526429" cy="38043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ED4BC-E1C4-EB49-108D-7977DF80B9C6}"/>
              </a:ext>
            </a:extLst>
          </p:cNvPr>
          <p:cNvSpPr txBox="1"/>
          <p:nvPr/>
        </p:nvSpPr>
        <p:spPr>
          <a:xfrm>
            <a:off x="2305050" y="4669303"/>
            <a:ext cx="180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173718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71255-D45B-2326-14E1-D40900E060D1}"/>
              </a:ext>
            </a:extLst>
          </p:cNvPr>
          <p:cNvSpPr txBox="1"/>
          <p:nvPr/>
        </p:nvSpPr>
        <p:spPr>
          <a:xfrm>
            <a:off x="219075" y="472440"/>
            <a:ext cx="11753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What is the average number of nights (both weekend and weekday) spent by guests for each room type?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14653-C3AC-97A6-90C8-E0CC4161F18D}"/>
              </a:ext>
            </a:extLst>
          </p:cNvPr>
          <p:cNvSpPr txBox="1"/>
          <p:nvPr/>
        </p:nvSpPr>
        <p:spPr>
          <a:xfrm>
            <a:off x="628650" y="1490008"/>
            <a:ext cx="8743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Query :</a:t>
            </a: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room_type_reserved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AVG(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no_of_weekend_nights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no_of_week_nights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avg_nights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reservations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room_type_reserved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326C803-B7E1-B763-E039-1DA9E844E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585" y="3781025"/>
            <a:ext cx="3891215" cy="2238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045B6E-825E-769A-A3BE-D3D05BCE788C}"/>
              </a:ext>
            </a:extLst>
          </p:cNvPr>
          <p:cNvSpPr txBox="1"/>
          <p:nvPr/>
        </p:nvSpPr>
        <p:spPr>
          <a:xfrm>
            <a:off x="2305050" y="4669303"/>
            <a:ext cx="180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301096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71255-D45B-2326-14E1-D40900E060D1}"/>
              </a:ext>
            </a:extLst>
          </p:cNvPr>
          <p:cNvSpPr txBox="1"/>
          <p:nvPr/>
        </p:nvSpPr>
        <p:spPr>
          <a:xfrm>
            <a:off x="400050" y="377190"/>
            <a:ext cx="11391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For reservations involving children, what is the most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room type, and what is the average price for that room type?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14653-C3AC-97A6-90C8-E0CC4161F18D}"/>
              </a:ext>
            </a:extLst>
          </p:cNvPr>
          <p:cNvSpPr txBox="1"/>
          <p:nvPr/>
        </p:nvSpPr>
        <p:spPr>
          <a:xfrm>
            <a:off x="400050" y="1447800"/>
            <a:ext cx="6772275" cy="286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Query :</a:t>
            </a: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room_type_reserved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COUNT(*) AS count, AVG(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avg_price_per_room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avg_price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reservations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no_of_children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room_type_reserved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count DESC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1;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141B48E-1636-1A3B-3475-FDBC3A338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783" y="4423081"/>
            <a:ext cx="6157167" cy="954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54638A-4F3B-F5B1-F076-53E8A3B42549}"/>
              </a:ext>
            </a:extLst>
          </p:cNvPr>
          <p:cNvSpPr txBox="1"/>
          <p:nvPr/>
        </p:nvSpPr>
        <p:spPr>
          <a:xfrm>
            <a:off x="2305050" y="4669303"/>
            <a:ext cx="180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242471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873DCB-A6A4-673E-1560-A37E93AA4DB0}"/>
              </a:ext>
            </a:extLst>
          </p:cNvPr>
          <p:cNvSpPr txBox="1"/>
          <p:nvPr/>
        </p:nvSpPr>
        <p:spPr>
          <a:xfrm>
            <a:off x="320841" y="352926"/>
            <a:ext cx="2717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97D05-0582-9EFC-AB44-01B98F0D0A7F}"/>
              </a:ext>
            </a:extLst>
          </p:cNvPr>
          <p:cNvSpPr txBox="1"/>
          <p:nvPr/>
        </p:nvSpPr>
        <p:spPr>
          <a:xfrm>
            <a:off x="2224087" y="2028616"/>
            <a:ext cx="77438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involves analyzing a hotel reservation dataset using SQL. The primary objectives are to gain insights into reservation patterns, identify popular choices among guests, and understand various trends in the data.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702038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71255-D45B-2326-14E1-D40900E060D1}"/>
              </a:ext>
            </a:extLst>
          </p:cNvPr>
          <p:cNvSpPr txBox="1"/>
          <p:nvPr/>
        </p:nvSpPr>
        <p:spPr>
          <a:xfrm>
            <a:off x="433387" y="405765"/>
            <a:ext cx="11325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Find the market segment type that generates the highest average price per room.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14653-C3AC-97A6-90C8-E0CC4161F18D}"/>
              </a:ext>
            </a:extLst>
          </p:cNvPr>
          <p:cNvSpPr txBox="1"/>
          <p:nvPr/>
        </p:nvSpPr>
        <p:spPr>
          <a:xfrm>
            <a:off x="433387" y="1305342"/>
            <a:ext cx="71723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Query :</a:t>
            </a: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market_segment_type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AVG(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avg_price_per_room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avg_price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reservations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market_segment_type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avg_price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1;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199E33BC-3F63-A36F-E545-3AE201964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644" y="4397666"/>
            <a:ext cx="5399865" cy="1004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892E04-E79F-760F-2736-3BF7D5268708}"/>
              </a:ext>
            </a:extLst>
          </p:cNvPr>
          <p:cNvSpPr txBox="1"/>
          <p:nvPr/>
        </p:nvSpPr>
        <p:spPr>
          <a:xfrm>
            <a:off x="2305050" y="4669303"/>
            <a:ext cx="180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149655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B63916-3BE4-2AA0-684C-6DA307E6AD2B}"/>
              </a:ext>
            </a:extLst>
          </p:cNvPr>
          <p:cNvSpPr txBox="1"/>
          <p:nvPr/>
        </p:nvSpPr>
        <p:spPr>
          <a:xfrm>
            <a:off x="342900" y="352425"/>
            <a:ext cx="2695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159CE-D7F4-D683-A5E3-EF3C4CCAF444}"/>
              </a:ext>
            </a:extLst>
          </p:cNvPr>
          <p:cNvSpPr txBox="1"/>
          <p:nvPr/>
        </p:nvSpPr>
        <p:spPr>
          <a:xfrm>
            <a:off x="1847850" y="2305050"/>
            <a:ext cx="100679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analysis provided insights into guest preferences and booking trends.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most popular meal plan was identified.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average price per room for different types of reservations was calculated.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Seasonal trends in reservations were observed.</a:t>
            </a:r>
          </a:p>
        </p:txBody>
      </p:sp>
    </p:spTree>
    <p:extLst>
      <p:ext uri="{BB962C8B-B14F-4D97-AF65-F5344CB8AC3E}">
        <p14:creationId xmlns:p14="http://schemas.microsoft.com/office/powerpoint/2010/main" val="152108745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9E9184-A977-2AD9-C953-0A10582E6D8E}"/>
              </a:ext>
            </a:extLst>
          </p:cNvPr>
          <p:cNvSpPr txBox="1"/>
          <p:nvPr/>
        </p:nvSpPr>
        <p:spPr>
          <a:xfrm>
            <a:off x="4114800" y="2168248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latin typeface="High Tower Text" panose="02040502050506030303" pitchFamily="18" charset="0"/>
                <a:cs typeface="Times New Roman" panose="02020603050405020304" pitchFamily="18" charset="0"/>
              </a:rPr>
              <a:t>Thank </a:t>
            </a:r>
          </a:p>
          <a:p>
            <a:pPr algn="r"/>
            <a:r>
              <a:rPr lang="en-IN" sz="5400" b="1" dirty="0">
                <a:latin typeface="High Tower Text" panose="02040502050506030303" pitchFamily="18" charset="0"/>
                <a:cs typeface="Times New Roman" panose="02020603050405020304" pitchFamily="18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10377033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D492A9-ED9C-BBA2-147E-A7662B15138D}"/>
              </a:ext>
            </a:extLst>
          </p:cNvPr>
          <p:cNvSpPr txBox="1"/>
          <p:nvPr/>
        </p:nvSpPr>
        <p:spPr>
          <a:xfrm>
            <a:off x="376488" y="577516"/>
            <a:ext cx="3443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 :</a:t>
            </a:r>
            <a:r>
              <a:rPr lang="en-IN" dirty="0"/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57C54-6765-BD71-CA52-C4F0D9EA2985}"/>
              </a:ext>
            </a:extLst>
          </p:cNvPr>
          <p:cNvSpPr txBox="1"/>
          <p:nvPr/>
        </p:nvSpPr>
        <p:spPr>
          <a:xfrm>
            <a:off x="3421480" y="1448392"/>
            <a:ext cx="87705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information about hotel reservations, including: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Number of adults and children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weekend and weeknights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Type of meal plan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Room type reserved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Lead time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Arrival date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Market segment type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Average price per room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Booking status</a:t>
            </a:r>
          </a:p>
        </p:txBody>
      </p:sp>
    </p:spTree>
    <p:extLst>
      <p:ext uri="{BB962C8B-B14F-4D97-AF65-F5344CB8AC3E}">
        <p14:creationId xmlns:p14="http://schemas.microsoft.com/office/powerpoint/2010/main" val="333718780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6258E3-19D5-60BE-48DC-08EEAC000C4C}"/>
              </a:ext>
            </a:extLst>
          </p:cNvPr>
          <p:cNvSpPr txBox="1"/>
          <p:nvPr/>
        </p:nvSpPr>
        <p:spPr>
          <a:xfrm>
            <a:off x="646196" y="468229"/>
            <a:ext cx="2297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17D7D-F2A2-27DE-E792-C64C46FFE007}"/>
              </a:ext>
            </a:extLst>
          </p:cNvPr>
          <p:cNvSpPr txBox="1"/>
          <p:nvPr/>
        </p:nvSpPr>
        <p:spPr>
          <a:xfrm>
            <a:off x="2495551" y="1403791"/>
            <a:ext cx="96964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Determine the total number of reservations.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Identify the most popular meal plan.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Calculate the average price per room for reservations involving children.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Analyze the number of reservations for a specific year (e.g., 2018).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Find the most commonly booked room type.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Determine the number of reservations that fall on a weekend.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Identify the highest and lowest lead time for reservations.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Find the most common market segment type for reservations.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Count the number of confirmed reservations.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Calculate the total number of adults and children across all reservations.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Determine the average number of weekend nights for reservations involving children.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Analyze the number of reservations made in each month.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Calculate the average number of nights spent by guests for each room type.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Identify the most common room type and average price for reservations involving children.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Determine the market segment type with the highest average price per room.</a:t>
            </a:r>
          </a:p>
        </p:txBody>
      </p:sp>
    </p:spTree>
    <p:extLst>
      <p:ext uri="{BB962C8B-B14F-4D97-AF65-F5344CB8AC3E}">
        <p14:creationId xmlns:p14="http://schemas.microsoft.com/office/powerpoint/2010/main" val="218021837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B8DD6F-F238-00A1-F048-7C7521CFBAC0}"/>
              </a:ext>
            </a:extLst>
          </p:cNvPr>
          <p:cNvSpPr txBox="1"/>
          <p:nvPr/>
        </p:nvSpPr>
        <p:spPr>
          <a:xfrm>
            <a:off x="301792" y="368467"/>
            <a:ext cx="2850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63D24-2E94-824C-88BA-BD24A5F370F2}"/>
              </a:ext>
            </a:extLst>
          </p:cNvPr>
          <p:cNvSpPr txBox="1"/>
          <p:nvPr/>
        </p:nvSpPr>
        <p:spPr>
          <a:xfrm>
            <a:off x="2663992" y="1514475"/>
            <a:ext cx="765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Used PostgreSQL to create and manage the database.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Imported the dataset into PostgreSQL.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Wrote SQL queries to extract insights from the data.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Analyzed the results to answer the key questions.</a:t>
            </a:r>
          </a:p>
        </p:txBody>
      </p:sp>
    </p:spTree>
    <p:extLst>
      <p:ext uri="{BB962C8B-B14F-4D97-AF65-F5344CB8AC3E}">
        <p14:creationId xmlns:p14="http://schemas.microsoft.com/office/powerpoint/2010/main" val="284094896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0BB3EF-A3CC-37FE-F278-BF4A5DAC1F3E}"/>
              </a:ext>
            </a:extLst>
          </p:cNvPr>
          <p:cNvSpPr txBox="1"/>
          <p:nvPr/>
        </p:nvSpPr>
        <p:spPr>
          <a:xfrm>
            <a:off x="1591627" y="672067"/>
            <a:ext cx="9008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What is the total number of reservations in the dataset?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AD29F-A527-DE6F-4079-91A880BAE086}"/>
              </a:ext>
            </a:extLst>
          </p:cNvPr>
          <p:cNvSpPr txBox="1"/>
          <p:nvPr/>
        </p:nvSpPr>
        <p:spPr>
          <a:xfrm>
            <a:off x="2096452" y="1790618"/>
            <a:ext cx="7057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Query 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COUNT(*)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total_reservations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reservations;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social media post">
            <a:extLst>
              <a:ext uri="{FF2B5EF4-FFF2-40B4-BE49-F238E27FC236}">
                <a16:creationId xmlns:a16="http://schemas.microsoft.com/office/drawing/2014/main" id="{6A766C25-E393-16FE-DCE9-E34EE50F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101" y="4051719"/>
            <a:ext cx="4295775" cy="1696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85FA8D-D438-38F1-48A4-2A9B455FD0FD}"/>
              </a:ext>
            </a:extLst>
          </p:cNvPr>
          <p:cNvSpPr txBox="1"/>
          <p:nvPr/>
        </p:nvSpPr>
        <p:spPr>
          <a:xfrm>
            <a:off x="2305050" y="4669303"/>
            <a:ext cx="180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718254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00139-8E52-4F9E-2869-C90400F6F8CC}"/>
              </a:ext>
            </a:extLst>
          </p:cNvPr>
          <p:cNvSpPr txBox="1"/>
          <p:nvPr/>
        </p:nvSpPr>
        <p:spPr>
          <a:xfrm>
            <a:off x="1279207" y="434340"/>
            <a:ext cx="963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Which meal plan is the most popular among guests?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C10577-147E-DA8B-5C8F-527E743E5ADA}"/>
              </a:ext>
            </a:extLst>
          </p:cNvPr>
          <p:cNvSpPr txBox="1"/>
          <p:nvPr/>
        </p:nvSpPr>
        <p:spPr>
          <a:xfrm>
            <a:off x="1914525" y="1182231"/>
            <a:ext cx="79857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Query :</a:t>
            </a: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type_of_meal_plan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COUNT(*) AS count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reservations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type_of_meal_plan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count DESC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1;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3FC76B6-1E91-F989-959E-E53B87C3B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36" y="4277225"/>
            <a:ext cx="4781258" cy="1245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76AD0F-873B-0592-22D9-0F9863AA9643}"/>
              </a:ext>
            </a:extLst>
          </p:cNvPr>
          <p:cNvSpPr txBox="1"/>
          <p:nvPr/>
        </p:nvSpPr>
        <p:spPr>
          <a:xfrm>
            <a:off x="2305050" y="4669303"/>
            <a:ext cx="180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606942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968A2E-9578-346F-E94C-66C818EBB812}"/>
              </a:ext>
            </a:extLst>
          </p:cNvPr>
          <p:cNvSpPr txBox="1"/>
          <p:nvPr/>
        </p:nvSpPr>
        <p:spPr>
          <a:xfrm>
            <a:off x="366712" y="403860"/>
            <a:ext cx="1145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What is the average price per room for reservations involving children?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A8ABB-3EAE-D8CD-706A-D57183DBC86C}"/>
              </a:ext>
            </a:extLst>
          </p:cNvPr>
          <p:cNvSpPr txBox="1"/>
          <p:nvPr/>
        </p:nvSpPr>
        <p:spPr>
          <a:xfrm>
            <a:off x="933450" y="1141095"/>
            <a:ext cx="55054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Query :</a:t>
            </a: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AVG(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avg_price_per_room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avg_price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reservations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no_of_children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2548A569-6E1C-7129-7991-33685070E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482" y="4357185"/>
            <a:ext cx="3419117" cy="1085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912BF7-E5E4-EBE8-D01A-B819DD46911A}"/>
              </a:ext>
            </a:extLst>
          </p:cNvPr>
          <p:cNvSpPr txBox="1"/>
          <p:nvPr/>
        </p:nvSpPr>
        <p:spPr>
          <a:xfrm>
            <a:off x="2305050" y="4669303"/>
            <a:ext cx="180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023113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1346A-9BB1-935D-1E45-C82BDDF6AA78}"/>
              </a:ext>
            </a:extLst>
          </p:cNvPr>
          <p:cNvSpPr txBox="1"/>
          <p:nvPr/>
        </p:nvSpPr>
        <p:spPr>
          <a:xfrm>
            <a:off x="1280160" y="1203960"/>
            <a:ext cx="6705600" cy="2042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9045B-1CD3-F1ED-DA33-B1E8B7C47B20}"/>
              </a:ext>
            </a:extLst>
          </p:cNvPr>
          <p:cNvSpPr txBox="1"/>
          <p:nvPr/>
        </p:nvSpPr>
        <p:spPr>
          <a:xfrm>
            <a:off x="752475" y="391805"/>
            <a:ext cx="1068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How many reservations were made for the year 20XX (replace XX with the desired year)?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8EF2A-379D-80F4-A87F-2E8BB5D80B5F}"/>
              </a:ext>
            </a:extLst>
          </p:cNvPr>
          <p:cNvSpPr txBox="1"/>
          <p:nvPr/>
        </p:nvSpPr>
        <p:spPr>
          <a:xfrm>
            <a:off x="992505" y="1797784"/>
            <a:ext cx="670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Query :</a:t>
            </a: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COUNT(*) AS reservations_2022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reservations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EXTRACT(YEAR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arrival_date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2022;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32EE09E-403E-80A6-BA71-B21BD96C2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805" y="4348858"/>
            <a:ext cx="3023076" cy="1108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BBFC8A-ABBF-2D2B-0596-550DEFEEDED2}"/>
              </a:ext>
            </a:extLst>
          </p:cNvPr>
          <p:cNvSpPr txBox="1"/>
          <p:nvPr/>
        </p:nvSpPr>
        <p:spPr>
          <a:xfrm>
            <a:off x="2305050" y="4669303"/>
            <a:ext cx="180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318627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1138</Words>
  <Application>Microsoft Office PowerPoint</Application>
  <PresentationFormat>Widescreen</PresentationFormat>
  <Paragraphs>147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Arial</vt:lpstr>
      <vt:lpstr>Century Gothic</vt:lpstr>
      <vt:lpstr>High Tower Text</vt:lpstr>
      <vt:lpstr>Times New Roman</vt:lpstr>
      <vt:lpstr>Wingdings 3</vt:lpstr>
      <vt:lpstr>Wisp</vt:lpstr>
      <vt:lpstr>Hotel Reservation Analysis  (Data Analysis using SQL)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 Prakash Sahoo</dc:creator>
  <cp:lastModifiedBy>OM Prakash Sahoo</cp:lastModifiedBy>
  <cp:revision>10</cp:revision>
  <dcterms:created xsi:type="dcterms:W3CDTF">2024-06-26T08:57:41Z</dcterms:created>
  <dcterms:modified xsi:type="dcterms:W3CDTF">2024-06-26T10:03:36Z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2024-06-26T09:07:37Z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e22387f9-1060-4152-ab1f-f038704daee8</vt:lpwstr>
  </property>
  <property fmtid="{D5CDD505-2E9C-101B-9397-08002B2CF9AE}" pid="7" name="MSIP_Label_defa4170-0d19-0005-0004-bc88714345d2_ActionId">
    <vt:lpwstr>8cf58fb9-5d44-45e2-8e38-662fd359784a</vt:lpwstr>
  </property>
  <property fmtid="{D5CDD505-2E9C-101B-9397-08002B2CF9AE}" pid="8" name="MSIP_Label_defa4170-0d19-0005-0004-bc88714345d2_ContentBits">
    <vt:lpwstr>0</vt:lpwstr>
  </property>
</Properties>
</file>