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Nuni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notesMaster" Target="notesMasters/notesMaster1.xml"/><Relationship Id="rId19" Type="http://schemas.openxmlformats.org/officeDocument/2006/relationships/font" Target="fonts/Nunito-boldItalic.fntdata"/><Relationship Id="rId6" Type="http://schemas.openxmlformats.org/officeDocument/2006/relationships/slide" Target="slides/slide1.xml"/><Relationship Id="rId18"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210057cef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210057cef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210057cefe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210057cefe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2011bdabcf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2011bdabcf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210057cef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210057ce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210057cef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210057cef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210057cef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210057cef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210057cef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210057cef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210057cefe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210057cefe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210057cef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210057cef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github.com/zarif98sjs/xv6-memory-management-walkthrough" TargetMode="External"/><Relationship Id="rId4" Type="http://schemas.openxmlformats.org/officeDocument/2006/relationships/hyperlink" Target="http://www.cse.iitm.ac.in/~chester/courses/15o_os/slides/4_MM.pdf"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idx="1" type="subTitle"/>
          </p:nvPr>
        </p:nvSpPr>
        <p:spPr>
          <a:xfrm>
            <a:off x="311700" y="397400"/>
            <a:ext cx="8520600" cy="2338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GB" sz="2900">
                <a:solidFill>
                  <a:srgbClr val="000000"/>
                </a:solidFill>
              </a:rPr>
              <a:t>Linux Assignment</a:t>
            </a:r>
            <a:endParaRPr b="1" sz="2900">
              <a:solidFill>
                <a:srgbClr val="000000"/>
              </a:solidFill>
            </a:endParaRPr>
          </a:p>
          <a:p>
            <a:pPr indent="0" lvl="0" marL="0" rtl="0" algn="l">
              <a:spcBef>
                <a:spcPts val="0"/>
              </a:spcBef>
              <a:spcAft>
                <a:spcPts val="0"/>
              </a:spcAft>
              <a:buNone/>
            </a:pPr>
            <a:r>
              <a:t/>
            </a:r>
            <a:endParaRPr b="1" sz="2900">
              <a:solidFill>
                <a:srgbClr val="000000"/>
              </a:solidFill>
            </a:endParaRPr>
          </a:p>
          <a:p>
            <a:pPr indent="0" lvl="0" marL="0" rtl="0" algn="ctr">
              <a:spcBef>
                <a:spcPts val="0"/>
              </a:spcBef>
              <a:spcAft>
                <a:spcPts val="0"/>
              </a:spcAft>
              <a:buNone/>
            </a:pPr>
            <a:r>
              <a:rPr lang="en-GB" sz="2400">
                <a:solidFill>
                  <a:srgbClr val="000000"/>
                </a:solidFill>
              </a:rPr>
              <a:t>Presentation on</a:t>
            </a:r>
            <a:endParaRPr sz="2400">
              <a:solidFill>
                <a:srgbClr val="000000"/>
              </a:solidFill>
            </a:endParaRPr>
          </a:p>
          <a:p>
            <a:pPr indent="0" lvl="0" marL="0" rtl="0" algn="ctr">
              <a:spcBef>
                <a:spcPts val="0"/>
              </a:spcBef>
              <a:spcAft>
                <a:spcPts val="0"/>
              </a:spcAft>
              <a:buNone/>
            </a:pPr>
            <a:r>
              <a:t/>
            </a:r>
            <a:endParaRPr sz="2400">
              <a:solidFill>
                <a:srgbClr val="000000"/>
              </a:solidFill>
            </a:endParaRPr>
          </a:p>
          <a:p>
            <a:pPr indent="0" lvl="0" marL="0" rtl="0" algn="ctr">
              <a:spcBef>
                <a:spcPts val="0"/>
              </a:spcBef>
              <a:spcAft>
                <a:spcPts val="0"/>
              </a:spcAft>
              <a:buNone/>
            </a:pPr>
            <a:r>
              <a:rPr b="1" lang="en-GB" sz="2400">
                <a:solidFill>
                  <a:srgbClr val="000000"/>
                </a:solidFill>
              </a:rPr>
              <a:t>Memory Management in xv6</a:t>
            </a:r>
            <a:endParaRPr b="1" sz="2400">
              <a:solidFill>
                <a:srgbClr val="000000"/>
              </a:solidFill>
            </a:endParaRPr>
          </a:p>
        </p:txBody>
      </p:sp>
      <p:sp>
        <p:nvSpPr>
          <p:cNvPr id="129" name="Google Shape;129;p13"/>
          <p:cNvSpPr txBox="1"/>
          <p:nvPr/>
        </p:nvSpPr>
        <p:spPr>
          <a:xfrm>
            <a:off x="6221875" y="3067475"/>
            <a:ext cx="26103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latin typeface="Calibri"/>
                <a:ea typeface="Calibri"/>
                <a:cs typeface="Calibri"/>
                <a:sym typeface="Calibri"/>
              </a:rPr>
              <a:t>Presented By:</a:t>
            </a:r>
            <a:endParaRPr b="1" sz="1600">
              <a:latin typeface="Calibri"/>
              <a:ea typeface="Calibri"/>
              <a:cs typeface="Calibri"/>
              <a:sym typeface="Calibri"/>
            </a:endParaRPr>
          </a:p>
          <a:p>
            <a:pPr indent="0" lvl="0" marL="0" rtl="0" algn="l">
              <a:spcBef>
                <a:spcPts val="0"/>
              </a:spcBef>
              <a:spcAft>
                <a:spcPts val="0"/>
              </a:spcAft>
              <a:buNone/>
            </a:pPr>
            <a:r>
              <a:t/>
            </a:r>
            <a:endParaRPr sz="1600">
              <a:latin typeface="Calibri"/>
              <a:ea typeface="Calibri"/>
              <a:cs typeface="Calibri"/>
              <a:sym typeface="Calibri"/>
            </a:endParaRPr>
          </a:p>
          <a:p>
            <a:pPr indent="0" lvl="0" marL="0" rtl="0" algn="l">
              <a:spcBef>
                <a:spcPts val="0"/>
              </a:spcBef>
              <a:spcAft>
                <a:spcPts val="0"/>
              </a:spcAft>
              <a:buNone/>
            </a:pPr>
            <a:r>
              <a:rPr lang="en-GB" sz="1600">
                <a:latin typeface="Calibri"/>
                <a:ea typeface="Calibri"/>
                <a:cs typeface="Calibri"/>
                <a:sym typeface="Calibri"/>
              </a:rPr>
              <a:t>Om Prakash Sahoo</a:t>
            </a:r>
            <a:endParaRPr sz="1600">
              <a:latin typeface="Calibri"/>
              <a:ea typeface="Calibri"/>
              <a:cs typeface="Calibri"/>
              <a:sym typeface="Calibri"/>
            </a:endParaRPr>
          </a:p>
          <a:p>
            <a:pPr indent="0" lvl="0" marL="0" rtl="0" algn="l">
              <a:spcBef>
                <a:spcPts val="0"/>
              </a:spcBef>
              <a:spcAft>
                <a:spcPts val="0"/>
              </a:spcAft>
              <a:buNone/>
            </a:pPr>
            <a:r>
              <a:rPr lang="en-GB" sz="1600">
                <a:latin typeface="Calibri"/>
                <a:ea typeface="Calibri"/>
                <a:cs typeface="Calibri"/>
                <a:sym typeface="Calibri"/>
              </a:rPr>
              <a:t>Sarthak Kaushik</a:t>
            </a:r>
            <a:endParaRPr sz="1600">
              <a:latin typeface="Calibri"/>
              <a:ea typeface="Calibri"/>
              <a:cs typeface="Calibri"/>
              <a:sym typeface="Calibri"/>
            </a:endParaRPr>
          </a:p>
          <a:p>
            <a:pPr indent="0" lvl="0" marL="0" rtl="0" algn="l">
              <a:spcBef>
                <a:spcPts val="0"/>
              </a:spcBef>
              <a:spcAft>
                <a:spcPts val="0"/>
              </a:spcAft>
              <a:buNone/>
            </a:pPr>
            <a:r>
              <a:rPr lang="en-GB" sz="1600">
                <a:latin typeface="Calibri"/>
                <a:ea typeface="Calibri"/>
                <a:cs typeface="Calibri"/>
                <a:sym typeface="Calibri"/>
              </a:rPr>
              <a:t>Mihir Raj</a:t>
            </a:r>
            <a:endParaRPr sz="1600">
              <a:latin typeface="Calibri"/>
              <a:ea typeface="Calibri"/>
              <a:cs typeface="Calibri"/>
              <a:sym typeface="Calibri"/>
            </a:endParaRPr>
          </a:p>
        </p:txBody>
      </p:sp>
      <p:sp>
        <p:nvSpPr>
          <p:cNvPr id="130" name="Google Shape;130;p13"/>
          <p:cNvSpPr txBox="1"/>
          <p:nvPr/>
        </p:nvSpPr>
        <p:spPr>
          <a:xfrm>
            <a:off x="8002800" y="4814750"/>
            <a:ext cx="129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dk1"/>
                </a:solidFill>
                <a:latin typeface="Calibri"/>
                <a:ea typeface="Calibri"/>
                <a:cs typeface="Calibri"/>
                <a:sym typeface="Calibri"/>
              </a:rPr>
              <a:t>21/03/2022</a:t>
            </a:r>
            <a:endParaRPr b="1">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3157050" y="2002500"/>
            <a:ext cx="2829900" cy="1138500"/>
          </a:xfrm>
          <a:prstGeom prst="rect">
            <a:avLst/>
          </a:prstGeom>
          <a:ln>
            <a:noFill/>
          </a:ln>
        </p:spPr>
        <p:txBody>
          <a:bodyPr anchorCtr="0" anchor="ctr" bIns="91425" lIns="91425" spcFirstLastPara="1" rIns="91425" wrap="square" tIns="91425">
            <a:normAutofit/>
          </a:bodyPr>
          <a:lstStyle/>
          <a:p>
            <a:pPr indent="0" lvl="0" marL="0" rtl="0" algn="ctr">
              <a:spcBef>
                <a:spcPts val="0"/>
              </a:spcBef>
              <a:spcAft>
                <a:spcPts val="0"/>
              </a:spcAft>
              <a:buNone/>
            </a:pPr>
            <a:r>
              <a:rPr lang="en-GB" sz="4000">
                <a:latin typeface="Calibri"/>
                <a:ea typeface="Calibri"/>
                <a:cs typeface="Calibri"/>
                <a:sym typeface="Calibri"/>
              </a:rPr>
              <a:t>THANK </a:t>
            </a:r>
            <a:r>
              <a:rPr lang="en-GB" sz="4000">
                <a:solidFill>
                  <a:srgbClr val="1C2E36"/>
                </a:solidFill>
                <a:latin typeface="Calibri"/>
                <a:ea typeface="Calibri"/>
                <a:cs typeface="Calibri"/>
                <a:sym typeface="Calibri"/>
              </a:rPr>
              <a:t>YOU.</a:t>
            </a:r>
            <a:endParaRPr sz="4000">
              <a:solidFill>
                <a:srgbClr val="1C2E36"/>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819150" y="3454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Terminology</a:t>
            </a:r>
            <a:endParaRPr/>
          </a:p>
        </p:txBody>
      </p:sp>
      <p:sp>
        <p:nvSpPr>
          <p:cNvPr id="136" name="Google Shape;136;p14"/>
          <p:cNvSpPr txBox="1"/>
          <p:nvPr>
            <p:ph idx="1" type="body"/>
          </p:nvPr>
        </p:nvSpPr>
        <p:spPr>
          <a:xfrm>
            <a:off x="819150" y="1300000"/>
            <a:ext cx="7505700" cy="34131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24292F"/>
              </a:buClr>
              <a:buSzPts val="1600"/>
              <a:buFont typeface="Arial"/>
              <a:buChar char="●"/>
            </a:pPr>
            <a:r>
              <a:rPr lang="en-GB" sz="1600">
                <a:solidFill>
                  <a:srgbClr val="24292F"/>
                </a:solidFill>
                <a:highlight>
                  <a:srgbClr val="FFFFFF"/>
                </a:highlight>
                <a:latin typeface="Arial"/>
                <a:ea typeface="Arial"/>
                <a:cs typeface="Arial"/>
                <a:sym typeface="Arial"/>
              </a:rPr>
              <a:t>VA : Virtual Address </a:t>
            </a:r>
            <a:endParaRPr sz="1600">
              <a:solidFill>
                <a:srgbClr val="24292F"/>
              </a:solidFill>
              <a:highlight>
                <a:srgbClr val="FFFFFF"/>
              </a:highlight>
              <a:latin typeface="Arial"/>
              <a:ea typeface="Arial"/>
              <a:cs typeface="Arial"/>
              <a:sym typeface="Arial"/>
            </a:endParaRPr>
          </a:p>
          <a:p>
            <a:pPr indent="-330200" lvl="0" marL="457200" rtl="0" algn="l">
              <a:spcBef>
                <a:spcPts val="0"/>
              </a:spcBef>
              <a:spcAft>
                <a:spcPts val="0"/>
              </a:spcAft>
              <a:buClr>
                <a:srgbClr val="24292F"/>
              </a:buClr>
              <a:buSzPts val="1600"/>
              <a:buFont typeface="Arial"/>
              <a:buChar char="●"/>
            </a:pPr>
            <a:r>
              <a:rPr lang="en-GB" sz="1600">
                <a:solidFill>
                  <a:srgbClr val="24292F"/>
                </a:solidFill>
                <a:highlight>
                  <a:srgbClr val="FFFFFF"/>
                </a:highlight>
                <a:latin typeface="Arial"/>
                <a:ea typeface="Arial"/>
                <a:cs typeface="Arial"/>
                <a:sym typeface="Arial"/>
              </a:rPr>
              <a:t>PA : Physical Address</a:t>
            </a:r>
            <a:endParaRPr sz="1600">
              <a:solidFill>
                <a:srgbClr val="24292F"/>
              </a:solidFill>
              <a:highlight>
                <a:srgbClr val="FFFFFF"/>
              </a:highlight>
              <a:latin typeface="Arial"/>
              <a:ea typeface="Arial"/>
              <a:cs typeface="Arial"/>
              <a:sym typeface="Arial"/>
            </a:endParaRPr>
          </a:p>
          <a:p>
            <a:pPr indent="-330200" lvl="0" marL="457200" rtl="0" algn="l">
              <a:spcBef>
                <a:spcPts val="0"/>
              </a:spcBef>
              <a:spcAft>
                <a:spcPts val="0"/>
              </a:spcAft>
              <a:buClr>
                <a:srgbClr val="24292F"/>
              </a:buClr>
              <a:buSzPts val="1600"/>
              <a:buFont typeface="Arial"/>
              <a:buChar char="●"/>
            </a:pPr>
            <a:r>
              <a:rPr lang="en-GB" sz="1600">
                <a:solidFill>
                  <a:srgbClr val="24292F"/>
                </a:solidFill>
                <a:highlight>
                  <a:srgbClr val="FFFFFF"/>
                </a:highlight>
                <a:latin typeface="Arial"/>
                <a:ea typeface="Arial"/>
                <a:cs typeface="Arial"/>
                <a:sym typeface="Arial"/>
              </a:rPr>
              <a:t>PD : Page Directory</a:t>
            </a:r>
            <a:endParaRPr sz="1600">
              <a:solidFill>
                <a:srgbClr val="24292F"/>
              </a:solidFill>
              <a:highlight>
                <a:srgbClr val="FFFFFF"/>
              </a:highlight>
              <a:latin typeface="Arial"/>
              <a:ea typeface="Arial"/>
              <a:cs typeface="Arial"/>
              <a:sym typeface="Arial"/>
            </a:endParaRPr>
          </a:p>
          <a:p>
            <a:pPr indent="-330200" lvl="0" marL="457200" rtl="0" algn="l">
              <a:spcBef>
                <a:spcPts val="0"/>
              </a:spcBef>
              <a:spcAft>
                <a:spcPts val="0"/>
              </a:spcAft>
              <a:buClr>
                <a:srgbClr val="24292F"/>
              </a:buClr>
              <a:buSzPts val="1600"/>
              <a:buFont typeface="Arial"/>
              <a:buChar char="●"/>
            </a:pPr>
            <a:r>
              <a:rPr lang="en-GB" sz="1600">
                <a:solidFill>
                  <a:srgbClr val="24292F"/>
                </a:solidFill>
                <a:highlight>
                  <a:srgbClr val="FFFFFF"/>
                </a:highlight>
                <a:latin typeface="Arial"/>
                <a:ea typeface="Arial"/>
                <a:cs typeface="Arial"/>
                <a:sym typeface="Arial"/>
              </a:rPr>
              <a:t>PDE : Page Directory Entry</a:t>
            </a:r>
            <a:endParaRPr sz="1600">
              <a:solidFill>
                <a:srgbClr val="24292F"/>
              </a:solidFill>
              <a:highlight>
                <a:srgbClr val="FFFFFF"/>
              </a:highlight>
              <a:latin typeface="Arial"/>
              <a:ea typeface="Arial"/>
              <a:cs typeface="Arial"/>
              <a:sym typeface="Arial"/>
            </a:endParaRPr>
          </a:p>
          <a:p>
            <a:pPr indent="-330200" lvl="0" marL="457200" rtl="0" algn="l">
              <a:spcBef>
                <a:spcPts val="0"/>
              </a:spcBef>
              <a:spcAft>
                <a:spcPts val="0"/>
              </a:spcAft>
              <a:buClr>
                <a:srgbClr val="24292F"/>
              </a:buClr>
              <a:buSzPts val="1600"/>
              <a:buFont typeface="Arial"/>
              <a:buChar char="●"/>
            </a:pPr>
            <a:r>
              <a:rPr lang="en-GB" sz="1600">
                <a:solidFill>
                  <a:srgbClr val="24292F"/>
                </a:solidFill>
                <a:highlight>
                  <a:srgbClr val="FFFFFF"/>
                </a:highlight>
                <a:latin typeface="Arial"/>
                <a:ea typeface="Arial"/>
                <a:cs typeface="Arial"/>
                <a:sym typeface="Arial"/>
              </a:rPr>
              <a:t>PT : Page Table</a:t>
            </a:r>
            <a:endParaRPr sz="1600">
              <a:solidFill>
                <a:srgbClr val="24292F"/>
              </a:solidFill>
              <a:highlight>
                <a:srgbClr val="FFFFFF"/>
              </a:highlight>
              <a:latin typeface="Arial"/>
              <a:ea typeface="Arial"/>
              <a:cs typeface="Arial"/>
              <a:sym typeface="Arial"/>
            </a:endParaRPr>
          </a:p>
          <a:p>
            <a:pPr indent="-330200" lvl="0" marL="457200" rtl="0" algn="l">
              <a:spcBef>
                <a:spcPts val="0"/>
              </a:spcBef>
              <a:spcAft>
                <a:spcPts val="0"/>
              </a:spcAft>
              <a:buClr>
                <a:srgbClr val="24292F"/>
              </a:buClr>
              <a:buSzPts val="1600"/>
              <a:buFont typeface="Arial"/>
              <a:buChar char="●"/>
            </a:pPr>
            <a:r>
              <a:rPr lang="en-GB" sz="1600">
                <a:solidFill>
                  <a:srgbClr val="24292F"/>
                </a:solidFill>
                <a:highlight>
                  <a:srgbClr val="FFFFFF"/>
                </a:highlight>
                <a:latin typeface="Arial"/>
                <a:ea typeface="Arial"/>
                <a:cs typeface="Arial"/>
                <a:sym typeface="Arial"/>
              </a:rPr>
              <a:t>PTE : Page Table Entry</a:t>
            </a:r>
            <a:endParaRPr sz="1600">
              <a:solidFill>
                <a:srgbClr val="24292F"/>
              </a:solidFill>
              <a:highlight>
                <a:srgbClr val="FFFFFF"/>
              </a:highlight>
              <a:latin typeface="Arial"/>
              <a:ea typeface="Arial"/>
              <a:cs typeface="Arial"/>
              <a:sym typeface="Arial"/>
            </a:endParaRPr>
          </a:p>
          <a:p>
            <a:pPr indent="-330200" lvl="0" marL="457200" rtl="0" algn="l">
              <a:spcBef>
                <a:spcPts val="0"/>
              </a:spcBef>
              <a:spcAft>
                <a:spcPts val="0"/>
              </a:spcAft>
              <a:buClr>
                <a:srgbClr val="24292F"/>
              </a:buClr>
              <a:buSzPts val="1600"/>
              <a:buFont typeface="Arial"/>
              <a:buChar char="●"/>
            </a:pPr>
            <a:r>
              <a:rPr lang="en-GB" sz="1600">
                <a:solidFill>
                  <a:srgbClr val="24292F"/>
                </a:solidFill>
                <a:highlight>
                  <a:srgbClr val="FFFFFF"/>
                </a:highlight>
                <a:latin typeface="Arial"/>
                <a:ea typeface="Arial"/>
                <a:cs typeface="Arial"/>
                <a:sym typeface="Arial"/>
              </a:rPr>
              <a:t>PPN : Physical Page Number</a:t>
            </a:r>
            <a:endParaRPr sz="1600">
              <a:solidFill>
                <a:srgbClr val="24292F"/>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819150" y="1771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Calibri"/>
                <a:ea typeface="Calibri"/>
                <a:cs typeface="Calibri"/>
                <a:sym typeface="Calibri"/>
              </a:rPr>
              <a:t>Overview of xv6 page table</a:t>
            </a:r>
            <a:endParaRPr>
              <a:latin typeface="Calibri"/>
              <a:ea typeface="Calibri"/>
              <a:cs typeface="Calibri"/>
              <a:sym typeface="Calibri"/>
            </a:endParaRPr>
          </a:p>
        </p:txBody>
      </p:sp>
      <p:sp>
        <p:nvSpPr>
          <p:cNvPr id="142" name="Google Shape;142;p15"/>
          <p:cNvSpPr txBox="1"/>
          <p:nvPr>
            <p:ph idx="1" type="body"/>
          </p:nvPr>
        </p:nvSpPr>
        <p:spPr>
          <a:xfrm>
            <a:off x="3956175" y="826250"/>
            <a:ext cx="4809000" cy="3987600"/>
          </a:xfrm>
          <a:prstGeom prst="rect">
            <a:avLst/>
          </a:prstGeom>
        </p:spPr>
        <p:txBody>
          <a:bodyPr anchorCtr="0" anchor="t" bIns="91425" lIns="91425" spcFirstLastPara="1" rIns="91425" wrap="square" tIns="91425">
            <a:normAutofit fontScale="32500"/>
          </a:bodyPr>
          <a:lstStyle/>
          <a:p>
            <a:pPr indent="-320436" lvl="0" marL="457200" rtl="0" algn="l">
              <a:lnSpc>
                <a:spcPct val="125000"/>
              </a:lnSpc>
              <a:spcBef>
                <a:spcPts val="1800"/>
              </a:spcBef>
              <a:spcAft>
                <a:spcPts val="0"/>
              </a:spcAft>
              <a:buClr>
                <a:srgbClr val="24292F"/>
              </a:buClr>
              <a:buSzPct val="100000"/>
              <a:buChar char="❖"/>
            </a:pPr>
            <a:r>
              <a:rPr lang="en-GB" sz="4450">
                <a:solidFill>
                  <a:srgbClr val="24292F"/>
                </a:solidFill>
                <a:highlight>
                  <a:srgbClr val="FFFFFF"/>
                </a:highlight>
              </a:rPr>
              <a:t>xv6 uses 32-bit virtual addresses, resulting in a virtual address space of 4GB.     2^32 = 4GB(almost)</a:t>
            </a:r>
            <a:endParaRPr sz="4450">
              <a:solidFill>
                <a:srgbClr val="24292F"/>
              </a:solidFill>
              <a:highlight>
                <a:srgbClr val="FFFFFF"/>
              </a:highlight>
            </a:endParaRPr>
          </a:p>
          <a:p>
            <a:pPr indent="-320436" lvl="0" marL="457200" rtl="0" algn="l">
              <a:lnSpc>
                <a:spcPct val="115000"/>
              </a:lnSpc>
              <a:spcBef>
                <a:spcPts val="0"/>
              </a:spcBef>
              <a:spcAft>
                <a:spcPts val="0"/>
              </a:spcAft>
              <a:buClr>
                <a:srgbClr val="24292F"/>
              </a:buClr>
              <a:buSzPct val="100000"/>
              <a:buChar char="❖"/>
            </a:pPr>
            <a:r>
              <a:rPr lang="en-GB" sz="4450">
                <a:solidFill>
                  <a:srgbClr val="24292F"/>
                </a:solidFill>
                <a:highlight>
                  <a:srgbClr val="FFFFFF"/>
                </a:highlight>
              </a:rPr>
              <a:t>xv6 uses a page size of 4KB, and a two level page table structure. </a:t>
            </a:r>
            <a:endParaRPr sz="4450">
              <a:solidFill>
                <a:srgbClr val="24292F"/>
              </a:solidFill>
              <a:highlight>
                <a:srgbClr val="FFFFFF"/>
              </a:highlight>
            </a:endParaRPr>
          </a:p>
          <a:p>
            <a:pPr indent="-320436" lvl="0" marL="457200" rtl="0" algn="l">
              <a:lnSpc>
                <a:spcPct val="125000"/>
              </a:lnSpc>
              <a:spcBef>
                <a:spcPts val="0"/>
              </a:spcBef>
              <a:spcAft>
                <a:spcPts val="0"/>
              </a:spcAft>
              <a:buClr>
                <a:srgbClr val="24292F"/>
              </a:buClr>
              <a:buSzPct val="100000"/>
              <a:buChar char="❖"/>
            </a:pPr>
            <a:r>
              <a:rPr lang="en-GB" sz="4450">
                <a:solidFill>
                  <a:srgbClr val="24292F"/>
                </a:solidFill>
                <a:highlight>
                  <a:srgbClr val="FFFFFF"/>
                </a:highlight>
              </a:rPr>
              <a:t>The </a:t>
            </a:r>
            <a:r>
              <a:rPr lang="en-GB" sz="4450">
                <a:solidFill>
                  <a:srgbClr val="24292F"/>
                </a:solidFill>
                <a:highlight>
                  <a:srgbClr val="FFFFFF"/>
                </a:highlight>
              </a:rPr>
              <a:t>CPU register CR3 contains a pointer to the outer page directory of the current running process</a:t>
            </a:r>
            <a:endParaRPr sz="4450">
              <a:solidFill>
                <a:srgbClr val="24292F"/>
              </a:solidFill>
              <a:highlight>
                <a:srgbClr val="FFFFFF"/>
              </a:highlight>
            </a:endParaRPr>
          </a:p>
          <a:p>
            <a:pPr indent="-320436" lvl="0" marL="457200" rtl="0" algn="l">
              <a:lnSpc>
                <a:spcPct val="125000"/>
              </a:lnSpc>
              <a:spcBef>
                <a:spcPts val="0"/>
              </a:spcBef>
              <a:spcAft>
                <a:spcPts val="0"/>
              </a:spcAft>
              <a:buClr>
                <a:srgbClr val="24292F"/>
              </a:buClr>
              <a:buSzPct val="100000"/>
              <a:buChar char="❖"/>
            </a:pPr>
            <a:r>
              <a:rPr lang="en-GB" sz="4450">
                <a:solidFill>
                  <a:srgbClr val="24292F"/>
                </a:solidFill>
                <a:highlight>
                  <a:srgbClr val="FFFFFF"/>
                </a:highlight>
              </a:rPr>
              <a:t>The translation from virtual to physical addresses is performed by the x86 MMU </a:t>
            </a:r>
            <a:endParaRPr sz="4450">
              <a:solidFill>
                <a:srgbClr val="24292F"/>
              </a:solidFill>
              <a:highlight>
                <a:srgbClr val="FFFFFF"/>
              </a:highlight>
            </a:endParaRPr>
          </a:p>
          <a:p>
            <a:pPr indent="-320436" lvl="0" marL="457200" rtl="0" algn="l">
              <a:lnSpc>
                <a:spcPct val="100000"/>
              </a:lnSpc>
              <a:spcBef>
                <a:spcPts val="0"/>
              </a:spcBef>
              <a:spcAft>
                <a:spcPts val="0"/>
              </a:spcAft>
              <a:buClr>
                <a:srgbClr val="24292F"/>
              </a:buClr>
              <a:buSzPct val="100000"/>
              <a:buChar char="❖"/>
            </a:pPr>
            <a:r>
              <a:rPr lang="en-GB" sz="4450">
                <a:solidFill>
                  <a:srgbClr val="24292F"/>
                </a:solidFill>
                <a:highlight>
                  <a:srgbClr val="FFFFFF"/>
                </a:highlight>
              </a:rPr>
              <a:t>The first 10 bits of a 32-bit virtual address are used to index into the page table directory,which provides an address of the inner page table.</a:t>
            </a:r>
            <a:endParaRPr sz="4450">
              <a:solidFill>
                <a:srgbClr val="24292F"/>
              </a:solidFill>
              <a:highlight>
                <a:srgbClr val="FFFFFF"/>
              </a:highlight>
            </a:endParaRPr>
          </a:p>
          <a:p>
            <a:pPr indent="-320436" lvl="0" marL="457200" rtl="0" algn="l">
              <a:lnSpc>
                <a:spcPct val="125000"/>
              </a:lnSpc>
              <a:spcBef>
                <a:spcPts val="0"/>
              </a:spcBef>
              <a:spcAft>
                <a:spcPts val="0"/>
              </a:spcAft>
              <a:buClr>
                <a:srgbClr val="24292F"/>
              </a:buClr>
              <a:buSzPct val="100000"/>
              <a:buChar char="❖"/>
            </a:pPr>
            <a:r>
              <a:rPr lang="en-GB" sz="4450">
                <a:solidFill>
                  <a:srgbClr val="24292F"/>
                </a:solidFill>
                <a:highlight>
                  <a:srgbClr val="FFFFFF"/>
                </a:highlight>
              </a:rPr>
              <a:t>The next 10 bits index into the inner page table to locate the page table entry (PTE).</a:t>
            </a:r>
            <a:endParaRPr/>
          </a:p>
        </p:txBody>
      </p:sp>
      <p:pic>
        <p:nvPicPr>
          <p:cNvPr id="143" name="Google Shape;143;p15"/>
          <p:cNvPicPr preferRelativeResize="0"/>
          <p:nvPr/>
        </p:nvPicPr>
        <p:blipFill rotWithShape="1">
          <a:blip r:embed="rId3">
            <a:alphaModFix/>
          </a:blip>
          <a:srcRect b="32678" l="20026" r="22837" t="0"/>
          <a:stretch/>
        </p:blipFill>
        <p:spPr>
          <a:xfrm>
            <a:off x="380500" y="744225"/>
            <a:ext cx="3408349" cy="3152450"/>
          </a:xfrm>
          <a:prstGeom prst="rect">
            <a:avLst/>
          </a:prstGeom>
          <a:noFill/>
          <a:ln>
            <a:noFill/>
          </a:ln>
        </p:spPr>
      </p:pic>
      <p:pic>
        <p:nvPicPr>
          <p:cNvPr id="144" name="Google Shape;144;p15"/>
          <p:cNvPicPr preferRelativeResize="0"/>
          <p:nvPr/>
        </p:nvPicPr>
        <p:blipFill rotWithShape="1">
          <a:blip r:embed="rId3">
            <a:alphaModFix/>
          </a:blip>
          <a:srcRect b="0" l="5539" r="5397" t="69493"/>
          <a:stretch/>
        </p:blipFill>
        <p:spPr>
          <a:xfrm>
            <a:off x="380500" y="3611600"/>
            <a:ext cx="3408349" cy="1202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6"/>
          <p:cNvSpPr txBox="1"/>
          <p:nvPr>
            <p:ph type="title"/>
          </p:nvPr>
        </p:nvSpPr>
        <p:spPr>
          <a:xfrm>
            <a:off x="411475" y="349850"/>
            <a:ext cx="7505700" cy="68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2 Level Page Translation </a:t>
            </a:r>
            <a:endParaRPr/>
          </a:p>
        </p:txBody>
      </p:sp>
      <p:sp>
        <p:nvSpPr>
          <p:cNvPr id="150" name="Google Shape;150;p16"/>
          <p:cNvSpPr txBox="1"/>
          <p:nvPr>
            <p:ph idx="1" type="body"/>
          </p:nvPr>
        </p:nvSpPr>
        <p:spPr>
          <a:xfrm>
            <a:off x="4278400" y="1033550"/>
            <a:ext cx="4461900" cy="3681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CR3 populated with pgdir</a:t>
            </a:r>
            <a:endParaRPr/>
          </a:p>
          <a:p>
            <a:pPr indent="-311150" lvl="0" marL="457200" rtl="0" algn="l">
              <a:spcBef>
                <a:spcPts val="0"/>
              </a:spcBef>
              <a:spcAft>
                <a:spcPts val="0"/>
              </a:spcAft>
              <a:buSzPts val="1300"/>
              <a:buChar char="❖"/>
            </a:pPr>
            <a:r>
              <a:rPr lang="en-GB"/>
              <a:t>CR3/PTPR  register holds the base address of outer page table.</a:t>
            </a:r>
            <a:endParaRPr/>
          </a:p>
          <a:p>
            <a:pPr indent="-311150" lvl="0" marL="457200" rtl="0" algn="l">
              <a:spcBef>
                <a:spcPts val="0"/>
              </a:spcBef>
              <a:spcAft>
                <a:spcPts val="0"/>
              </a:spcAft>
              <a:buSzPts val="1300"/>
              <a:buChar char="❖"/>
            </a:pPr>
            <a:r>
              <a:rPr lang="en-GB"/>
              <a:t>*(CR3 + Dir) -&gt; L1 page </a:t>
            </a:r>
            <a:endParaRPr/>
          </a:p>
          <a:p>
            <a:pPr indent="-311150" lvl="0" marL="457200" rtl="0" algn="l">
              <a:spcBef>
                <a:spcPts val="0"/>
              </a:spcBef>
              <a:spcAft>
                <a:spcPts val="0"/>
              </a:spcAft>
              <a:buSzPts val="1300"/>
              <a:buChar char="❖"/>
            </a:pPr>
            <a:r>
              <a:rPr lang="en-GB"/>
              <a:t>L1 page holds the base address of inner page table</a:t>
            </a:r>
            <a:endParaRPr/>
          </a:p>
          <a:p>
            <a:pPr indent="-311150" lvl="0" marL="457200" rtl="0" algn="l">
              <a:spcBef>
                <a:spcPts val="0"/>
              </a:spcBef>
              <a:spcAft>
                <a:spcPts val="0"/>
              </a:spcAft>
              <a:buSzPts val="1300"/>
              <a:buChar char="❖"/>
            </a:pPr>
            <a:r>
              <a:rPr lang="en-GB"/>
              <a:t>*(L1 + Table) -&gt;L2 page </a:t>
            </a:r>
            <a:endParaRPr/>
          </a:p>
          <a:p>
            <a:pPr indent="-311150" lvl="0" marL="457200" rtl="0" algn="l">
              <a:spcBef>
                <a:spcPts val="0"/>
              </a:spcBef>
              <a:spcAft>
                <a:spcPts val="0"/>
              </a:spcAft>
              <a:buSzPts val="1300"/>
              <a:buChar char="❖"/>
            </a:pPr>
            <a:r>
              <a:rPr lang="en-GB"/>
              <a:t>L2 page holds the 20 bits of </a:t>
            </a:r>
            <a:r>
              <a:rPr lang="en-GB"/>
              <a:t>physical</a:t>
            </a:r>
            <a:r>
              <a:rPr lang="en-GB"/>
              <a:t> address</a:t>
            </a:r>
            <a:endParaRPr/>
          </a:p>
          <a:p>
            <a:pPr indent="-311150" lvl="0" marL="457200" rtl="0" algn="l">
              <a:spcBef>
                <a:spcPts val="0"/>
              </a:spcBef>
              <a:spcAft>
                <a:spcPts val="0"/>
              </a:spcAft>
              <a:buSzPts val="1300"/>
              <a:buChar char="❖"/>
            </a:pPr>
            <a:r>
              <a:rPr lang="en-GB"/>
              <a:t>Offset of virtual memory is directly copied to the physical address.</a:t>
            </a:r>
            <a:endParaRPr/>
          </a:p>
          <a:p>
            <a:pPr indent="0" lvl="0" marL="457200" rtl="0" algn="l">
              <a:spcBef>
                <a:spcPts val="1200"/>
              </a:spcBef>
              <a:spcAft>
                <a:spcPts val="1200"/>
              </a:spcAft>
              <a:buNone/>
            </a:pPr>
            <a:r>
              <a:rPr lang="en-GB"/>
              <a:t> </a:t>
            </a:r>
            <a:endParaRPr/>
          </a:p>
        </p:txBody>
      </p:sp>
      <p:pic>
        <p:nvPicPr>
          <p:cNvPr id="151" name="Google Shape;151;p16"/>
          <p:cNvPicPr preferRelativeResize="0"/>
          <p:nvPr/>
        </p:nvPicPr>
        <p:blipFill rotWithShape="1">
          <a:blip r:embed="rId3">
            <a:alphaModFix/>
          </a:blip>
          <a:srcRect b="32267" l="19543" r="23110" t="0"/>
          <a:stretch/>
        </p:blipFill>
        <p:spPr>
          <a:xfrm>
            <a:off x="411475" y="1033550"/>
            <a:ext cx="3383551" cy="34839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7"/>
          <p:cNvSpPr txBox="1"/>
          <p:nvPr>
            <p:ph type="title"/>
          </p:nvPr>
        </p:nvSpPr>
        <p:spPr>
          <a:xfrm>
            <a:off x="198225" y="203975"/>
            <a:ext cx="7505700" cy="65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Calibri"/>
                <a:ea typeface="Calibri"/>
                <a:cs typeface="Calibri"/>
                <a:sym typeface="Calibri"/>
              </a:rPr>
              <a:t>Memory Layout - Kernel Only memory</a:t>
            </a:r>
            <a:endParaRPr>
              <a:latin typeface="Calibri"/>
              <a:ea typeface="Calibri"/>
              <a:cs typeface="Calibri"/>
              <a:sym typeface="Calibri"/>
            </a:endParaRPr>
          </a:p>
        </p:txBody>
      </p:sp>
      <p:sp>
        <p:nvSpPr>
          <p:cNvPr id="157" name="Google Shape;157;p17"/>
          <p:cNvSpPr txBox="1"/>
          <p:nvPr>
            <p:ph idx="1" type="body"/>
          </p:nvPr>
        </p:nvSpPr>
        <p:spPr>
          <a:xfrm>
            <a:off x="198225" y="784775"/>
            <a:ext cx="4678200" cy="4124700"/>
          </a:xfrm>
          <a:prstGeom prst="rect">
            <a:avLst/>
          </a:prstGeom>
          <a:noFill/>
        </p:spPr>
        <p:txBody>
          <a:bodyPr anchorCtr="0" anchor="t" bIns="91425" lIns="91425" spcFirstLastPara="1" rIns="91425" wrap="square" tIns="91425">
            <a:noAutofit/>
          </a:bodyPr>
          <a:lstStyle/>
          <a:p>
            <a:pPr indent="-317500" lvl="0" marL="457200" rtl="0" algn="just">
              <a:lnSpc>
                <a:spcPct val="150000"/>
              </a:lnSpc>
              <a:spcBef>
                <a:spcPts val="0"/>
              </a:spcBef>
              <a:spcAft>
                <a:spcPts val="0"/>
              </a:spcAft>
              <a:buSzPts val="1400"/>
              <a:buChar char="❖"/>
            </a:pPr>
            <a:r>
              <a:rPr lang="en-GB" sz="1400"/>
              <a:t>Each process has its own separate page table.</a:t>
            </a:r>
            <a:endParaRPr sz="1400"/>
          </a:p>
          <a:p>
            <a:pPr indent="-317500" lvl="0" marL="457200" rtl="0" algn="just">
              <a:lnSpc>
                <a:spcPct val="150000"/>
              </a:lnSpc>
              <a:spcBef>
                <a:spcPts val="0"/>
              </a:spcBef>
              <a:spcAft>
                <a:spcPts val="0"/>
              </a:spcAft>
              <a:buSzPts val="1400"/>
              <a:buChar char="❖"/>
            </a:pPr>
            <a:r>
              <a:rPr lang="en-GB" sz="1400"/>
              <a:t>0 : KERNBASE is user virtual address range where thee memory is being used by the user program </a:t>
            </a:r>
            <a:r>
              <a:rPr lang="en-GB" sz="1400"/>
              <a:t>executing</a:t>
            </a:r>
            <a:r>
              <a:rPr lang="en-GB" sz="1400"/>
              <a:t>.</a:t>
            </a:r>
            <a:endParaRPr sz="1400"/>
          </a:p>
          <a:p>
            <a:pPr indent="-317500" lvl="0" marL="457200" rtl="0" algn="just">
              <a:lnSpc>
                <a:spcPct val="150000"/>
              </a:lnSpc>
              <a:spcBef>
                <a:spcPts val="0"/>
              </a:spcBef>
              <a:spcAft>
                <a:spcPts val="0"/>
              </a:spcAft>
              <a:buSzPts val="1400"/>
              <a:buChar char="❖"/>
            </a:pPr>
            <a:r>
              <a:rPr lang="en-GB" sz="1400"/>
              <a:t>KERNBASE (0x8000 000) is for kernel use </a:t>
            </a:r>
            <a:r>
              <a:rPr lang="en-GB" sz="1400"/>
              <a:t>initialization</a:t>
            </a:r>
            <a:r>
              <a:rPr lang="en-GB" sz="1400"/>
              <a:t>.</a:t>
            </a:r>
            <a:endParaRPr sz="1400"/>
          </a:p>
          <a:p>
            <a:pPr indent="-317500" lvl="0" marL="457200" rtl="0" algn="just">
              <a:lnSpc>
                <a:spcPct val="150000"/>
              </a:lnSpc>
              <a:spcBef>
                <a:spcPts val="0"/>
              </a:spcBef>
              <a:spcAft>
                <a:spcPts val="0"/>
              </a:spcAft>
              <a:buSzPts val="1400"/>
              <a:buChar char="❖"/>
            </a:pPr>
            <a:r>
              <a:rPr lang="en-GB" sz="1400"/>
              <a:t>Kernel actually does not start at KERNBASE, it starts a bit later at KERNLINK.</a:t>
            </a:r>
            <a:endParaRPr sz="1400"/>
          </a:p>
          <a:p>
            <a:pPr indent="-317500" lvl="0" marL="457200" rtl="0" algn="just">
              <a:lnSpc>
                <a:spcPct val="150000"/>
              </a:lnSpc>
              <a:spcBef>
                <a:spcPts val="0"/>
              </a:spcBef>
              <a:spcAft>
                <a:spcPts val="0"/>
              </a:spcAft>
              <a:buSzPts val="1400"/>
              <a:buChar char="❖"/>
            </a:pPr>
            <a:r>
              <a:rPr lang="en-GB" sz="1400"/>
              <a:t>After KERNLINK, the </a:t>
            </a:r>
            <a:r>
              <a:rPr lang="en-GB" sz="1400"/>
              <a:t>space</a:t>
            </a:r>
            <a:r>
              <a:rPr lang="en-GB" sz="1400"/>
              <a:t> is used for kernel code and data.</a:t>
            </a:r>
            <a:endParaRPr sz="1400"/>
          </a:p>
          <a:p>
            <a:pPr indent="-317500" lvl="0" marL="457200" rtl="0" algn="just">
              <a:lnSpc>
                <a:spcPct val="150000"/>
              </a:lnSpc>
              <a:spcBef>
                <a:spcPts val="0"/>
              </a:spcBef>
              <a:spcAft>
                <a:spcPts val="0"/>
              </a:spcAft>
              <a:buSzPts val="1400"/>
              <a:buChar char="❖"/>
            </a:pPr>
            <a:r>
              <a:rPr lang="en-GB" sz="1400"/>
              <a:t>It can be observed that even if the size of physical memory if 4GB, only 2GB can be used by xv6.</a:t>
            </a:r>
            <a:endParaRPr sz="1400"/>
          </a:p>
          <a:p>
            <a:pPr indent="-317500" lvl="0" marL="457200" rtl="0" algn="just">
              <a:lnSpc>
                <a:spcPct val="150000"/>
              </a:lnSpc>
              <a:spcBef>
                <a:spcPts val="0"/>
              </a:spcBef>
              <a:spcAft>
                <a:spcPts val="0"/>
              </a:spcAft>
              <a:buSzPts val="1400"/>
              <a:buChar char="❖"/>
            </a:pPr>
            <a:r>
              <a:rPr lang="en-GB" sz="1400"/>
              <a:t>Physical is mapped like: </a:t>
            </a:r>
            <a:r>
              <a:rPr b="1" lang="en-GB" sz="1400"/>
              <a:t>0 : PHYSTOP == KERNBASE : KERNBASE + PHYSTOP.</a:t>
            </a:r>
            <a:endParaRPr b="1" sz="1400"/>
          </a:p>
        </p:txBody>
      </p:sp>
      <p:pic>
        <p:nvPicPr>
          <p:cNvPr id="158" name="Google Shape;158;p17"/>
          <p:cNvPicPr preferRelativeResize="0"/>
          <p:nvPr/>
        </p:nvPicPr>
        <p:blipFill>
          <a:blip r:embed="rId3">
            <a:alphaModFix/>
          </a:blip>
          <a:stretch>
            <a:fillRect/>
          </a:stretch>
        </p:blipFill>
        <p:spPr>
          <a:xfrm>
            <a:off x="4703850" y="784763"/>
            <a:ext cx="3986198" cy="3975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idx="1" type="body"/>
          </p:nvPr>
        </p:nvSpPr>
        <p:spPr>
          <a:xfrm>
            <a:off x="250450" y="273225"/>
            <a:ext cx="5360700" cy="4563900"/>
          </a:xfrm>
          <a:prstGeom prst="rect">
            <a:avLst/>
          </a:prstGeom>
        </p:spPr>
        <p:txBody>
          <a:bodyPr anchorCtr="0" anchor="t" bIns="91425" lIns="91425" spcFirstLastPara="1" rIns="91425" wrap="square" tIns="91425">
            <a:noAutofit/>
          </a:bodyPr>
          <a:lstStyle/>
          <a:p>
            <a:pPr indent="-317658" lvl="0" marL="457200" rtl="0" algn="just">
              <a:lnSpc>
                <a:spcPct val="150000"/>
              </a:lnSpc>
              <a:spcBef>
                <a:spcPts val="0"/>
              </a:spcBef>
              <a:spcAft>
                <a:spcPts val="0"/>
              </a:spcAft>
              <a:buSzPts val="1403"/>
              <a:buChar char="❖"/>
            </a:pPr>
            <a:r>
              <a:rPr lang="en-GB" sz="1402"/>
              <a:t>Kernel code is loaded into </a:t>
            </a:r>
            <a:r>
              <a:rPr lang="en-GB" sz="1402"/>
              <a:t>contiguous</a:t>
            </a:r>
            <a:r>
              <a:rPr lang="en-GB" sz="1402"/>
              <a:t> physical memory.</a:t>
            </a:r>
            <a:endParaRPr sz="1402"/>
          </a:p>
          <a:p>
            <a:pPr indent="-317658" lvl="0" marL="457200" rtl="0" algn="just">
              <a:lnSpc>
                <a:spcPct val="150000"/>
              </a:lnSpc>
              <a:spcBef>
                <a:spcPts val="0"/>
              </a:spcBef>
              <a:spcAft>
                <a:spcPts val="0"/>
              </a:spcAft>
              <a:buSzPts val="1403"/>
              <a:buChar char="❖"/>
            </a:pPr>
            <a:r>
              <a:rPr lang="en-GB" sz="1402"/>
              <a:t>Next comes the kernel code and read only data.</a:t>
            </a:r>
            <a:endParaRPr sz="1402"/>
          </a:p>
          <a:p>
            <a:pPr indent="-317658" lvl="0" marL="457200" rtl="0" algn="just">
              <a:lnSpc>
                <a:spcPct val="150000"/>
              </a:lnSpc>
              <a:spcBef>
                <a:spcPts val="0"/>
              </a:spcBef>
              <a:spcAft>
                <a:spcPts val="0"/>
              </a:spcAft>
              <a:buSzPts val="1403"/>
              <a:buChar char="❖"/>
            </a:pPr>
            <a:r>
              <a:rPr lang="en-GB" sz="1402"/>
              <a:t>Apart from these, the remaining memory is in the form of free pages managed by the kernel.</a:t>
            </a:r>
            <a:endParaRPr sz="1402"/>
          </a:p>
          <a:p>
            <a:pPr indent="-317658" lvl="0" marL="457200" rtl="0" algn="just">
              <a:lnSpc>
                <a:spcPct val="150000"/>
              </a:lnSpc>
              <a:spcBef>
                <a:spcPts val="0"/>
              </a:spcBef>
              <a:spcAft>
                <a:spcPts val="0"/>
              </a:spcAft>
              <a:buSzPts val="1403"/>
              <a:buChar char="❖"/>
            </a:pPr>
            <a:r>
              <a:rPr lang="en-GB" sz="1402"/>
              <a:t>When user program requests to use user part of address space, the kernel allocates memory to the user process from the above free space list.</a:t>
            </a:r>
            <a:endParaRPr sz="1402"/>
          </a:p>
          <a:p>
            <a:pPr indent="-317658" lvl="0" marL="457200" rtl="0" algn="just">
              <a:lnSpc>
                <a:spcPct val="150000"/>
              </a:lnSpc>
              <a:spcBef>
                <a:spcPts val="0"/>
              </a:spcBef>
              <a:spcAft>
                <a:spcPts val="0"/>
              </a:spcAft>
              <a:buSzPts val="1403"/>
              <a:buChar char="❖"/>
            </a:pPr>
            <a:r>
              <a:rPr lang="en-GB" sz="1402"/>
              <a:t>most physical memory can be mapped twice, once into the kernel part of the address space of a process, and once into the user part.</a:t>
            </a:r>
            <a:endParaRPr sz="1402"/>
          </a:p>
          <a:p>
            <a:pPr indent="-317658" lvl="0" marL="457200" rtl="0" algn="just">
              <a:lnSpc>
                <a:spcPct val="150000"/>
              </a:lnSpc>
              <a:spcBef>
                <a:spcPts val="0"/>
              </a:spcBef>
              <a:spcAft>
                <a:spcPts val="0"/>
              </a:spcAft>
              <a:buSzPts val="1403"/>
              <a:buChar char="❖"/>
            </a:pPr>
            <a:r>
              <a:rPr lang="en-GB" sz="1402"/>
              <a:t>Kernel don’t completely uses the memory. It stops at </a:t>
            </a:r>
            <a:r>
              <a:rPr b="1" lang="en-GB" sz="1402"/>
              <a:t>PHYSTOP </a:t>
            </a:r>
            <a:r>
              <a:rPr lang="en-GB" sz="1402"/>
              <a:t>(the last address it can access).</a:t>
            </a:r>
            <a:endParaRPr sz="1402"/>
          </a:p>
          <a:p>
            <a:pPr indent="-317658" lvl="0" marL="457200" rtl="0" algn="just">
              <a:lnSpc>
                <a:spcPct val="150000"/>
              </a:lnSpc>
              <a:spcBef>
                <a:spcPts val="0"/>
              </a:spcBef>
              <a:spcAft>
                <a:spcPts val="0"/>
              </a:spcAft>
              <a:buSzPts val="1403"/>
              <a:buChar char="❖"/>
            </a:pPr>
            <a:r>
              <a:rPr lang="en-GB" sz="1402"/>
              <a:t>The higher memory addresses are used for memory mapped I/O 32-bit devices.</a:t>
            </a:r>
            <a:endParaRPr sz="1402"/>
          </a:p>
        </p:txBody>
      </p:sp>
      <p:pic>
        <p:nvPicPr>
          <p:cNvPr id="164" name="Google Shape;164;p18"/>
          <p:cNvPicPr preferRelativeResize="0"/>
          <p:nvPr/>
        </p:nvPicPr>
        <p:blipFill>
          <a:blip r:embed="rId3">
            <a:alphaModFix/>
          </a:blip>
          <a:stretch>
            <a:fillRect/>
          </a:stretch>
        </p:blipFill>
        <p:spPr>
          <a:xfrm>
            <a:off x="5611275" y="397400"/>
            <a:ext cx="3280650" cy="4160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208525" y="203850"/>
            <a:ext cx="7505700" cy="71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Calibri"/>
                <a:ea typeface="Calibri"/>
                <a:cs typeface="Calibri"/>
                <a:sym typeface="Calibri"/>
              </a:rPr>
              <a:t>Memory Layout - User Only memory</a:t>
            </a:r>
            <a:endParaRPr>
              <a:latin typeface="Calibri"/>
              <a:ea typeface="Calibri"/>
              <a:cs typeface="Calibri"/>
              <a:sym typeface="Calibri"/>
            </a:endParaRPr>
          </a:p>
        </p:txBody>
      </p:sp>
      <p:pic>
        <p:nvPicPr>
          <p:cNvPr id="170" name="Google Shape;170;p19"/>
          <p:cNvPicPr preferRelativeResize="0"/>
          <p:nvPr/>
        </p:nvPicPr>
        <p:blipFill>
          <a:blip r:embed="rId3">
            <a:alphaModFix/>
          </a:blip>
          <a:stretch>
            <a:fillRect/>
          </a:stretch>
        </p:blipFill>
        <p:spPr>
          <a:xfrm>
            <a:off x="4672825" y="795099"/>
            <a:ext cx="3986200" cy="3975627"/>
          </a:xfrm>
          <a:prstGeom prst="rect">
            <a:avLst/>
          </a:prstGeom>
          <a:noFill/>
          <a:ln>
            <a:noFill/>
          </a:ln>
        </p:spPr>
      </p:pic>
      <p:sp>
        <p:nvSpPr>
          <p:cNvPr id="171" name="Google Shape;171;p19"/>
          <p:cNvSpPr txBox="1"/>
          <p:nvPr/>
        </p:nvSpPr>
        <p:spPr>
          <a:xfrm>
            <a:off x="312550" y="846925"/>
            <a:ext cx="4677600" cy="3632700"/>
          </a:xfrm>
          <a:prstGeom prst="rect">
            <a:avLst/>
          </a:prstGeom>
          <a:noFill/>
          <a:ln>
            <a:noFill/>
          </a:ln>
        </p:spPr>
        <p:txBody>
          <a:bodyPr anchorCtr="0" anchor="t" bIns="91425" lIns="91425" spcFirstLastPara="1" rIns="91425" wrap="square" tIns="91425">
            <a:spAutoFit/>
          </a:bodyPr>
          <a:lstStyle/>
          <a:p>
            <a:pPr indent="-317500" lvl="0" marL="457200" rtl="0" algn="just">
              <a:lnSpc>
                <a:spcPct val="150000"/>
              </a:lnSpc>
              <a:spcBef>
                <a:spcPts val="0"/>
              </a:spcBef>
              <a:spcAft>
                <a:spcPts val="0"/>
              </a:spcAft>
              <a:buSzPts val="1400"/>
              <a:buFont typeface="Calibri"/>
              <a:buChar char="❖"/>
            </a:pPr>
            <a:r>
              <a:rPr lang="en-GB">
                <a:latin typeface="Calibri"/>
                <a:ea typeface="Calibri"/>
                <a:cs typeface="Calibri"/>
                <a:sym typeface="Calibri"/>
              </a:rPr>
              <a:t>An address space includes the process’s user memory starting at virtual address zero(0) goes upto KERNBASE.</a:t>
            </a:r>
            <a:endParaRPr>
              <a:latin typeface="Calibri"/>
              <a:ea typeface="Calibri"/>
              <a:cs typeface="Calibri"/>
              <a:sym typeface="Calibri"/>
            </a:endParaRPr>
          </a:p>
          <a:p>
            <a:pPr indent="-317500" lvl="0" marL="457200" rtl="0" algn="just">
              <a:lnSpc>
                <a:spcPct val="150000"/>
              </a:lnSpc>
              <a:spcBef>
                <a:spcPts val="0"/>
              </a:spcBef>
              <a:spcAft>
                <a:spcPts val="0"/>
              </a:spcAft>
              <a:buSzPts val="1400"/>
              <a:buFont typeface="Calibri"/>
              <a:buChar char="❖"/>
            </a:pPr>
            <a:r>
              <a:rPr lang="en-GB">
                <a:latin typeface="Calibri"/>
                <a:ea typeface="Calibri"/>
                <a:cs typeface="Calibri"/>
                <a:sym typeface="Calibri"/>
              </a:rPr>
              <a:t>Instructions come first, followed by global variables, then the stack, and finally a ‘‘heap’’ area (for malloc) that the process can expand as needed.</a:t>
            </a:r>
            <a:endParaRPr>
              <a:latin typeface="Calibri"/>
              <a:ea typeface="Calibri"/>
              <a:cs typeface="Calibri"/>
              <a:sym typeface="Calibri"/>
            </a:endParaRPr>
          </a:p>
          <a:p>
            <a:pPr indent="-317500" lvl="0" marL="457200" rtl="0" algn="just">
              <a:lnSpc>
                <a:spcPct val="150000"/>
              </a:lnSpc>
              <a:spcBef>
                <a:spcPts val="0"/>
              </a:spcBef>
              <a:spcAft>
                <a:spcPts val="0"/>
              </a:spcAft>
              <a:buSzPts val="1400"/>
              <a:buFont typeface="Calibri"/>
              <a:buChar char="❖"/>
            </a:pPr>
            <a:r>
              <a:rPr lang="en-GB">
                <a:latin typeface="Calibri"/>
                <a:ea typeface="Calibri"/>
                <a:cs typeface="Calibri"/>
                <a:sym typeface="Calibri"/>
              </a:rPr>
              <a:t>Each process’s address space maps the kernel’s instructions and data as well as the user program’s memory.</a:t>
            </a:r>
            <a:endParaRPr>
              <a:latin typeface="Calibri"/>
              <a:ea typeface="Calibri"/>
              <a:cs typeface="Calibri"/>
              <a:sym typeface="Calibri"/>
            </a:endParaRPr>
          </a:p>
          <a:p>
            <a:pPr indent="-317500" lvl="0" marL="457200" rtl="0" algn="just">
              <a:lnSpc>
                <a:spcPct val="150000"/>
              </a:lnSpc>
              <a:spcBef>
                <a:spcPts val="0"/>
              </a:spcBef>
              <a:spcAft>
                <a:spcPts val="0"/>
              </a:spcAft>
              <a:buSzPts val="1400"/>
              <a:buFont typeface="Calibri"/>
              <a:buChar char="❖"/>
            </a:pPr>
            <a:r>
              <a:rPr lang="en-GB">
                <a:latin typeface="Calibri"/>
                <a:ea typeface="Calibri"/>
                <a:cs typeface="Calibri"/>
                <a:sym typeface="Calibri"/>
              </a:rPr>
              <a:t>This arrangement exists so that the kernel system call’s code can directly refer to user memory.</a:t>
            </a:r>
            <a:endParaRPr>
              <a:latin typeface="Calibri"/>
              <a:ea typeface="Calibri"/>
              <a:cs typeface="Calibri"/>
              <a:sym typeface="Calibri"/>
            </a:endParaRPr>
          </a:p>
          <a:p>
            <a:pPr indent="0" lvl="0" marL="0" rtl="0" algn="just">
              <a:lnSpc>
                <a:spcPct val="150000"/>
              </a:lnSpc>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208550" y="2246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Calibri"/>
                <a:ea typeface="Calibri"/>
                <a:cs typeface="Calibri"/>
                <a:sym typeface="Calibri"/>
              </a:rPr>
              <a:t>Memory Layout - User Only memory</a:t>
            </a:r>
            <a:endParaRPr/>
          </a:p>
        </p:txBody>
      </p:sp>
      <p:sp>
        <p:nvSpPr>
          <p:cNvPr id="177" name="Google Shape;177;p20"/>
          <p:cNvSpPr txBox="1"/>
          <p:nvPr>
            <p:ph idx="1" type="body"/>
          </p:nvPr>
        </p:nvSpPr>
        <p:spPr>
          <a:xfrm>
            <a:off x="291850" y="852775"/>
            <a:ext cx="8403300" cy="3818700"/>
          </a:xfrm>
          <a:prstGeom prst="rect">
            <a:avLst/>
          </a:prstGeom>
        </p:spPr>
        <p:txBody>
          <a:bodyPr anchorCtr="0" anchor="t" bIns="91425" lIns="91425" spcFirstLastPara="1" rIns="91425" wrap="square" tIns="91425">
            <a:noAutofit/>
          </a:bodyPr>
          <a:lstStyle/>
          <a:p>
            <a:pPr indent="-317500" lvl="0" marL="457200" rtl="0" algn="just">
              <a:lnSpc>
                <a:spcPct val="150000"/>
              </a:lnSpc>
              <a:spcBef>
                <a:spcPts val="0"/>
              </a:spcBef>
              <a:spcAft>
                <a:spcPts val="0"/>
              </a:spcAft>
              <a:buSzPts val="1400"/>
              <a:buChar char="❖"/>
            </a:pPr>
            <a:r>
              <a:rPr lang="en-GB" sz="1400"/>
              <a:t>In order to leave room for user memory to grow, xv6’s address spaces map the kernel at high addresses, starting at 0x80100000.</a:t>
            </a:r>
            <a:endParaRPr sz="1400"/>
          </a:p>
          <a:p>
            <a:pPr indent="-317500" lvl="0" marL="457200" rtl="0" algn="just">
              <a:lnSpc>
                <a:spcPct val="150000"/>
              </a:lnSpc>
              <a:spcBef>
                <a:spcPts val="0"/>
              </a:spcBef>
              <a:spcAft>
                <a:spcPts val="0"/>
              </a:spcAft>
              <a:buSzPts val="1400"/>
              <a:buChar char="❖"/>
            </a:pPr>
            <a:r>
              <a:rPr lang="en-GB" sz="1400"/>
              <a:t>When the process is executing user instructions, only its user stack is in use, and its kernel stack is empty.</a:t>
            </a:r>
            <a:endParaRPr sz="1400"/>
          </a:p>
          <a:p>
            <a:pPr indent="-317500" lvl="0" marL="457200" rtl="0" algn="just">
              <a:lnSpc>
                <a:spcPct val="150000"/>
              </a:lnSpc>
              <a:spcBef>
                <a:spcPts val="0"/>
              </a:spcBef>
              <a:spcAft>
                <a:spcPts val="0"/>
              </a:spcAft>
              <a:buSzPts val="1400"/>
              <a:buChar char="❖"/>
            </a:pPr>
            <a:r>
              <a:rPr lang="en-GB" sz="1400"/>
              <a:t>When the process enters the kernel (via a system call or interrupt), the kernel code executes on the process’s kernel stack.</a:t>
            </a:r>
            <a:endParaRPr sz="1400"/>
          </a:p>
          <a:p>
            <a:pPr indent="-317500" lvl="0" marL="457200" rtl="0" algn="just">
              <a:lnSpc>
                <a:spcPct val="150000"/>
              </a:lnSpc>
              <a:spcBef>
                <a:spcPts val="0"/>
              </a:spcBef>
              <a:spcAft>
                <a:spcPts val="0"/>
              </a:spcAft>
              <a:buSzPts val="1400"/>
              <a:buChar char="❖"/>
            </a:pPr>
            <a:r>
              <a:rPr lang="en-GB" sz="1400"/>
              <a:t>While a process is in the kernel, its user stack still contains saved data, but isn’t actively used.</a:t>
            </a:r>
            <a:endParaRPr sz="1400"/>
          </a:p>
          <a:p>
            <a:pPr indent="-317500" lvl="0" marL="457200" rtl="0" algn="just">
              <a:lnSpc>
                <a:spcPct val="150000"/>
              </a:lnSpc>
              <a:spcBef>
                <a:spcPts val="0"/>
              </a:spcBef>
              <a:spcAft>
                <a:spcPts val="0"/>
              </a:spcAft>
              <a:buSzPts val="1400"/>
              <a:buChar char="❖"/>
            </a:pPr>
            <a:r>
              <a:rPr lang="en-GB" sz="1400"/>
              <a:t>When a process makes a system call, the processor switches to the kernel stack, raises the hardware privilege level, and starts executing the kernel instructions that implement the system call.</a:t>
            </a:r>
            <a:endParaRPr sz="1400"/>
          </a:p>
          <a:p>
            <a:pPr indent="-317500" lvl="0" marL="457200" rtl="0" algn="just">
              <a:lnSpc>
                <a:spcPct val="150000"/>
              </a:lnSpc>
              <a:spcBef>
                <a:spcPts val="0"/>
              </a:spcBef>
              <a:spcAft>
                <a:spcPts val="0"/>
              </a:spcAft>
              <a:buSzPts val="1400"/>
              <a:buChar char="❖"/>
            </a:pPr>
            <a:r>
              <a:rPr lang="en-GB" sz="1400"/>
              <a:t>When the system call completes, the kernel returns to userspace, the hardware lowers its privilege level, switches back to the user stack, and resumes executing user instructions just after the system call instruction. </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References</a:t>
            </a:r>
            <a:endParaRPr/>
          </a:p>
        </p:txBody>
      </p:sp>
      <p:sp>
        <p:nvSpPr>
          <p:cNvPr id="183" name="Google Shape;183;p2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sz="1100" u="sng">
                <a:solidFill>
                  <a:schemeClr val="hlink"/>
                </a:solidFill>
                <a:latin typeface="Arial"/>
                <a:ea typeface="Arial"/>
                <a:cs typeface="Arial"/>
                <a:sym typeface="Arial"/>
                <a:hlinkClick r:id="rId3"/>
              </a:rPr>
              <a:t>zarif98sjs/xv6-memory-management-walkthrough: Walkthrough of Xv6 Memory Management (github.com)</a:t>
            </a:r>
            <a:endParaRPr/>
          </a:p>
          <a:p>
            <a:pPr indent="-311150" lvl="0" marL="457200" rtl="0" algn="l">
              <a:spcBef>
                <a:spcPts val="0"/>
              </a:spcBef>
              <a:spcAft>
                <a:spcPts val="0"/>
              </a:spcAft>
              <a:buSzPts val="1300"/>
              <a:buChar char="❖"/>
            </a:pPr>
            <a:r>
              <a:rPr lang="en-GB" sz="1100" u="sng">
                <a:solidFill>
                  <a:schemeClr val="hlink"/>
                </a:solidFill>
                <a:latin typeface="Arial"/>
                <a:ea typeface="Arial"/>
                <a:cs typeface="Arial"/>
                <a:sym typeface="Arial"/>
                <a:hlinkClick r:id="rId4"/>
              </a:rPr>
              <a:t>Operating Systems : Memory Management (iitm.ac.in)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