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4" r:id="rId4"/>
    <p:sldId id="279" r:id="rId5"/>
    <p:sldId id="304" r:id="rId6"/>
    <p:sldId id="301" r:id="rId7"/>
    <p:sldId id="302" r:id="rId8"/>
    <p:sldId id="303" r:id="rId9"/>
    <p:sldId id="297" r:id="rId10"/>
    <p:sldId id="305" r:id="rId11"/>
    <p:sldId id="281" r:id="rId12"/>
    <p:sldId id="283" r:id="rId13"/>
    <p:sldId id="306" r:id="rId14"/>
    <p:sldId id="298" r:id="rId15"/>
    <p:sldId id="307" r:id="rId16"/>
    <p:sldId id="299" r:id="rId17"/>
    <p:sldId id="288" r:id="rId18"/>
    <p:sldId id="300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7BB1CE3-75B8-4945-B21B-24CB0D0A4426}">
          <p14:sldIdLst>
            <p14:sldId id="256"/>
          </p14:sldIdLst>
        </p14:section>
        <p14:section name="motivation" id="{9FAB468F-9C99-4AB3-902E-7937CDEA55A0}">
          <p14:sldIdLst>
            <p14:sldId id="258"/>
            <p14:sldId id="284"/>
          </p14:sldIdLst>
        </p14:section>
        <p14:section name="model" id="{78A6F380-522A-4013-AC90-06926A6983D7}">
          <p14:sldIdLst>
            <p14:sldId id="279"/>
            <p14:sldId id="304"/>
            <p14:sldId id="301"/>
            <p14:sldId id="302"/>
            <p14:sldId id="303"/>
            <p14:sldId id="297"/>
            <p14:sldId id="305"/>
            <p14:sldId id="281"/>
            <p14:sldId id="283"/>
            <p14:sldId id="306"/>
            <p14:sldId id="298"/>
            <p14:sldId id="307"/>
            <p14:sldId id="299"/>
          </p14:sldIdLst>
        </p14:section>
        <p14:section name="end" id="{163173C4-A721-43CC-8C1E-861AF2FD4B4F}">
          <p14:sldIdLst>
            <p14:sldId id="288"/>
            <p14:sldId id="300"/>
          </p14:sldIdLst>
        </p14:section>
        <p14:section name="thank_you" id="{209A3BF1-3FB4-491F-B3F7-4C88182B645A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8A6FB-BA45-B744-BADB-35EE8275B447}" v="64" dt="2024-04-23T04:11:25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6"/>
    <p:restoredTop sz="95976" autoAdjust="0"/>
  </p:normalViewPr>
  <p:slideViewPr>
    <p:cSldViewPr snapToGrid="0">
      <p:cViewPr varScale="1">
        <p:scale>
          <a:sx n="110" d="100"/>
          <a:sy n="110" d="100"/>
        </p:scale>
        <p:origin x="192" y="208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98F7-75F7-4353-B606-CE3E2FCAE51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949-132A-4E62-81E3-FF4BD85B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2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8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3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0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Thank You Everyone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3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6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7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8E25-E3B6-4407-A008-4C7231B2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AAD6-98B0-40D3-8376-FFE34199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D25B-B185-4389-94C7-7310ABCE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3E8A-ACF7-4D9C-8B67-2172291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F8C8-6A58-4B0D-AD95-6986E4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AFBC-5F64-4F1D-B81D-80C7AEF2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B635D-C527-47A6-8504-BA77FD10F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9269-EBA7-4CF1-BF77-50E8872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6774-0289-43EA-B957-FB67376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F7C4-A88E-46D4-B957-C5C7B11D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5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91A7C-1B44-4747-B4FA-A89442EE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93F3F-A9E0-4321-B31A-17C52826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34B7-5294-46FF-9E18-1435D53E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DABC-7E7D-4CC9-864D-AFA21600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F46A-3C8C-4040-A346-7A0FE65A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5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18F1-37EA-47E9-BEC9-9A6069C8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5A0C-DD1C-444F-98DD-E2B3FC82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C28B-7F3D-4EAE-A63E-2FEB4A61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4B3F-6291-4078-BBFE-4FB89BED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EBED-4E72-4B1F-A070-3A9E8A4B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D336-5454-4B95-BD12-709FE1C4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D538B-0A67-4A4A-801A-534BABB8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4CDF-FED6-453E-9BB3-2FFB51F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FFAC-4790-4BA9-8FB8-3272F4A0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D52-2C00-49BE-B6B4-64D996D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9661-A736-403F-95EE-D0A72889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B168-274A-498D-9F93-598E15465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F5E3E-CC75-4B73-B97A-75E8B78CE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2ECF-C571-44B0-A17D-702BEBC4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61ADF-C7E5-48F1-B0DA-703FD4E3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099E-A1CC-425B-9509-C503F009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9800-FB62-4ABE-85D0-32AADB64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00D2-4637-4A85-A7DA-DF90625D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DF901-E0CF-45AC-9FAF-79E682D1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43BFD-4967-43B5-980F-ADBE40604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B0C8D-5A58-4A22-B10F-58C06690D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3499A-E7B4-4167-932E-C4580F0B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96BDC-E4AD-43F9-A37C-CB704375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0DA5D-A41A-49B1-9D64-B083A080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7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84E8-82BC-438E-9DDD-5A30E10B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7C723-3641-4A99-9100-C16139C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6FF00-5811-41E5-9BA8-5D24D91C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47C7-A140-4863-B975-0EE04D86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37217-1B1F-464F-8080-3C3D433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AB0DF-A204-4DD8-9864-2B43560B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8EF1B-B613-4223-A208-68893ED2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A29C-31DA-4E48-B0BC-FA5249A0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78AB-C6EE-4823-9783-5301C543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D6E7-948C-4856-BE4B-C502FBBA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2024E-CE83-43D8-A8A7-E02EBBC6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15717-0693-4AC6-BCCA-C93C0723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C1F9-71FE-4C4F-80A7-C3EF4427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ABE1-0B83-4269-A2D6-F6E0EF57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FAE0-CF2C-41FF-8866-89D8FE653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9204-AD5D-460B-B50B-FC3C181A2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64B8-473D-47EA-B893-CD952630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F4D5-CFF7-4EE1-889E-09E26859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0E28A-542C-46B4-BB19-7BBB3659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6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5002B-701F-405D-8CD3-D19C3004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1DDA-A9CE-4EF7-814D-D6BBD838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6B03-F189-4CC1-82A4-922871266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A66F-9A08-460F-BB29-DB1F89A75CCA}" type="datetimeFigureOut">
              <a:rPr lang="en-IN" smtClean="0"/>
              <a:t>22/04/24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8779-D83E-47EE-8983-289A67968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CD89-31E9-4875-B333-52C9FF496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5819AB-393D-4BDD-B53F-1E57C6A71EBF}"/>
              </a:ext>
            </a:extLst>
          </p:cNvPr>
          <p:cNvSpPr/>
          <p:nvPr/>
        </p:nvSpPr>
        <p:spPr>
          <a:xfrm>
            <a:off x="321380" y="612845"/>
            <a:ext cx="5465130" cy="56323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defTabSz="457200"/>
            <a:r>
              <a:rPr lang="en-US" sz="6000" b="1" i="1" dirty="0">
                <a:solidFill>
                  <a:schemeClr val="bg1"/>
                </a:solidFill>
                <a:latin typeface="Tw Cen MT"/>
              </a:rPr>
              <a:t>Build an NLP System to Identify the Sentiment of a Document by Document Scoring Method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7F7D5-F660-443B-BEF0-9C94E8425F14}"/>
              </a:ext>
            </a:extLst>
          </p:cNvPr>
          <p:cNvSpPr txBox="1"/>
          <p:nvPr/>
        </p:nvSpPr>
        <p:spPr>
          <a:xfrm>
            <a:off x="7765584" y="2643785"/>
            <a:ext cx="4105036" cy="3601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3200" b="1" u="sng" dirty="0">
                <a:solidFill>
                  <a:schemeClr val="bg1"/>
                </a:solidFill>
                <a:latin typeface="Tw Cen MT Condensed"/>
              </a:rPr>
              <a:t>Group 3</a:t>
            </a: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lang="en-US" sz="3200" b="1" u="sng" dirty="0">
              <a:solidFill>
                <a:schemeClr val="bg1"/>
              </a:solidFill>
              <a:latin typeface="Tw Cen MT Condensed"/>
            </a:endParaRPr>
          </a:p>
          <a:p>
            <a:pPr algn="r">
              <a:lnSpc>
                <a:spcPct val="120000"/>
              </a:lnSpc>
              <a:buClr>
                <a:srgbClr val="43467B"/>
              </a:buClr>
              <a:buSzPct val="100000"/>
              <a:defRPr/>
            </a:pPr>
            <a:r>
              <a:rPr lang="en-US" sz="3200" b="1" dirty="0" err="1">
                <a:solidFill>
                  <a:schemeClr val="bg1"/>
                </a:solidFill>
                <a:latin typeface="Tw Cen MT Condensed"/>
              </a:rPr>
              <a:t>Korlakunta</a:t>
            </a:r>
            <a:r>
              <a:rPr lang="en-US" sz="3200" b="1" dirty="0">
                <a:solidFill>
                  <a:schemeClr val="bg1"/>
                </a:solidFill>
                <a:latin typeface="Tw Cen MT Condensed"/>
              </a:rPr>
              <a:t>, Reddy </a:t>
            </a:r>
            <a:r>
              <a:rPr lang="en-US" sz="3200" b="1" dirty="0" err="1">
                <a:solidFill>
                  <a:schemeClr val="bg1"/>
                </a:solidFill>
                <a:latin typeface="Tw Cen MT Condensed"/>
              </a:rPr>
              <a:t>Bhuvan</a:t>
            </a:r>
            <a:r>
              <a:rPr lang="en-US" sz="3200" b="1" u="sng" dirty="0">
                <a:solidFill>
                  <a:schemeClr val="bg1"/>
                </a:solidFill>
                <a:latin typeface="Tw Cen MT Condensed"/>
              </a:rPr>
              <a:t>  </a:t>
            </a:r>
            <a:endParaRPr lang="en-US" sz="1050" b="1" dirty="0">
              <a:solidFill>
                <a:schemeClr val="bg1"/>
              </a:solidFill>
              <a:latin typeface="Tw Cen MT Condensed"/>
            </a:endParaRP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 err="1">
                <a:solidFill>
                  <a:schemeClr val="bg1"/>
                </a:solidFill>
                <a:latin typeface="Tw Cen MT Condensed"/>
              </a:rPr>
              <a:t>Bandi</a:t>
            </a:r>
            <a:r>
              <a:rPr lang="en-US" sz="3200" b="1" dirty="0">
                <a:solidFill>
                  <a:schemeClr val="bg1"/>
                </a:solidFill>
                <a:latin typeface="Tw Cen MT Condensed"/>
              </a:rPr>
              <a:t>,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"/>
                <a:ea typeface="+mn-ea"/>
                <a:cs typeface="+mn-cs"/>
              </a:rPr>
              <a:t>O</a:t>
            </a:r>
            <a:r>
              <a:rPr lang="en-US" sz="3200" b="1" dirty="0">
                <a:solidFill>
                  <a:schemeClr val="bg1"/>
                </a:solidFill>
                <a:latin typeface="Tw Cen MT Condensed"/>
              </a:rPr>
              <a:t>m Preetham</a:t>
            </a: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 err="1">
                <a:solidFill>
                  <a:schemeClr val="bg1"/>
                </a:solidFill>
                <a:latin typeface="Tw Cen MT Condensed"/>
              </a:rPr>
              <a:t>Ullendula</a:t>
            </a:r>
            <a:r>
              <a:rPr lang="en-US" sz="3200" b="1" dirty="0">
                <a:solidFill>
                  <a:schemeClr val="bg1"/>
                </a:solidFill>
                <a:latin typeface="Tw Cen MT Condensed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Tw Cen MT Condensed"/>
              </a:rPr>
              <a:t>Thriveen</a:t>
            </a:r>
            <a:endParaRPr lang="en-US" sz="3200" b="1" dirty="0">
              <a:solidFill>
                <a:schemeClr val="bg1"/>
              </a:solidFill>
              <a:latin typeface="Tw Cen MT Condensed"/>
            </a:endParaRP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 err="1">
                <a:solidFill>
                  <a:schemeClr val="bg1"/>
                </a:solidFill>
                <a:latin typeface="Tw Cen MT Condensed"/>
              </a:rPr>
              <a:t>Virigineni</a:t>
            </a:r>
            <a:r>
              <a:rPr lang="en-US" sz="3200" b="1" dirty="0">
                <a:solidFill>
                  <a:schemeClr val="bg1"/>
                </a:solidFill>
                <a:latin typeface="Tw Cen MT Condensed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Tw Cen MT Condensed"/>
              </a:rPr>
              <a:t>Sravya</a:t>
            </a:r>
            <a:r>
              <a:rPr lang="en-US" sz="3200" b="1" dirty="0">
                <a:solidFill>
                  <a:schemeClr val="bg1"/>
                </a:solidFill>
                <a:latin typeface="Tw Cen MT Condensed"/>
              </a:rPr>
              <a:t> Sri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4B5F4-96B5-44DB-AB0E-7E395D3F08A5}"/>
              </a:ext>
            </a:extLst>
          </p:cNvPr>
          <p:cNvSpPr txBox="1"/>
          <p:nvPr/>
        </p:nvSpPr>
        <p:spPr>
          <a:xfrm>
            <a:off x="11474165" y="2274453"/>
            <a:ext cx="39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w Cen MT" panose="020B0602020104020603" pitchFamily="34" charset="0"/>
              </a:rPr>
              <a:t>by</a:t>
            </a:r>
            <a:endParaRPr lang="en-IN" i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8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5162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Methodology - Feature Vector Creation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31D3E-2A41-9081-4934-D8E3E4129C5B}"/>
              </a:ext>
            </a:extLst>
          </p:cNvPr>
          <p:cNvSpPr txBox="1"/>
          <p:nvPr/>
        </p:nvSpPr>
        <p:spPr>
          <a:xfrm>
            <a:off x="1078894" y="2791280"/>
            <a:ext cx="62617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Use of </a:t>
            </a:r>
            <a:r>
              <a:rPr lang="en-US" sz="2400" b="1" i="0" u="none" strike="noStrike" dirty="0" err="1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CountVectorizer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Converts text to a matrix of token counts.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TF-IDF Transformation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Weighs tokens' importance uniquely across documents.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Feature Vector Dimension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Over 200 features to capture text nuances.</a:t>
            </a:r>
          </a:p>
        </p:txBody>
      </p:sp>
      <p:pic>
        <p:nvPicPr>
          <p:cNvPr id="8" name="Picture 7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8CEB042B-3E7B-F0E4-0611-610782E09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" b="1"/>
          <a:stretch/>
        </p:blipFill>
        <p:spPr>
          <a:xfrm>
            <a:off x="7887306" y="2708475"/>
            <a:ext cx="3225800" cy="517887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F8F8772-8728-1196-1D1F-AFE6B3C33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"/>
          <a:stretch/>
        </p:blipFill>
        <p:spPr>
          <a:xfrm>
            <a:off x="8300056" y="4502551"/>
            <a:ext cx="2400300" cy="6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4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1479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Building the Predictive Model</a:t>
            </a:r>
            <a:endParaRPr lang="en-US" sz="5400" b="1" i="1" u="sng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DAF3B-67CF-58E0-DD15-0ABC72E62C20}"/>
              </a:ext>
            </a:extLst>
          </p:cNvPr>
          <p:cNvSpPr txBox="1"/>
          <p:nvPr/>
        </p:nvSpPr>
        <p:spPr>
          <a:xfrm>
            <a:off x="1005588" y="1972337"/>
            <a:ext cx="8483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TF-IDF Calculation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Converts raw text into a weighted feature matrix.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Training the Model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Averages TF-IDF scores by category to form category vectors.</a:t>
            </a:r>
          </a:p>
          <a:p>
            <a:pPr algn="l">
              <a:buFont typeface="+mj-lt"/>
              <a:buAutoNum type="arabicPeriod"/>
            </a:pPr>
            <a:endParaRPr lang="en-US" sz="2400" b="1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Model Components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Vectorizer, Label Encoder, and Averaged Vectors.</a:t>
            </a: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0CA976F-326E-A1EF-6013-1ACADD654D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6" r="22962" b="13527"/>
          <a:stretch/>
        </p:blipFill>
        <p:spPr>
          <a:xfrm>
            <a:off x="3428054" y="5382226"/>
            <a:ext cx="5449586" cy="6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1098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Testing and Evaluating the Model</a:t>
            </a:r>
            <a:endParaRPr lang="en-US" sz="5400" b="1" i="1" u="sng" dirty="0">
              <a:solidFill>
                <a:schemeClr val="bg1"/>
              </a:solidFill>
              <a:latin typeface="TW Cen MT"/>
            </a:endParaRPr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F72D26F-6EBF-BB5D-A5EE-CEC6ED8A3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35" y="1487588"/>
            <a:ext cx="8663329" cy="49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3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1098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Testing and Evaluating the Model</a:t>
            </a:r>
            <a:endParaRPr lang="en-US" sz="5400" b="1" i="1" u="sng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5A32E-5400-B5F9-F393-E0C6FE4A85B1}"/>
              </a:ext>
            </a:extLst>
          </p:cNvPr>
          <p:cNvSpPr txBox="1"/>
          <p:nvPr/>
        </p:nvSpPr>
        <p:spPr>
          <a:xfrm>
            <a:off x="1078894" y="186723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Söhne"/>
              </a:rPr>
              <a:t> Using the Test Dataset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Söhne"/>
              </a:rPr>
              <a:t>Apply the model to unseen documents.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Söhne"/>
              </a:rPr>
              <a:t> Scoring Method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Söhne"/>
              </a:rPr>
              <a:t>Compare new document vectors against category vectors.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Söhne"/>
              </a:rPr>
              <a:t> Performance Metrics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Söhne"/>
              </a:rPr>
              <a:t>Accuracy</a:t>
            </a: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Söhne"/>
              </a:rPr>
              <a:t>Precision</a:t>
            </a: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Söhne"/>
              </a:rPr>
              <a:t>Recall</a:t>
            </a: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Söhne"/>
              </a:rPr>
              <a:t>F1-Score</a:t>
            </a: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B596D99-6D3B-42F3-433C-E47448603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06" y="2510259"/>
            <a:ext cx="3530600" cy="1485900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7E76E2B-EF03-85D6-6CE8-D245A5878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06" y="4988447"/>
            <a:ext cx="3543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10980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Model Performance Results </a:t>
            </a:r>
            <a:r>
              <a:rPr lang="en-US" sz="5400" b="1" i="1" u="sng" strike="noStrike" dirty="0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- Contingency Table</a:t>
            </a:r>
            <a:endParaRPr lang="en-US" sz="6000" b="1" i="1" u="sng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754C096-7F3C-D288-EBED-3FAC0C4DD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1" y="2521432"/>
            <a:ext cx="9343743" cy="34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10980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Model Performance Results </a:t>
            </a:r>
            <a:r>
              <a:rPr lang="en-US" sz="5400" b="1" i="1" u="sng" strike="noStrike" dirty="0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 - Contingency Table</a:t>
            </a:r>
            <a:endParaRPr lang="en-US" sz="6000" b="1" i="1" u="sng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0D83BA-5462-6A60-55BA-CC83E24D32DE}"/>
              </a:ext>
            </a:extLst>
          </p:cNvPr>
          <p:cNvGraphicFramePr>
            <a:graphicFrameLocks noGrp="1"/>
          </p:cNvGraphicFramePr>
          <p:nvPr/>
        </p:nvGraphicFramePr>
        <p:xfrm>
          <a:off x="1787071" y="2540000"/>
          <a:ext cx="8693452" cy="3429004"/>
        </p:xfrm>
        <a:graphic>
          <a:graphicData uri="http://schemas.openxmlformats.org/drawingml/2006/table">
            <a:tbl>
              <a:tblPr/>
              <a:tblGrid>
                <a:gridCol w="2173363">
                  <a:extLst>
                    <a:ext uri="{9D8B030D-6E8A-4147-A177-3AD203B41FA5}">
                      <a16:colId xmlns:a16="http://schemas.microsoft.com/office/drawing/2014/main" val="3860758581"/>
                    </a:ext>
                  </a:extLst>
                </a:gridCol>
                <a:gridCol w="2173363">
                  <a:extLst>
                    <a:ext uri="{9D8B030D-6E8A-4147-A177-3AD203B41FA5}">
                      <a16:colId xmlns:a16="http://schemas.microsoft.com/office/drawing/2014/main" val="1873527873"/>
                    </a:ext>
                  </a:extLst>
                </a:gridCol>
                <a:gridCol w="2173363">
                  <a:extLst>
                    <a:ext uri="{9D8B030D-6E8A-4147-A177-3AD203B41FA5}">
                      <a16:colId xmlns:a16="http://schemas.microsoft.com/office/drawing/2014/main" val="3950575815"/>
                    </a:ext>
                  </a:extLst>
                </a:gridCol>
                <a:gridCol w="2173363">
                  <a:extLst>
                    <a:ext uri="{9D8B030D-6E8A-4147-A177-3AD203B41FA5}">
                      <a16:colId xmlns:a16="http://schemas.microsoft.com/office/drawing/2014/main" val="1066281523"/>
                    </a:ext>
                  </a:extLst>
                </a:gridCol>
              </a:tblGrid>
              <a:tr h="857251">
                <a:tc>
                  <a:txBody>
                    <a:bodyPr/>
                    <a:lstStyle/>
                    <a:p>
                      <a:pPr fontAlgn="b"/>
                      <a:endParaRPr lang="en-US" sz="2400" b="1">
                        <a:solidFill>
                          <a:schemeClr val="bg1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Predicted Positive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Predicted Negative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Predicted Neutral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395886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fontAlgn="base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Actual Positive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137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217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58828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fontAlgn="base"/>
                      <a:r>
                        <a:rPr lang="en-US" sz="2400" b="1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Actual Negative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82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81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131580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fontAlgn="base"/>
                      <a:r>
                        <a:rPr lang="en-US" sz="2400" b="1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Actual Neutral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68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77"/>
                        </a:rPr>
                        <a:t>766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86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73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1098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Results</a:t>
            </a:r>
            <a:endParaRPr lang="en-US" sz="5400" b="1" i="1" u="sng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460F7-131D-513B-1109-72A88E36E4E6}"/>
              </a:ext>
            </a:extLst>
          </p:cNvPr>
          <p:cNvSpPr txBox="1"/>
          <p:nvPr/>
        </p:nvSpPr>
        <p:spPr>
          <a:xfrm>
            <a:off x="1078894" y="1818839"/>
            <a:ext cx="82302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Overall Accuracy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"67.79% - Indicates general model effectiveness.”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Best Performing Category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"Neutral sentiments identified with high precision and recall.”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Challenges Noted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"Positive sentiments often misclassified as Neutral.”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Significant Metrics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Precision, Recall, and F1-Score for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156121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3" y="304405"/>
            <a:ext cx="104527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Future Directions for Our System</a:t>
            </a:r>
            <a:endParaRPr lang="en-US" sz="5400" b="1" i="1" u="sng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7A351-1227-A791-977D-BEB2C3B5F3C2}"/>
              </a:ext>
            </a:extLst>
          </p:cNvPr>
          <p:cNvSpPr txBox="1"/>
          <p:nvPr/>
        </p:nvSpPr>
        <p:spPr>
          <a:xfrm>
            <a:off x="1078893" y="1784340"/>
            <a:ext cx="8572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Algorithm Optimization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Explore advanced models like neural networks.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Data Augmentation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Increase dataset size, particularly for underrepresented sentiments.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Address Class Imbalance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Implement techniques such as SMOTE or targeted resampling.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Continuous Model Evaluation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Use cross-validation to assess model robustness.</a:t>
            </a:r>
          </a:p>
        </p:txBody>
      </p:sp>
    </p:spTree>
    <p:extLst>
      <p:ext uri="{BB962C8B-B14F-4D97-AF65-F5344CB8AC3E}">
        <p14:creationId xmlns:p14="http://schemas.microsoft.com/office/powerpoint/2010/main" val="15021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3" y="304405"/>
            <a:ext cx="36201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Conclusion</a:t>
            </a:r>
            <a:endParaRPr lang="en-US" sz="5400" b="1" i="1" u="sng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7A351-1227-A791-977D-BEB2C3B5F3C2}"/>
              </a:ext>
            </a:extLst>
          </p:cNvPr>
          <p:cNvSpPr txBox="1"/>
          <p:nvPr/>
        </p:nvSpPr>
        <p:spPr>
          <a:xfrm>
            <a:off x="1078892" y="1784340"/>
            <a:ext cx="1000820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Achievements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Successfully developed an NLP system for sentiment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Achieved 67.79% accuracy in identifying document sentiments.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Challenges Addressed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Overcame data preprocessing hurdles.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Improved model handling of diverse sentiment expressions.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Key Takeaways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Importance of comprehensive data preprocessing.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Need for continuous model evaluation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65222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546C7-3538-4FF8-89CB-F8426A8B8BA4}"/>
              </a:ext>
            </a:extLst>
          </p:cNvPr>
          <p:cNvSpPr txBox="1"/>
          <p:nvPr/>
        </p:nvSpPr>
        <p:spPr>
          <a:xfrm>
            <a:off x="631688" y="1566952"/>
            <a:ext cx="5978117" cy="1862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500" b="1" i="1" u="sng" dirty="0">
                <a:solidFill>
                  <a:schemeClr val="bg1"/>
                </a:solidFill>
                <a:latin typeface="TW Cen MT"/>
              </a:rPr>
              <a:t>thank you</a:t>
            </a:r>
            <a:endParaRPr lang="en-US" sz="11500" b="1" i="1" u="sng" dirty="0">
              <a:solidFill>
                <a:schemeClr val="bg1"/>
              </a:solidFill>
              <a:latin typeface="TW Cen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7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132265" y="431084"/>
            <a:ext cx="1041203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Introduction to NLP and 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182DB-428E-480F-43DC-E96EDE86F692}"/>
              </a:ext>
            </a:extLst>
          </p:cNvPr>
          <p:cNvSpPr txBox="1"/>
          <p:nvPr/>
        </p:nvSpPr>
        <p:spPr>
          <a:xfrm>
            <a:off x="1132265" y="2641264"/>
            <a:ext cx="98151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Natural Language Processing (NLP):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The technology behind understanding and processing human languages.</a:t>
            </a:r>
          </a:p>
          <a:p>
            <a:pPr algn="l">
              <a:buFont typeface="+mj-lt"/>
              <a:buAutoNum type="arabicPeriod"/>
            </a:pPr>
            <a:endParaRPr lang="en-US" sz="2400" b="1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Sentiment Analysis: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Analyzing text to detect its underlying sentiment—positive, negative, or neutral.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Project Objective: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To build an NLP system using the Document Scoring Method to identify document sentiment.</a:t>
            </a:r>
          </a:p>
        </p:txBody>
      </p:sp>
    </p:spTree>
    <p:extLst>
      <p:ext uri="{BB962C8B-B14F-4D97-AF65-F5344CB8AC3E}">
        <p14:creationId xmlns:p14="http://schemas.microsoft.com/office/powerpoint/2010/main" val="132000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0342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Overview of the Dataset</a:t>
            </a:r>
            <a:endParaRPr lang="en-US" sz="5400" b="1" i="1" u="sng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02C57-456D-BFC3-9568-2B986417B7CB}"/>
              </a:ext>
            </a:extLst>
          </p:cNvPr>
          <p:cNvSpPr txBox="1"/>
          <p:nvPr/>
        </p:nvSpPr>
        <p:spPr>
          <a:xfrm>
            <a:off x="1078894" y="1881138"/>
            <a:ext cx="59569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Data Sources: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</a:t>
            </a:r>
            <a:r>
              <a:rPr lang="en-US" sz="2400" b="0" i="0" u="none" strike="noStrike" dirty="0" err="1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TrainData.csv</a:t>
            </a: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</a:t>
            </a:r>
            <a:r>
              <a:rPr lang="en-US" sz="2400" b="0" i="0" u="none" strike="noStrike" dirty="0" err="1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TestData.csv</a:t>
            </a:r>
            <a:endParaRPr lang="en-US" sz="2400" dirty="0">
              <a:solidFill>
                <a:srgbClr val="ECECEC"/>
              </a:solidFill>
              <a:latin typeface="Tw Cen MT" panose="020B0602020104020603" pitchFamily="34" charset="77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Data Structure: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Documents paired with Sentiment Labels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Labels: Positive, Negative, Neutral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Size of the Dataset: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Training Data: 3394 documents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Testing Data: 1454 documents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C15AF-4613-DC92-FFCC-5898D60EA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2440980"/>
            <a:ext cx="3035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0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0082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Methodology - Text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B31DC-7C2B-271B-61C9-766C39D5A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743474"/>
            <a:ext cx="9834528" cy="42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7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0082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Methodology - </a:t>
            </a:r>
            <a:r>
              <a:rPr lang="en-US" sz="6000" b="1" i="1" u="sng">
                <a:solidFill>
                  <a:schemeClr val="bg1"/>
                </a:solidFill>
                <a:latin typeface="TW Cen MT"/>
              </a:rPr>
              <a:t>Text Preprocessing</a:t>
            </a:r>
            <a:endParaRPr lang="en-US" sz="6000" b="1" i="1" u="sng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31D3E-2A41-9081-4934-D8E3E4129C5B}"/>
              </a:ext>
            </a:extLst>
          </p:cNvPr>
          <p:cNvSpPr txBox="1"/>
          <p:nvPr/>
        </p:nvSpPr>
        <p:spPr>
          <a:xfrm>
            <a:off x="1078894" y="1866900"/>
            <a:ext cx="68840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Convert to Lowercase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Standardizes text for consistent processing.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effectLst/>
                <a:latin typeface="Tw Cen MT" panose="020B0602020104020603" pitchFamily="34" charset="77"/>
              </a:rPr>
              <a:t> Remove Punctuation</a:t>
            </a:r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effectLst/>
                <a:latin typeface="Tw Cen MT" panose="020B0602020104020603" pitchFamily="34" charset="77"/>
              </a:rPr>
              <a:t>Cleans text of non-alphabetic characters.</a:t>
            </a:r>
          </a:p>
          <a:p>
            <a:pPr lvl="1" algn="l"/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effectLst/>
                <a:latin typeface="Tw Cen MT" panose="020B0602020104020603" pitchFamily="34" charset="77"/>
              </a:rPr>
              <a:t> Tokenization</a:t>
            </a:r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effectLst/>
                <a:latin typeface="Tw Cen MT" panose="020B0602020104020603" pitchFamily="34" charset="77"/>
              </a:rPr>
              <a:t>Splits text into individual words or tokens.</a:t>
            </a:r>
          </a:p>
          <a:p>
            <a:pPr lvl="1" algn="l"/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effectLst/>
                <a:latin typeface="Tw Cen MT" panose="020B0602020104020603" pitchFamily="34" charset="77"/>
              </a:rPr>
              <a:t> Lemmatization</a:t>
            </a:r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effectLst/>
                <a:latin typeface="Tw Cen MT" panose="020B0602020104020603" pitchFamily="34" charset="77"/>
              </a:rPr>
              <a:t>Reduces words to their base or dictionary form.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C5FA73-EF37-F5B3-2721-2900D7E0A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06" y="2387600"/>
            <a:ext cx="2984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0082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Methodology - </a:t>
            </a:r>
            <a:r>
              <a:rPr lang="en-US" sz="6000" b="1" i="1" u="sng">
                <a:solidFill>
                  <a:schemeClr val="bg1"/>
                </a:solidFill>
                <a:latin typeface="TW Cen MT"/>
              </a:rPr>
              <a:t>Text Preprocessing</a:t>
            </a:r>
            <a:endParaRPr lang="en-US" sz="6000" b="1" i="1" u="sng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31D3E-2A41-9081-4934-D8E3E4129C5B}"/>
              </a:ext>
            </a:extLst>
          </p:cNvPr>
          <p:cNvSpPr txBox="1"/>
          <p:nvPr/>
        </p:nvSpPr>
        <p:spPr>
          <a:xfrm>
            <a:off x="1078894" y="1866900"/>
            <a:ext cx="68840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Convert to Lowercase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Standardizes text for consistent processing.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Remove Punctuation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Cleans text of non-alphabetic characters.</a:t>
            </a:r>
          </a:p>
          <a:p>
            <a:pPr lvl="1" algn="l"/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effectLst/>
                <a:latin typeface="Tw Cen MT" panose="020B0602020104020603" pitchFamily="34" charset="77"/>
              </a:rPr>
              <a:t> Tokenization</a:t>
            </a:r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effectLst/>
                <a:latin typeface="Tw Cen MT" panose="020B0602020104020603" pitchFamily="34" charset="77"/>
              </a:rPr>
              <a:t>Splits text into individual words or tokens.</a:t>
            </a:r>
          </a:p>
          <a:p>
            <a:pPr lvl="1" algn="l"/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effectLst/>
                <a:latin typeface="Tw Cen MT" panose="020B0602020104020603" pitchFamily="34" charset="77"/>
              </a:rPr>
              <a:t> Lemmatization</a:t>
            </a:r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effectLst/>
                <a:latin typeface="Tw Cen MT" panose="020B0602020104020603" pitchFamily="34" charset="77"/>
              </a:rPr>
              <a:t>Reduces words to their base or dictionary form.</a:t>
            </a:r>
          </a:p>
        </p:txBody>
      </p:sp>
      <p:pic>
        <p:nvPicPr>
          <p:cNvPr id="3" name="Picture 2" descr="A red exclamation mark and a question mark&#10;&#10;Description automatically generated">
            <a:extLst>
              <a:ext uri="{FF2B5EF4-FFF2-40B4-BE49-F238E27FC236}">
                <a16:creationId xmlns:a16="http://schemas.microsoft.com/office/drawing/2014/main" id="{95817215-AA13-22B9-18AC-43450FF80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06" y="22225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0082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Methodology - </a:t>
            </a:r>
            <a:r>
              <a:rPr lang="en-US" sz="6000" b="1" i="1" u="sng">
                <a:solidFill>
                  <a:schemeClr val="bg1"/>
                </a:solidFill>
                <a:latin typeface="TW Cen MT"/>
              </a:rPr>
              <a:t>Text Preprocessing</a:t>
            </a:r>
            <a:endParaRPr lang="en-US" sz="6000" b="1" i="1" u="sng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31D3E-2A41-9081-4934-D8E3E4129C5B}"/>
              </a:ext>
            </a:extLst>
          </p:cNvPr>
          <p:cNvSpPr txBox="1"/>
          <p:nvPr/>
        </p:nvSpPr>
        <p:spPr>
          <a:xfrm>
            <a:off x="1078894" y="1866900"/>
            <a:ext cx="68840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Convert to Lowercase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Standardizes text for consistent processing.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Remove Punctuation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Cleans text of non-alphabetic characters.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Tokenization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Splits text into individual words or tokens.</a:t>
            </a:r>
          </a:p>
          <a:p>
            <a:pPr lvl="1" algn="l"/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effectLst/>
                <a:latin typeface="Tw Cen MT" panose="020B0602020104020603" pitchFamily="34" charset="77"/>
              </a:rPr>
              <a:t> Lemmatization</a:t>
            </a:r>
            <a:endParaRPr lang="en-US" sz="2400" b="0" i="0" u="none" strike="noStrike" dirty="0"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effectLst/>
                <a:latin typeface="Tw Cen MT" panose="020B0602020104020603" pitchFamily="34" charset="77"/>
              </a:rPr>
              <a:t>Reduces words to their base or dictionary form.</a:t>
            </a:r>
          </a:p>
        </p:txBody>
      </p:sp>
      <p:pic>
        <p:nvPicPr>
          <p:cNvPr id="7" name="Picture 6" descr="A blue arrow pointing up&#10;&#10;Description automatically generated">
            <a:extLst>
              <a:ext uri="{FF2B5EF4-FFF2-40B4-BE49-F238E27FC236}">
                <a16:creationId xmlns:a16="http://schemas.microsoft.com/office/drawing/2014/main" id="{52D24476-5516-5F36-B424-30C09E77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2286000"/>
            <a:ext cx="2997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0082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Methodology - </a:t>
            </a:r>
            <a:r>
              <a:rPr lang="en-US" sz="6000" b="1" i="1" u="sng">
                <a:solidFill>
                  <a:schemeClr val="bg1"/>
                </a:solidFill>
                <a:latin typeface="TW Cen MT"/>
              </a:rPr>
              <a:t>Text Preprocessing</a:t>
            </a:r>
            <a:endParaRPr lang="en-US" sz="6000" b="1" i="1" u="sng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31D3E-2A41-9081-4934-D8E3E4129C5B}"/>
              </a:ext>
            </a:extLst>
          </p:cNvPr>
          <p:cNvSpPr txBox="1"/>
          <p:nvPr/>
        </p:nvSpPr>
        <p:spPr>
          <a:xfrm>
            <a:off x="1078894" y="1866900"/>
            <a:ext cx="68840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Convert to Lowercase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Standardizes text for consistent processing.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Remove Punctuation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Cleans text of non-alphabetic characters.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Tokenization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Splits text into individual words or tokens.</a:t>
            </a:r>
          </a:p>
          <a:p>
            <a:pPr lvl="1" algn="l"/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 Lemmatization</a:t>
            </a:r>
            <a:endParaRPr lang="en-US" sz="2400" b="0" i="0" u="none" strike="noStrike" dirty="0">
              <a:solidFill>
                <a:srgbClr val="ECECEC"/>
              </a:solidFill>
              <a:effectLst/>
              <a:latin typeface="Tw Cen MT" panose="020B0602020104020603" pitchFamily="34" charset="77"/>
            </a:endParaRPr>
          </a:p>
          <a:p>
            <a:pPr lvl="1" algn="l"/>
            <a:r>
              <a:rPr lang="en-US" sz="2400" b="0" i="0" u="none" strike="noStrike" dirty="0">
                <a:solidFill>
                  <a:srgbClr val="ECECEC"/>
                </a:solidFill>
                <a:effectLst/>
                <a:latin typeface="Tw Cen MT" panose="020B0602020104020603" pitchFamily="34" charset="77"/>
              </a:rPr>
              <a:t>Reduces words to their base or dictionary form.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D358D0B-B7D8-E104-B589-4CEE7849A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05" y="2235199"/>
            <a:ext cx="3444723" cy="34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6D97F-B6F1-1037-8D7F-AB7AA9FF5A3A}"/>
              </a:ext>
            </a:extLst>
          </p:cNvPr>
          <p:cNvSpPr txBox="1"/>
          <p:nvPr/>
        </p:nvSpPr>
        <p:spPr>
          <a:xfrm>
            <a:off x="1078894" y="304405"/>
            <a:ext cx="105162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1" u="sng" dirty="0">
                <a:solidFill>
                  <a:schemeClr val="bg1"/>
                </a:solidFill>
                <a:latin typeface="TW Cen MT"/>
              </a:rPr>
              <a:t>Methodology - Feature Vector Creation</a:t>
            </a:r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1AFF936-098A-FF7D-D36E-9CB4FB6E4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79" y="2357697"/>
            <a:ext cx="8551636" cy="40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4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672</Words>
  <Application>Microsoft Macintosh PowerPoint</Application>
  <PresentationFormat>Widescreen</PresentationFormat>
  <Paragraphs>184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Tw Cen MT</vt:lpstr>
      <vt:lpstr>Tw Cen MT</vt:lpstr>
      <vt:lpstr>Tw Cen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Preetham Bandi</dc:creator>
  <cp:lastModifiedBy>Bandi, Om Preetham</cp:lastModifiedBy>
  <cp:revision>315</cp:revision>
  <dcterms:created xsi:type="dcterms:W3CDTF">2021-04-07T17:42:26Z</dcterms:created>
  <dcterms:modified xsi:type="dcterms:W3CDTF">2024-04-23T04:16:34Z</dcterms:modified>
</cp:coreProperties>
</file>