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Gilda Display" charset="1" panose="02000000000000000000"/>
      <p:regular r:id="rId17"/>
    </p:embeddedFont>
    <p:embeddedFont>
      <p:font typeface="Canva Sans Bold" charset="1" panose="020B0803030501040103"/>
      <p:regular r:id="rId18"/>
    </p:embeddedFont>
    <p:embeddedFont>
      <p:font typeface="Glacial Indifference Bold" charset="1" panose="00000800000000000000"/>
      <p:regular r:id="rId19"/>
    </p:embeddedFont>
    <p:embeddedFont>
      <p:font typeface="HK Grotesk" charset="1" panose="00000500000000000000"/>
      <p:regular r:id="rId20"/>
    </p:embeddedFont>
    <p:embeddedFont>
      <p:font typeface="HK Grotesk Bold" charset="1" panose="00000800000000000000"/>
      <p:regular r:id="rId21"/>
    </p:embeddedFont>
    <p:embeddedFont>
      <p:font typeface="HK Grotesk Semi-Bold" charset="1" panose="00000700000000000000"/>
      <p:regular r:id="rId22"/>
    </p:embeddedFont>
    <p:embeddedFont>
      <p:font typeface="HK Grotesk Italics"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4587141" y="2960659"/>
            <a:ext cx="9113717" cy="1602796"/>
          </a:xfrm>
          <a:prstGeom prst="rect">
            <a:avLst/>
          </a:prstGeom>
        </p:spPr>
        <p:txBody>
          <a:bodyPr anchor="t" rtlCol="false" tIns="0" lIns="0" bIns="0" rIns="0">
            <a:spAutoFit/>
          </a:bodyPr>
          <a:lstStyle/>
          <a:p>
            <a:pPr algn="ctr">
              <a:lnSpc>
                <a:spcPts val="12437"/>
              </a:lnSpc>
            </a:pPr>
            <a:r>
              <a:rPr lang="en-US" sz="11006">
                <a:solidFill>
                  <a:srgbClr val="FFFFFF"/>
                </a:solidFill>
                <a:latin typeface="Gilda Display"/>
                <a:ea typeface="Gilda Display"/>
                <a:cs typeface="Gilda Display"/>
                <a:sym typeface="Gilda Display"/>
              </a:rPr>
              <a:t>MAZE GAME</a:t>
            </a:r>
          </a:p>
        </p:txBody>
      </p:sp>
      <p:sp>
        <p:nvSpPr>
          <p:cNvPr name="TextBox 5" id="5"/>
          <p:cNvSpPr txBox="true"/>
          <p:nvPr/>
        </p:nvSpPr>
        <p:spPr>
          <a:xfrm rot="0">
            <a:off x="5486606" y="4468206"/>
            <a:ext cx="7314789" cy="273494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Artificial Intelligence Powered Maze Exploration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4000500" y="-4000500"/>
            <a:ext cx="10287000" cy="18288000"/>
          </a:xfrm>
          <a:custGeom>
            <a:avLst/>
            <a:gdLst/>
            <a:ahLst/>
            <a:cxnLst/>
            <a:rect r="r" b="b" t="t" l="l"/>
            <a:pathLst>
              <a:path h="18288000" w="10287000">
                <a:moveTo>
                  <a:pt x="0" y="18288000"/>
                </a:moveTo>
                <a:lnTo>
                  <a:pt x="10287000" y="18288000"/>
                </a:lnTo>
                <a:lnTo>
                  <a:pt x="10287000" y="0"/>
                </a:lnTo>
                <a:lnTo>
                  <a:pt x="0" y="0"/>
                </a:lnTo>
                <a:lnTo>
                  <a:pt x="0" y="18288000"/>
                </a:lnTo>
                <a:close/>
              </a:path>
            </a:pathLst>
          </a:custGeom>
          <a:blipFill>
            <a:blip r:embed="rId3"/>
            <a:stretch>
              <a:fillRect l="-12999" t="0" r="-13000" b="0"/>
            </a:stretch>
          </a:blipFill>
        </p:spPr>
      </p:sp>
      <p:sp>
        <p:nvSpPr>
          <p:cNvPr name="TextBox 4" id="4"/>
          <p:cNvSpPr txBox="true"/>
          <p:nvPr/>
        </p:nvSpPr>
        <p:spPr>
          <a:xfrm rot="0">
            <a:off x="6162321" y="722473"/>
            <a:ext cx="5963358" cy="1044320"/>
          </a:xfrm>
          <a:prstGeom prst="rect">
            <a:avLst/>
          </a:prstGeom>
        </p:spPr>
        <p:txBody>
          <a:bodyPr anchor="t" rtlCol="false" tIns="0" lIns="0" bIns="0" rIns="0">
            <a:spAutoFit/>
          </a:bodyPr>
          <a:lstStyle/>
          <a:p>
            <a:pPr algn="just">
              <a:lnSpc>
                <a:spcPts val="8039"/>
              </a:lnSpc>
            </a:pPr>
            <a:r>
              <a:rPr lang="en-US" b="true" sz="7114">
                <a:solidFill>
                  <a:srgbClr val="FFFFFF"/>
                </a:solidFill>
                <a:latin typeface="Glacial Indifference Bold"/>
                <a:ea typeface="Glacial Indifference Bold"/>
                <a:cs typeface="Glacial Indifference Bold"/>
                <a:sym typeface="Glacial Indifference Bold"/>
              </a:rPr>
              <a:t>CONCLUSION</a:t>
            </a:r>
          </a:p>
        </p:txBody>
      </p:sp>
      <p:sp>
        <p:nvSpPr>
          <p:cNvPr name="TextBox 5" id="5"/>
          <p:cNvSpPr txBox="true"/>
          <p:nvPr/>
        </p:nvSpPr>
        <p:spPr>
          <a:xfrm rot="0">
            <a:off x="1028700" y="2059873"/>
            <a:ext cx="16230600" cy="7291070"/>
          </a:xfrm>
          <a:prstGeom prst="rect">
            <a:avLst/>
          </a:prstGeom>
        </p:spPr>
        <p:txBody>
          <a:bodyPr anchor="t" rtlCol="false" tIns="0" lIns="0" bIns="0" rIns="0">
            <a:spAutoFit/>
          </a:bodyPr>
          <a:lstStyle/>
          <a:p>
            <a:pPr algn="just" marL="690881" indent="-345440" lvl="1">
              <a:lnSpc>
                <a:spcPts val="4480"/>
              </a:lnSpc>
              <a:buFont typeface="Arial"/>
              <a:buChar char="•"/>
            </a:pPr>
            <a:r>
              <a:rPr lang="en-US" b="true" sz="3200">
                <a:solidFill>
                  <a:srgbClr val="FFFFFF"/>
                </a:solidFill>
                <a:latin typeface="HK Grotesk Bold"/>
                <a:ea typeface="HK Grotesk Bold"/>
                <a:cs typeface="HK Grotesk Bold"/>
                <a:sym typeface="HK Grotesk Bold"/>
              </a:rPr>
              <a:t>Versatile AI-Powered Pathfinding and Educational Tool: </a:t>
            </a:r>
            <a:r>
              <a:rPr lang="en-US" sz="3200">
                <a:solidFill>
                  <a:srgbClr val="FFFFFF"/>
                </a:solidFill>
                <a:latin typeface="HK Grotesk"/>
                <a:ea typeface="HK Grotesk"/>
                <a:cs typeface="HK Grotesk"/>
                <a:sym typeface="HK Grotesk"/>
              </a:rPr>
              <a:t>Maze game showcases the power of AI by applying pathfinding algorithms to solve complex maze challenges and serving as a hands-on tool for learning how AI navigates and makes decisions in complex environments.</a:t>
            </a:r>
          </a:p>
          <a:p>
            <a:pPr algn="just" marL="690881" indent="-345440" lvl="1">
              <a:lnSpc>
                <a:spcPts val="4480"/>
              </a:lnSpc>
              <a:buFont typeface="Arial"/>
              <a:buChar char="•"/>
            </a:pPr>
            <a:r>
              <a:rPr lang="en-US" b="true" sz="3200">
                <a:solidFill>
                  <a:srgbClr val="FFFFFF"/>
                </a:solidFill>
                <a:latin typeface="HK Grotesk Bold"/>
                <a:ea typeface="HK Grotesk Bold"/>
                <a:cs typeface="HK Grotesk Bold"/>
                <a:sym typeface="HK Grotesk Bold"/>
              </a:rPr>
              <a:t>Interactive Visualization: </a:t>
            </a:r>
            <a:r>
              <a:rPr lang="en-US" sz="3200">
                <a:solidFill>
                  <a:srgbClr val="FFFFFF"/>
                </a:solidFill>
                <a:latin typeface="HK Grotesk"/>
                <a:ea typeface="HK Grotesk"/>
                <a:cs typeface="HK Grotesk"/>
                <a:sym typeface="HK Grotesk"/>
              </a:rPr>
              <a:t>By allowing users to see real-time algorithmic exploration and decision-making, Maze game provides an engaging, hands-on approach to studying AI techniques in action.</a:t>
            </a:r>
          </a:p>
          <a:p>
            <a:pPr algn="just" marL="690881" indent="-345440" lvl="1">
              <a:lnSpc>
                <a:spcPts val="4480"/>
              </a:lnSpc>
              <a:buFont typeface="Arial"/>
              <a:buChar char="•"/>
            </a:pPr>
            <a:r>
              <a:rPr lang="en-US" b="true" sz="3200">
                <a:solidFill>
                  <a:srgbClr val="FFFFFF"/>
                </a:solidFill>
                <a:latin typeface="HK Grotesk Bold"/>
                <a:ea typeface="HK Grotesk Bold"/>
                <a:cs typeface="HK Grotesk Bold"/>
                <a:sym typeface="HK Grotesk Bold"/>
              </a:rPr>
              <a:t>Future Enhancements:</a:t>
            </a:r>
            <a:r>
              <a:rPr lang="en-US" sz="3200">
                <a:solidFill>
                  <a:srgbClr val="FFFFFF"/>
                </a:solidFill>
                <a:latin typeface="HK Grotesk"/>
                <a:ea typeface="HK Grotesk"/>
                <a:cs typeface="HK Grotesk"/>
                <a:sym typeface="HK Grotesk"/>
              </a:rPr>
              <a:t> The project aims to expand its functionality by integrating advanced AI techniques, such as machine learning-based path optimization and adaptive algorithms for maze-solving.</a:t>
            </a:r>
          </a:p>
          <a:p>
            <a:pPr algn="just" marL="690881" indent="-345440" lvl="1">
              <a:lnSpc>
                <a:spcPts val="4480"/>
              </a:lnSpc>
              <a:buFont typeface="Arial"/>
              <a:buChar char="•"/>
            </a:pPr>
            <a:r>
              <a:rPr lang="en-US" b="true" sz="3200">
                <a:solidFill>
                  <a:srgbClr val="FFFFFF"/>
                </a:solidFill>
                <a:latin typeface="HK Grotesk Bold"/>
                <a:ea typeface="HK Grotesk Bold"/>
                <a:cs typeface="HK Grotesk Bold"/>
                <a:sym typeface="HK Grotesk Bold"/>
              </a:rPr>
              <a:t>Dynamic and Collaborative Exploration:</a:t>
            </a:r>
            <a:r>
              <a:rPr lang="en-US" sz="3200">
                <a:solidFill>
                  <a:srgbClr val="FFFFFF"/>
                </a:solidFill>
                <a:latin typeface="HK Grotesk"/>
                <a:ea typeface="HK Grotesk"/>
                <a:cs typeface="HK Grotesk"/>
                <a:sym typeface="HK Grotesk"/>
              </a:rPr>
              <a:t> Future developments will include multi-agent collaboration, dynamic maze adjustments, and interactive environments to expand AI’s capabilities in navigation and problem-solving.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6223853" y="6051890"/>
            <a:ext cx="5840294" cy="1590675"/>
          </a:xfrm>
          <a:prstGeom prst="rect">
            <a:avLst/>
          </a:prstGeom>
        </p:spPr>
        <p:txBody>
          <a:bodyPr anchor="t" rtlCol="false" tIns="0" lIns="0" bIns="0" rIns="0">
            <a:spAutoFit/>
          </a:bodyPr>
          <a:lstStyle/>
          <a:p>
            <a:pPr algn="ctr">
              <a:lnSpc>
                <a:spcPts val="4200"/>
              </a:lnSpc>
            </a:pPr>
            <a:r>
              <a:rPr lang="en-US" sz="3000" i="true">
                <a:solidFill>
                  <a:srgbClr val="FFFFFF"/>
                </a:solidFill>
                <a:latin typeface="HK Grotesk Italics"/>
                <a:ea typeface="HK Grotesk Italics"/>
                <a:cs typeface="HK Grotesk Italics"/>
                <a:sym typeface="HK Grotesk Italics"/>
              </a:rPr>
              <a:t>By:</a:t>
            </a:r>
          </a:p>
          <a:p>
            <a:pPr algn="ctr">
              <a:lnSpc>
                <a:spcPts val="4200"/>
              </a:lnSpc>
            </a:pPr>
            <a:r>
              <a:rPr lang="en-US" sz="3000" i="true">
                <a:solidFill>
                  <a:srgbClr val="FFFFFF"/>
                </a:solidFill>
                <a:latin typeface="HK Grotesk Italics"/>
                <a:ea typeface="HK Grotesk Italics"/>
                <a:cs typeface="HK Grotesk Italics"/>
                <a:sym typeface="HK Grotesk Italics"/>
              </a:rPr>
              <a:t>Om Rope (BT22CSA059)</a:t>
            </a:r>
          </a:p>
          <a:p>
            <a:pPr algn="ctr">
              <a:lnSpc>
                <a:spcPts val="4200"/>
              </a:lnSpc>
            </a:pPr>
            <a:r>
              <a:rPr lang="en-US" sz="3000" i="true">
                <a:solidFill>
                  <a:srgbClr val="FFFFFF"/>
                </a:solidFill>
                <a:latin typeface="HK Grotesk Italics"/>
                <a:ea typeface="HK Grotesk Italics"/>
                <a:cs typeface="HK Grotesk Italics"/>
                <a:sym typeface="HK Grotesk Italics"/>
              </a:rPr>
              <a:t>Abhishek Yadav (BT22CSA007)</a:t>
            </a:r>
          </a:p>
        </p:txBody>
      </p:sp>
      <p:sp>
        <p:nvSpPr>
          <p:cNvPr name="TextBox 5" id="5"/>
          <p:cNvSpPr txBox="true"/>
          <p:nvPr/>
        </p:nvSpPr>
        <p:spPr>
          <a:xfrm rot="0">
            <a:off x="4651632" y="2424458"/>
            <a:ext cx="8984736" cy="1451033"/>
          </a:xfrm>
          <a:prstGeom prst="rect">
            <a:avLst/>
          </a:prstGeom>
        </p:spPr>
        <p:txBody>
          <a:bodyPr anchor="t" rtlCol="false" tIns="0" lIns="0" bIns="0" rIns="0">
            <a:spAutoFit/>
          </a:bodyPr>
          <a:lstStyle/>
          <a:p>
            <a:pPr algn="ctr">
              <a:lnSpc>
                <a:spcPts val="11307"/>
              </a:lnSpc>
            </a:pPr>
            <a:r>
              <a:rPr lang="en-US" b="true" sz="10006">
                <a:solidFill>
                  <a:srgbClr val="FFFFFF"/>
                </a:solidFill>
                <a:latin typeface="Glacial Indifference Bold"/>
                <a:ea typeface="Glacial Indifference Bold"/>
                <a:cs typeface="Glacial Indifference Bold"/>
                <a:sym typeface="Glacial Indifferenc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11458243" y="2948312"/>
            <a:ext cx="5620896" cy="5620896"/>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712" t="0" r="-24712" b="0"/>
              </a:stretch>
            </a:blipFill>
          </p:spPr>
        </p:sp>
      </p:grpSp>
      <p:sp>
        <p:nvSpPr>
          <p:cNvPr name="TextBox 8" id="8"/>
          <p:cNvSpPr txBox="true"/>
          <p:nvPr/>
        </p:nvSpPr>
        <p:spPr>
          <a:xfrm rot="0">
            <a:off x="2012126" y="525590"/>
            <a:ext cx="6449937"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INTRODUCTION</a:t>
            </a:r>
          </a:p>
        </p:txBody>
      </p:sp>
      <p:sp>
        <p:nvSpPr>
          <p:cNvPr name="TextBox 9" id="9"/>
          <p:cNvSpPr txBox="true"/>
          <p:nvPr/>
        </p:nvSpPr>
        <p:spPr>
          <a:xfrm rot="0">
            <a:off x="733375" y="2079888"/>
            <a:ext cx="9499647" cy="72910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FFFFFF"/>
                </a:solidFill>
                <a:latin typeface="HK Grotesk"/>
                <a:ea typeface="HK Grotesk"/>
                <a:cs typeface="HK Grotesk"/>
                <a:sym typeface="HK Grotesk"/>
              </a:rPr>
              <a:t>Maze Game generates a customizable maze and allows users to explore it using various pathfinding algorithms. Users can select an algorithm to visualize the optimal path through the maze.</a:t>
            </a:r>
          </a:p>
          <a:p>
            <a:pPr algn="just" marL="690881" indent="-345440" lvl="1">
              <a:lnSpc>
                <a:spcPts val="4480"/>
              </a:lnSpc>
              <a:buFont typeface="Arial"/>
              <a:buChar char="•"/>
            </a:pPr>
            <a:r>
              <a:rPr lang="en-US" sz="3200">
                <a:solidFill>
                  <a:srgbClr val="FFFFFF"/>
                </a:solidFill>
                <a:latin typeface="HK Grotesk"/>
                <a:ea typeface="HK Grotesk"/>
                <a:cs typeface="HK Grotesk"/>
                <a:sym typeface="HK Grotesk"/>
              </a:rPr>
              <a:t>Users can implement various AI algorithms, such as Breadth-First Search, Depth-First Search, A* Search, and Greedy best first search Algorithm, to find the optimal path through the maze.</a:t>
            </a:r>
          </a:p>
          <a:p>
            <a:pPr algn="just" marL="690881" indent="-345440" lvl="1">
              <a:lnSpc>
                <a:spcPts val="4480"/>
              </a:lnSpc>
              <a:buFont typeface="Arial"/>
              <a:buChar char="•"/>
            </a:pPr>
            <a:r>
              <a:rPr lang="en-US" sz="3200">
                <a:solidFill>
                  <a:srgbClr val="FFFFFF"/>
                </a:solidFill>
                <a:latin typeface="HK Grotesk"/>
                <a:ea typeface="HK Grotesk"/>
                <a:cs typeface="HK Grotesk"/>
                <a:sym typeface="HK Grotesk"/>
              </a:rPr>
              <a:t>The project provides a dynamic, real-time visualization of the AI agent's exploration and decision-making process as it navigates the maze.</a:t>
            </a:r>
          </a:p>
          <a:p>
            <a:pPr algn="just">
              <a:lnSpc>
                <a:spcPts val="448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Freeform 4" id="4"/>
          <p:cNvSpPr/>
          <p:nvPr/>
        </p:nvSpPr>
        <p:spPr>
          <a:xfrm flipH="false" flipV="false" rot="0">
            <a:off x="12126000" y="3032919"/>
            <a:ext cx="4776571" cy="4702598"/>
          </a:xfrm>
          <a:custGeom>
            <a:avLst/>
            <a:gdLst/>
            <a:ahLst/>
            <a:cxnLst/>
            <a:rect r="r" b="b" t="t" l="l"/>
            <a:pathLst>
              <a:path h="4702598" w="4776571">
                <a:moveTo>
                  <a:pt x="0" y="0"/>
                </a:moveTo>
                <a:lnTo>
                  <a:pt x="4776571" y="0"/>
                </a:lnTo>
                <a:lnTo>
                  <a:pt x="4776571" y="4702598"/>
                </a:lnTo>
                <a:lnTo>
                  <a:pt x="0" y="4702598"/>
                </a:lnTo>
                <a:lnTo>
                  <a:pt x="0" y="0"/>
                </a:lnTo>
                <a:close/>
              </a:path>
            </a:pathLst>
          </a:custGeom>
          <a:blipFill>
            <a:blip r:embed="rId4"/>
            <a:stretch>
              <a:fillRect l="0" t="0" r="0" b="0"/>
            </a:stretch>
          </a:blipFill>
        </p:spPr>
      </p:sp>
      <p:sp>
        <p:nvSpPr>
          <p:cNvPr name="TextBox 5" id="5"/>
          <p:cNvSpPr txBox="true"/>
          <p:nvPr/>
        </p:nvSpPr>
        <p:spPr>
          <a:xfrm rot="0">
            <a:off x="1028700" y="452762"/>
            <a:ext cx="12052407" cy="883408"/>
          </a:xfrm>
          <a:prstGeom prst="rect">
            <a:avLst/>
          </a:prstGeom>
        </p:spPr>
        <p:txBody>
          <a:bodyPr anchor="t" rtlCol="false" tIns="0" lIns="0" bIns="0" rIns="0">
            <a:spAutoFit/>
          </a:bodyPr>
          <a:lstStyle/>
          <a:p>
            <a:pPr algn="l">
              <a:lnSpc>
                <a:spcPts val="6773"/>
              </a:lnSpc>
            </a:pPr>
            <a:r>
              <a:rPr lang="en-US" sz="5993" b="true">
                <a:solidFill>
                  <a:srgbClr val="FFFFFF"/>
                </a:solidFill>
                <a:latin typeface="Glacial Indifference Bold"/>
                <a:ea typeface="Glacial Indifference Bold"/>
                <a:cs typeface="Glacial Indifference Bold"/>
                <a:sym typeface="Glacial Indifference Bold"/>
              </a:rPr>
              <a:t>Challenges and Complexities</a:t>
            </a:r>
          </a:p>
        </p:txBody>
      </p:sp>
      <p:sp>
        <p:nvSpPr>
          <p:cNvPr name="TextBox 6" id="6"/>
          <p:cNvSpPr txBox="true"/>
          <p:nvPr/>
        </p:nvSpPr>
        <p:spPr>
          <a:xfrm rot="0">
            <a:off x="708765" y="1672243"/>
            <a:ext cx="10306214" cy="7853045"/>
          </a:xfrm>
          <a:prstGeom prst="rect">
            <a:avLst/>
          </a:prstGeom>
        </p:spPr>
        <p:txBody>
          <a:bodyPr anchor="t" rtlCol="false" tIns="0" lIns="0" bIns="0" rIns="0">
            <a:spAutoFit/>
          </a:bodyPr>
          <a:lstStyle/>
          <a:p>
            <a:pPr algn="just" marL="690881" indent="-345440" lvl="1">
              <a:lnSpc>
                <a:spcPts val="4480"/>
              </a:lnSpc>
              <a:buFont typeface="Arial"/>
              <a:buChar char="•"/>
            </a:pPr>
            <a:r>
              <a:rPr lang="en-US" b="true" sz="3200">
                <a:solidFill>
                  <a:srgbClr val="FFFFFF"/>
                </a:solidFill>
                <a:latin typeface="HK Grotesk Bold"/>
                <a:ea typeface="HK Grotesk Bold"/>
                <a:cs typeface="HK Grotesk Bold"/>
                <a:sym typeface="HK Grotesk Bold"/>
              </a:rPr>
              <a:t>Obstacles:</a:t>
            </a:r>
            <a:r>
              <a:rPr lang="en-US" sz="3200">
                <a:solidFill>
                  <a:srgbClr val="FFFFFF"/>
                </a:solidFill>
                <a:latin typeface="HK Grotesk"/>
                <a:ea typeface="HK Grotesk"/>
                <a:cs typeface="HK Grotesk"/>
                <a:sym typeface="HK Grotesk"/>
              </a:rPr>
              <a:t> </a:t>
            </a:r>
            <a:r>
              <a:rPr lang="en-US" sz="3200">
                <a:solidFill>
                  <a:srgbClr val="FFFFFF"/>
                </a:solidFill>
                <a:latin typeface="HK Grotesk"/>
                <a:ea typeface="HK Grotesk"/>
                <a:cs typeface="HK Grotesk"/>
                <a:sym typeface="HK Grotesk"/>
              </a:rPr>
              <a:t>Mazes can feature a variety of obstacles, such as walls, dead ends that challenge the AI agent's ability to find the optimal path.</a:t>
            </a:r>
          </a:p>
          <a:p>
            <a:pPr algn="just" marL="690881" indent="-345440" lvl="1">
              <a:lnSpc>
                <a:spcPts val="4480"/>
              </a:lnSpc>
              <a:buFont typeface="Arial"/>
              <a:buChar char="•"/>
            </a:pPr>
            <a:r>
              <a:rPr lang="en-US" b="true" sz="3200">
                <a:solidFill>
                  <a:srgbClr val="FFFFFF"/>
                </a:solidFill>
                <a:latin typeface="HK Grotesk Bold"/>
                <a:ea typeface="HK Grotesk Bold"/>
                <a:cs typeface="HK Grotesk Bold"/>
                <a:sym typeface="HK Grotesk Bold"/>
              </a:rPr>
              <a:t>Increasing Levels of Complexity:</a:t>
            </a:r>
            <a:r>
              <a:rPr lang="en-US" sz="3200">
                <a:solidFill>
                  <a:srgbClr val="FFFFFF"/>
                </a:solidFill>
                <a:latin typeface="HK Grotesk"/>
                <a:ea typeface="HK Grotesk"/>
                <a:cs typeface="HK Grotesk"/>
                <a:sym typeface="HK Grotesk"/>
              </a:rPr>
              <a:t> As users select different algorithms, they’ll experience how each one navigates the maze, showcasing the strengths and weaknesses of methods like </a:t>
            </a:r>
            <a:r>
              <a:rPr lang="en-US" b="true" sz="3200">
                <a:solidFill>
                  <a:srgbClr val="FFFFFF"/>
                </a:solidFill>
                <a:latin typeface="HK Grotesk Semi-Bold"/>
                <a:ea typeface="HK Grotesk Semi-Bold"/>
                <a:cs typeface="HK Grotesk Semi-Bold"/>
                <a:sym typeface="HK Grotesk Semi-Bold"/>
              </a:rPr>
              <a:t>Breadth-First Search</a:t>
            </a:r>
            <a:r>
              <a:rPr lang="en-US" sz="3200">
                <a:solidFill>
                  <a:srgbClr val="FFFFFF"/>
                </a:solidFill>
                <a:latin typeface="HK Grotesk"/>
                <a:ea typeface="HK Grotesk"/>
                <a:cs typeface="HK Grotesk"/>
                <a:sym typeface="HK Grotesk"/>
              </a:rPr>
              <a:t>, </a:t>
            </a:r>
            <a:r>
              <a:rPr lang="en-US" b="true" sz="3200">
                <a:solidFill>
                  <a:srgbClr val="FFFFFF"/>
                </a:solidFill>
                <a:latin typeface="HK Grotesk Semi-Bold"/>
                <a:ea typeface="HK Grotesk Semi-Bold"/>
                <a:cs typeface="HK Grotesk Semi-Bold"/>
                <a:sym typeface="HK Grotesk Semi-Bold"/>
              </a:rPr>
              <a:t>Depth-First Search</a:t>
            </a:r>
            <a:r>
              <a:rPr lang="en-US" sz="3200">
                <a:solidFill>
                  <a:srgbClr val="FFFFFF"/>
                </a:solidFill>
                <a:latin typeface="HK Grotesk"/>
                <a:ea typeface="HK Grotesk"/>
                <a:cs typeface="HK Grotesk"/>
                <a:sym typeface="HK Grotesk"/>
              </a:rPr>
              <a:t>, </a:t>
            </a:r>
            <a:r>
              <a:rPr lang="en-US" b="true" sz="3200">
                <a:solidFill>
                  <a:srgbClr val="FFFFFF"/>
                </a:solidFill>
                <a:latin typeface="HK Grotesk Semi-Bold"/>
                <a:ea typeface="HK Grotesk Semi-Bold"/>
                <a:cs typeface="HK Grotesk Semi-Bold"/>
                <a:sym typeface="HK Grotesk Semi-Bold"/>
              </a:rPr>
              <a:t>A</a:t>
            </a:r>
            <a:r>
              <a:rPr lang="en-US" sz="3200">
                <a:solidFill>
                  <a:srgbClr val="FFFFFF"/>
                </a:solidFill>
                <a:latin typeface="HK Grotesk"/>
                <a:ea typeface="HK Grotesk"/>
                <a:cs typeface="HK Grotesk"/>
                <a:sym typeface="HK Grotesk"/>
              </a:rPr>
              <a:t>*, and Greedy best first search</a:t>
            </a:r>
            <a:r>
              <a:rPr lang="en-US" b="true" sz="3200">
                <a:solidFill>
                  <a:srgbClr val="FFFFFF"/>
                </a:solidFill>
                <a:latin typeface="HK Grotesk Semi-Bold"/>
                <a:ea typeface="HK Grotesk Semi-Bold"/>
                <a:cs typeface="HK Grotesk Semi-Bold"/>
                <a:sym typeface="HK Grotesk Semi-Bold"/>
              </a:rPr>
              <a:t> Algorithm</a:t>
            </a:r>
            <a:r>
              <a:rPr lang="en-US" sz="3200">
                <a:solidFill>
                  <a:srgbClr val="FFFFFF"/>
                </a:solidFill>
                <a:latin typeface="HK Grotesk"/>
                <a:ea typeface="HK Grotesk"/>
                <a:cs typeface="HK Grotesk"/>
                <a:sym typeface="HK Grotesk"/>
              </a:rPr>
              <a:t>.</a:t>
            </a:r>
          </a:p>
          <a:p>
            <a:pPr algn="just" marL="690881" indent="-345440" lvl="1">
              <a:lnSpc>
                <a:spcPts val="4480"/>
              </a:lnSpc>
              <a:buFont typeface="Arial"/>
              <a:buChar char="•"/>
            </a:pPr>
            <a:r>
              <a:rPr lang="en-US" b="true" sz="3200">
                <a:solidFill>
                  <a:srgbClr val="FFFFFF"/>
                </a:solidFill>
                <a:latin typeface="HK Grotesk Bold"/>
                <a:ea typeface="HK Grotesk Bold"/>
                <a:cs typeface="HK Grotesk Bold"/>
                <a:sym typeface="HK Grotesk Bold"/>
              </a:rPr>
              <a:t>Path Selection:</a:t>
            </a:r>
            <a:r>
              <a:rPr lang="en-US" sz="3200">
                <a:solidFill>
                  <a:srgbClr val="FFFFFF"/>
                </a:solidFill>
                <a:latin typeface="HK Grotesk"/>
                <a:ea typeface="HK Grotesk"/>
                <a:cs typeface="HK Grotesk"/>
                <a:sym typeface="HK Grotesk"/>
              </a:rPr>
              <a:t> The maze includes strategic obstacles and pathways that test each algorithm's efficiency in finding the optimal path. Users can see firsthand how each algorithm deals with obstacles and chooses paths under different conditions.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735160" y="2576797"/>
            <a:ext cx="5673975" cy="5673975"/>
            <a:chOff x="0" y="0"/>
            <a:chExt cx="14840029" cy="14840029"/>
          </a:xfrm>
        </p:grpSpPr>
        <p:sp>
          <p:nvSpPr>
            <p:cNvPr name="Freeform 4" id="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5" id="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6" id="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23" t="-1281" r="223" b="-1281"/>
              </a:stretch>
            </a:blipFill>
          </p:spPr>
        </p:sp>
      </p:grpSp>
      <p:grpSp>
        <p:nvGrpSpPr>
          <p:cNvPr name="Group 7" id="7"/>
          <p:cNvGrpSpPr/>
          <p:nvPr/>
        </p:nvGrpSpPr>
        <p:grpSpPr>
          <a:xfrm rot="0">
            <a:off x="7168856" y="2148150"/>
            <a:ext cx="803353" cy="738301"/>
            <a:chOff x="0" y="0"/>
            <a:chExt cx="1071137" cy="984402"/>
          </a:xfrm>
        </p:grpSpPr>
        <p:grpSp>
          <p:nvGrpSpPr>
            <p:cNvPr name="Group 8" id="8"/>
            <p:cNvGrpSpPr/>
            <p:nvPr/>
          </p:nvGrpSpPr>
          <p:grpSpPr>
            <a:xfrm rot="0">
              <a:off x="0" y="0"/>
              <a:ext cx="1071137" cy="984402"/>
              <a:chOff x="0" y="0"/>
              <a:chExt cx="320187" cy="294260"/>
            </a:xfrm>
          </p:grpSpPr>
          <p:sp>
            <p:nvSpPr>
              <p:cNvPr name="Freeform 9" id="9"/>
              <p:cNvSpPr/>
              <p:nvPr/>
            </p:nvSpPr>
            <p:spPr>
              <a:xfrm flipH="false" flipV="false" rot="0">
                <a:off x="0" y="0"/>
                <a:ext cx="320187" cy="294260"/>
              </a:xfrm>
              <a:custGeom>
                <a:avLst/>
                <a:gdLst/>
                <a:ahLst/>
                <a:cxnLst/>
                <a:rect r="r" b="b" t="t" l="l"/>
                <a:pathLst>
                  <a:path h="294260" w="320187">
                    <a:moveTo>
                      <a:pt x="0" y="0"/>
                    </a:moveTo>
                    <a:lnTo>
                      <a:pt x="320187" y="0"/>
                    </a:lnTo>
                    <a:lnTo>
                      <a:pt x="320187" y="294260"/>
                    </a:lnTo>
                    <a:lnTo>
                      <a:pt x="0" y="294260"/>
                    </a:lnTo>
                    <a:close/>
                  </a:path>
                </a:pathLst>
              </a:custGeom>
              <a:solidFill>
                <a:srgbClr val="0A4C9E"/>
              </a:solidFill>
            </p:spPr>
          </p:sp>
          <p:sp>
            <p:nvSpPr>
              <p:cNvPr name="TextBox 10" id="10"/>
              <p:cNvSpPr txBox="true"/>
              <p:nvPr/>
            </p:nvSpPr>
            <p:spPr>
              <a:xfrm>
                <a:off x="0" y="-38100"/>
                <a:ext cx="320187" cy="33236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68475" y="9215"/>
              <a:ext cx="534186" cy="88024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1.</a:t>
              </a:r>
            </a:p>
          </p:txBody>
        </p:sp>
      </p:grpSp>
      <p:grpSp>
        <p:nvGrpSpPr>
          <p:cNvPr name="Group 12" id="12"/>
          <p:cNvGrpSpPr/>
          <p:nvPr/>
        </p:nvGrpSpPr>
        <p:grpSpPr>
          <a:xfrm rot="0">
            <a:off x="7168856" y="4640129"/>
            <a:ext cx="803353" cy="738301"/>
            <a:chOff x="0" y="0"/>
            <a:chExt cx="1071137" cy="984402"/>
          </a:xfrm>
        </p:grpSpPr>
        <p:grpSp>
          <p:nvGrpSpPr>
            <p:cNvPr name="Group 13" id="13"/>
            <p:cNvGrpSpPr/>
            <p:nvPr/>
          </p:nvGrpSpPr>
          <p:grpSpPr>
            <a:xfrm rot="0">
              <a:off x="0" y="0"/>
              <a:ext cx="1071137" cy="984402"/>
              <a:chOff x="0" y="0"/>
              <a:chExt cx="320187" cy="294260"/>
            </a:xfrm>
          </p:grpSpPr>
          <p:sp>
            <p:nvSpPr>
              <p:cNvPr name="Freeform 14" id="14"/>
              <p:cNvSpPr/>
              <p:nvPr/>
            </p:nvSpPr>
            <p:spPr>
              <a:xfrm flipH="false" flipV="false" rot="0">
                <a:off x="0" y="0"/>
                <a:ext cx="320187" cy="294260"/>
              </a:xfrm>
              <a:custGeom>
                <a:avLst/>
                <a:gdLst/>
                <a:ahLst/>
                <a:cxnLst/>
                <a:rect r="r" b="b" t="t" l="l"/>
                <a:pathLst>
                  <a:path h="294260" w="320187">
                    <a:moveTo>
                      <a:pt x="0" y="0"/>
                    </a:moveTo>
                    <a:lnTo>
                      <a:pt x="320187" y="0"/>
                    </a:lnTo>
                    <a:lnTo>
                      <a:pt x="320187" y="294260"/>
                    </a:lnTo>
                    <a:lnTo>
                      <a:pt x="0" y="294260"/>
                    </a:lnTo>
                    <a:close/>
                  </a:path>
                </a:pathLst>
              </a:custGeom>
              <a:solidFill>
                <a:srgbClr val="0A4C9E"/>
              </a:solidFill>
            </p:spPr>
          </p:sp>
          <p:sp>
            <p:nvSpPr>
              <p:cNvPr name="TextBox 15" id="15"/>
              <p:cNvSpPr txBox="true"/>
              <p:nvPr/>
            </p:nvSpPr>
            <p:spPr>
              <a:xfrm>
                <a:off x="0" y="-38100"/>
                <a:ext cx="320187" cy="33236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29914" y="9215"/>
              <a:ext cx="554325" cy="88024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2.</a:t>
              </a:r>
            </a:p>
          </p:txBody>
        </p:sp>
      </p:grpSp>
      <p:grpSp>
        <p:nvGrpSpPr>
          <p:cNvPr name="Group 17" id="17"/>
          <p:cNvGrpSpPr/>
          <p:nvPr/>
        </p:nvGrpSpPr>
        <p:grpSpPr>
          <a:xfrm rot="0">
            <a:off x="7168856" y="7233995"/>
            <a:ext cx="803353" cy="729217"/>
            <a:chOff x="0" y="0"/>
            <a:chExt cx="320187" cy="290639"/>
          </a:xfrm>
        </p:grpSpPr>
        <p:sp>
          <p:nvSpPr>
            <p:cNvPr name="Freeform 18" id="18"/>
            <p:cNvSpPr/>
            <p:nvPr/>
          </p:nvSpPr>
          <p:spPr>
            <a:xfrm flipH="false" flipV="false" rot="0">
              <a:off x="0" y="0"/>
              <a:ext cx="320187" cy="290639"/>
            </a:xfrm>
            <a:custGeom>
              <a:avLst/>
              <a:gdLst/>
              <a:ahLst/>
              <a:cxnLst/>
              <a:rect r="r" b="b" t="t" l="l"/>
              <a:pathLst>
                <a:path h="290639" w="320187">
                  <a:moveTo>
                    <a:pt x="0" y="0"/>
                  </a:moveTo>
                  <a:lnTo>
                    <a:pt x="320187" y="0"/>
                  </a:lnTo>
                  <a:lnTo>
                    <a:pt x="320187" y="290639"/>
                  </a:lnTo>
                  <a:lnTo>
                    <a:pt x="0" y="290639"/>
                  </a:lnTo>
                  <a:close/>
                </a:path>
              </a:pathLst>
            </a:custGeom>
            <a:solidFill>
              <a:srgbClr val="0A4C9E"/>
            </a:solidFill>
          </p:spPr>
        </p:sp>
        <p:sp>
          <p:nvSpPr>
            <p:cNvPr name="TextBox 19" id="19"/>
            <p:cNvSpPr txBox="true"/>
            <p:nvPr/>
          </p:nvSpPr>
          <p:spPr>
            <a:xfrm>
              <a:off x="0" y="-38100"/>
              <a:ext cx="320187" cy="328739"/>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8254158" y="2081475"/>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Explore Neighbors</a:t>
            </a:r>
          </a:p>
          <a:p>
            <a:pPr algn="l">
              <a:lnSpc>
                <a:spcPts val="4480"/>
              </a:lnSpc>
            </a:pPr>
            <a:r>
              <a:rPr lang="en-US" sz="3200">
                <a:solidFill>
                  <a:srgbClr val="FFFFFF"/>
                </a:solidFill>
                <a:latin typeface="HK Grotesk"/>
                <a:ea typeface="HK Grotesk"/>
                <a:cs typeface="HK Grotesk"/>
                <a:sym typeface="HK Grotesk"/>
              </a:rPr>
              <a:t>BFS systematically explores all the neighboring nodes at the present depth before moving on to the nodes at the next depth level.</a:t>
            </a:r>
          </a:p>
        </p:txBody>
      </p:sp>
      <p:sp>
        <p:nvSpPr>
          <p:cNvPr name="TextBox 21" id="21"/>
          <p:cNvSpPr txBox="true"/>
          <p:nvPr/>
        </p:nvSpPr>
        <p:spPr>
          <a:xfrm rot="0">
            <a:off x="299624" y="525590"/>
            <a:ext cx="17688751"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BREADTH-FIRST SEARCH (BFS) ALGORITHM</a:t>
            </a:r>
          </a:p>
        </p:txBody>
      </p:sp>
      <p:sp>
        <p:nvSpPr>
          <p:cNvPr name="TextBox 22" id="22"/>
          <p:cNvSpPr txBox="true"/>
          <p:nvPr/>
        </p:nvSpPr>
        <p:spPr>
          <a:xfrm rot="0">
            <a:off x="12109590" y="5975517"/>
            <a:ext cx="1086940" cy="1401332"/>
          </a:xfrm>
          <a:prstGeom prst="rect">
            <a:avLst/>
          </a:prstGeom>
        </p:spPr>
        <p:txBody>
          <a:bodyPr anchor="t" rtlCol="false" tIns="0" lIns="0" bIns="0" rIns="0">
            <a:spAutoFit/>
          </a:bodyPr>
          <a:lstStyle/>
          <a:p>
            <a:pPr algn="ctr">
              <a:lnSpc>
                <a:spcPts val="11530"/>
              </a:lnSpc>
            </a:pPr>
          </a:p>
        </p:txBody>
      </p:sp>
      <p:sp>
        <p:nvSpPr>
          <p:cNvPr name="TextBox 23" id="23"/>
          <p:cNvSpPr txBox="true"/>
          <p:nvPr/>
        </p:nvSpPr>
        <p:spPr>
          <a:xfrm rot="0">
            <a:off x="7291058" y="7234843"/>
            <a:ext cx="558948" cy="651320"/>
          </a:xfrm>
          <a:prstGeom prst="rect">
            <a:avLst/>
          </a:prstGeom>
        </p:spPr>
        <p:txBody>
          <a:bodyPr anchor="t" rtlCol="false" tIns="0" lIns="0" bIns="0" rIns="0">
            <a:spAutoFit/>
          </a:bodyPr>
          <a:lstStyle/>
          <a:p>
            <a:pPr algn="ctr">
              <a:lnSpc>
                <a:spcPts val="5309"/>
              </a:lnSpc>
            </a:pPr>
            <a:r>
              <a:rPr lang="en-US" sz="3792" b="true">
                <a:solidFill>
                  <a:srgbClr val="FFFFFF"/>
                </a:solidFill>
                <a:latin typeface="Canva Sans Bold"/>
                <a:ea typeface="Canva Sans Bold"/>
                <a:cs typeface="Canva Sans Bold"/>
                <a:sym typeface="Canva Sans Bold"/>
              </a:rPr>
              <a:t>3.</a:t>
            </a:r>
          </a:p>
        </p:txBody>
      </p:sp>
      <p:sp>
        <p:nvSpPr>
          <p:cNvPr name="TextBox 24" id="24"/>
          <p:cNvSpPr txBox="true"/>
          <p:nvPr/>
        </p:nvSpPr>
        <p:spPr>
          <a:xfrm rot="0">
            <a:off x="8254158" y="4573454"/>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Maintain Queue</a:t>
            </a:r>
          </a:p>
          <a:p>
            <a:pPr algn="l">
              <a:lnSpc>
                <a:spcPts val="4480"/>
              </a:lnSpc>
            </a:pPr>
            <a:r>
              <a:rPr lang="en-US" sz="3200">
                <a:solidFill>
                  <a:srgbClr val="FFFFFF"/>
                </a:solidFill>
                <a:latin typeface="HK Grotesk"/>
                <a:ea typeface="HK Grotesk"/>
                <a:cs typeface="HK Grotesk"/>
                <a:sym typeface="HK Grotesk"/>
              </a:rPr>
              <a:t>The algorithm uses a queue data structure to keep track of the nodes to be visited, ensuring an organized and efficient exploration.</a:t>
            </a:r>
          </a:p>
        </p:txBody>
      </p:sp>
      <p:sp>
        <p:nvSpPr>
          <p:cNvPr name="TextBox 25" id="25"/>
          <p:cNvSpPr txBox="true"/>
          <p:nvPr/>
        </p:nvSpPr>
        <p:spPr>
          <a:xfrm rot="0">
            <a:off x="8254158" y="7100787"/>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Find Shortest Path</a:t>
            </a:r>
            <a:r>
              <a:rPr lang="en-US" sz="3200">
                <a:solidFill>
                  <a:srgbClr val="FFFFFF"/>
                </a:solidFill>
                <a:latin typeface="HK Grotesk"/>
                <a:ea typeface="HK Grotesk"/>
                <a:cs typeface="HK Grotesk"/>
                <a:sym typeface="HK Grotesk"/>
              </a:rPr>
              <a:t> </a:t>
            </a:r>
          </a:p>
          <a:p>
            <a:pPr algn="l">
              <a:lnSpc>
                <a:spcPts val="4480"/>
              </a:lnSpc>
            </a:pPr>
            <a:r>
              <a:rPr lang="en-US" sz="3200">
                <a:solidFill>
                  <a:srgbClr val="FFFFFF"/>
                </a:solidFill>
                <a:latin typeface="HK Grotesk"/>
                <a:ea typeface="HK Grotesk"/>
                <a:cs typeface="HK Grotesk"/>
                <a:sym typeface="HK Grotesk"/>
              </a:rPr>
              <a:t>BFS is known for its ability to find the shortest path between the starting point and the goal, making it a suitable choice for maze navigation.</a:t>
            </a:r>
          </a:p>
        </p:txBody>
      </p:sp>
      <p:sp>
        <p:nvSpPr>
          <p:cNvPr name="TextBox 26" id="26"/>
          <p:cNvSpPr txBox="true"/>
          <p:nvPr/>
        </p:nvSpPr>
        <p:spPr>
          <a:xfrm rot="0">
            <a:off x="1114710" y="8548183"/>
            <a:ext cx="4914876" cy="537844"/>
          </a:xfrm>
          <a:prstGeom prst="rect">
            <a:avLst/>
          </a:prstGeom>
        </p:spPr>
        <p:txBody>
          <a:bodyPr anchor="t" rtlCol="false" tIns="0" lIns="0" bIns="0" rIns="0">
            <a:spAutoFit/>
          </a:bodyPr>
          <a:lstStyle/>
          <a:p>
            <a:pPr algn="just">
              <a:lnSpc>
                <a:spcPts val="4480"/>
              </a:lnSpc>
            </a:pPr>
            <a:r>
              <a:rPr lang="en-US" b="true" sz="3200">
                <a:solidFill>
                  <a:srgbClr val="FFFFFF"/>
                </a:solidFill>
                <a:latin typeface="Canva Sans Bold"/>
                <a:ea typeface="Canva Sans Bold"/>
                <a:cs typeface="Canva Sans Bold"/>
                <a:sym typeface="Canva Sans Bold"/>
              </a:rPr>
              <a:t>Time</a:t>
            </a:r>
            <a:r>
              <a:rPr lang="en-US" b="true" sz="3200">
                <a:solidFill>
                  <a:srgbClr val="FFFFFF"/>
                </a:solidFill>
                <a:latin typeface="Canva Sans Bold"/>
                <a:ea typeface="Canva Sans Bold"/>
                <a:cs typeface="Canva Sans Bold"/>
                <a:sym typeface="Canva Sans Bold"/>
              </a:rPr>
              <a:t> Complexity: O(b^d)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grpSp>
        <p:nvGrpSpPr>
          <p:cNvPr name="Group 3" id="3"/>
          <p:cNvGrpSpPr>
            <a:grpSpLocks noChangeAspect="true"/>
          </p:cNvGrpSpPr>
          <p:nvPr/>
        </p:nvGrpSpPr>
        <p:grpSpPr>
          <a:xfrm rot="0">
            <a:off x="11801213" y="2768183"/>
            <a:ext cx="5673975" cy="5673975"/>
            <a:chOff x="0" y="0"/>
            <a:chExt cx="14840029" cy="14840029"/>
          </a:xfrm>
        </p:grpSpPr>
        <p:sp>
          <p:nvSpPr>
            <p:cNvPr name="Freeform 4" id="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5" id="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6" id="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23" t="-1019" r="223" b="-1019"/>
              </a:stretch>
            </a:blipFill>
          </p:spPr>
        </p:sp>
      </p:grpSp>
      <p:grpSp>
        <p:nvGrpSpPr>
          <p:cNvPr name="Group 7" id="7"/>
          <p:cNvGrpSpPr/>
          <p:nvPr/>
        </p:nvGrpSpPr>
        <p:grpSpPr>
          <a:xfrm rot="0">
            <a:off x="784381" y="2172292"/>
            <a:ext cx="803353" cy="738301"/>
            <a:chOff x="0" y="0"/>
            <a:chExt cx="320187" cy="294260"/>
          </a:xfrm>
        </p:grpSpPr>
        <p:sp>
          <p:nvSpPr>
            <p:cNvPr name="Freeform 8" id="8"/>
            <p:cNvSpPr/>
            <p:nvPr/>
          </p:nvSpPr>
          <p:spPr>
            <a:xfrm flipH="false" flipV="false" rot="0">
              <a:off x="0" y="0"/>
              <a:ext cx="320187" cy="294260"/>
            </a:xfrm>
            <a:custGeom>
              <a:avLst/>
              <a:gdLst/>
              <a:ahLst/>
              <a:cxnLst/>
              <a:rect r="r" b="b" t="t" l="l"/>
              <a:pathLst>
                <a:path h="294260" w="320187">
                  <a:moveTo>
                    <a:pt x="0" y="0"/>
                  </a:moveTo>
                  <a:lnTo>
                    <a:pt x="320187" y="0"/>
                  </a:lnTo>
                  <a:lnTo>
                    <a:pt x="320187" y="294260"/>
                  </a:lnTo>
                  <a:lnTo>
                    <a:pt x="0" y="294260"/>
                  </a:lnTo>
                  <a:close/>
                </a:path>
              </a:pathLst>
            </a:custGeom>
            <a:solidFill>
              <a:srgbClr val="0A4C9E"/>
            </a:solidFill>
          </p:spPr>
        </p:sp>
        <p:sp>
          <p:nvSpPr>
            <p:cNvPr name="TextBox 9" id="9"/>
            <p:cNvSpPr txBox="true"/>
            <p:nvPr/>
          </p:nvSpPr>
          <p:spPr>
            <a:xfrm>
              <a:off x="0" y="-38100"/>
              <a:ext cx="320187" cy="332360"/>
            </a:xfrm>
            <a:prstGeom prst="rect">
              <a:avLst/>
            </a:prstGeom>
          </p:spPr>
          <p:txBody>
            <a:bodyPr anchor="ctr" rtlCol="false" tIns="33569" lIns="33569" bIns="33569" rIns="33569"/>
            <a:lstStyle/>
            <a:p>
              <a:pPr algn="ctr">
                <a:lnSpc>
                  <a:spcPts val="2659"/>
                </a:lnSpc>
                <a:spcBef>
                  <a:spcPct val="0"/>
                </a:spcBef>
              </a:pPr>
            </a:p>
          </p:txBody>
        </p:sp>
      </p:grpSp>
      <p:sp>
        <p:nvSpPr>
          <p:cNvPr name="TextBox 10" id="10"/>
          <p:cNvSpPr txBox="true"/>
          <p:nvPr/>
        </p:nvSpPr>
        <p:spPr>
          <a:xfrm rot="0">
            <a:off x="985738" y="2086567"/>
            <a:ext cx="400640" cy="68161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1.</a:t>
            </a:r>
          </a:p>
        </p:txBody>
      </p:sp>
      <p:grpSp>
        <p:nvGrpSpPr>
          <p:cNvPr name="Group 11" id="11"/>
          <p:cNvGrpSpPr/>
          <p:nvPr/>
        </p:nvGrpSpPr>
        <p:grpSpPr>
          <a:xfrm rot="0">
            <a:off x="784381" y="4681823"/>
            <a:ext cx="803353" cy="738301"/>
            <a:chOff x="0" y="0"/>
            <a:chExt cx="320187" cy="294260"/>
          </a:xfrm>
        </p:grpSpPr>
        <p:sp>
          <p:nvSpPr>
            <p:cNvPr name="Freeform 12" id="12"/>
            <p:cNvSpPr/>
            <p:nvPr/>
          </p:nvSpPr>
          <p:spPr>
            <a:xfrm flipH="false" flipV="false" rot="0">
              <a:off x="0" y="0"/>
              <a:ext cx="320187" cy="294260"/>
            </a:xfrm>
            <a:custGeom>
              <a:avLst/>
              <a:gdLst/>
              <a:ahLst/>
              <a:cxnLst/>
              <a:rect r="r" b="b" t="t" l="l"/>
              <a:pathLst>
                <a:path h="294260" w="320187">
                  <a:moveTo>
                    <a:pt x="0" y="0"/>
                  </a:moveTo>
                  <a:lnTo>
                    <a:pt x="320187" y="0"/>
                  </a:lnTo>
                  <a:lnTo>
                    <a:pt x="320187" y="294260"/>
                  </a:lnTo>
                  <a:lnTo>
                    <a:pt x="0" y="294260"/>
                  </a:lnTo>
                  <a:close/>
                </a:path>
              </a:pathLst>
            </a:custGeom>
            <a:solidFill>
              <a:srgbClr val="0A4C9E"/>
            </a:solidFill>
          </p:spPr>
        </p:sp>
        <p:sp>
          <p:nvSpPr>
            <p:cNvPr name="TextBox 13" id="13"/>
            <p:cNvSpPr txBox="true"/>
            <p:nvPr/>
          </p:nvSpPr>
          <p:spPr>
            <a:xfrm>
              <a:off x="0" y="-38100"/>
              <a:ext cx="320187" cy="332360"/>
            </a:xfrm>
            <a:prstGeom prst="rect">
              <a:avLst/>
            </a:prstGeom>
          </p:spPr>
          <p:txBody>
            <a:bodyPr anchor="ctr" rtlCol="false" tIns="33569" lIns="33569" bIns="33569" rIns="33569"/>
            <a:lstStyle/>
            <a:p>
              <a:pPr algn="ctr">
                <a:lnSpc>
                  <a:spcPts val="2659"/>
                </a:lnSpc>
                <a:spcBef>
                  <a:spcPct val="0"/>
                </a:spcBef>
              </a:pPr>
            </a:p>
          </p:txBody>
        </p:sp>
      </p:grpSp>
      <p:sp>
        <p:nvSpPr>
          <p:cNvPr name="TextBox 14" id="14"/>
          <p:cNvSpPr txBox="true"/>
          <p:nvPr/>
        </p:nvSpPr>
        <p:spPr>
          <a:xfrm rot="0">
            <a:off x="1031816" y="4667303"/>
            <a:ext cx="415744" cy="68161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2.</a:t>
            </a:r>
          </a:p>
        </p:txBody>
      </p:sp>
      <p:sp>
        <p:nvSpPr>
          <p:cNvPr name="TextBox 15" id="15"/>
          <p:cNvSpPr txBox="true"/>
          <p:nvPr/>
        </p:nvSpPr>
        <p:spPr>
          <a:xfrm rot="0">
            <a:off x="1869683" y="2105617"/>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Explore Deeper</a:t>
            </a:r>
          </a:p>
          <a:p>
            <a:pPr algn="l">
              <a:lnSpc>
                <a:spcPts val="4480"/>
              </a:lnSpc>
            </a:pPr>
            <a:r>
              <a:rPr lang="en-US" sz="3200">
                <a:solidFill>
                  <a:srgbClr val="FFFFFF"/>
                </a:solidFill>
                <a:latin typeface="HK Grotesk"/>
                <a:ea typeface="HK Grotesk"/>
                <a:cs typeface="HK Grotesk"/>
                <a:sym typeface="HK Grotesk"/>
              </a:rPr>
              <a:t>DFS prioritizes exploring a single path as deeply as possible before backtracking and exploring other branches of the maze.</a:t>
            </a:r>
          </a:p>
        </p:txBody>
      </p:sp>
      <p:sp>
        <p:nvSpPr>
          <p:cNvPr name="TextBox 16" id="16"/>
          <p:cNvSpPr txBox="true"/>
          <p:nvPr/>
        </p:nvSpPr>
        <p:spPr>
          <a:xfrm rot="0">
            <a:off x="5725115" y="6017210"/>
            <a:ext cx="1086940" cy="1401332"/>
          </a:xfrm>
          <a:prstGeom prst="rect">
            <a:avLst/>
          </a:prstGeom>
        </p:spPr>
        <p:txBody>
          <a:bodyPr anchor="t" rtlCol="false" tIns="0" lIns="0" bIns="0" rIns="0">
            <a:spAutoFit/>
          </a:bodyPr>
          <a:lstStyle/>
          <a:p>
            <a:pPr algn="ctr">
              <a:lnSpc>
                <a:spcPts val="11530"/>
              </a:lnSpc>
            </a:pPr>
          </a:p>
        </p:txBody>
      </p:sp>
      <p:grpSp>
        <p:nvGrpSpPr>
          <p:cNvPr name="Group 17" id="17"/>
          <p:cNvGrpSpPr/>
          <p:nvPr/>
        </p:nvGrpSpPr>
        <p:grpSpPr>
          <a:xfrm rot="0">
            <a:off x="784381" y="7334649"/>
            <a:ext cx="803353" cy="729217"/>
            <a:chOff x="0" y="0"/>
            <a:chExt cx="1071137" cy="972289"/>
          </a:xfrm>
        </p:grpSpPr>
        <p:grpSp>
          <p:nvGrpSpPr>
            <p:cNvPr name="Group 18" id="18"/>
            <p:cNvGrpSpPr/>
            <p:nvPr/>
          </p:nvGrpSpPr>
          <p:grpSpPr>
            <a:xfrm rot="0">
              <a:off x="0" y="0"/>
              <a:ext cx="1071137" cy="972289"/>
              <a:chOff x="0" y="0"/>
              <a:chExt cx="320187" cy="290639"/>
            </a:xfrm>
          </p:grpSpPr>
          <p:sp>
            <p:nvSpPr>
              <p:cNvPr name="Freeform 19" id="19"/>
              <p:cNvSpPr/>
              <p:nvPr/>
            </p:nvSpPr>
            <p:spPr>
              <a:xfrm flipH="false" flipV="false" rot="0">
                <a:off x="0" y="0"/>
                <a:ext cx="320187" cy="290639"/>
              </a:xfrm>
              <a:custGeom>
                <a:avLst/>
                <a:gdLst/>
                <a:ahLst/>
                <a:cxnLst/>
                <a:rect r="r" b="b" t="t" l="l"/>
                <a:pathLst>
                  <a:path h="290639" w="320187">
                    <a:moveTo>
                      <a:pt x="0" y="0"/>
                    </a:moveTo>
                    <a:lnTo>
                      <a:pt x="320187" y="0"/>
                    </a:lnTo>
                    <a:lnTo>
                      <a:pt x="320187" y="290639"/>
                    </a:lnTo>
                    <a:lnTo>
                      <a:pt x="0" y="290639"/>
                    </a:lnTo>
                    <a:close/>
                  </a:path>
                </a:pathLst>
              </a:custGeom>
              <a:solidFill>
                <a:srgbClr val="0A4C9E"/>
              </a:solidFill>
            </p:spPr>
          </p:sp>
          <p:sp>
            <p:nvSpPr>
              <p:cNvPr name="TextBox 20" id="20"/>
              <p:cNvSpPr txBox="true"/>
              <p:nvPr/>
            </p:nvSpPr>
            <p:spPr>
              <a:xfrm>
                <a:off x="0" y="-38100"/>
                <a:ext cx="320187" cy="328739"/>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62937" y="26531"/>
              <a:ext cx="745264" cy="843027"/>
            </a:xfrm>
            <a:prstGeom prst="rect">
              <a:avLst/>
            </a:prstGeom>
          </p:spPr>
          <p:txBody>
            <a:bodyPr anchor="t" rtlCol="false" tIns="0" lIns="0" bIns="0" rIns="0">
              <a:spAutoFit/>
            </a:bodyPr>
            <a:lstStyle/>
            <a:p>
              <a:pPr algn="ctr">
                <a:lnSpc>
                  <a:spcPts val="5309"/>
                </a:lnSpc>
              </a:pPr>
              <a:r>
                <a:rPr lang="en-US" sz="3792" b="true">
                  <a:solidFill>
                    <a:srgbClr val="FFFFFF"/>
                  </a:solidFill>
                  <a:latin typeface="Canva Sans Bold"/>
                  <a:ea typeface="Canva Sans Bold"/>
                  <a:cs typeface="Canva Sans Bold"/>
                  <a:sym typeface="Canva Sans Bold"/>
                </a:rPr>
                <a:t>3.</a:t>
              </a:r>
            </a:p>
          </p:txBody>
        </p:sp>
      </p:grpSp>
      <p:sp>
        <p:nvSpPr>
          <p:cNvPr name="TextBox 22" id="22"/>
          <p:cNvSpPr txBox="true"/>
          <p:nvPr/>
        </p:nvSpPr>
        <p:spPr>
          <a:xfrm rot="0">
            <a:off x="1869683" y="4615148"/>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Use Stack</a:t>
            </a:r>
          </a:p>
          <a:p>
            <a:pPr algn="l">
              <a:lnSpc>
                <a:spcPts val="4480"/>
              </a:lnSpc>
            </a:pPr>
            <a:r>
              <a:rPr lang="en-US" sz="3200">
                <a:solidFill>
                  <a:srgbClr val="FFFFFF"/>
                </a:solidFill>
                <a:latin typeface="HK Grotesk"/>
                <a:ea typeface="HK Grotesk"/>
                <a:cs typeface="HK Grotesk"/>
                <a:sym typeface="HK Grotesk"/>
              </a:rPr>
              <a:t>The algorithm utilizes a stack data structure to keep track of the nodes to be visited, enabling efficient depth-first exploration.</a:t>
            </a:r>
          </a:p>
        </p:txBody>
      </p:sp>
      <p:sp>
        <p:nvSpPr>
          <p:cNvPr name="TextBox 23" id="23"/>
          <p:cNvSpPr txBox="true"/>
          <p:nvPr/>
        </p:nvSpPr>
        <p:spPr>
          <a:xfrm rot="0">
            <a:off x="1869683" y="7267974"/>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Find Possible Paths</a:t>
            </a:r>
          </a:p>
          <a:p>
            <a:pPr algn="l">
              <a:lnSpc>
                <a:spcPts val="4480"/>
              </a:lnSpc>
            </a:pPr>
            <a:r>
              <a:rPr lang="en-US" sz="3200">
                <a:solidFill>
                  <a:srgbClr val="FFFFFF"/>
                </a:solidFill>
                <a:latin typeface="HK Grotesk"/>
                <a:ea typeface="HK Grotesk"/>
                <a:cs typeface="HK Grotesk"/>
                <a:sym typeface="HK Grotesk"/>
              </a:rPr>
              <a:t>DFS is effective in finding all possible paths through a maze, but may not necessarily identify the shortest route.</a:t>
            </a:r>
          </a:p>
        </p:txBody>
      </p:sp>
      <p:sp>
        <p:nvSpPr>
          <p:cNvPr name="TextBox 24" id="24"/>
          <p:cNvSpPr txBox="true"/>
          <p:nvPr/>
        </p:nvSpPr>
        <p:spPr>
          <a:xfrm rot="0">
            <a:off x="784381" y="525590"/>
            <a:ext cx="16605893"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DEPTH-FIRST SEARCH (DFS) ALGORITHM</a:t>
            </a:r>
          </a:p>
        </p:txBody>
      </p:sp>
      <p:sp>
        <p:nvSpPr>
          <p:cNvPr name="TextBox 25" id="25"/>
          <p:cNvSpPr txBox="true"/>
          <p:nvPr/>
        </p:nvSpPr>
        <p:spPr>
          <a:xfrm rot="0">
            <a:off x="12008835" y="8720456"/>
            <a:ext cx="5258732" cy="537844"/>
          </a:xfrm>
          <a:prstGeom prst="rect">
            <a:avLst/>
          </a:prstGeom>
        </p:spPr>
        <p:txBody>
          <a:bodyPr anchor="t" rtlCol="false" tIns="0" lIns="0" bIns="0" rIns="0">
            <a:spAutoFit/>
          </a:bodyPr>
          <a:lstStyle/>
          <a:p>
            <a:pPr algn="just">
              <a:lnSpc>
                <a:spcPts val="4480"/>
              </a:lnSpc>
            </a:pPr>
            <a:r>
              <a:rPr lang="en-US" b="true" sz="3200">
                <a:solidFill>
                  <a:srgbClr val="FFFFFF"/>
                </a:solidFill>
                <a:latin typeface="Canva Sans Bold"/>
                <a:ea typeface="Canva Sans Bold"/>
                <a:cs typeface="Canva Sans Bold"/>
                <a:sym typeface="Canva Sans Bold"/>
              </a:rPr>
              <a:t>Time</a:t>
            </a:r>
            <a:r>
              <a:rPr lang="en-US" b="true" sz="3200">
                <a:solidFill>
                  <a:srgbClr val="FFFFFF"/>
                </a:solidFill>
                <a:latin typeface="Canva Sans Bold"/>
                <a:ea typeface="Canva Sans Bold"/>
                <a:cs typeface="Canva Sans Bold"/>
                <a:sym typeface="Canva Sans Bold"/>
              </a:rPr>
              <a:t> Complexity: </a:t>
            </a:r>
            <a:r>
              <a:rPr lang="en-US" b="true" sz="3200">
                <a:solidFill>
                  <a:srgbClr val="FFFFFF"/>
                </a:solidFill>
                <a:latin typeface="Canva Sans Bold"/>
                <a:ea typeface="Canva Sans Bold"/>
                <a:cs typeface="Canva Sans Bold"/>
                <a:sym typeface="Canva Sans Bold"/>
              </a:rPr>
              <a:t>O</a:t>
            </a:r>
            <a:r>
              <a:rPr lang="en-US" b="true" sz="3200">
                <a:solidFill>
                  <a:srgbClr val="FFFFFF"/>
                </a:solidFill>
                <a:latin typeface="Canva Sans Bold"/>
                <a:ea typeface="Canva Sans Bold"/>
                <a:cs typeface="Canva Sans Bold"/>
                <a:sym typeface="Canva Sans Bold"/>
              </a:rPr>
              <a:t>(b^</a:t>
            </a:r>
            <a:r>
              <a:rPr lang="en-US" b="true" sz="3200">
                <a:solidFill>
                  <a:srgbClr val="FFFFFF"/>
                </a:solidFill>
                <a:latin typeface="Canva Sans Bold"/>
                <a:ea typeface="Canva Sans Bold"/>
                <a:cs typeface="Canva Sans Bold"/>
                <a:sym typeface="Canva Sans Bold"/>
              </a:rPr>
              <a:t>m</a:t>
            </a:r>
            <a:r>
              <a:rPr lang="en-US" b="true" sz="3200">
                <a:solidFill>
                  <a:srgbClr val="FFFFFF"/>
                </a:solidFill>
                <a:latin typeface="Canva Sans Bold"/>
                <a:ea typeface="Canva Sans Bold"/>
                <a:cs typeface="Canva Sans Bold"/>
                <a:sym typeface="Canva Sans Bold"/>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784381" y="2886451"/>
            <a:ext cx="5673975" cy="5673975"/>
            <a:chOff x="0" y="0"/>
            <a:chExt cx="14840029" cy="14840029"/>
          </a:xfrm>
        </p:grpSpPr>
        <p:sp>
          <p:nvSpPr>
            <p:cNvPr name="Freeform 4" id="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5" id="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6" id="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685" t="0" r="-2685" b="0"/>
              </a:stretch>
            </a:blipFill>
          </p:spPr>
        </p:sp>
      </p:grpSp>
      <p:grpSp>
        <p:nvGrpSpPr>
          <p:cNvPr name="Group 7" id="7"/>
          <p:cNvGrpSpPr/>
          <p:nvPr/>
        </p:nvGrpSpPr>
        <p:grpSpPr>
          <a:xfrm rot="0">
            <a:off x="7168856" y="2106456"/>
            <a:ext cx="803353" cy="738301"/>
            <a:chOff x="0" y="0"/>
            <a:chExt cx="1071137" cy="984402"/>
          </a:xfrm>
        </p:grpSpPr>
        <p:grpSp>
          <p:nvGrpSpPr>
            <p:cNvPr name="Group 8" id="8"/>
            <p:cNvGrpSpPr/>
            <p:nvPr/>
          </p:nvGrpSpPr>
          <p:grpSpPr>
            <a:xfrm rot="0">
              <a:off x="0" y="0"/>
              <a:ext cx="1071137" cy="984402"/>
              <a:chOff x="0" y="0"/>
              <a:chExt cx="320187" cy="294260"/>
            </a:xfrm>
          </p:grpSpPr>
          <p:sp>
            <p:nvSpPr>
              <p:cNvPr name="Freeform 9" id="9"/>
              <p:cNvSpPr/>
              <p:nvPr/>
            </p:nvSpPr>
            <p:spPr>
              <a:xfrm flipH="false" flipV="false" rot="0">
                <a:off x="0" y="0"/>
                <a:ext cx="320187" cy="294260"/>
              </a:xfrm>
              <a:custGeom>
                <a:avLst/>
                <a:gdLst/>
                <a:ahLst/>
                <a:cxnLst/>
                <a:rect r="r" b="b" t="t" l="l"/>
                <a:pathLst>
                  <a:path h="294260" w="320187">
                    <a:moveTo>
                      <a:pt x="0" y="0"/>
                    </a:moveTo>
                    <a:lnTo>
                      <a:pt x="320187" y="0"/>
                    </a:lnTo>
                    <a:lnTo>
                      <a:pt x="320187" y="294260"/>
                    </a:lnTo>
                    <a:lnTo>
                      <a:pt x="0" y="294260"/>
                    </a:lnTo>
                    <a:close/>
                  </a:path>
                </a:pathLst>
              </a:custGeom>
              <a:solidFill>
                <a:srgbClr val="0A4C9E"/>
              </a:solidFill>
            </p:spPr>
          </p:sp>
          <p:sp>
            <p:nvSpPr>
              <p:cNvPr name="TextBox 10" id="10"/>
              <p:cNvSpPr txBox="true"/>
              <p:nvPr/>
            </p:nvSpPr>
            <p:spPr>
              <a:xfrm>
                <a:off x="0" y="-38100"/>
                <a:ext cx="320187" cy="33236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68475" y="9215"/>
              <a:ext cx="534186" cy="88024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1.</a:t>
              </a:r>
            </a:p>
          </p:txBody>
        </p:sp>
      </p:grpSp>
      <p:grpSp>
        <p:nvGrpSpPr>
          <p:cNvPr name="Group 12" id="12"/>
          <p:cNvGrpSpPr/>
          <p:nvPr/>
        </p:nvGrpSpPr>
        <p:grpSpPr>
          <a:xfrm rot="0">
            <a:off x="7168856" y="4640129"/>
            <a:ext cx="803353" cy="738301"/>
            <a:chOff x="0" y="0"/>
            <a:chExt cx="1071137" cy="984402"/>
          </a:xfrm>
        </p:grpSpPr>
        <p:grpSp>
          <p:nvGrpSpPr>
            <p:cNvPr name="Group 13" id="13"/>
            <p:cNvGrpSpPr/>
            <p:nvPr/>
          </p:nvGrpSpPr>
          <p:grpSpPr>
            <a:xfrm rot="0">
              <a:off x="0" y="0"/>
              <a:ext cx="1071137" cy="984402"/>
              <a:chOff x="0" y="0"/>
              <a:chExt cx="320187" cy="294260"/>
            </a:xfrm>
          </p:grpSpPr>
          <p:sp>
            <p:nvSpPr>
              <p:cNvPr name="Freeform 14" id="14"/>
              <p:cNvSpPr/>
              <p:nvPr/>
            </p:nvSpPr>
            <p:spPr>
              <a:xfrm flipH="false" flipV="false" rot="0">
                <a:off x="0" y="0"/>
                <a:ext cx="320187" cy="294260"/>
              </a:xfrm>
              <a:custGeom>
                <a:avLst/>
                <a:gdLst/>
                <a:ahLst/>
                <a:cxnLst/>
                <a:rect r="r" b="b" t="t" l="l"/>
                <a:pathLst>
                  <a:path h="294260" w="320187">
                    <a:moveTo>
                      <a:pt x="0" y="0"/>
                    </a:moveTo>
                    <a:lnTo>
                      <a:pt x="320187" y="0"/>
                    </a:lnTo>
                    <a:lnTo>
                      <a:pt x="320187" y="294260"/>
                    </a:lnTo>
                    <a:lnTo>
                      <a:pt x="0" y="294260"/>
                    </a:lnTo>
                    <a:close/>
                  </a:path>
                </a:pathLst>
              </a:custGeom>
              <a:solidFill>
                <a:srgbClr val="0A4C9E"/>
              </a:solidFill>
            </p:spPr>
          </p:sp>
          <p:sp>
            <p:nvSpPr>
              <p:cNvPr name="TextBox 15" id="15"/>
              <p:cNvSpPr txBox="true"/>
              <p:nvPr/>
            </p:nvSpPr>
            <p:spPr>
              <a:xfrm>
                <a:off x="0" y="-38100"/>
                <a:ext cx="320187" cy="33236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29914" y="9215"/>
              <a:ext cx="554325" cy="88024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2.</a:t>
              </a:r>
            </a:p>
          </p:txBody>
        </p:sp>
      </p:grpSp>
      <p:grpSp>
        <p:nvGrpSpPr>
          <p:cNvPr name="Group 17" id="17"/>
          <p:cNvGrpSpPr/>
          <p:nvPr/>
        </p:nvGrpSpPr>
        <p:grpSpPr>
          <a:xfrm rot="0">
            <a:off x="7168856" y="7169130"/>
            <a:ext cx="803353" cy="729217"/>
            <a:chOff x="0" y="0"/>
            <a:chExt cx="320187" cy="290639"/>
          </a:xfrm>
        </p:grpSpPr>
        <p:sp>
          <p:nvSpPr>
            <p:cNvPr name="Freeform 18" id="18"/>
            <p:cNvSpPr/>
            <p:nvPr/>
          </p:nvSpPr>
          <p:spPr>
            <a:xfrm flipH="false" flipV="false" rot="0">
              <a:off x="0" y="0"/>
              <a:ext cx="320187" cy="290639"/>
            </a:xfrm>
            <a:custGeom>
              <a:avLst/>
              <a:gdLst/>
              <a:ahLst/>
              <a:cxnLst/>
              <a:rect r="r" b="b" t="t" l="l"/>
              <a:pathLst>
                <a:path h="290639" w="320187">
                  <a:moveTo>
                    <a:pt x="0" y="0"/>
                  </a:moveTo>
                  <a:lnTo>
                    <a:pt x="320187" y="0"/>
                  </a:lnTo>
                  <a:lnTo>
                    <a:pt x="320187" y="290639"/>
                  </a:lnTo>
                  <a:lnTo>
                    <a:pt x="0" y="290639"/>
                  </a:lnTo>
                  <a:close/>
                </a:path>
              </a:pathLst>
            </a:custGeom>
            <a:solidFill>
              <a:srgbClr val="0A4C9E"/>
            </a:solidFill>
          </p:spPr>
        </p:sp>
        <p:sp>
          <p:nvSpPr>
            <p:cNvPr name="TextBox 19" id="19"/>
            <p:cNvSpPr txBox="true"/>
            <p:nvPr/>
          </p:nvSpPr>
          <p:spPr>
            <a:xfrm>
              <a:off x="0" y="-38100"/>
              <a:ext cx="320187" cy="328739"/>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8254158" y="2039781"/>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Heuristic Guidance</a:t>
            </a:r>
          </a:p>
          <a:p>
            <a:pPr algn="l">
              <a:lnSpc>
                <a:spcPts val="4480"/>
              </a:lnSpc>
            </a:pPr>
            <a:r>
              <a:rPr lang="en-US" sz="3200">
                <a:solidFill>
                  <a:srgbClr val="FFFFFF"/>
                </a:solidFill>
                <a:latin typeface="HK Grotesk"/>
                <a:ea typeface="HK Grotesk"/>
                <a:cs typeface="HK Grotesk"/>
                <a:sym typeface="HK Grotesk"/>
              </a:rPr>
              <a:t>A* Search uses a heuristic function to estimate the distance to the goal, guiding the algorithm towards the most promising path.</a:t>
            </a:r>
          </a:p>
        </p:txBody>
      </p:sp>
      <p:sp>
        <p:nvSpPr>
          <p:cNvPr name="TextBox 21" id="21"/>
          <p:cNvSpPr txBox="true"/>
          <p:nvPr/>
        </p:nvSpPr>
        <p:spPr>
          <a:xfrm rot="0">
            <a:off x="3045236" y="498052"/>
            <a:ext cx="10417843"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A* SEARCH ALGORITHM</a:t>
            </a:r>
          </a:p>
        </p:txBody>
      </p:sp>
      <p:sp>
        <p:nvSpPr>
          <p:cNvPr name="TextBox 22" id="22"/>
          <p:cNvSpPr txBox="true"/>
          <p:nvPr/>
        </p:nvSpPr>
        <p:spPr>
          <a:xfrm rot="0">
            <a:off x="12109590" y="5975517"/>
            <a:ext cx="1086940" cy="1401332"/>
          </a:xfrm>
          <a:prstGeom prst="rect">
            <a:avLst/>
          </a:prstGeom>
        </p:spPr>
        <p:txBody>
          <a:bodyPr anchor="t" rtlCol="false" tIns="0" lIns="0" bIns="0" rIns="0">
            <a:spAutoFit/>
          </a:bodyPr>
          <a:lstStyle/>
          <a:p>
            <a:pPr algn="ctr">
              <a:lnSpc>
                <a:spcPts val="11530"/>
              </a:lnSpc>
            </a:pPr>
          </a:p>
        </p:txBody>
      </p:sp>
      <p:sp>
        <p:nvSpPr>
          <p:cNvPr name="TextBox 23" id="23"/>
          <p:cNvSpPr txBox="true"/>
          <p:nvPr/>
        </p:nvSpPr>
        <p:spPr>
          <a:xfrm rot="0">
            <a:off x="7291058" y="7247027"/>
            <a:ext cx="558948" cy="651320"/>
          </a:xfrm>
          <a:prstGeom prst="rect">
            <a:avLst/>
          </a:prstGeom>
        </p:spPr>
        <p:txBody>
          <a:bodyPr anchor="t" rtlCol="false" tIns="0" lIns="0" bIns="0" rIns="0">
            <a:spAutoFit/>
          </a:bodyPr>
          <a:lstStyle/>
          <a:p>
            <a:pPr algn="ctr">
              <a:lnSpc>
                <a:spcPts val="5309"/>
              </a:lnSpc>
            </a:pPr>
            <a:r>
              <a:rPr lang="en-US" sz="3792" b="true">
                <a:solidFill>
                  <a:srgbClr val="FFFFFF"/>
                </a:solidFill>
                <a:latin typeface="Canva Sans Bold"/>
                <a:ea typeface="Canva Sans Bold"/>
                <a:cs typeface="Canva Sans Bold"/>
                <a:sym typeface="Canva Sans Bold"/>
              </a:rPr>
              <a:t>3.</a:t>
            </a:r>
          </a:p>
        </p:txBody>
      </p:sp>
      <p:sp>
        <p:nvSpPr>
          <p:cNvPr name="TextBox 24" id="24"/>
          <p:cNvSpPr txBox="true"/>
          <p:nvPr/>
        </p:nvSpPr>
        <p:spPr>
          <a:xfrm rot="0">
            <a:off x="8254158" y="4573454"/>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Efficient Exploration</a:t>
            </a:r>
          </a:p>
          <a:p>
            <a:pPr algn="l">
              <a:lnSpc>
                <a:spcPts val="4480"/>
              </a:lnSpc>
            </a:pPr>
            <a:r>
              <a:rPr lang="en-US" sz="3200">
                <a:solidFill>
                  <a:srgbClr val="FFFFFF"/>
                </a:solidFill>
                <a:latin typeface="HK Grotesk"/>
                <a:ea typeface="HK Grotesk"/>
                <a:cs typeface="HK Grotesk"/>
                <a:sym typeface="HK Grotesk"/>
              </a:rPr>
              <a:t>The algorithm balances exploration and exploitation, efficiently navigating the maze while minimizing the number of steps required.</a:t>
            </a:r>
          </a:p>
        </p:txBody>
      </p:sp>
      <p:sp>
        <p:nvSpPr>
          <p:cNvPr name="TextBox 25" id="25"/>
          <p:cNvSpPr txBox="true"/>
          <p:nvPr/>
        </p:nvSpPr>
        <p:spPr>
          <a:xfrm rot="0">
            <a:off x="8254158" y="7102455"/>
            <a:ext cx="9512430" cy="2233295"/>
          </a:xfrm>
          <a:prstGeom prst="rect">
            <a:avLst/>
          </a:prstGeom>
        </p:spPr>
        <p:txBody>
          <a:bodyPr anchor="t" rtlCol="false" tIns="0" lIns="0" bIns="0" rIns="0">
            <a:spAutoFit/>
          </a:bodyPr>
          <a:lstStyle/>
          <a:p>
            <a:pPr algn="l">
              <a:lnSpc>
                <a:spcPts val="4480"/>
              </a:lnSpc>
            </a:pPr>
            <a:r>
              <a:rPr lang="en-US" sz="3200" b="true">
                <a:solidFill>
                  <a:srgbClr val="FFFFFF"/>
                </a:solidFill>
                <a:latin typeface="HK Grotesk Bold"/>
                <a:ea typeface="HK Grotesk Bold"/>
                <a:cs typeface="HK Grotesk Bold"/>
                <a:sym typeface="HK Grotesk Bold"/>
              </a:rPr>
              <a:t>Optimal Path</a:t>
            </a:r>
          </a:p>
          <a:p>
            <a:pPr algn="l">
              <a:lnSpc>
                <a:spcPts val="4480"/>
              </a:lnSpc>
            </a:pPr>
            <a:r>
              <a:rPr lang="en-US" sz="3200">
                <a:solidFill>
                  <a:srgbClr val="FFFFFF"/>
                </a:solidFill>
                <a:latin typeface="HK Grotesk"/>
                <a:ea typeface="HK Grotesk"/>
                <a:cs typeface="HK Grotesk"/>
                <a:sym typeface="HK Grotesk"/>
              </a:rPr>
              <a:t>A* Search is guaranteed to find the shortest path to the goal, making it a powerful choice for maze navigation tasks.</a:t>
            </a:r>
          </a:p>
        </p:txBody>
      </p:sp>
      <p:sp>
        <p:nvSpPr>
          <p:cNvPr name="TextBox 26" id="26"/>
          <p:cNvSpPr txBox="true"/>
          <p:nvPr/>
        </p:nvSpPr>
        <p:spPr>
          <a:xfrm rot="0">
            <a:off x="1106272" y="8797905"/>
            <a:ext cx="5030194"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FFFFFF"/>
                </a:solidFill>
                <a:latin typeface="Canva Sans Bold"/>
                <a:ea typeface="Canva Sans Bold"/>
                <a:cs typeface="Canva Sans Bold"/>
                <a:sym typeface="Canva Sans Bold"/>
              </a:rPr>
              <a:t>Time Complexity: O(b^d)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grpSp>
        <p:nvGrpSpPr>
          <p:cNvPr name="Group 3" id="3"/>
          <p:cNvGrpSpPr>
            <a:grpSpLocks noChangeAspect="true"/>
          </p:cNvGrpSpPr>
          <p:nvPr/>
        </p:nvGrpSpPr>
        <p:grpSpPr>
          <a:xfrm rot="0">
            <a:off x="11916862" y="2928145"/>
            <a:ext cx="5673975" cy="5673975"/>
            <a:chOff x="0" y="0"/>
            <a:chExt cx="14840029" cy="14840029"/>
          </a:xfrm>
        </p:grpSpPr>
        <p:sp>
          <p:nvSpPr>
            <p:cNvPr name="Freeform 4" id="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5" id="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6" id="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685" t="0" r="-2685" b="0"/>
              </a:stretch>
            </a:blipFill>
          </p:spPr>
        </p:sp>
      </p:grpSp>
      <p:grpSp>
        <p:nvGrpSpPr>
          <p:cNvPr name="Group 7" id="7"/>
          <p:cNvGrpSpPr/>
          <p:nvPr/>
        </p:nvGrpSpPr>
        <p:grpSpPr>
          <a:xfrm rot="0">
            <a:off x="784381" y="1827283"/>
            <a:ext cx="803353" cy="738301"/>
            <a:chOff x="0" y="0"/>
            <a:chExt cx="320187" cy="294260"/>
          </a:xfrm>
        </p:grpSpPr>
        <p:sp>
          <p:nvSpPr>
            <p:cNvPr name="Freeform 8" id="8"/>
            <p:cNvSpPr/>
            <p:nvPr/>
          </p:nvSpPr>
          <p:spPr>
            <a:xfrm flipH="false" flipV="false" rot="0">
              <a:off x="0" y="0"/>
              <a:ext cx="320187" cy="294260"/>
            </a:xfrm>
            <a:custGeom>
              <a:avLst/>
              <a:gdLst/>
              <a:ahLst/>
              <a:cxnLst/>
              <a:rect r="r" b="b" t="t" l="l"/>
              <a:pathLst>
                <a:path h="294260" w="320187">
                  <a:moveTo>
                    <a:pt x="0" y="0"/>
                  </a:moveTo>
                  <a:lnTo>
                    <a:pt x="320187" y="0"/>
                  </a:lnTo>
                  <a:lnTo>
                    <a:pt x="320187" y="294260"/>
                  </a:lnTo>
                  <a:lnTo>
                    <a:pt x="0" y="294260"/>
                  </a:lnTo>
                  <a:close/>
                </a:path>
              </a:pathLst>
            </a:custGeom>
            <a:solidFill>
              <a:srgbClr val="0A4C9E"/>
            </a:solidFill>
          </p:spPr>
        </p:sp>
        <p:sp>
          <p:nvSpPr>
            <p:cNvPr name="TextBox 9" id="9"/>
            <p:cNvSpPr txBox="true"/>
            <p:nvPr/>
          </p:nvSpPr>
          <p:spPr>
            <a:xfrm>
              <a:off x="0" y="-38100"/>
              <a:ext cx="320187" cy="332360"/>
            </a:xfrm>
            <a:prstGeom prst="rect">
              <a:avLst/>
            </a:prstGeom>
          </p:spPr>
          <p:txBody>
            <a:bodyPr anchor="ctr" rtlCol="false" tIns="33569" lIns="33569" bIns="33569" rIns="33569"/>
            <a:lstStyle/>
            <a:p>
              <a:pPr algn="ctr">
                <a:lnSpc>
                  <a:spcPts val="2659"/>
                </a:lnSpc>
                <a:spcBef>
                  <a:spcPct val="0"/>
                </a:spcBef>
              </a:pPr>
            </a:p>
          </p:txBody>
        </p:sp>
      </p:grpSp>
      <p:grpSp>
        <p:nvGrpSpPr>
          <p:cNvPr name="Group 10" id="10"/>
          <p:cNvGrpSpPr/>
          <p:nvPr/>
        </p:nvGrpSpPr>
        <p:grpSpPr>
          <a:xfrm rot="0">
            <a:off x="784381" y="4312672"/>
            <a:ext cx="803353" cy="738301"/>
            <a:chOff x="0" y="0"/>
            <a:chExt cx="320187" cy="294260"/>
          </a:xfrm>
        </p:grpSpPr>
        <p:sp>
          <p:nvSpPr>
            <p:cNvPr name="Freeform 11" id="11"/>
            <p:cNvSpPr/>
            <p:nvPr/>
          </p:nvSpPr>
          <p:spPr>
            <a:xfrm flipH="false" flipV="false" rot="0">
              <a:off x="0" y="0"/>
              <a:ext cx="320187" cy="294260"/>
            </a:xfrm>
            <a:custGeom>
              <a:avLst/>
              <a:gdLst/>
              <a:ahLst/>
              <a:cxnLst/>
              <a:rect r="r" b="b" t="t" l="l"/>
              <a:pathLst>
                <a:path h="294260" w="320187">
                  <a:moveTo>
                    <a:pt x="0" y="0"/>
                  </a:moveTo>
                  <a:lnTo>
                    <a:pt x="320187" y="0"/>
                  </a:lnTo>
                  <a:lnTo>
                    <a:pt x="320187" y="294260"/>
                  </a:lnTo>
                  <a:lnTo>
                    <a:pt x="0" y="294260"/>
                  </a:lnTo>
                  <a:close/>
                </a:path>
              </a:pathLst>
            </a:custGeom>
            <a:solidFill>
              <a:srgbClr val="0A4C9E"/>
            </a:solidFill>
          </p:spPr>
        </p:sp>
        <p:sp>
          <p:nvSpPr>
            <p:cNvPr name="TextBox 12" id="12"/>
            <p:cNvSpPr txBox="true"/>
            <p:nvPr/>
          </p:nvSpPr>
          <p:spPr>
            <a:xfrm>
              <a:off x="0" y="-38100"/>
              <a:ext cx="320187" cy="332360"/>
            </a:xfrm>
            <a:prstGeom prst="rect">
              <a:avLst/>
            </a:prstGeom>
          </p:spPr>
          <p:txBody>
            <a:bodyPr anchor="ctr" rtlCol="false" tIns="33569" lIns="33569" bIns="33569" rIns="33569"/>
            <a:lstStyle/>
            <a:p>
              <a:pPr algn="ctr">
                <a:lnSpc>
                  <a:spcPts val="2659"/>
                </a:lnSpc>
                <a:spcBef>
                  <a:spcPct val="0"/>
                </a:spcBef>
              </a:pPr>
            </a:p>
          </p:txBody>
        </p:sp>
      </p:grpSp>
      <p:grpSp>
        <p:nvGrpSpPr>
          <p:cNvPr name="Group 13" id="13"/>
          <p:cNvGrpSpPr/>
          <p:nvPr/>
        </p:nvGrpSpPr>
        <p:grpSpPr>
          <a:xfrm rot="0">
            <a:off x="784381" y="6794048"/>
            <a:ext cx="803353" cy="729217"/>
            <a:chOff x="0" y="0"/>
            <a:chExt cx="1071137" cy="972289"/>
          </a:xfrm>
        </p:grpSpPr>
        <p:grpSp>
          <p:nvGrpSpPr>
            <p:cNvPr name="Group 14" id="14"/>
            <p:cNvGrpSpPr/>
            <p:nvPr/>
          </p:nvGrpSpPr>
          <p:grpSpPr>
            <a:xfrm rot="0">
              <a:off x="0" y="0"/>
              <a:ext cx="1071137" cy="972289"/>
              <a:chOff x="0" y="0"/>
              <a:chExt cx="320187" cy="290639"/>
            </a:xfrm>
          </p:grpSpPr>
          <p:sp>
            <p:nvSpPr>
              <p:cNvPr name="Freeform 15" id="15"/>
              <p:cNvSpPr/>
              <p:nvPr/>
            </p:nvSpPr>
            <p:spPr>
              <a:xfrm flipH="false" flipV="false" rot="0">
                <a:off x="0" y="0"/>
                <a:ext cx="320187" cy="290639"/>
              </a:xfrm>
              <a:custGeom>
                <a:avLst/>
                <a:gdLst/>
                <a:ahLst/>
                <a:cxnLst/>
                <a:rect r="r" b="b" t="t" l="l"/>
                <a:pathLst>
                  <a:path h="290639" w="320187">
                    <a:moveTo>
                      <a:pt x="0" y="0"/>
                    </a:moveTo>
                    <a:lnTo>
                      <a:pt x="320187" y="0"/>
                    </a:lnTo>
                    <a:lnTo>
                      <a:pt x="320187" y="290639"/>
                    </a:lnTo>
                    <a:lnTo>
                      <a:pt x="0" y="290639"/>
                    </a:lnTo>
                    <a:close/>
                  </a:path>
                </a:pathLst>
              </a:custGeom>
              <a:solidFill>
                <a:srgbClr val="0A4C9E"/>
              </a:solidFill>
            </p:spPr>
          </p:sp>
          <p:sp>
            <p:nvSpPr>
              <p:cNvPr name="TextBox 16" id="16"/>
              <p:cNvSpPr txBox="true"/>
              <p:nvPr/>
            </p:nvSpPr>
            <p:spPr>
              <a:xfrm>
                <a:off x="0" y="-38100"/>
                <a:ext cx="320187" cy="328739"/>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62937" y="26531"/>
              <a:ext cx="745264" cy="843027"/>
            </a:xfrm>
            <a:prstGeom prst="rect">
              <a:avLst/>
            </a:prstGeom>
          </p:spPr>
          <p:txBody>
            <a:bodyPr anchor="t" rtlCol="false" tIns="0" lIns="0" bIns="0" rIns="0">
              <a:spAutoFit/>
            </a:bodyPr>
            <a:lstStyle/>
            <a:p>
              <a:pPr algn="ctr">
                <a:lnSpc>
                  <a:spcPts val="5309"/>
                </a:lnSpc>
              </a:pPr>
              <a:r>
                <a:rPr lang="en-US" sz="3792" b="true">
                  <a:solidFill>
                    <a:srgbClr val="FFFFFF"/>
                  </a:solidFill>
                  <a:latin typeface="Canva Sans Bold"/>
                  <a:ea typeface="Canva Sans Bold"/>
                  <a:cs typeface="Canva Sans Bold"/>
                  <a:sym typeface="Canva Sans Bold"/>
                </a:rPr>
                <a:t>3.</a:t>
              </a:r>
            </a:p>
          </p:txBody>
        </p:sp>
      </p:grpSp>
      <p:sp>
        <p:nvSpPr>
          <p:cNvPr name="TextBox 18" id="18"/>
          <p:cNvSpPr txBox="true"/>
          <p:nvPr/>
        </p:nvSpPr>
        <p:spPr>
          <a:xfrm rot="0">
            <a:off x="985738" y="1812764"/>
            <a:ext cx="400640" cy="68161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1.</a:t>
            </a:r>
          </a:p>
        </p:txBody>
      </p:sp>
      <p:sp>
        <p:nvSpPr>
          <p:cNvPr name="TextBox 19" id="19"/>
          <p:cNvSpPr txBox="true"/>
          <p:nvPr/>
        </p:nvSpPr>
        <p:spPr>
          <a:xfrm rot="0">
            <a:off x="1028700" y="4298152"/>
            <a:ext cx="415744" cy="68161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2.</a:t>
            </a:r>
          </a:p>
        </p:txBody>
      </p:sp>
      <p:sp>
        <p:nvSpPr>
          <p:cNvPr name="TextBox 20" id="20"/>
          <p:cNvSpPr txBox="true"/>
          <p:nvPr/>
        </p:nvSpPr>
        <p:spPr>
          <a:xfrm rot="0">
            <a:off x="1869683" y="1760608"/>
            <a:ext cx="9512430" cy="2233295"/>
          </a:xfrm>
          <a:prstGeom prst="rect">
            <a:avLst/>
          </a:prstGeom>
        </p:spPr>
        <p:txBody>
          <a:bodyPr anchor="t" rtlCol="false" tIns="0" lIns="0" bIns="0" rIns="0">
            <a:spAutoFit/>
          </a:bodyPr>
          <a:lstStyle/>
          <a:p>
            <a:pPr algn="just">
              <a:lnSpc>
                <a:spcPts val="4480"/>
              </a:lnSpc>
            </a:pPr>
            <a:r>
              <a:rPr lang="en-US" sz="3200" b="true">
                <a:solidFill>
                  <a:srgbClr val="FFFFFF"/>
                </a:solidFill>
                <a:latin typeface="HK Grotesk Bold"/>
                <a:ea typeface="HK Grotesk Bold"/>
                <a:cs typeface="HK Grotesk Bold"/>
                <a:sym typeface="HK Grotesk Bold"/>
              </a:rPr>
              <a:t>Explore Closer Paths First</a:t>
            </a:r>
          </a:p>
          <a:p>
            <a:pPr algn="just">
              <a:lnSpc>
                <a:spcPts val="4480"/>
              </a:lnSpc>
            </a:pPr>
            <a:r>
              <a:rPr lang="en-US" b="true" sz="3200">
                <a:solidFill>
                  <a:srgbClr val="FFFFFF"/>
                </a:solidFill>
                <a:latin typeface="HK Grotesk Bold"/>
                <a:ea typeface="HK Grotesk Bold"/>
                <a:cs typeface="HK Grotesk Bold"/>
                <a:sym typeface="HK Grotesk Bold"/>
              </a:rPr>
              <a:t>Greedy Best-First Search prioritizes cells that are closest to the goal according to a heuristic, focusing on reaching the target quickly.</a:t>
            </a:r>
          </a:p>
        </p:txBody>
      </p:sp>
      <p:sp>
        <p:nvSpPr>
          <p:cNvPr name="TextBox 21" id="21"/>
          <p:cNvSpPr txBox="true"/>
          <p:nvPr/>
        </p:nvSpPr>
        <p:spPr>
          <a:xfrm rot="0">
            <a:off x="5725115" y="6017210"/>
            <a:ext cx="1086940" cy="1401332"/>
          </a:xfrm>
          <a:prstGeom prst="rect">
            <a:avLst/>
          </a:prstGeom>
        </p:spPr>
        <p:txBody>
          <a:bodyPr anchor="t" rtlCol="false" tIns="0" lIns="0" bIns="0" rIns="0">
            <a:spAutoFit/>
          </a:bodyPr>
          <a:lstStyle/>
          <a:p>
            <a:pPr algn="ctr">
              <a:lnSpc>
                <a:spcPts val="11530"/>
              </a:lnSpc>
            </a:pPr>
          </a:p>
        </p:txBody>
      </p:sp>
      <p:sp>
        <p:nvSpPr>
          <p:cNvPr name="TextBox 22" id="22"/>
          <p:cNvSpPr txBox="true"/>
          <p:nvPr/>
        </p:nvSpPr>
        <p:spPr>
          <a:xfrm rot="0">
            <a:off x="1869683" y="4198934"/>
            <a:ext cx="9512430" cy="2233295"/>
          </a:xfrm>
          <a:prstGeom prst="rect">
            <a:avLst/>
          </a:prstGeom>
        </p:spPr>
        <p:txBody>
          <a:bodyPr anchor="t" rtlCol="false" tIns="0" lIns="0" bIns="0" rIns="0">
            <a:spAutoFit/>
          </a:bodyPr>
          <a:lstStyle/>
          <a:p>
            <a:pPr algn="just">
              <a:lnSpc>
                <a:spcPts val="4480"/>
              </a:lnSpc>
            </a:pPr>
            <a:r>
              <a:rPr lang="en-US" sz="3200" b="true">
                <a:solidFill>
                  <a:srgbClr val="FFFFFF"/>
                </a:solidFill>
                <a:latin typeface="HK Grotesk Bold"/>
                <a:ea typeface="HK Grotesk Bold"/>
                <a:cs typeface="HK Grotesk Bold"/>
                <a:sym typeface="HK Grotesk Bold"/>
              </a:rPr>
              <a:t>Use Priority Queue</a:t>
            </a:r>
          </a:p>
          <a:p>
            <a:pPr algn="just">
              <a:lnSpc>
                <a:spcPts val="4480"/>
              </a:lnSpc>
            </a:pPr>
            <a:r>
              <a:rPr lang="en-US" b="true" sz="3200">
                <a:solidFill>
                  <a:srgbClr val="FFFFFF"/>
                </a:solidFill>
                <a:latin typeface="HK Grotesk Bold"/>
                <a:ea typeface="HK Grotesk Bold"/>
                <a:cs typeface="HK Grotesk Bold"/>
                <a:sym typeface="HK Grotesk Bold"/>
              </a:rPr>
              <a:t>The algorithm uses a priority queue (or heap) to manage cells, selecting the next cell to explore based on its estimated distance to the goal.</a:t>
            </a:r>
          </a:p>
        </p:txBody>
      </p:sp>
      <p:sp>
        <p:nvSpPr>
          <p:cNvPr name="TextBox 23" id="23"/>
          <p:cNvSpPr txBox="true"/>
          <p:nvPr/>
        </p:nvSpPr>
        <p:spPr>
          <a:xfrm rot="0">
            <a:off x="1869683" y="6727401"/>
            <a:ext cx="9512430" cy="2233295"/>
          </a:xfrm>
          <a:prstGeom prst="rect">
            <a:avLst/>
          </a:prstGeom>
        </p:spPr>
        <p:txBody>
          <a:bodyPr anchor="t" rtlCol="false" tIns="0" lIns="0" bIns="0" rIns="0">
            <a:spAutoFit/>
          </a:bodyPr>
          <a:lstStyle/>
          <a:p>
            <a:pPr algn="just">
              <a:lnSpc>
                <a:spcPts val="4480"/>
              </a:lnSpc>
            </a:pPr>
            <a:r>
              <a:rPr lang="en-US" sz="3200" b="true">
                <a:solidFill>
                  <a:srgbClr val="FFFFFF"/>
                </a:solidFill>
                <a:latin typeface="HK Grotesk Bold"/>
                <a:ea typeface="HK Grotesk Bold"/>
                <a:cs typeface="HK Grotesk Bold"/>
                <a:sym typeface="HK Grotesk Bold"/>
              </a:rPr>
              <a:t>Efficient but Not Always Optimal</a:t>
            </a:r>
          </a:p>
          <a:p>
            <a:pPr algn="just">
              <a:lnSpc>
                <a:spcPts val="4480"/>
              </a:lnSpc>
            </a:pPr>
            <a:r>
              <a:rPr lang="en-US" b="true" sz="3200">
                <a:solidFill>
                  <a:srgbClr val="FFFFFF"/>
                </a:solidFill>
                <a:latin typeface="HK Grotesk Bold"/>
                <a:ea typeface="HK Grotesk Bold"/>
                <a:cs typeface="HK Grotesk Bold"/>
                <a:sym typeface="HK Grotesk Bold"/>
              </a:rPr>
              <a:t>Greedy Best-First Search is efficient for finding a path quickly but may not find the shortest path, as it only considers the heuristic and not the path cost.</a:t>
            </a:r>
          </a:p>
        </p:txBody>
      </p:sp>
      <p:sp>
        <p:nvSpPr>
          <p:cNvPr name="TextBox 24" id="24"/>
          <p:cNvSpPr txBox="true"/>
          <p:nvPr/>
        </p:nvSpPr>
        <p:spPr>
          <a:xfrm rot="0">
            <a:off x="373456" y="344813"/>
            <a:ext cx="17541089"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GREEDY BEST FIRST SEARCH ALGORITHM</a:t>
            </a:r>
          </a:p>
        </p:txBody>
      </p:sp>
      <p:sp>
        <p:nvSpPr>
          <p:cNvPr name="TextBox 25" id="25"/>
          <p:cNvSpPr txBox="true"/>
          <p:nvPr/>
        </p:nvSpPr>
        <p:spPr>
          <a:xfrm rot="0">
            <a:off x="12133181" y="8720455"/>
            <a:ext cx="5241337"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FFFFFF"/>
                </a:solidFill>
                <a:latin typeface="Canva Sans Bold"/>
                <a:ea typeface="Canva Sans Bold"/>
                <a:cs typeface="Canva Sans Bold"/>
                <a:sym typeface="Canva Sans Bold"/>
              </a:rPr>
              <a:t>Time Complexity: O(b^d)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4000500" y="-4000500"/>
            <a:ext cx="10287000" cy="18288000"/>
          </a:xfrm>
          <a:custGeom>
            <a:avLst/>
            <a:gdLst/>
            <a:ahLst/>
            <a:cxnLst/>
            <a:rect r="r" b="b" t="t" l="l"/>
            <a:pathLst>
              <a:path h="18288000" w="10287000">
                <a:moveTo>
                  <a:pt x="0" y="18288000"/>
                </a:moveTo>
                <a:lnTo>
                  <a:pt x="10287000" y="18288000"/>
                </a:lnTo>
                <a:lnTo>
                  <a:pt x="10287000" y="0"/>
                </a:lnTo>
                <a:lnTo>
                  <a:pt x="0" y="0"/>
                </a:lnTo>
                <a:lnTo>
                  <a:pt x="0" y="18288000"/>
                </a:lnTo>
                <a:close/>
              </a:path>
            </a:pathLst>
          </a:custGeom>
          <a:blipFill>
            <a:blip r:embed="rId3"/>
            <a:stretch>
              <a:fillRect l="-12999" t="0" r="-13000" b="0"/>
            </a:stretch>
          </a:blipFill>
        </p:spPr>
      </p:sp>
      <p:grpSp>
        <p:nvGrpSpPr>
          <p:cNvPr name="Group 4" id="4"/>
          <p:cNvGrpSpPr/>
          <p:nvPr/>
        </p:nvGrpSpPr>
        <p:grpSpPr>
          <a:xfrm rot="5400000">
            <a:off x="1092877" y="2379926"/>
            <a:ext cx="2384400" cy="1990749"/>
            <a:chOff x="0" y="0"/>
            <a:chExt cx="636194" cy="531162"/>
          </a:xfrm>
        </p:grpSpPr>
        <p:sp>
          <p:nvSpPr>
            <p:cNvPr name="Freeform 5" id="5"/>
            <p:cNvSpPr/>
            <p:nvPr/>
          </p:nvSpPr>
          <p:spPr>
            <a:xfrm flipH="false" flipV="false" rot="0">
              <a:off x="0" y="0"/>
              <a:ext cx="636194" cy="531162"/>
            </a:xfrm>
            <a:custGeom>
              <a:avLst/>
              <a:gdLst/>
              <a:ahLst/>
              <a:cxnLst/>
              <a:rect r="r" b="b" t="t" l="l"/>
              <a:pathLst>
                <a:path h="531162" w="636194">
                  <a:moveTo>
                    <a:pt x="0" y="0"/>
                  </a:moveTo>
                  <a:lnTo>
                    <a:pt x="432994" y="0"/>
                  </a:lnTo>
                  <a:lnTo>
                    <a:pt x="636194" y="265581"/>
                  </a:lnTo>
                  <a:lnTo>
                    <a:pt x="432994" y="531162"/>
                  </a:lnTo>
                  <a:lnTo>
                    <a:pt x="0" y="531162"/>
                  </a:lnTo>
                  <a:lnTo>
                    <a:pt x="203200" y="265581"/>
                  </a:lnTo>
                  <a:lnTo>
                    <a:pt x="0" y="0"/>
                  </a:lnTo>
                  <a:close/>
                </a:path>
              </a:pathLst>
            </a:custGeom>
            <a:solidFill>
              <a:srgbClr val="0A4C9E"/>
            </a:solidFill>
            <a:ln w="12700">
              <a:solidFill>
                <a:srgbClr val="000000"/>
              </a:solidFill>
            </a:ln>
          </p:spPr>
        </p:sp>
      </p:grpSp>
      <p:sp>
        <p:nvSpPr>
          <p:cNvPr name="TextBox 6" id="6"/>
          <p:cNvSpPr txBox="true"/>
          <p:nvPr/>
        </p:nvSpPr>
        <p:spPr>
          <a:xfrm rot="0">
            <a:off x="3935078" y="525590"/>
            <a:ext cx="10417843"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WORKING OF PYAMAZE</a:t>
            </a:r>
          </a:p>
        </p:txBody>
      </p:sp>
      <p:grpSp>
        <p:nvGrpSpPr>
          <p:cNvPr name="Group 7" id="7"/>
          <p:cNvGrpSpPr/>
          <p:nvPr/>
        </p:nvGrpSpPr>
        <p:grpSpPr>
          <a:xfrm rot="5400000">
            <a:off x="1081862" y="6702502"/>
            <a:ext cx="2406431" cy="1990749"/>
            <a:chOff x="0" y="0"/>
            <a:chExt cx="642073" cy="531162"/>
          </a:xfrm>
        </p:grpSpPr>
        <p:sp>
          <p:nvSpPr>
            <p:cNvPr name="Freeform 8" id="8"/>
            <p:cNvSpPr/>
            <p:nvPr/>
          </p:nvSpPr>
          <p:spPr>
            <a:xfrm flipH="false" flipV="false" rot="0">
              <a:off x="0" y="0"/>
              <a:ext cx="642073" cy="531162"/>
            </a:xfrm>
            <a:custGeom>
              <a:avLst/>
              <a:gdLst/>
              <a:ahLst/>
              <a:cxnLst/>
              <a:rect r="r" b="b" t="t" l="l"/>
              <a:pathLst>
                <a:path h="531162" w="642073">
                  <a:moveTo>
                    <a:pt x="0" y="0"/>
                  </a:moveTo>
                  <a:lnTo>
                    <a:pt x="438873" y="0"/>
                  </a:lnTo>
                  <a:lnTo>
                    <a:pt x="642073" y="265581"/>
                  </a:lnTo>
                  <a:lnTo>
                    <a:pt x="438873" y="531162"/>
                  </a:lnTo>
                  <a:lnTo>
                    <a:pt x="0" y="531162"/>
                  </a:lnTo>
                  <a:lnTo>
                    <a:pt x="203200" y="265581"/>
                  </a:lnTo>
                  <a:lnTo>
                    <a:pt x="0" y="0"/>
                  </a:lnTo>
                  <a:close/>
                </a:path>
              </a:pathLst>
            </a:custGeom>
            <a:solidFill>
              <a:srgbClr val="0A4C9E"/>
            </a:solidFill>
            <a:ln w="12700">
              <a:solidFill>
                <a:srgbClr val="000000"/>
              </a:solidFill>
            </a:ln>
          </p:spPr>
        </p:sp>
      </p:grpSp>
      <p:grpSp>
        <p:nvGrpSpPr>
          <p:cNvPr name="Group 9" id="9"/>
          <p:cNvGrpSpPr/>
          <p:nvPr/>
        </p:nvGrpSpPr>
        <p:grpSpPr>
          <a:xfrm rot="5400000">
            <a:off x="1092877" y="4535706"/>
            <a:ext cx="2384400" cy="1990749"/>
            <a:chOff x="0" y="0"/>
            <a:chExt cx="636194" cy="531162"/>
          </a:xfrm>
        </p:grpSpPr>
        <p:sp>
          <p:nvSpPr>
            <p:cNvPr name="Freeform 10" id="10"/>
            <p:cNvSpPr/>
            <p:nvPr/>
          </p:nvSpPr>
          <p:spPr>
            <a:xfrm flipH="false" flipV="false" rot="0">
              <a:off x="0" y="0"/>
              <a:ext cx="636194" cy="531162"/>
            </a:xfrm>
            <a:custGeom>
              <a:avLst/>
              <a:gdLst/>
              <a:ahLst/>
              <a:cxnLst/>
              <a:rect r="r" b="b" t="t" l="l"/>
              <a:pathLst>
                <a:path h="531162" w="636194">
                  <a:moveTo>
                    <a:pt x="0" y="0"/>
                  </a:moveTo>
                  <a:lnTo>
                    <a:pt x="432994" y="0"/>
                  </a:lnTo>
                  <a:lnTo>
                    <a:pt x="636194" y="265581"/>
                  </a:lnTo>
                  <a:lnTo>
                    <a:pt x="432994" y="531162"/>
                  </a:lnTo>
                  <a:lnTo>
                    <a:pt x="0" y="531162"/>
                  </a:lnTo>
                  <a:lnTo>
                    <a:pt x="203200" y="265581"/>
                  </a:lnTo>
                  <a:lnTo>
                    <a:pt x="0" y="0"/>
                  </a:lnTo>
                  <a:close/>
                </a:path>
              </a:pathLst>
            </a:custGeom>
            <a:solidFill>
              <a:srgbClr val="0A4C9E"/>
            </a:solidFill>
            <a:ln w="12700">
              <a:solidFill>
                <a:srgbClr val="000000"/>
              </a:solidFill>
            </a:ln>
          </p:spPr>
        </p:sp>
      </p:grpSp>
      <p:sp>
        <p:nvSpPr>
          <p:cNvPr name="TextBox 11" id="11"/>
          <p:cNvSpPr txBox="true"/>
          <p:nvPr/>
        </p:nvSpPr>
        <p:spPr>
          <a:xfrm rot="0">
            <a:off x="3645605" y="2506303"/>
            <a:ext cx="13130161" cy="1671320"/>
          </a:xfrm>
          <a:prstGeom prst="rect">
            <a:avLst/>
          </a:prstGeom>
        </p:spPr>
        <p:txBody>
          <a:bodyPr anchor="t" rtlCol="false" tIns="0" lIns="0" bIns="0" rIns="0">
            <a:spAutoFit/>
          </a:bodyPr>
          <a:lstStyle/>
          <a:p>
            <a:pPr algn="just">
              <a:lnSpc>
                <a:spcPts val="4480"/>
              </a:lnSpc>
            </a:pPr>
            <a:r>
              <a:rPr lang="en-US" b="true" sz="3200">
                <a:solidFill>
                  <a:srgbClr val="FFFFFF"/>
                </a:solidFill>
                <a:latin typeface="HK Grotesk Bold"/>
                <a:ea typeface="HK Grotesk Bold"/>
                <a:cs typeface="HK Grotesk Bold"/>
                <a:sym typeface="HK Grotesk Bold"/>
              </a:rPr>
              <a:t>Algorithm Selec</a:t>
            </a:r>
            <a:r>
              <a:rPr lang="en-US" b="true" sz="3200">
                <a:solidFill>
                  <a:srgbClr val="FFFFFF"/>
                </a:solidFill>
                <a:latin typeface="HK Grotesk Bold"/>
                <a:ea typeface="HK Grotesk Bold"/>
                <a:cs typeface="HK Grotesk Bold"/>
                <a:sym typeface="HK Grotesk Bold"/>
              </a:rPr>
              <a:t>tion:</a:t>
            </a:r>
            <a:r>
              <a:rPr lang="en-US" sz="3200">
                <a:solidFill>
                  <a:srgbClr val="FFFFFF"/>
                </a:solidFill>
                <a:latin typeface="HK Grotesk"/>
                <a:ea typeface="HK Grotesk"/>
                <a:cs typeface="HK Grotesk"/>
                <a:sym typeface="HK Grotesk"/>
              </a:rPr>
              <a:t> The user begins by choosing the pathfinding algorithm they wish to visualize from options like Breadth-First Search (BFS), Depth-First Search (DFS), A*, or Greedy best first search Algorithm.</a:t>
            </a:r>
          </a:p>
        </p:txBody>
      </p:sp>
      <p:sp>
        <p:nvSpPr>
          <p:cNvPr name="TextBox 12" id="12"/>
          <p:cNvSpPr txBox="true"/>
          <p:nvPr/>
        </p:nvSpPr>
        <p:spPr>
          <a:xfrm rot="0">
            <a:off x="3645605" y="6828879"/>
            <a:ext cx="12908668" cy="1671320"/>
          </a:xfrm>
          <a:prstGeom prst="rect">
            <a:avLst/>
          </a:prstGeom>
        </p:spPr>
        <p:txBody>
          <a:bodyPr anchor="t" rtlCol="false" tIns="0" lIns="0" bIns="0" rIns="0">
            <a:spAutoFit/>
          </a:bodyPr>
          <a:lstStyle/>
          <a:p>
            <a:pPr algn="just">
              <a:lnSpc>
                <a:spcPts val="4480"/>
              </a:lnSpc>
            </a:pPr>
            <a:r>
              <a:rPr lang="en-US" b="true" sz="3200">
                <a:solidFill>
                  <a:srgbClr val="FFFFFF"/>
                </a:solidFill>
                <a:latin typeface="HK Grotesk Bold"/>
                <a:ea typeface="HK Grotesk Bold"/>
                <a:cs typeface="HK Grotesk Bold"/>
                <a:sym typeface="HK Grotesk Bold"/>
              </a:rPr>
              <a:t>Real-Time Visualiza</a:t>
            </a:r>
            <a:r>
              <a:rPr lang="en-US" b="true" sz="3200">
                <a:solidFill>
                  <a:srgbClr val="FFFFFF"/>
                </a:solidFill>
                <a:latin typeface="HK Grotesk Bold"/>
                <a:ea typeface="HK Grotesk Bold"/>
                <a:cs typeface="HK Grotesk Bold"/>
                <a:sym typeface="HK Grotesk Bold"/>
              </a:rPr>
              <a:t>tion: </a:t>
            </a:r>
            <a:r>
              <a:rPr lang="en-US" sz="3200">
                <a:solidFill>
                  <a:srgbClr val="FFFFFF"/>
                </a:solidFill>
                <a:latin typeface="HK Grotesk"/>
                <a:ea typeface="HK Grotesk"/>
                <a:cs typeface="HK Grotesk"/>
                <a:sym typeface="HK Grotesk"/>
              </a:rPr>
              <a:t>The chosen algorithm is then executed, allowing the user to observe its step-by-step navigation and pathfinding process through the maze in real-time.</a:t>
            </a:r>
          </a:p>
        </p:txBody>
      </p:sp>
      <p:sp>
        <p:nvSpPr>
          <p:cNvPr name="TextBox 13" id="13"/>
          <p:cNvSpPr txBox="true"/>
          <p:nvPr/>
        </p:nvSpPr>
        <p:spPr>
          <a:xfrm rot="0">
            <a:off x="3645605" y="4662083"/>
            <a:ext cx="12908668" cy="1671320"/>
          </a:xfrm>
          <a:prstGeom prst="rect">
            <a:avLst/>
          </a:prstGeom>
        </p:spPr>
        <p:txBody>
          <a:bodyPr anchor="t" rtlCol="false" tIns="0" lIns="0" bIns="0" rIns="0">
            <a:spAutoFit/>
          </a:bodyPr>
          <a:lstStyle/>
          <a:p>
            <a:pPr algn="just">
              <a:lnSpc>
                <a:spcPts val="4480"/>
              </a:lnSpc>
            </a:pPr>
            <a:r>
              <a:rPr lang="en-US" b="true" sz="3200">
                <a:solidFill>
                  <a:srgbClr val="FFFFFF"/>
                </a:solidFill>
                <a:latin typeface="HK Grotesk Bold"/>
                <a:ea typeface="HK Grotesk Bold"/>
                <a:cs typeface="HK Grotesk Bold"/>
                <a:sym typeface="HK Grotesk Bold"/>
              </a:rPr>
              <a:t>Maze Genera</a:t>
            </a:r>
            <a:r>
              <a:rPr lang="en-US" b="true" sz="3200">
                <a:solidFill>
                  <a:srgbClr val="FFFFFF"/>
                </a:solidFill>
                <a:latin typeface="HK Grotesk Bold"/>
                <a:ea typeface="HK Grotesk Bold"/>
                <a:cs typeface="HK Grotesk Bold"/>
                <a:sym typeface="HK Grotesk Bold"/>
              </a:rPr>
              <a:t>tion:</a:t>
            </a:r>
            <a:r>
              <a:rPr lang="en-US" sz="3200">
                <a:solidFill>
                  <a:srgbClr val="FFFFFF"/>
                </a:solidFill>
                <a:latin typeface="HK Grotesk"/>
                <a:ea typeface="HK Grotesk"/>
                <a:cs typeface="HK Grotesk"/>
                <a:sym typeface="HK Grotesk"/>
              </a:rPr>
              <a:t> A pre-built maze with varying complexity is generated, featuring obstacles and pathways that challenge each algorithm's pathfinding strategy.</a:t>
            </a:r>
          </a:p>
        </p:txBody>
      </p:sp>
      <p:sp>
        <p:nvSpPr>
          <p:cNvPr name="TextBox 14" id="14"/>
          <p:cNvSpPr txBox="true"/>
          <p:nvPr/>
        </p:nvSpPr>
        <p:spPr>
          <a:xfrm rot="0">
            <a:off x="2084758" y="3123865"/>
            <a:ext cx="400640" cy="68161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1.</a:t>
            </a:r>
          </a:p>
        </p:txBody>
      </p:sp>
      <p:sp>
        <p:nvSpPr>
          <p:cNvPr name="TextBox 15" id="15"/>
          <p:cNvSpPr txBox="true"/>
          <p:nvPr/>
        </p:nvSpPr>
        <p:spPr>
          <a:xfrm rot="0">
            <a:off x="1986316" y="5284099"/>
            <a:ext cx="597523" cy="68161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2.</a:t>
            </a:r>
          </a:p>
        </p:txBody>
      </p:sp>
      <p:sp>
        <p:nvSpPr>
          <p:cNvPr name="TextBox 16" id="16"/>
          <p:cNvSpPr txBox="true"/>
          <p:nvPr/>
        </p:nvSpPr>
        <p:spPr>
          <a:xfrm rot="0">
            <a:off x="1986316" y="7439879"/>
            <a:ext cx="597523" cy="681616"/>
          </a:xfrm>
          <a:prstGeom prst="rect">
            <a:avLst/>
          </a:prstGeom>
        </p:spPr>
        <p:txBody>
          <a:bodyPr anchor="t" rtlCol="false" tIns="0" lIns="0" bIns="0" rIns="0">
            <a:spAutoFit/>
          </a:bodyPr>
          <a:lstStyle/>
          <a:p>
            <a:pPr algn="ctr">
              <a:lnSpc>
                <a:spcPts val="5501"/>
              </a:lnSpc>
            </a:pPr>
            <a:r>
              <a:rPr lang="en-US" sz="3929" b="true">
                <a:solidFill>
                  <a:srgbClr val="FFFFFF"/>
                </a:solidFill>
                <a:latin typeface="Canva Sans Bold"/>
                <a:ea typeface="Canva Sans Bold"/>
                <a:cs typeface="Canva Sans Bold"/>
                <a:sym typeface="Canva Sans Bold"/>
              </a:rPr>
              <a:t>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4000500" y="-4000500"/>
            <a:ext cx="10287000" cy="18288000"/>
          </a:xfrm>
          <a:custGeom>
            <a:avLst/>
            <a:gdLst/>
            <a:ahLst/>
            <a:cxnLst/>
            <a:rect r="r" b="b" t="t" l="l"/>
            <a:pathLst>
              <a:path h="18288000" w="10287000">
                <a:moveTo>
                  <a:pt x="0" y="18288000"/>
                </a:moveTo>
                <a:lnTo>
                  <a:pt x="10287000" y="18288000"/>
                </a:lnTo>
                <a:lnTo>
                  <a:pt x="10287000" y="0"/>
                </a:lnTo>
                <a:lnTo>
                  <a:pt x="0" y="0"/>
                </a:lnTo>
                <a:lnTo>
                  <a:pt x="0" y="18288000"/>
                </a:lnTo>
                <a:close/>
              </a:path>
            </a:pathLst>
          </a:custGeom>
          <a:blipFill>
            <a:blip r:embed="rId3"/>
            <a:stretch>
              <a:fillRect l="-12999" t="0" r="-13000" b="0"/>
            </a:stretch>
          </a:blipFill>
        </p:spPr>
      </p:sp>
      <p:grpSp>
        <p:nvGrpSpPr>
          <p:cNvPr name="Group 4" id="4"/>
          <p:cNvGrpSpPr/>
          <p:nvPr/>
        </p:nvGrpSpPr>
        <p:grpSpPr>
          <a:xfrm rot="0">
            <a:off x="710034" y="2665254"/>
            <a:ext cx="5255608" cy="6460439"/>
            <a:chOff x="0" y="0"/>
            <a:chExt cx="1384193" cy="1701515"/>
          </a:xfrm>
        </p:grpSpPr>
        <p:sp>
          <p:nvSpPr>
            <p:cNvPr name="Freeform 5" id="5"/>
            <p:cNvSpPr/>
            <p:nvPr/>
          </p:nvSpPr>
          <p:spPr>
            <a:xfrm flipH="false" flipV="false" rot="0">
              <a:off x="0" y="0"/>
              <a:ext cx="1384193" cy="1701515"/>
            </a:xfrm>
            <a:custGeom>
              <a:avLst/>
              <a:gdLst/>
              <a:ahLst/>
              <a:cxnLst/>
              <a:rect r="r" b="b" t="t" l="l"/>
              <a:pathLst>
                <a:path h="1701515" w="1384193">
                  <a:moveTo>
                    <a:pt x="0" y="0"/>
                  </a:moveTo>
                  <a:lnTo>
                    <a:pt x="1384193" y="0"/>
                  </a:lnTo>
                  <a:lnTo>
                    <a:pt x="1384193" y="1701515"/>
                  </a:lnTo>
                  <a:lnTo>
                    <a:pt x="0" y="1701515"/>
                  </a:lnTo>
                  <a:close/>
                </a:path>
              </a:pathLst>
            </a:custGeom>
            <a:gradFill rotWithShape="true">
              <a:gsLst>
                <a:gs pos="0">
                  <a:srgbClr val="000000">
                    <a:alpha val="100000"/>
                  </a:srgbClr>
                </a:gs>
                <a:gs pos="100000">
                  <a:srgbClr val="3A5677">
                    <a:alpha val="100000"/>
                  </a:srgbClr>
                </a:gs>
              </a:gsLst>
              <a:lin ang="0"/>
            </a:gradFill>
          </p:spPr>
        </p:sp>
        <p:sp>
          <p:nvSpPr>
            <p:cNvPr name="TextBox 6" id="6"/>
            <p:cNvSpPr txBox="true"/>
            <p:nvPr/>
          </p:nvSpPr>
          <p:spPr>
            <a:xfrm>
              <a:off x="0" y="-38100"/>
              <a:ext cx="1384193" cy="173961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442870" y="845525"/>
            <a:ext cx="11820637" cy="1044320"/>
          </a:xfrm>
          <a:prstGeom prst="rect">
            <a:avLst/>
          </a:prstGeom>
        </p:spPr>
        <p:txBody>
          <a:bodyPr anchor="t" rtlCol="false" tIns="0" lIns="0" bIns="0" rIns="0">
            <a:spAutoFit/>
          </a:bodyPr>
          <a:lstStyle/>
          <a:p>
            <a:pPr algn="just">
              <a:lnSpc>
                <a:spcPts val="8039"/>
              </a:lnSpc>
            </a:pPr>
            <a:r>
              <a:rPr lang="en-US" b="true" sz="7114">
                <a:solidFill>
                  <a:srgbClr val="FFFFFF"/>
                </a:solidFill>
                <a:latin typeface="Glacial Indifference Bold"/>
                <a:ea typeface="Glacial Indifference Bold"/>
                <a:cs typeface="Glacial Indifference Bold"/>
                <a:sym typeface="Glacial Indifference Bold"/>
              </a:rPr>
              <a:t>REAL-WORLD APPLICATIONS</a:t>
            </a:r>
          </a:p>
        </p:txBody>
      </p:sp>
      <p:sp>
        <p:nvSpPr>
          <p:cNvPr name="TextBox 8" id="8"/>
          <p:cNvSpPr txBox="true"/>
          <p:nvPr/>
        </p:nvSpPr>
        <p:spPr>
          <a:xfrm rot="0">
            <a:off x="1028700" y="2995069"/>
            <a:ext cx="4688789" cy="5043170"/>
          </a:xfrm>
          <a:prstGeom prst="rect">
            <a:avLst/>
          </a:prstGeom>
        </p:spPr>
        <p:txBody>
          <a:bodyPr anchor="t" rtlCol="false" tIns="0" lIns="0" bIns="0" rIns="0">
            <a:spAutoFit/>
          </a:bodyPr>
          <a:lstStyle/>
          <a:p>
            <a:pPr algn="ctr">
              <a:lnSpc>
                <a:spcPts val="4480"/>
              </a:lnSpc>
            </a:pPr>
            <a:r>
              <a:rPr lang="en-US" sz="3200" b="true">
                <a:solidFill>
                  <a:srgbClr val="FFFFFF"/>
                </a:solidFill>
                <a:latin typeface="HK Grotesk Bold"/>
                <a:ea typeface="HK Grotesk Bold"/>
                <a:cs typeface="HK Grotesk Bold"/>
                <a:sym typeface="HK Grotesk Bold"/>
              </a:rPr>
              <a:t>ROBOTICS</a:t>
            </a:r>
          </a:p>
          <a:p>
            <a:pPr algn="just">
              <a:lnSpc>
                <a:spcPts val="4480"/>
              </a:lnSpc>
            </a:pPr>
            <a:r>
              <a:rPr lang="en-US" sz="3200">
                <a:solidFill>
                  <a:srgbClr val="FFFFFF"/>
                </a:solidFill>
                <a:latin typeface="HK Grotesk"/>
                <a:ea typeface="HK Grotesk"/>
                <a:cs typeface="HK Grotesk"/>
                <a:sym typeface="HK Grotesk"/>
              </a:rPr>
              <a:t>The AI algorithms implemented in maze game can be applied to real-world robot navigation, enabling autonomous exploration and path-finding in complex environments.</a:t>
            </a:r>
          </a:p>
        </p:txBody>
      </p:sp>
      <p:grpSp>
        <p:nvGrpSpPr>
          <p:cNvPr name="Group 9" id="9"/>
          <p:cNvGrpSpPr/>
          <p:nvPr/>
        </p:nvGrpSpPr>
        <p:grpSpPr>
          <a:xfrm rot="0">
            <a:off x="6518092" y="2665254"/>
            <a:ext cx="5251816" cy="6460439"/>
            <a:chOff x="0" y="0"/>
            <a:chExt cx="1383194" cy="1701515"/>
          </a:xfrm>
        </p:grpSpPr>
        <p:sp>
          <p:nvSpPr>
            <p:cNvPr name="Freeform 10" id="10"/>
            <p:cNvSpPr/>
            <p:nvPr/>
          </p:nvSpPr>
          <p:spPr>
            <a:xfrm flipH="false" flipV="false" rot="0">
              <a:off x="0" y="0"/>
              <a:ext cx="1383194" cy="1701515"/>
            </a:xfrm>
            <a:custGeom>
              <a:avLst/>
              <a:gdLst/>
              <a:ahLst/>
              <a:cxnLst/>
              <a:rect r="r" b="b" t="t" l="l"/>
              <a:pathLst>
                <a:path h="1701515" w="1383194">
                  <a:moveTo>
                    <a:pt x="0" y="0"/>
                  </a:moveTo>
                  <a:lnTo>
                    <a:pt x="1383194" y="0"/>
                  </a:lnTo>
                  <a:lnTo>
                    <a:pt x="1383194" y="1701515"/>
                  </a:lnTo>
                  <a:lnTo>
                    <a:pt x="0" y="1701515"/>
                  </a:lnTo>
                  <a:close/>
                </a:path>
              </a:pathLst>
            </a:custGeom>
            <a:gradFill rotWithShape="true">
              <a:gsLst>
                <a:gs pos="0">
                  <a:srgbClr val="000000">
                    <a:alpha val="100000"/>
                  </a:srgbClr>
                </a:gs>
                <a:gs pos="100000">
                  <a:srgbClr val="3A5677">
                    <a:alpha val="100000"/>
                  </a:srgbClr>
                </a:gs>
              </a:gsLst>
              <a:lin ang="0"/>
            </a:gradFill>
          </p:spPr>
        </p:sp>
        <p:sp>
          <p:nvSpPr>
            <p:cNvPr name="TextBox 11" id="11"/>
            <p:cNvSpPr txBox="true"/>
            <p:nvPr/>
          </p:nvSpPr>
          <p:spPr>
            <a:xfrm>
              <a:off x="0" y="-38100"/>
              <a:ext cx="1383194" cy="173961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322358" y="2665254"/>
            <a:ext cx="5251816" cy="6460439"/>
            <a:chOff x="0" y="0"/>
            <a:chExt cx="1383194" cy="1701515"/>
          </a:xfrm>
        </p:grpSpPr>
        <p:sp>
          <p:nvSpPr>
            <p:cNvPr name="Freeform 13" id="13"/>
            <p:cNvSpPr/>
            <p:nvPr/>
          </p:nvSpPr>
          <p:spPr>
            <a:xfrm flipH="false" flipV="false" rot="0">
              <a:off x="0" y="0"/>
              <a:ext cx="1383194" cy="1701515"/>
            </a:xfrm>
            <a:custGeom>
              <a:avLst/>
              <a:gdLst/>
              <a:ahLst/>
              <a:cxnLst/>
              <a:rect r="r" b="b" t="t" l="l"/>
              <a:pathLst>
                <a:path h="1701515" w="1383194">
                  <a:moveTo>
                    <a:pt x="0" y="0"/>
                  </a:moveTo>
                  <a:lnTo>
                    <a:pt x="1383194" y="0"/>
                  </a:lnTo>
                  <a:lnTo>
                    <a:pt x="1383194" y="1701515"/>
                  </a:lnTo>
                  <a:lnTo>
                    <a:pt x="0" y="1701515"/>
                  </a:lnTo>
                  <a:close/>
                </a:path>
              </a:pathLst>
            </a:custGeom>
            <a:gradFill rotWithShape="true">
              <a:gsLst>
                <a:gs pos="0">
                  <a:srgbClr val="000000">
                    <a:alpha val="100000"/>
                  </a:srgbClr>
                </a:gs>
                <a:gs pos="100000">
                  <a:srgbClr val="3A5677">
                    <a:alpha val="100000"/>
                  </a:srgbClr>
                </a:gs>
              </a:gsLst>
              <a:lin ang="0"/>
            </a:gradFill>
          </p:spPr>
        </p:sp>
        <p:sp>
          <p:nvSpPr>
            <p:cNvPr name="TextBox 14" id="14"/>
            <p:cNvSpPr txBox="true"/>
            <p:nvPr/>
          </p:nvSpPr>
          <p:spPr>
            <a:xfrm>
              <a:off x="0" y="-38100"/>
              <a:ext cx="1383194" cy="173961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038109" y="2995069"/>
            <a:ext cx="4221191" cy="5043170"/>
          </a:xfrm>
          <a:prstGeom prst="rect">
            <a:avLst/>
          </a:prstGeom>
        </p:spPr>
        <p:txBody>
          <a:bodyPr anchor="t" rtlCol="false" tIns="0" lIns="0" bIns="0" rIns="0">
            <a:spAutoFit/>
          </a:bodyPr>
          <a:lstStyle/>
          <a:p>
            <a:pPr algn="ctr">
              <a:lnSpc>
                <a:spcPts val="4480"/>
              </a:lnSpc>
            </a:pPr>
            <a:r>
              <a:rPr lang="en-US" sz="3200" b="true">
                <a:solidFill>
                  <a:srgbClr val="FFFFFF"/>
                </a:solidFill>
                <a:latin typeface="HK Grotesk Bold"/>
                <a:ea typeface="HK Grotesk Bold"/>
                <a:cs typeface="HK Grotesk Bold"/>
                <a:sym typeface="HK Grotesk Bold"/>
              </a:rPr>
              <a:t>URBAN PLANNING</a:t>
            </a:r>
          </a:p>
          <a:p>
            <a:pPr algn="just">
              <a:lnSpc>
                <a:spcPts val="4480"/>
              </a:lnSpc>
            </a:pPr>
            <a:r>
              <a:rPr lang="en-US" sz="3200">
                <a:solidFill>
                  <a:srgbClr val="FFFFFF"/>
                </a:solidFill>
                <a:latin typeface="HK Grotesk"/>
                <a:ea typeface="HK Grotesk"/>
                <a:cs typeface="HK Grotesk"/>
                <a:sym typeface="HK Grotesk"/>
              </a:rPr>
              <a:t>The project's capabilities can be adapted to simulate and optimize transportation networks, emergency response, and other urban planning scenarios.</a:t>
            </a:r>
          </a:p>
        </p:txBody>
      </p:sp>
      <p:sp>
        <p:nvSpPr>
          <p:cNvPr name="TextBox 16" id="16"/>
          <p:cNvSpPr txBox="true"/>
          <p:nvPr/>
        </p:nvSpPr>
        <p:spPr>
          <a:xfrm rot="0">
            <a:off x="7008794" y="2995069"/>
            <a:ext cx="4270412" cy="5043170"/>
          </a:xfrm>
          <a:prstGeom prst="rect">
            <a:avLst/>
          </a:prstGeom>
        </p:spPr>
        <p:txBody>
          <a:bodyPr anchor="t" rtlCol="false" tIns="0" lIns="0" bIns="0" rIns="0">
            <a:spAutoFit/>
          </a:bodyPr>
          <a:lstStyle/>
          <a:p>
            <a:pPr algn="ctr">
              <a:lnSpc>
                <a:spcPts val="4480"/>
              </a:lnSpc>
            </a:pPr>
            <a:r>
              <a:rPr lang="en-US" sz="3200" b="true">
                <a:solidFill>
                  <a:srgbClr val="FFFFFF"/>
                </a:solidFill>
                <a:latin typeface="HK Grotesk Bold"/>
                <a:ea typeface="HK Grotesk Bold"/>
                <a:cs typeface="HK Grotesk Bold"/>
                <a:sym typeface="HK Grotesk Bold"/>
              </a:rPr>
              <a:t>GAME </a:t>
            </a:r>
          </a:p>
          <a:p>
            <a:pPr algn="ctr">
              <a:lnSpc>
                <a:spcPts val="4480"/>
              </a:lnSpc>
            </a:pPr>
            <a:r>
              <a:rPr lang="en-US" sz="3200" b="true">
                <a:solidFill>
                  <a:srgbClr val="FFFFFF"/>
                </a:solidFill>
                <a:latin typeface="HK Grotesk Bold"/>
                <a:ea typeface="HK Grotesk Bold"/>
                <a:cs typeface="HK Grotesk Bold"/>
                <a:sym typeface="HK Grotesk Bold"/>
              </a:rPr>
              <a:t>DEVELOPMENT</a:t>
            </a:r>
          </a:p>
          <a:p>
            <a:pPr algn="just">
              <a:lnSpc>
                <a:spcPts val="4480"/>
              </a:lnSpc>
            </a:pPr>
            <a:r>
              <a:rPr lang="en-US" sz="3200">
                <a:solidFill>
                  <a:srgbClr val="FFFFFF"/>
                </a:solidFill>
                <a:latin typeface="HK Grotesk"/>
                <a:ea typeface="HK Grotesk"/>
                <a:cs typeface="HK Grotesk"/>
                <a:sym typeface="HK Grotesk"/>
              </a:rPr>
              <a:t>The maze exploration and AI algorithms in maze game  can be leveraged to create engaging and challenging levels in video games.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DAGWU8uoTeU</dc:identifier>
  <dcterms:modified xsi:type="dcterms:W3CDTF">2011-08-01T06:04:30Z</dcterms:modified>
  <cp:revision>1</cp:revision>
  <dc:title>Blue and Green Modern Artificial Intelligence Presentation</dc:title>
</cp:coreProperties>
</file>