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Anonymous feedback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Not for doubt-solving ☺</a:t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5" name="Google Shape;85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1" name="Google Shape;61;p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9BGWrLiT9q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lassroom.google.com/c/NjI3ODI4Njg1NzM4" TargetMode="External"/><Relationship Id="rId4" Type="http://schemas.openxmlformats.org/officeDocument/2006/relationships/hyperlink" Target="https://forms.gle/veoUaHCwE4DG9LRq5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ia.cs.umass.edu/kurose_ro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tamal@iitdh.ac.in" TargetMode="External"/><Relationship Id="rId4" Type="http://schemas.openxmlformats.org/officeDocument/2006/relationships/hyperlink" Target="mailto:222011001@iitdh.ac.in" TargetMode="External"/><Relationship Id="rId5" Type="http://schemas.openxmlformats.org/officeDocument/2006/relationships/hyperlink" Target="mailto:212011002@iitdh.ac.in" TargetMode="External"/><Relationship Id="rId6" Type="http://schemas.openxmlformats.org/officeDocument/2006/relationships/hyperlink" Target="https://forms.gle/veoUaHCwE4DG9LRq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COMPUTER NETWORKS</a:t>
            </a:r>
            <a:br>
              <a:rPr lang="en-IN"/>
            </a:br>
            <a:r>
              <a:rPr lang="en-IN"/>
              <a:t>CS 348 (</a:t>
            </a:r>
            <a:r>
              <a:rPr lang="en-IN" cap="none"/>
              <a:t>Theory</a:t>
            </a:r>
            <a:r>
              <a:rPr lang="en-IN"/>
              <a:t>) </a:t>
            </a:r>
            <a:r>
              <a:rPr lang="en-IN" cap="none"/>
              <a:t>and</a:t>
            </a:r>
            <a:r>
              <a:rPr lang="en-IN"/>
              <a:t> CS 315 (</a:t>
            </a:r>
            <a:r>
              <a:rPr lang="en-IN" cap="none"/>
              <a:t>Lab</a:t>
            </a:r>
            <a:r>
              <a:rPr lang="en-IN"/>
              <a:t>)</a:t>
            </a:r>
            <a:endParaRPr/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Tamal 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IN"/>
              <a:t>CSE, IIT Dharwad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COURSE POLICIES</a:t>
            </a:r>
            <a:endParaRPr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1023985" y="2403582"/>
            <a:ext cx="9720167" cy="3787560"/>
            <a:chOff x="47" y="117582"/>
            <a:chExt cx="9720167" cy="3787560"/>
          </a:xfrm>
        </p:grpSpPr>
        <p:sp>
          <p:nvSpPr>
            <p:cNvPr id="210" name="Google Shape;210;p23"/>
            <p:cNvSpPr/>
            <p:nvPr/>
          </p:nvSpPr>
          <p:spPr>
            <a:xfrm>
              <a:off x="47" y="117582"/>
              <a:ext cx="4542134" cy="691200"/>
            </a:xfrm>
            <a:prstGeom prst="rect">
              <a:avLst/>
            </a:prstGeom>
            <a:solidFill>
              <a:srgbClr val="19ACE4"/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47" y="117582"/>
              <a:ext cx="4542134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525" lIns="170675" spcFirstLastPara="1" rIns="170675" wrap="square" tIns="97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Evaluation weightage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47" y="808782"/>
              <a:ext cx="4542134" cy="3096360"/>
            </a:xfrm>
            <a:prstGeom prst="rect">
              <a:avLst/>
            </a:prstGeom>
            <a:solidFill>
              <a:srgbClr val="CBE2F5">
                <a:alpha val="89803"/>
              </a:srgbClr>
            </a:solidFill>
            <a:ln cap="flat" cmpd="sng" w="15875">
              <a:solidFill>
                <a:srgbClr val="CBE2F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 txBox="1"/>
            <p:nvPr/>
          </p:nvSpPr>
          <p:spPr>
            <a:xfrm>
              <a:off x="47" y="808782"/>
              <a:ext cx="4542134" cy="3096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Theory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Mid-sem (30%)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End-sem (50%)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Assignments (20%)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Lab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Weekly assignments (30%)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Mid-sem (30%)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End-sem (40%)</a:t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178080" y="117582"/>
              <a:ext cx="4542134" cy="691200"/>
            </a:xfrm>
            <a:prstGeom prst="rect">
              <a:avLst/>
            </a:prstGeom>
            <a:solidFill>
              <a:srgbClr val="19ACE4"/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5178080" y="117582"/>
              <a:ext cx="4542134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525" lIns="170675" spcFirstLastPara="1" rIns="170675" wrap="square" tIns="97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Plagiarism policy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178080" y="808782"/>
              <a:ext cx="4542134" cy="3096360"/>
            </a:xfrm>
            <a:prstGeom prst="rect">
              <a:avLst/>
            </a:prstGeom>
            <a:solidFill>
              <a:srgbClr val="CBE2F5">
                <a:alpha val="89803"/>
              </a:srgbClr>
            </a:solidFill>
            <a:ln cap="flat" cmpd="sng" w="15875">
              <a:solidFill>
                <a:srgbClr val="CBE2F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 txBox="1"/>
            <p:nvPr/>
          </p:nvSpPr>
          <p:spPr>
            <a:xfrm>
              <a:off x="5178080" y="808782"/>
              <a:ext cx="4542134" cy="3096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You can discuss, but cannot copy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 from internet is copy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Will be reported to DAC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Late submissions will be disqualified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Char char="•"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Strict enforcement as per academic malpractice guidelines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LIFE OF A PACKET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https://www.youtube.com/watch?v=9BGWrLiT9qs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Communication channels</a:t>
            </a:r>
            <a:endParaRPr/>
          </a:p>
          <a:p>
            <a:pPr indent="-342900" lvl="0" marL="5715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u="sng">
                <a:solidFill>
                  <a:schemeClr val="hlink"/>
                </a:solidFill>
                <a:hlinkClick r:id="rId3"/>
              </a:rPr>
              <a:t>Google classroom</a:t>
            </a:r>
            <a:endParaRPr/>
          </a:p>
          <a:p>
            <a:pPr indent="-342900" lvl="0" marL="5715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u="sng">
                <a:solidFill>
                  <a:schemeClr val="hlink"/>
                </a:solidFill>
                <a:hlinkClick r:id="rId4"/>
              </a:rPr>
              <a:t>Lecture feedback</a:t>
            </a:r>
            <a:r>
              <a:rPr lang="en-IN"/>
              <a:t> (anonymous)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93277"/>
            <a:ext cx="2271860" cy="227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TWO-STEP RITUAL </a:t>
            </a:r>
            <a:br>
              <a:rPr lang="en-IN"/>
            </a:br>
            <a:r>
              <a:rPr i="1" lang="en-IN" sz="2400" cap="none"/>
              <a:t>before every class</a:t>
            </a:r>
            <a:endParaRPr i="1" sz="2400" cap="none"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1026471" y="3198654"/>
            <a:ext cx="9715386" cy="2198051"/>
            <a:chOff x="2343" y="912654"/>
            <a:chExt cx="9715386" cy="2198051"/>
          </a:xfrm>
        </p:grpSpPr>
        <p:sp>
          <p:nvSpPr>
            <p:cNvPr id="112" name="Google Shape;112;p15"/>
            <p:cNvSpPr/>
            <p:nvPr/>
          </p:nvSpPr>
          <p:spPr>
            <a:xfrm>
              <a:off x="2343" y="912654"/>
              <a:ext cx="4396102" cy="2198051"/>
            </a:xfrm>
            <a:prstGeom prst="rect">
              <a:avLst/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2343" y="912654"/>
              <a:ext cx="4396102" cy="219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Mobiles/Tablets/Laptops/.. turned off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321627" y="912654"/>
              <a:ext cx="4396102" cy="2198051"/>
            </a:xfrm>
            <a:prstGeom prst="rect">
              <a:avLst/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321627" y="912654"/>
              <a:ext cx="4396102" cy="219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Class begins at pin-drop silence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WHAT WOULD </a:t>
            </a:r>
            <a:r>
              <a:rPr b="1" lang="en-IN" u="sng"/>
              <a:t>YOU</a:t>
            </a:r>
            <a:r>
              <a:rPr b="1" lang="en-IN"/>
              <a:t> </a:t>
            </a:r>
            <a:r>
              <a:rPr lang="en-IN"/>
              <a:t>LIKE TO LEARN IN THIS COURSE?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WHY THIS COURSE?</a:t>
            </a:r>
            <a:br>
              <a:rPr lang="en-IN"/>
            </a:br>
            <a:r>
              <a:rPr lang="en-IN" sz="2400" cap="none"/>
              <a:t>(</a:t>
            </a:r>
            <a:r>
              <a:rPr i="1" lang="en-IN" sz="2400" cap="none"/>
              <a:t>apart from being a core course!</a:t>
            </a:r>
            <a:r>
              <a:rPr lang="en-IN" sz="2400" cap="none"/>
              <a:t> )</a:t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023938" y="2898762"/>
            <a:ext cx="9720262" cy="2797199"/>
            <a:chOff x="0" y="612762"/>
            <a:chExt cx="9720262" cy="2797199"/>
          </a:xfrm>
        </p:grpSpPr>
        <p:sp>
          <p:nvSpPr>
            <p:cNvPr id="129" name="Google Shape;129;p17"/>
            <p:cNvSpPr/>
            <p:nvPr/>
          </p:nvSpPr>
          <p:spPr>
            <a:xfrm>
              <a:off x="0" y="612762"/>
              <a:ext cx="9720262" cy="63881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31185" y="643947"/>
              <a:ext cx="9657892" cy="576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 one can avoid networks these days</a:t>
              </a:r>
              <a:endPara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0" y="1332222"/>
              <a:ext cx="9720262" cy="63881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31185" y="1363407"/>
              <a:ext cx="9657892" cy="576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Might as well make the best of it</a:t>
              </a:r>
              <a:endPara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0" y="2051682"/>
              <a:ext cx="9720262" cy="63881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1185" y="2082867"/>
              <a:ext cx="9657892" cy="576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By understanding its workings behind-the-scenes</a:t>
              </a:r>
              <a:endPara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0" y="2771142"/>
              <a:ext cx="9720262" cy="63881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31185" y="2802327"/>
              <a:ext cx="9657892" cy="576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Takes you from a network user to a network designer/developer</a:t>
              </a:r>
              <a:endPara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LEARNING OUTCOMES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To be able to use OS-based computer networking commands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To be able to diagnose computer networking issues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IN"/>
              <a:t>Analytically as well as empirically</a:t>
            </a:r>
            <a:endParaRPr/>
          </a:p>
          <a:p>
            <a:pPr indent="-139700" lvl="1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Twentieth Century"/>
              <a:buChar char=" "/>
            </a:pPr>
            <a:r>
              <a:rPr lang="en-IN" sz="2200"/>
              <a:t>To be able to develop computer network applications</a:t>
            </a:r>
            <a:endParaRPr/>
          </a:p>
          <a:p>
            <a:pPr indent="-139700" lvl="1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Char char=" "/>
            </a:pPr>
            <a:r>
              <a:rPr i="1" lang="en-IN" sz="2200"/>
              <a:t>(No, you may not become the next world-class hacker)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COURSE CONTENT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IN"/>
              <a:t>Theory</a:t>
            </a:r>
            <a:endParaRPr/>
          </a:p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Design of Computer Networking protocols at all layers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IN"/>
              <a:t>transmission media, data link protocols, media access control, routing and congestion control, admission control, traffic shaping and policing, Internet working (IP) and transport layer protocols (TCP)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Performance analysis of networks</a:t>
            </a:r>
            <a:endParaRPr/>
          </a:p>
        </p:txBody>
      </p:sp>
      <p:sp>
        <p:nvSpPr>
          <p:cNvPr id="150" name="Google Shape;150;p19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IN"/>
              <a:t>Lab</a:t>
            </a:r>
            <a:endParaRPr/>
          </a:p>
        </p:txBody>
      </p:sp>
      <p:sp>
        <p:nvSpPr>
          <p:cNvPr id="151" name="Google Shape;151;p19"/>
          <p:cNvSpPr txBox="1"/>
          <p:nvPr>
            <p:ph idx="4" type="body"/>
          </p:nvPr>
        </p:nvSpPr>
        <p:spPr>
          <a:xfrm>
            <a:off x="5990888" y="2967788"/>
            <a:ext cx="6201112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IN" sz="1800"/>
              <a:t>Experiments to support study of the Internet protocol stack: 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</a:pPr>
            <a:r>
              <a:rPr lang="en-IN" sz="1600"/>
              <a:t>Experimental study of application protocols such as HTTP, FTP, SMTP, using network packet sniffers and analyzers such as Ethereal. Small exercises in socket programming in C/C++/Java. 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🢝"/>
            </a:pPr>
            <a:r>
              <a:rPr lang="en-IN" sz="1600"/>
              <a:t>Experiments with packet sniffers to study the TCP protocol. Using OS (netstat, etc) tools to understand TCP protocol FSM, retransmission timer behavior, congestion control behaviour. 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🢝"/>
            </a:pPr>
            <a:r>
              <a:rPr lang="en-IN" sz="1600"/>
              <a:t>Introduction to ns2 (network simulator) - small simulation exercises to study TCP behavior under different scenarios. 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🢝"/>
            </a:pPr>
            <a:r>
              <a:rPr lang="en-IN" sz="1600"/>
              <a:t>Setting up a small IP network - configure interfaces, IP addresses and routing protocols to set up a small IP network. Study dynamic behaviour using packet sniffers.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🢝"/>
            </a:pPr>
            <a:r>
              <a:rPr lang="en-IN" sz="1600"/>
              <a:t>Experiments with ns2 to study behaviour (especially performance of) link layer protocols such as Ethernet and 802.11 wireless LAN.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BOOKS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Textbook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IN"/>
              <a:t>Computer Networking: a Top Down Approach (8</a:t>
            </a:r>
            <a:r>
              <a:rPr baseline="30000" lang="en-IN"/>
              <a:t>th</a:t>
            </a:r>
            <a:r>
              <a:rPr lang="en-IN"/>
              <a:t> Ed.), Jim Kurose and Keith Ross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https://gaia.cs.umass.edu/kurose_ross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Reference books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IN"/>
              <a:t>Computer Networks: A Systems Approach, Bruce S. Davie and Larry L. Peterson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IN"/>
              <a:t>Computer Networks, Andrew S. Tanenbaum and David J. Wetherall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ADMINISTRATIVE ASPECTS</a:t>
            </a:r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1023938" y="2297809"/>
            <a:ext cx="4754562" cy="3999106"/>
            <a:chOff x="0" y="11809"/>
            <a:chExt cx="4754562" cy="3999106"/>
          </a:xfrm>
        </p:grpSpPr>
        <p:sp>
          <p:nvSpPr>
            <p:cNvPr id="165" name="Google Shape;165;p21"/>
            <p:cNvSpPr/>
            <p:nvPr/>
          </p:nvSpPr>
          <p:spPr>
            <a:xfrm>
              <a:off x="0" y="11809"/>
              <a:ext cx="4754562" cy="50193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24502" y="36311"/>
              <a:ext cx="4705558" cy="452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Credit Structure (L-T-P-C)</a:t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0" y="513739"/>
              <a:ext cx="4754562" cy="535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0" y="513739"/>
              <a:ext cx="4754562" cy="535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150950" spcFirstLastPara="1" rIns="156450" wrap="square" tIns="279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Theory: 3-0-0-6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Lab: 0-0-3-3</a:t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0" y="1048834"/>
              <a:ext cx="4754562" cy="50193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24502" y="1073336"/>
              <a:ext cx="4705558" cy="452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Contact hours</a:t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0" y="1550764"/>
              <a:ext cx="4754562" cy="15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0" y="1550764"/>
              <a:ext cx="4754562" cy="15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150950" spcFirstLastPara="1" rIns="156450" wrap="square" tIns="279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Theory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A1: 08:30 AM – 09:20 AM (Mondays)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A2: 09:30 AM – 10:20 AM (Wednesdays)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A3: 10:30 AM – 11:20 AM (Fridays)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Lab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L1, L2: 3:20 PM – 5:55 PM (Tuesdays)</a:t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0" y="3144665"/>
              <a:ext cx="4754562" cy="50193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24502" y="3169167"/>
              <a:ext cx="4705558" cy="452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Google Classroom</a:t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0" y="3646595"/>
              <a:ext cx="4754562" cy="36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0" y="3646595"/>
              <a:ext cx="4754562" cy="36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150950" spcFirstLastPara="1" rIns="156450" wrap="square" tIns="279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Class code: ke7eofj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7" name="Google Shape;177;p21"/>
          <p:cNvGrpSpPr/>
          <p:nvPr/>
        </p:nvGrpSpPr>
        <p:grpSpPr>
          <a:xfrm>
            <a:off x="5989638" y="2308002"/>
            <a:ext cx="4754562" cy="3978720"/>
            <a:chOff x="0" y="22002"/>
            <a:chExt cx="4754562" cy="3978720"/>
          </a:xfrm>
        </p:grpSpPr>
        <p:sp>
          <p:nvSpPr>
            <p:cNvPr id="178" name="Google Shape;178;p21"/>
            <p:cNvSpPr/>
            <p:nvPr/>
          </p:nvSpPr>
          <p:spPr>
            <a:xfrm>
              <a:off x="0" y="22002"/>
              <a:ext cx="4754562" cy="54755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26730" y="48732"/>
              <a:ext cx="4701102" cy="494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Attendance</a:t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0" y="569562"/>
              <a:ext cx="4754562" cy="3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0" y="569562"/>
              <a:ext cx="4754562" cy="3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50950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Char char="•"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80% requirement to appear for end-sem</a:t>
              </a:r>
              <a:endParaRPr b="0" i="0" sz="1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0" y="967002"/>
              <a:ext cx="4754562" cy="54755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26730" y="993732"/>
              <a:ext cx="4701102" cy="494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Instructor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0" y="1514562"/>
              <a:ext cx="4754562" cy="3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0" y="1514562"/>
              <a:ext cx="4754562" cy="3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50950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Char char="•"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Tamal Das (</a:t>
              </a:r>
              <a:r>
                <a:rPr b="0" i="0" lang="en-IN" sz="1900" u="sng" cap="none" strike="noStrike">
                  <a:solidFill>
                    <a:schemeClr val="hlink"/>
                  </a:solidFill>
                  <a:latin typeface="Twentieth Century"/>
                  <a:ea typeface="Twentieth Century"/>
                  <a:cs typeface="Twentieth Century"/>
                  <a:sym typeface="Twentieth Century"/>
                  <a:hlinkClick r:id="rId3"/>
                </a:rPr>
                <a:t>tamal@iitdh.ac.in</a:t>
              </a:r>
              <a:r>
                <a:rPr b="0" i="0" lang="en-IN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)</a:t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0" y="1912002"/>
              <a:ext cx="4754562" cy="54755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26730" y="1938732"/>
              <a:ext cx="4701102" cy="494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Teaching Assistants</a:t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0" y="2459562"/>
              <a:ext cx="4754562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0" y="2459562"/>
              <a:ext cx="4754562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50950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Char char="•"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Aditya Kulkarni (</a:t>
              </a:r>
              <a:r>
                <a:rPr b="0" i="0" lang="en-IN" sz="1900" u="sng" cap="none" strike="noStrike">
                  <a:solidFill>
                    <a:schemeClr val="hlink"/>
                  </a:solidFill>
                  <a:latin typeface="Twentieth Century"/>
                  <a:ea typeface="Twentieth Century"/>
                  <a:cs typeface="Twentieth Century"/>
                  <a:sym typeface="Twentieth Century"/>
                  <a:hlinkClick r:id="rId4"/>
                </a:rPr>
                <a:t>222011001@iitdh.ac.in</a:t>
              </a:r>
              <a:r>
                <a:rPr b="0" i="0" lang="en-IN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Char char="•"/>
              </a:pPr>
              <a:r>
                <a:rPr b="0" i="0" lang="en-IN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Ashit Subudhi (</a:t>
              </a:r>
              <a:r>
                <a:rPr b="0" i="0" lang="en-IN" sz="1900" u="sng" cap="none" strike="noStrike">
                  <a:solidFill>
                    <a:schemeClr val="hlink"/>
                  </a:solidFill>
                  <a:latin typeface="Twentieth Century"/>
                  <a:ea typeface="Twentieth Century"/>
                  <a:cs typeface="Twentieth Century"/>
                  <a:sym typeface="Twentieth Century"/>
                  <a:hlinkClick r:id="rId5"/>
                </a:rPr>
                <a:t>212011002@iitdh.ac.in</a:t>
              </a:r>
              <a:r>
                <a:rPr b="0" i="0" lang="en-IN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)</a:t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0" y="3055722"/>
              <a:ext cx="4754562" cy="547559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26730" y="3082452"/>
              <a:ext cx="4701102" cy="494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Lecture feedback (Anonymous)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0" y="3603282"/>
              <a:ext cx="4754562" cy="3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0" y="3603282"/>
              <a:ext cx="4754562" cy="3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50950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Char char="•"/>
              </a:pPr>
              <a:r>
                <a:rPr b="0" i="0" lang="en-IN" sz="1900" u="sng" cap="none" strike="noStrike">
                  <a:solidFill>
                    <a:schemeClr val="hlink"/>
                  </a:solidFill>
                  <a:latin typeface="Twentieth Century"/>
                  <a:ea typeface="Twentieth Century"/>
                  <a:cs typeface="Twentieth Century"/>
                  <a:sym typeface="Twentieth Century"/>
                  <a:hlinkClick r:id="rId6"/>
                </a:rPr>
                <a:t>https://forms.gle/veoUaHCwE4DG9LRq5</a:t>
              </a:r>
              <a:endParaRPr b="0" i="0" sz="1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ATTENDANCE POLICY</a:t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753133" y="2286000"/>
            <a:ext cx="8262062" cy="4023360"/>
            <a:chOff x="729005" y="0"/>
            <a:chExt cx="8262062" cy="4023360"/>
          </a:xfrm>
        </p:grpSpPr>
        <p:sp>
          <p:nvSpPr>
            <p:cNvPr id="200" name="Google Shape;200;p22"/>
            <p:cNvSpPr/>
            <p:nvPr/>
          </p:nvSpPr>
          <p:spPr>
            <a:xfrm>
              <a:off x="729005" y="0"/>
              <a:ext cx="8262062" cy="40233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BE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1913639" y="1207008"/>
              <a:ext cx="5892794" cy="1609344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1992201" y="1285570"/>
              <a:ext cx="5735670" cy="1452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