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D05A-5607-09A9-F9F2-416FE8317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505E12-37AF-2693-F956-EDA56D655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64295E-0A0A-507B-A9DB-4F1C97521371}"/>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5" name="Footer Placeholder 4">
            <a:extLst>
              <a:ext uri="{FF2B5EF4-FFF2-40B4-BE49-F238E27FC236}">
                <a16:creationId xmlns:a16="http://schemas.microsoft.com/office/drawing/2014/main" id="{2A7863B2-EF49-FA85-CAE2-3421A1B21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8F57F-7107-DF49-13B1-A8B47CEDAFF3}"/>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43781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E1FA-211B-08FD-A05A-F389E8E8F0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EB39E4-49B2-0CC4-8CB1-5D30DA927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9D14AE-954C-8789-1D0F-3D7FA5813248}"/>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5" name="Footer Placeholder 4">
            <a:extLst>
              <a:ext uri="{FF2B5EF4-FFF2-40B4-BE49-F238E27FC236}">
                <a16:creationId xmlns:a16="http://schemas.microsoft.com/office/drawing/2014/main" id="{A17A6948-939D-5A2F-451A-675D9165D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9F93B-23B3-FA82-261A-660117799103}"/>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385565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3B7C5-DBAC-59C4-955A-12A1E69F8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A1B95-DB22-1A48-FC05-EA86BBAE2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4467C-C0C1-D5E6-672E-9191370CEF63}"/>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5" name="Footer Placeholder 4">
            <a:extLst>
              <a:ext uri="{FF2B5EF4-FFF2-40B4-BE49-F238E27FC236}">
                <a16:creationId xmlns:a16="http://schemas.microsoft.com/office/drawing/2014/main" id="{D8AB0524-F59B-FC87-23C2-F8ACCC2C1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35B99-D13F-7703-BC4A-660636DDA5B6}"/>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190499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A076-976B-8799-5D6B-E6716EB948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3D124-A468-8861-AA9B-24B2C14773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882D9-9C88-32F5-2629-0A336822E2AF}"/>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5" name="Footer Placeholder 4">
            <a:extLst>
              <a:ext uri="{FF2B5EF4-FFF2-40B4-BE49-F238E27FC236}">
                <a16:creationId xmlns:a16="http://schemas.microsoft.com/office/drawing/2014/main" id="{5CE90D1D-5F45-CEA7-B328-6D2B50083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00DAC-7D61-3D34-B01E-88FB39C12AB7}"/>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270093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A203-6ED5-9B1B-18AE-8522EFF74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E2E244-F48C-A8DE-2FDB-64F031D28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EA430-D309-376D-F82A-7334D5077B94}"/>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5" name="Footer Placeholder 4">
            <a:extLst>
              <a:ext uri="{FF2B5EF4-FFF2-40B4-BE49-F238E27FC236}">
                <a16:creationId xmlns:a16="http://schemas.microsoft.com/office/drawing/2014/main" id="{6CD5C8B5-D272-4F3E-3DE1-B26551B2A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974990-255B-248A-0CC0-6A196DA76A57}"/>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290738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0C2F-27D2-A47B-264D-77672DC73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658B83-4A49-8E3D-12CF-4FD602CFB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92D277-575F-F52A-41F2-CB4AA30A2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52F42F-BF6B-2124-DA31-6955BF32F989}"/>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6" name="Footer Placeholder 5">
            <a:extLst>
              <a:ext uri="{FF2B5EF4-FFF2-40B4-BE49-F238E27FC236}">
                <a16:creationId xmlns:a16="http://schemas.microsoft.com/office/drawing/2014/main" id="{47EB8E2B-3666-FE02-F557-16A08405A5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16DB3-B52A-E480-6D6E-8B931600D9D3}"/>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209267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DD20-881D-F0B4-2C9A-010F196ECB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6C53F-AA6C-6E85-11C2-77C3AA129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771EC5-3021-68C8-0ED7-BCD8A55F3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C3ED4A-EE38-D3D9-5E02-568848439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3497E-76BD-06CF-6095-6309262BFD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9048D-6AAF-13B8-62A8-D57AA6F67AA8}"/>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8" name="Footer Placeholder 7">
            <a:extLst>
              <a:ext uri="{FF2B5EF4-FFF2-40B4-BE49-F238E27FC236}">
                <a16:creationId xmlns:a16="http://schemas.microsoft.com/office/drawing/2014/main" id="{F82EBB6D-7165-12D5-4865-6520DF2116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DC46F7-D6FB-2A74-B8BE-DBB94B7F65F6}"/>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250782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155A-9B7C-7A96-2319-B466C45169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AFD91C-8AC5-FF64-1BE6-6FB2EC98543C}"/>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4" name="Footer Placeholder 3">
            <a:extLst>
              <a:ext uri="{FF2B5EF4-FFF2-40B4-BE49-F238E27FC236}">
                <a16:creationId xmlns:a16="http://schemas.microsoft.com/office/drawing/2014/main" id="{5AA011EE-6DE2-7632-B362-AA730581E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C297FB-B2E2-30D1-75C5-A1559EB48BB3}"/>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328303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B746C-C564-E3EE-DE4D-EF4700580320}"/>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3" name="Footer Placeholder 2">
            <a:extLst>
              <a:ext uri="{FF2B5EF4-FFF2-40B4-BE49-F238E27FC236}">
                <a16:creationId xmlns:a16="http://schemas.microsoft.com/office/drawing/2014/main" id="{5E48A906-FB96-5D37-EB3D-577E6EC819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F8B93C-7782-1C02-3CEC-BD64564C3BCE}"/>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351905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EB6F-8F45-E373-41F1-DAC607D7A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7AFCC4-5993-1230-FBCC-4C619585A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A06378-8E5F-7B1A-8C75-A7E2A320B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CEA30-74CD-799D-4FDB-CB3942B38613}"/>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6" name="Footer Placeholder 5">
            <a:extLst>
              <a:ext uri="{FF2B5EF4-FFF2-40B4-BE49-F238E27FC236}">
                <a16:creationId xmlns:a16="http://schemas.microsoft.com/office/drawing/2014/main" id="{C8B776F1-3F9F-78E6-C2B1-3918F039F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F2B635-F8AE-8F52-2768-AB7A6063AC37}"/>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397502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7D07-9C40-792E-53C8-FA0B65E8B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1258AA-078F-A1E4-E065-D4C24F8B0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D5017E-DD16-8981-1008-94D317E64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5A217-FC2D-10D6-3A1E-CFA351E7A571}"/>
              </a:ext>
            </a:extLst>
          </p:cNvPr>
          <p:cNvSpPr>
            <a:spLocks noGrp="1"/>
          </p:cNvSpPr>
          <p:nvPr>
            <p:ph type="dt" sz="half" idx="10"/>
          </p:nvPr>
        </p:nvSpPr>
        <p:spPr/>
        <p:txBody>
          <a:bodyPr/>
          <a:lstStyle/>
          <a:p>
            <a:fld id="{F7854050-DB63-4EAB-A40B-A2CAEECB82C3}" type="datetimeFigureOut">
              <a:rPr lang="en-IN" smtClean="0"/>
              <a:t>04-03-2023</a:t>
            </a:fld>
            <a:endParaRPr lang="en-IN"/>
          </a:p>
        </p:txBody>
      </p:sp>
      <p:sp>
        <p:nvSpPr>
          <p:cNvPr id="6" name="Footer Placeholder 5">
            <a:extLst>
              <a:ext uri="{FF2B5EF4-FFF2-40B4-BE49-F238E27FC236}">
                <a16:creationId xmlns:a16="http://schemas.microsoft.com/office/drawing/2014/main" id="{428A3F89-1BEA-BE59-C648-2918C9E3D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3E45C-5888-E01F-6375-DCA40A95C609}"/>
              </a:ext>
            </a:extLst>
          </p:cNvPr>
          <p:cNvSpPr>
            <a:spLocks noGrp="1"/>
          </p:cNvSpPr>
          <p:nvPr>
            <p:ph type="sldNum" sz="quarter" idx="12"/>
          </p:nvPr>
        </p:nvSpPr>
        <p:spPr/>
        <p:txBody>
          <a:bodyPr/>
          <a:lstStyle/>
          <a:p>
            <a:fld id="{9294C00F-DF36-412D-96CA-89D1FD2BDD82}" type="slidenum">
              <a:rPr lang="en-IN" smtClean="0"/>
              <a:t>‹#›</a:t>
            </a:fld>
            <a:endParaRPr lang="en-IN"/>
          </a:p>
        </p:txBody>
      </p:sp>
    </p:spTree>
    <p:extLst>
      <p:ext uri="{BB962C8B-B14F-4D97-AF65-F5344CB8AC3E}">
        <p14:creationId xmlns:p14="http://schemas.microsoft.com/office/powerpoint/2010/main" val="404881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5E2493-08D7-80D9-4F6A-EB2FDFB62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135E6A-E0DC-4683-14F4-18757BA01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413E5-0C67-51C9-74A4-D95A24A38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54050-DB63-4EAB-A40B-A2CAEECB82C3}" type="datetimeFigureOut">
              <a:rPr lang="en-IN" smtClean="0"/>
              <a:t>04-03-2023</a:t>
            </a:fld>
            <a:endParaRPr lang="en-IN"/>
          </a:p>
        </p:txBody>
      </p:sp>
      <p:sp>
        <p:nvSpPr>
          <p:cNvPr id="5" name="Footer Placeholder 4">
            <a:extLst>
              <a:ext uri="{FF2B5EF4-FFF2-40B4-BE49-F238E27FC236}">
                <a16:creationId xmlns:a16="http://schemas.microsoft.com/office/drawing/2014/main" id="{C88B1E73-0BB6-45A5-DC39-37FD4723E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E117DD-82B3-906D-283E-8B2CE7022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4C00F-DF36-412D-96CA-89D1FD2BDD82}" type="slidenum">
              <a:rPr lang="en-IN" smtClean="0"/>
              <a:t>‹#›</a:t>
            </a:fld>
            <a:endParaRPr lang="en-IN"/>
          </a:p>
        </p:txBody>
      </p:sp>
    </p:spTree>
    <p:extLst>
      <p:ext uri="{BB962C8B-B14F-4D97-AF65-F5344CB8AC3E}">
        <p14:creationId xmlns:p14="http://schemas.microsoft.com/office/powerpoint/2010/main" val="288903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mp.com/en_in/statistics-knowledge-portal/t-test/two-sample-t-test.html" TargetMode="External"/><Relationship Id="rId2" Type="http://schemas.openxmlformats.org/officeDocument/2006/relationships/hyperlink" Target="https://www.jmp.com/en_in/statistics-knowledge-portal/t-test/one-sample-t-test.html" TargetMode="External"/><Relationship Id="rId1" Type="http://schemas.openxmlformats.org/officeDocument/2006/relationships/slideLayout" Target="../slideLayouts/slideLayout7.xml"/><Relationship Id="rId4" Type="http://schemas.openxmlformats.org/officeDocument/2006/relationships/hyperlink" Target="https://www.jmp.com/en_in/statistics-knowledge-portal/t-test/paired-t-tes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FEFD-16B3-1977-0013-AD34492550C4}"/>
              </a:ext>
            </a:extLst>
          </p:cNvPr>
          <p:cNvSpPr>
            <a:spLocks noGrp="1"/>
          </p:cNvSpPr>
          <p:nvPr>
            <p:ph type="ctrTitle"/>
          </p:nvPr>
        </p:nvSpPr>
        <p:spPr/>
        <p:txBody>
          <a:bodyPr/>
          <a:lstStyle/>
          <a:p>
            <a:r>
              <a:rPr lang="en-IN" dirty="0"/>
              <a:t>T-Test</a:t>
            </a:r>
          </a:p>
        </p:txBody>
      </p:sp>
      <p:sp>
        <p:nvSpPr>
          <p:cNvPr id="3" name="Subtitle 2">
            <a:extLst>
              <a:ext uri="{FF2B5EF4-FFF2-40B4-BE49-F238E27FC236}">
                <a16:creationId xmlns:a16="http://schemas.microsoft.com/office/drawing/2014/main" id="{C2F1161D-FA6B-959F-D455-7A905DB600AB}"/>
              </a:ext>
            </a:extLst>
          </p:cNvPr>
          <p:cNvSpPr>
            <a:spLocks noGrp="1"/>
          </p:cNvSpPr>
          <p:nvPr>
            <p:ph type="subTitle" idx="1"/>
          </p:nvPr>
        </p:nvSpPr>
        <p:spPr/>
        <p:txBody>
          <a:bodyPr/>
          <a:lstStyle/>
          <a:p>
            <a:r>
              <a:rPr lang="en-IN" dirty="0"/>
              <a:t>Dr. Faraz Ahmad</a:t>
            </a:r>
          </a:p>
        </p:txBody>
      </p:sp>
    </p:spTree>
    <p:extLst>
      <p:ext uri="{BB962C8B-B14F-4D97-AF65-F5344CB8AC3E}">
        <p14:creationId xmlns:p14="http://schemas.microsoft.com/office/powerpoint/2010/main" val="327905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1B1F-5BDD-B67A-EC70-1404DD116214}"/>
              </a:ext>
            </a:extLst>
          </p:cNvPr>
          <p:cNvSpPr>
            <a:spLocks noGrp="1"/>
          </p:cNvSpPr>
          <p:nvPr>
            <p:ph type="title"/>
          </p:nvPr>
        </p:nvSpPr>
        <p:spPr/>
        <p:txBody>
          <a:bodyPr/>
          <a:lstStyle/>
          <a:p>
            <a:r>
              <a:rPr lang="en-US" b="0" i="0" dirty="0">
                <a:solidFill>
                  <a:srgbClr val="007DC3"/>
                </a:solidFill>
                <a:effectLst/>
                <a:latin typeface="avenir-med"/>
              </a:rPr>
              <a:t>Types of </a:t>
            </a:r>
            <a:r>
              <a:rPr lang="en-US" b="0" i="1" dirty="0">
                <a:solidFill>
                  <a:srgbClr val="007DC3"/>
                </a:solidFill>
                <a:effectLst/>
                <a:latin typeface="avenir-med"/>
              </a:rPr>
              <a:t>t</a:t>
            </a:r>
            <a:r>
              <a:rPr lang="en-US" b="0" i="0" dirty="0">
                <a:solidFill>
                  <a:srgbClr val="007DC3"/>
                </a:solidFill>
                <a:effectLst/>
                <a:latin typeface="avenir-med"/>
              </a:rPr>
              <a:t>-tests</a:t>
            </a:r>
            <a:endParaRPr lang="en-IN" dirty="0"/>
          </a:p>
        </p:txBody>
      </p:sp>
      <p:sp>
        <p:nvSpPr>
          <p:cNvPr id="3" name="Content Placeholder 2">
            <a:extLst>
              <a:ext uri="{FF2B5EF4-FFF2-40B4-BE49-F238E27FC236}">
                <a16:creationId xmlns:a16="http://schemas.microsoft.com/office/drawing/2014/main" id="{2C6CD35A-E6C6-5856-2E95-AFE0A274F0DE}"/>
              </a:ext>
            </a:extLst>
          </p:cNvPr>
          <p:cNvSpPr>
            <a:spLocks noGrp="1"/>
          </p:cNvSpPr>
          <p:nvPr>
            <p:ph idx="1"/>
          </p:nvPr>
        </p:nvSpPr>
        <p:spPr>
          <a:xfrm>
            <a:off x="838200" y="1418253"/>
            <a:ext cx="10515600" cy="4758710"/>
          </a:xfrm>
        </p:spPr>
        <p:txBody>
          <a:bodyPr/>
          <a:lstStyle/>
          <a:p>
            <a:pPr algn="l"/>
            <a:endParaRPr lang="en-US" b="0" i="0" dirty="0">
              <a:solidFill>
                <a:srgbClr val="333333"/>
              </a:solidFill>
              <a:effectLst/>
              <a:latin typeface="Domine"/>
            </a:endParaRPr>
          </a:p>
          <a:p>
            <a:pPr algn="l"/>
            <a:r>
              <a:rPr lang="en-US" b="0" i="0" dirty="0">
                <a:solidFill>
                  <a:srgbClr val="333333"/>
                </a:solidFill>
                <a:effectLst/>
                <a:latin typeface="Domine"/>
              </a:rPr>
              <a:t>There are three </a:t>
            </a:r>
            <a:r>
              <a:rPr lang="en-US" b="0" i="1" dirty="0">
                <a:solidFill>
                  <a:srgbClr val="333333"/>
                </a:solidFill>
                <a:effectLst/>
                <a:latin typeface="Domine"/>
              </a:rPr>
              <a:t>t</a:t>
            </a:r>
            <a:r>
              <a:rPr lang="en-US" b="0" i="0" dirty="0">
                <a:solidFill>
                  <a:srgbClr val="333333"/>
                </a:solidFill>
                <a:effectLst/>
                <a:latin typeface="Domine"/>
              </a:rPr>
              <a:t>-tests to compare means: </a:t>
            </a:r>
          </a:p>
          <a:p>
            <a:pPr algn="l">
              <a:buFont typeface="Wingdings" panose="05000000000000000000" pitchFamily="2" charset="2"/>
              <a:buChar char="Ø"/>
            </a:pPr>
            <a:r>
              <a:rPr lang="en-US" b="0" i="0" dirty="0">
                <a:solidFill>
                  <a:srgbClr val="333333"/>
                </a:solidFill>
                <a:effectLst/>
                <a:latin typeface="Domine"/>
              </a:rPr>
              <a:t>a one-sample </a:t>
            </a:r>
            <a:r>
              <a:rPr lang="en-US" b="0" i="1" dirty="0">
                <a:solidFill>
                  <a:srgbClr val="333333"/>
                </a:solidFill>
                <a:effectLst/>
                <a:latin typeface="Domine"/>
              </a:rPr>
              <a:t>t</a:t>
            </a:r>
            <a:r>
              <a:rPr lang="en-US" b="0" i="0" dirty="0">
                <a:solidFill>
                  <a:srgbClr val="333333"/>
                </a:solidFill>
                <a:effectLst/>
                <a:latin typeface="Domine"/>
              </a:rPr>
              <a:t>-test, </a:t>
            </a:r>
          </a:p>
          <a:p>
            <a:pPr algn="l">
              <a:buFont typeface="Wingdings" panose="05000000000000000000" pitchFamily="2" charset="2"/>
              <a:buChar char="Ø"/>
            </a:pPr>
            <a:r>
              <a:rPr lang="en-US" b="0" i="0" dirty="0">
                <a:solidFill>
                  <a:srgbClr val="333333"/>
                </a:solidFill>
                <a:effectLst/>
                <a:latin typeface="Domine"/>
              </a:rPr>
              <a:t>a two(Independent)-sample </a:t>
            </a:r>
            <a:r>
              <a:rPr lang="en-US" b="0" i="1" dirty="0">
                <a:solidFill>
                  <a:srgbClr val="333333"/>
                </a:solidFill>
                <a:effectLst/>
                <a:latin typeface="Domine"/>
              </a:rPr>
              <a:t>t</a:t>
            </a:r>
            <a:r>
              <a:rPr lang="en-US" b="0" i="0" dirty="0">
                <a:solidFill>
                  <a:srgbClr val="333333"/>
                </a:solidFill>
                <a:effectLst/>
                <a:latin typeface="Domine"/>
              </a:rPr>
              <a:t>-test </a:t>
            </a:r>
          </a:p>
          <a:p>
            <a:pPr algn="l">
              <a:buFont typeface="Wingdings" panose="05000000000000000000" pitchFamily="2" charset="2"/>
              <a:buChar char="Ø"/>
            </a:pPr>
            <a:r>
              <a:rPr lang="en-US" b="0" i="0" dirty="0">
                <a:solidFill>
                  <a:srgbClr val="333333"/>
                </a:solidFill>
                <a:effectLst/>
                <a:latin typeface="Domine"/>
              </a:rPr>
              <a:t>and a paired </a:t>
            </a:r>
            <a:r>
              <a:rPr lang="en-US" b="0" i="1" dirty="0">
                <a:solidFill>
                  <a:srgbClr val="333333"/>
                </a:solidFill>
                <a:effectLst/>
                <a:latin typeface="Domine"/>
              </a:rPr>
              <a:t>t</a:t>
            </a:r>
            <a:r>
              <a:rPr lang="en-US" b="0" i="0" dirty="0">
                <a:solidFill>
                  <a:srgbClr val="333333"/>
                </a:solidFill>
                <a:effectLst/>
                <a:latin typeface="Domine"/>
              </a:rPr>
              <a:t>-test. </a:t>
            </a:r>
          </a:p>
          <a:p>
            <a:pPr algn="l"/>
            <a:r>
              <a:rPr lang="en-US" b="0" i="0" dirty="0">
                <a:solidFill>
                  <a:srgbClr val="333333"/>
                </a:solidFill>
                <a:effectLst/>
                <a:latin typeface="Domine"/>
              </a:rPr>
              <a:t>The table below summarizes the characteristics of each and provides guidance on how to choose the correct test. Visit the individual pages for each type of </a:t>
            </a:r>
            <a:r>
              <a:rPr lang="en-US" b="0" i="1" dirty="0">
                <a:solidFill>
                  <a:srgbClr val="333333"/>
                </a:solidFill>
                <a:effectLst/>
                <a:latin typeface="Domine"/>
              </a:rPr>
              <a:t>t</a:t>
            </a:r>
            <a:r>
              <a:rPr lang="en-US" b="0" i="0" dirty="0">
                <a:solidFill>
                  <a:srgbClr val="333333"/>
                </a:solidFill>
                <a:effectLst/>
                <a:latin typeface="Domine"/>
              </a:rPr>
              <a:t>-test for examples along with details on assumptions and calculations.</a:t>
            </a:r>
          </a:p>
          <a:p>
            <a:pPr algn="l"/>
            <a:endParaRPr lang="en-US" b="0" i="0" dirty="0">
              <a:solidFill>
                <a:srgbClr val="333333"/>
              </a:solidFill>
              <a:effectLst/>
              <a:latin typeface="Domine"/>
            </a:endParaRPr>
          </a:p>
        </p:txBody>
      </p:sp>
    </p:spTree>
    <p:extLst>
      <p:ext uri="{BB962C8B-B14F-4D97-AF65-F5344CB8AC3E}">
        <p14:creationId xmlns:p14="http://schemas.microsoft.com/office/powerpoint/2010/main" val="104319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C25F530-2528-789C-E3EC-A60324CB34EB}"/>
              </a:ext>
            </a:extLst>
          </p:cNvPr>
          <p:cNvGraphicFramePr>
            <a:graphicFrameLocks noGrp="1"/>
          </p:cNvGraphicFramePr>
          <p:nvPr>
            <p:ph idx="4294967295"/>
            <p:extLst>
              <p:ext uri="{D42A27DB-BD31-4B8C-83A1-F6EECF244321}">
                <p14:modId xmlns:p14="http://schemas.microsoft.com/office/powerpoint/2010/main" val="3217041744"/>
              </p:ext>
            </p:extLst>
          </p:nvPr>
        </p:nvGraphicFramePr>
        <p:xfrm>
          <a:off x="0" y="0"/>
          <a:ext cx="12192512" cy="6835077"/>
        </p:xfrm>
        <a:graphic>
          <a:graphicData uri="http://schemas.openxmlformats.org/drawingml/2006/table">
            <a:tbl>
              <a:tblPr/>
              <a:tblGrid>
                <a:gridCol w="3048128">
                  <a:extLst>
                    <a:ext uri="{9D8B030D-6E8A-4147-A177-3AD203B41FA5}">
                      <a16:colId xmlns:a16="http://schemas.microsoft.com/office/drawing/2014/main" val="4175975044"/>
                    </a:ext>
                  </a:extLst>
                </a:gridCol>
                <a:gridCol w="3048128">
                  <a:extLst>
                    <a:ext uri="{9D8B030D-6E8A-4147-A177-3AD203B41FA5}">
                      <a16:colId xmlns:a16="http://schemas.microsoft.com/office/drawing/2014/main" val="23878904"/>
                    </a:ext>
                  </a:extLst>
                </a:gridCol>
                <a:gridCol w="3048128">
                  <a:extLst>
                    <a:ext uri="{9D8B030D-6E8A-4147-A177-3AD203B41FA5}">
                      <a16:colId xmlns:a16="http://schemas.microsoft.com/office/drawing/2014/main" val="1571098070"/>
                    </a:ext>
                  </a:extLst>
                </a:gridCol>
                <a:gridCol w="3048128">
                  <a:extLst>
                    <a:ext uri="{9D8B030D-6E8A-4147-A177-3AD203B41FA5}">
                      <a16:colId xmlns:a16="http://schemas.microsoft.com/office/drawing/2014/main" val="3403326412"/>
                    </a:ext>
                  </a:extLst>
                </a:gridCol>
              </a:tblGrid>
              <a:tr h="287455">
                <a:tc>
                  <a:txBody>
                    <a:bodyPr/>
                    <a:lstStyle/>
                    <a:p>
                      <a:pPr algn="ctr"/>
                      <a:endParaRPr lang="en-IN" sz="800" dirty="0">
                        <a:solidFill>
                          <a:srgbClr val="000000"/>
                        </a:solidFill>
                        <a:effectLst/>
                      </a:endParaRPr>
                    </a:p>
                  </a:txBody>
                  <a:tcPr marL="38170" marR="38170" marT="31808" marB="31808" anchor="ctr">
                    <a:lnL>
                      <a:noFill/>
                    </a:lnL>
                    <a:lnR>
                      <a:noFill/>
                    </a:lnR>
                    <a:lnT>
                      <a:noFill/>
                    </a:lnT>
                    <a:lnB w="15240" cap="flat" cmpd="sng" algn="ctr">
                      <a:solidFill>
                        <a:srgbClr val="929496"/>
                      </a:solidFill>
                      <a:prstDash val="solid"/>
                      <a:round/>
                      <a:headEnd type="none" w="med" len="med"/>
                      <a:tailEnd type="none" w="med" len="med"/>
                    </a:lnB>
                  </a:tcPr>
                </a:tc>
                <a:tc>
                  <a:txBody>
                    <a:bodyPr/>
                    <a:lstStyle/>
                    <a:p>
                      <a:pPr algn="ctr"/>
                      <a:r>
                        <a:rPr lang="en-IN" sz="1800" u="none" strike="noStrike" dirty="0">
                          <a:solidFill>
                            <a:srgbClr val="007DC3"/>
                          </a:solidFill>
                          <a:effectLst/>
                          <a:latin typeface="Domine"/>
                          <a:hlinkClick r:id="rId2"/>
                        </a:rPr>
                        <a:t>One-sample </a:t>
                      </a:r>
                      <a:r>
                        <a:rPr lang="en-IN" sz="1800" i="1" u="none" strike="noStrike" dirty="0">
                          <a:solidFill>
                            <a:srgbClr val="007DC3"/>
                          </a:solidFill>
                          <a:effectLst/>
                          <a:latin typeface="Domine"/>
                          <a:hlinkClick r:id="rId2"/>
                        </a:rPr>
                        <a:t>t-</a:t>
                      </a:r>
                      <a:r>
                        <a:rPr lang="en-IN" sz="1800" u="none" strike="noStrike" dirty="0">
                          <a:solidFill>
                            <a:srgbClr val="007DC3"/>
                          </a:solidFill>
                          <a:effectLst/>
                          <a:latin typeface="Domine"/>
                          <a:hlinkClick r:id="rId2"/>
                        </a:rPr>
                        <a:t>test</a:t>
                      </a:r>
                      <a:endParaRPr lang="en-IN" sz="1800" dirty="0">
                        <a:solidFill>
                          <a:srgbClr val="000000"/>
                        </a:solidFill>
                        <a:effectLst/>
                      </a:endParaRPr>
                    </a:p>
                  </a:txBody>
                  <a:tcPr marL="38170" marR="38170" marT="31808" marB="31808" anchor="ctr">
                    <a:lnL>
                      <a:noFill/>
                    </a:lnL>
                    <a:lnR>
                      <a:noFill/>
                    </a:lnR>
                    <a:lnT>
                      <a:noFill/>
                    </a:lnT>
                    <a:lnB w="15240" cap="flat" cmpd="sng" algn="ctr">
                      <a:solidFill>
                        <a:srgbClr val="929496"/>
                      </a:solidFill>
                      <a:prstDash val="solid"/>
                      <a:round/>
                      <a:headEnd type="none" w="med" len="med"/>
                      <a:tailEnd type="none" w="med" len="med"/>
                    </a:lnB>
                  </a:tcPr>
                </a:tc>
                <a:tc>
                  <a:txBody>
                    <a:bodyPr/>
                    <a:lstStyle/>
                    <a:p>
                      <a:pPr algn="ctr"/>
                      <a:r>
                        <a:rPr lang="en-IN" sz="1800" u="none" strike="noStrike" dirty="0">
                          <a:solidFill>
                            <a:srgbClr val="007DC3"/>
                          </a:solidFill>
                          <a:effectLst/>
                          <a:latin typeface="Domine"/>
                          <a:hlinkClick r:id="rId3"/>
                        </a:rPr>
                        <a:t>Two-sample </a:t>
                      </a:r>
                      <a:r>
                        <a:rPr lang="en-IN" sz="1800" i="1" u="none" strike="noStrike" dirty="0">
                          <a:solidFill>
                            <a:srgbClr val="007DC3"/>
                          </a:solidFill>
                          <a:effectLst/>
                          <a:latin typeface="Domine"/>
                          <a:hlinkClick r:id="rId3"/>
                        </a:rPr>
                        <a:t>t-</a:t>
                      </a:r>
                      <a:r>
                        <a:rPr lang="en-IN" sz="1800" u="none" strike="noStrike" dirty="0">
                          <a:solidFill>
                            <a:srgbClr val="007DC3"/>
                          </a:solidFill>
                          <a:effectLst/>
                          <a:latin typeface="Domine"/>
                          <a:hlinkClick r:id="rId3"/>
                        </a:rPr>
                        <a:t>test</a:t>
                      </a:r>
                      <a:endParaRPr lang="en-IN" sz="1800" dirty="0">
                        <a:solidFill>
                          <a:srgbClr val="000000"/>
                        </a:solidFill>
                        <a:effectLst/>
                      </a:endParaRPr>
                    </a:p>
                  </a:txBody>
                  <a:tcPr marL="38170" marR="38170" marT="31808" marB="31808" anchor="ctr">
                    <a:lnL>
                      <a:noFill/>
                    </a:lnL>
                    <a:lnR>
                      <a:noFill/>
                    </a:lnR>
                    <a:lnT>
                      <a:noFill/>
                    </a:lnT>
                    <a:lnB w="15240" cap="flat" cmpd="sng" algn="ctr">
                      <a:solidFill>
                        <a:srgbClr val="929496"/>
                      </a:solidFill>
                      <a:prstDash val="solid"/>
                      <a:round/>
                      <a:headEnd type="none" w="med" len="med"/>
                      <a:tailEnd type="none" w="med" len="med"/>
                    </a:lnB>
                  </a:tcPr>
                </a:tc>
                <a:tc>
                  <a:txBody>
                    <a:bodyPr/>
                    <a:lstStyle/>
                    <a:p>
                      <a:pPr algn="ctr"/>
                      <a:r>
                        <a:rPr lang="en-IN" sz="1800" u="none" strike="noStrike" dirty="0">
                          <a:solidFill>
                            <a:srgbClr val="007DC3"/>
                          </a:solidFill>
                          <a:effectLst/>
                          <a:latin typeface="Domine"/>
                          <a:hlinkClick r:id="rId4"/>
                        </a:rPr>
                        <a:t>Paired </a:t>
                      </a:r>
                      <a:r>
                        <a:rPr lang="en-IN" sz="1800" i="1" u="none" strike="noStrike" dirty="0">
                          <a:solidFill>
                            <a:srgbClr val="007DC3"/>
                          </a:solidFill>
                          <a:effectLst/>
                          <a:latin typeface="Domine"/>
                          <a:hlinkClick r:id="rId4"/>
                        </a:rPr>
                        <a:t>t-</a:t>
                      </a:r>
                      <a:r>
                        <a:rPr lang="en-IN" sz="1800" u="none" strike="noStrike" dirty="0">
                          <a:solidFill>
                            <a:srgbClr val="007DC3"/>
                          </a:solidFill>
                          <a:effectLst/>
                          <a:latin typeface="Domine"/>
                          <a:hlinkClick r:id="rId4"/>
                        </a:rPr>
                        <a:t>test</a:t>
                      </a:r>
                      <a:endParaRPr lang="en-IN" sz="1800" dirty="0">
                        <a:solidFill>
                          <a:srgbClr val="000000"/>
                        </a:solidFill>
                        <a:effectLst/>
                      </a:endParaRPr>
                    </a:p>
                  </a:txBody>
                  <a:tcPr marL="38170" marR="38170" marT="31808" marB="31808" anchor="ctr">
                    <a:lnL>
                      <a:noFill/>
                    </a:lnL>
                  </a:tcPr>
                </a:tc>
                <a:extLst>
                  <a:ext uri="{0D108BD9-81ED-4DB2-BD59-A6C34878D82A}">
                    <a16:rowId xmlns:a16="http://schemas.microsoft.com/office/drawing/2014/main" val="2641508137"/>
                  </a:ext>
                </a:extLst>
              </a:tr>
              <a:tr h="1340440">
                <a:tc>
                  <a:txBody>
                    <a:bodyPr/>
                    <a:lstStyle/>
                    <a:p>
                      <a:r>
                        <a:rPr lang="en-IN" sz="1600" dirty="0">
                          <a:solidFill>
                            <a:srgbClr val="000000"/>
                          </a:solidFill>
                          <a:effectLst/>
                        </a:rPr>
                        <a:t>Synonyms</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solidFill>
                      <a:srgbClr val="EFEFEF"/>
                    </a:solidFill>
                  </a:tcPr>
                </a:tc>
                <a:tc>
                  <a:txBody>
                    <a:bodyPr/>
                    <a:lstStyle/>
                    <a:p>
                      <a:pPr algn="ctr"/>
                      <a:r>
                        <a:rPr lang="en-IN" sz="1600" dirty="0">
                          <a:effectLst/>
                        </a:rPr>
                        <a:t>Student’s </a:t>
                      </a:r>
                      <a:r>
                        <a:rPr lang="en-IN" sz="1600" i="1" dirty="0">
                          <a:effectLst/>
                        </a:rPr>
                        <a:t>t</a:t>
                      </a:r>
                      <a:r>
                        <a:rPr lang="en-IN" sz="1600" dirty="0">
                          <a:effectLst/>
                        </a:rPr>
                        <a:t>-test</a:t>
                      </a:r>
                    </a:p>
                  </a:txBody>
                  <a:tcPr marL="31808" marR="31808" marT="31808" marB="31808" anchor="ctr">
                    <a:lnL>
                      <a:noFill/>
                    </a:lnL>
                    <a:lnR>
                      <a:noFill/>
                    </a:lnR>
                    <a:lnT w="15240" cap="flat" cmpd="sng" algn="ctr">
                      <a:solidFill>
                        <a:srgbClr val="929496"/>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pPr>
                        <a:buFont typeface="Arial" panose="020B0604020202020204" pitchFamily="34" charset="0"/>
                        <a:buChar char="•"/>
                      </a:pPr>
                      <a:r>
                        <a:rPr lang="en-US" sz="1600" dirty="0">
                          <a:solidFill>
                            <a:srgbClr val="333333"/>
                          </a:solidFill>
                          <a:effectLst/>
                          <a:latin typeface="Domine"/>
                        </a:rPr>
                        <a:t>Independent groups </a:t>
                      </a:r>
                      <a:r>
                        <a:rPr lang="en-US" sz="1600" i="1" dirty="0">
                          <a:solidFill>
                            <a:srgbClr val="333333"/>
                          </a:solidFill>
                          <a:effectLst/>
                          <a:latin typeface="Domine"/>
                        </a:rPr>
                        <a:t>t</a:t>
                      </a:r>
                      <a:r>
                        <a:rPr lang="en-US" sz="1600" dirty="0">
                          <a:solidFill>
                            <a:srgbClr val="333333"/>
                          </a:solidFill>
                          <a:effectLst/>
                          <a:latin typeface="Domine"/>
                        </a:rPr>
                        <a:t>-test</a:t>
                      </a:r>
                    </a:p>
                    <a:p>
                      <a:pPr>
                        <a:buFont typeface="Arial" panose="020B0604020202020204" pitchFamily="34" charset="0"/>
                        <a:buChar char="•"/>
                      </a:pPr>
                      <a:r>
                        <a:rPr lang="en-US" sz="1600" dirty="0">
                          <a:solidFill>
                            <a:srgbClr val="333333"/>
                          </a:solidFill>
                          <a:effectLst/>
                          <a:latin typeface="Domine"/>
                        </a:rPr>
                        <a:t>Independent samples </a:t>
                      </a:r>
                      <a:r>
                        <a:rPr lang="en-US" sz="1600" i="1" dirty="0">
                          <a:solidFill>
                            <a:srgbClr val="333333"/>
                          </a:solidFill>
                          <a:effectLst/>
                          <a:latin typeface="Domine"/>
                        </a:rPr>
                        <a:t>t-</a:t>
                      </a:r>
                      <a:r>
                        <a:rPr lang="en-US" sz="1600" dirty="0">
                          <a:solidFill>
                            <a:srgbClr val="333333"/>
                          </a:solidFill>
                          <a:effectLst/>
                          <a:latin typeface="Domine"/>
                        </a:rPr>
                        <a:t>test</a:t>
                      </a:r>
                    </a:p>
                    <a:p>
                      <a:pPr>
                        <a:buFont typeface="Arial" panose="020B0604020202020204" pitchFamily="34" charset="0"/>
                        <a:buChar char="•"/>
                      </a:pPr>
                      <a:r>
                        <a:rPr lang="en-US" sz="1600" dirty="0">
                          <a:solidFill>
                            <a:srgbClr val="333333"/>
                          </a:solidFill>
                          <a:effectLst/>
                          <a:latin typeface="Domine"/>
                        </a:rPr>
                        <a:t>Equal variances </a:t>
                      </a:r>
                      <a:r>
                        <a:rPr lang="en-US" sz="1600" i="1" dirty="0">
                          <a:solidFill>
                            <a:srgbClr val="333333"/>
                          </a:solidFill>
                          <a:effectLst/>
                          <a:latin typeface="Domine"/>
                        </a:rPr>
                        <a:t>t</a:t>
                      </a:r>
                      <a:r>
                        <a:rPr lang="en-US" sz="1600" dirty="0">
                          <a:solidFill>
                            <a:srgbClr val="333333"/>
                          </a:solidFill>
                          <a:effectLst/>
                          <a:latin typeface="Domine"/>
                        </a:rPr>
                        <a:t>-test</a:t>
                      </a:r>
                    </a:p>
                    <a:p>
                      <a:pPr>
                        <a:buFont typeface="Arial" panose="020B0604020202020204" pitchFamily="34" charset="0"/>
                        <a:buChar char="•"/>
                      </a:pPr>
                      <a:r>
                        <a:rPr lang="en-US" sz="1600" dirty="0">
                          <a:solidFill>
                            <a:srgbClr val="333333"/>
                          </a:solidFill>
                          <a:effectLst/>
                          <a:latin typeface="Domine"/>
                        </a:rPr>
                        <a:t>Pooled </a:t>
                      </a:r>
                      <a:r>
                        <a:rPr lang="en-US" sz="1600" i="1" dirty="0">
                          <a:solidFill>
                            <a:srgbClr val="333333"/>
                          </a:solidFill>
                          <a:effectLst/>
                          <a:latin typeface="Domine"/>
                        </a:rPr>
                        <a:t>t</a:t>
                      </a:r>
                      <a:r>
                        <a:rPr lang="en-US" sz="1600" dirty="0">
                          <a:solidFill>
                            <a:srgbClr val="333333"/>
                          </a:solidFill>
                          <a:effectLst/>
                          <a:latin typeface="Domine"/>
                        </a:rPr>
                        <a:t>-test</a:t>
                      </a:r>
                    </a:p>
                    <a:p>
                      <a:pPr>
                        <a:buFont typeface="Arial" panose="020B0604020202020204" pitchFamily="34" charset="0"/>
                        <a:buChar char="•"/>
                      </a:pPr>
                      <a:r>
                        <a:rPr lang="en-US" sz="1600" dirty="0">
                          <a:solidFill>
                            <a:srgbClr val="333333"/>
                          </a:solidFill>
                          <a:effectLst/>
                          <a:latin typeface="Domine"/>
                        </a:rPr>
                        <a:t>Unequal variances </a:t>
                      </a:r>
                      <a:r>
                        <a:rPr lang="en-US" sz="1600" i="1" dirty="0">
                          <a:solidFill>
                            <a:srgbClr val="333333"/>
                          </a:solidFill>
                          <a:effectLst/>
                          <a:latin typeface="Domine"/>
                        </a:rPr>
                        <a:t>t</a:t>
                      </a:r>
                      <a:r>
                        <a:rPr lang="en-US" sz="1600" dirty="0">
                          <a:solidFill>
                            <a:srgbClr val="333333"/>
                          </a:solidFill>
                          <a:effectLst/>
                          <a:latin typeface="Domine"/>
                        </a:rPr>
                        <a:t>-test</a:t>
                      </a:r>
                    </a:p>
                  </a:txBody>
                  <a:tcPr marL="31808" marR="31808" marT="31808" marB="31808" anchor="ctr">
                    <a:lnL>
                      <a:noFill/>
                    </a:lnL>
                    <a:lnR>
                      <a:noFill/>
                    </a:lnR>
                    <a:lnT w="15240" cap="flat" cmpd="sng" algn="ctr">
                      <a:solidFill>
                        <a:srgbClr val="929496"/>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pPr>
                        <a:buFont typeface="Arial" panose="020B0604020202020204" pitchFamily="34" charset="0"/>
                        <a:buChar char="•"/>
                      </a:pPr>
                      <a:r>
                        <a:rPr lang="en-IN" sz="1600">
                          <a:solidFill>
                            <a:srgbClr val="333333"/>
                          </a:solidFill>
                          <a:effectLst/>
                          <a:latin typeface="Domine"/>
                        </a:rPr>
                        <a:t>Paired groups </a:t>
                      </a:r>
                      <a:r>
                        <a:rPr lang="en-IN" sz="1600" i="1">
                          <a:solidFill>
                            <a:srgbClr val="333333"/>
                          </a:solidFill>
                          <a:effectLst/>
                          <a:latin typeface="Domine"/>
                        </a:rPr>
                        <a:t>t-</a:t>
                      </a:r>
                      <a:r>
                        <a:rPr lang="en-IN" sz="1600">
                          <a:solidFill>
                            <a:srgbClr val="333333"/>
                          </a:solidFill>
                          <a:effectLst/>
                          <a:latin typeface="Domine"/>
                        </a:rPr>
                        <a:t>test</a:t>
                      </a:r>
                    </a:p>
                    <a:p>
                      <a:pPr>
                        <a:buFont typeface="Arial" panose="020B0604020202020204" pitchFamily="34" charset="0"/>
                        <a:buChar char="•"/>
                      </a:pPr>
                      <a:r>
                        <a:rPr lang="en-IN" sz="1600">
                          <a:solidFill>
                            <a:srgbClr val="333333"/>
                          </a:solidFill>
                          <a:effectLst/>
                          <a:latin typeface="Domine"/>
                        </a:rPr>
                        <a:t>Dependent samples </a:t>
                      </a:r>
                      <a:r>
                        <a:rPr lang="en-IN" sz="1600" i="1">
                          <a:solidFill>
                            <a:srgbClr val="333333"/>
                          </a:solidFill>
                          <a:effectLst/>
                          <a:latin typeface="Domine"/>
                        </a:rPr>
                        <a:t>t</a:t>
                      </a:r>
                      <a:r>
                        <a:rPr lang="en-IN" sz="1600">
                          <a:solidFill>
                            <a:srgbClr val="333333"/>
                          </a:solidFill>
                          <a:effectLst/>
                          <a:latin typeface="Domine"/>
                        </a:rPr>
                        <a:t>-test</a:t>
                      </a:r>
                    </a:p>
                  </a:txBody>
                  <a:tcPr marL="31808" marR="31808" marT="31808" marB="31808" anchor="ctr">
                    <a:lnL>
                      <a:noFill/>
                    </a:lnL>
                    <a:lnR>
                      <a:noFill/>
                    </a:lnR>
                    <a:lnB w="7620"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1924984680"/>
                  </a:ext>
                </a:extLst>
              </a:tr>
              <a:tr h="287455">
                <a:tc>
                  <a:txBody>
                    <a:bodyPr/>
                    <a:lstStyle/>
                    <a:p>
                      <a:r>
                        <a:rPr lang="en-IN" sz="1600">
                          <a:solidFill>
                            <a:srgbClr val="000000"/>
                          </a:solidFill>
                          <a:effectLst/>
                        </a:rPr>
                        <a:t>Number of variables</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tcPr>
                </a:tc>
                <a:tc>
                  <a:txBody>
                    <a:bodyPr/>
                    <a:lstStyle/>
                    <a:p>
                      <a:pPr algn="ctr"/>
                      <a:r>
                        <a:rPr lang="en-IN" sz="1600" dirty="0">
                          <a:effectLst/>
                        </a:rPr>
                        <a:t>One</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sz="1600">
                          <a:effectLst/>
                        </a:rPr>
                        <a:t>Two</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IN" sz="1600">
                          <a:effectLst/>
                        </a:rPr>
                        <a:t>Two</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2914992"/>
                  </a:ext>
                </a:extLst>
              </a:tr>
              <a:tr h="985617">
                <a:tc>
                  <a:txBody>
                    <a:bodyPr/>
                    <a:lstStyle/>
                    <a:p>
                      <a:r>
                        <a:rPr lang="en-IN" sz="1600">
                          <a:solidFill>
                            <a:srgbClr val="000000"/>
                          </a:solidFill>
                          <a:effectLst/>
                        </a:rPr>
                        <a:t>Type of variable</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solidFill>
                      <a:srgbClr val="EFEFEF"/>
                    </a:solidFill>
                  </a:tcPr>
                </a:tc>
                <a:tc>
                  <a:txBody>
                    <a:bodyPr/>
                    <a:lstStyle/>
                    <a:p>
                      <a:pPr>
                        <a:buFont typeface="Arial" panose="020B0604020202020204" pitchFamily="34" charset="0"/>
                        <a:buChar char="•"/>
                      </a:pPr>
                      <a:r>
                        <a:rPr lang="en-IN" sz="1600" dirty="0">
                          <a:solidFill>
                            <a:srgbClr val="333333"/>
                          </a:solidFill>
                          <a:effectLst/>
                          <a:latin typeface="Domine"/>
                        </a:rPr>
                        <a:t>Continuous measurement</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pPr>
                        <a:buFont typeface="Arial" panose="020B0604020202020204" pitchFamily="34" charset="0"/>
                        <a:buChar char="•"/>
                      </a:pPr>
                      <a:r>
                        <a:rPr lang="en-US" sz="1600" dirty="0">
                          <a:solidFill>
                            <a:srgbClr val="333333"/>
                          </a:solidFill>
                          <a:effectLst/>
                          <a:latin typeface="Domine"/>
                        </a:rPr>
                        <a:t>Continuous measurement</a:t>
                      </a:r>
                    </a:p>
                    <a:p>
                      <a:pPr>
                        <a:buFont typeface="Arial" panose="020B0604020202020204" pitchFamily="34" charset="0"/>
                        <a:buChar char="•"/>
                      </a:pPr>
                      <a:r>
                        <a:rPr lang="en-US" sz="1600" dirty="0">
                          <a:solidFill>
                            <a:srgbClr val="333333"/>
                          </a:solidFill>
                          <a:effectLst/>
                          <a:latin typeface="Domine"/>
                        </a:rPr>
                        <a:t>Categorical or Nominal to define groups</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pPr>
                        <a:buFont typeface="Arial" panose="020B0604020202020204" pitchFamily="34" charset="0"/>
                        <a:buChar char="•"/>
                      </a:pPr>
                      <a:r>
                        <a:rPr lang="en-US" sz="1600">
                          <a:solidFill>
                            <a:srgbClr val="333333"/>
                          </a:solidFill>
                          <a:effectLst/>
                          <a:latin typeface="Domine"/>
                        </a:rPr>
                        <a:t>Continuous measurement</a:t>
                      </a:r>
                    </a:p>
                    <a:p>
                      <a:pPr>
                        <a:buFont typeface="Arial" panose="020B0604020202020204" pitchFamily="34" charset="0"/>
                        <a:buChar char="•"/>
                      </a:pPr>
                      <a:r>
                        <a:rPr lang="en-US" sz="1600">
                          <a:solidFill>
                            <a:srgbClr val="333333"/>
                          </a:solidFill>
                          <a:effectLst/>
                          <a:latin typeface="Domine"/>
                        </a:rPr>
                        <a:t>Categorical or Nominal to define pairing within group</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3172263830"/>
                  </a:ext>
                </a:extLst>
              </a:tr>
              <a:tr h="808208">
                <a:tc>
                  <a:txBody>
                    <a:bodyPr/>
                    <a:lstStyle/>
                    <a:p>
                      <a:r>
                        <a:rPr lang="en-IN" sz="1600">
                          <a:solidFill>
                            <a:srgbClr val="000000"/>
                          </a:solidFill>
                          <a:effectLst/>
                        </a:rPr>
                        <a:t>Purpose of test</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tcPr>
                </a:tc>
                <a:tc>
                  <a:txBody>
                    <a:bodyPr/>
                    <a:lstStyle/>
                    <a:p>
                      <a:pPr algn="l"/>
                      <a:r>
                        <a:rPr lang="en-US" sz="1600">
                          <a:effectLst/>
                        </a:rPr>
                        <a:t>Decide if the population mean is equal to a specific value or not</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l"/>
                      <a:r>
                        <a:rPr lang="en-US" sz="1600" dirty="0">
                          <a:effectLst/>
                        </a:rPr>
                        <a:t>Decide if the population means for two different groups are equal or not</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l"/>
                      <a:r>
                        <a:rPr lang="en-US" sz="1600">
                          <a:effectLst/>
                        </a:rPr>
                        <a:t>Decide if the difference between paired measurements for a population is zero or not</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788366079"/>
                  </a:ext>
                </a:extLst>
              </a:tr>
              <a:tr h="808208">
                <a:tc>
                  <a:txBody>
                    <a:bodyPr/>
                    <a:lstStyle/>
                    <a:p>
                      <a:r>
                        <a:rPr lang="en-IN" sz="1600">
                          <a:solidFill>
                            <a:srgbClr val="000000"/>
                          </a:solidFill>
                          <a:effectLst/>
                        </a:rPr>
                        <a:t>Example: test if...</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solidFill>
                      <a:srgbClr val="EFEFEF"/>
                    </a:solidFill>
                  </a:tcPr>
                </a:tc>
                <a:tc>
                  <a:txBody>
                    <a:bodyPr/>
                    <a:lstStyle/>
                    <a:p>
                      <a:r>
                        <a:rPr lang="en-US" sz="1600">
                          <a:effectLst/>
                        </a:rPr>
                        <a:t>Mean heart rate of a group of people is equal to 65 or not</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r>
                        <a:rPr lang="en-US" sz="1600" dirty="0">
                          <a:effectLst/>
                        </a:rPr>
                        <a:t>Mean heart rates for two groups of people are the same or not</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r>
                        <a:rPr lang="en-US" sz="1600">
                          <a:effectLst/>
                        </a:rPr>
                        <a:t>Mean difference in heart rate for a group of people before and after exercise is zero or not</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2716556976"/>
                  </a:ext>
                </a:extLst>
              </a:tr>
              <a:tr h="630796">
                <a:tc>
                  <a:txBody>
                    <a:bodyPr/>
                    <a:lstStyle/>
                    <a:p>
                      <a:r>
                        <a:rPr lang="en-IN" sz="1600">
                          <a:solidFill>
                            <a:srgbClr val="000000"/>
                          </a:solidFill>
                          <a:effectLst/>
                        </a:rPr>
                        <a:t>Estimate of population mean</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tcPr>
                </a:tc>
                <a:tc>
                  <a:txBody>
                    <a:bodyPr/>
                    <a:lstStyle/>
                    <a:p>
                      <a:r>
                        <a:rPr lang="en-IN" sz="1600">
                          <a:effectLst/>
                        </a:rPr>
                        <a:t>Sample average</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r>
                        <a:rPr lang="en-US" sz="1600" dirty="0">
                          <a:effectLst/>
                        </a:rPr>
                        <a:t>Sample average for each group</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r>
                        <a:rPr lang="en-US" sz="1600" dirty="0">
                          <a:effectLst/>
                        </a:rPr>
                        <a:t>Sample average of the differences in paired measurements</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164984370"/>
                  </a:ext>
                </a:extLst>
              </a:tr>
              <a:tr h="808208">
                <a:tc>
                  <a:txBody>
                    <a:bodyPr/>
                    <a:lstStyle/>
                    <a:p>
                      <a:r>
                        <a:rPr lang="en-IN" sz="1600">
                          <a:solidFill>
                            <a:srgbClr val="000000"/>
                          </a:solidFill>
                          <a:effectLst/>
                        </a:rPr>
                        <a:t>Population standard deviation</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solidFill>
                      <a:srgbClr val="EFEFEF"/>
                    </a:solidFill>
                  </a:tcPr>
                </a:tc>
                <a:tc>
                  <a:txBody>
                    <a:bodyPr/>
                    <a:lstStyle/>
                    <a:p>
                      <a:r>
                        <a:rPr lang="en-US" sz="1600">
                          <a:effectLst/>
                        </a:rPr>
                        <a:t>Unknown, use sample standard deviation</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r>
                        <a:rPr lang="en-US" sz="1600">
                          <a:effectLst/>
                        </a:rPr>
                        <a:t>Unknown, use sample standard deviations for each group</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tc>
                  <a:txBody>
                    <a:bodyPr/>
                    <a:lstStyle/>
                    <a:p>
                      <a:r>
                        <a:rPr lang="en-US" sz="1600" dirty="0">
                          <a:effectLst/>
                        </a:rPr>
                        <a:t>Unknown, use sample standard deviation of differences in paired measurements</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FEFEF"/>
                    </a:solidFill>
                  </a:tcPr>
                </a:tc>
                <a:extLst>
                  <a:ext uri="{0D108BD9-81ED-4DB2-BD59-A6C34878D82A}">
                    <a16:rowId xmlns:a16="http://schemas.microsoft.com/office/drawing/2014/main" val="47621648"/>
                  </a:ext>
                </a:extLst>
              </a:tr>
              <a:tr h="808208">
                <a:tc>
                  <a:txBody>
                    <a:bodyPr/>
                    <a:lstStyle/>
                    <a:p>
                      <a:r>
                        <a:rPr lang="en-IN" sz="1600">
                          <a:solidFill>
                            <a:srgbClr val="000000"/>
                          </a:solidFill>
                          <a:effectLst/>
                        </a:rPr>
                        <a:t>Degrees of freedom</a:t>
                      </a:r>
                    </a:p>
                  </a:txBody>
                  <a:tcPr marL="38170" marR="38170" marT="31808" marB="31808" anchor="ctr">
                    <a:lnL>
                      <a:noFill/>
                    </a:lnL>
                    <a:lnR>
                      <a:noFill/>
                    </a:lnR>
                    <a:lnT w="15240" cap="flat" cmpd="sng" algn="ctr">
                      <a:solidFill>
                        <a:srgbClr val="929496"/>
                      </a:solidFill>
                      <a:prstDash val="solid"/>
                      <a:round/>
                      <a:headEnd type="none" w="med" len="med"/>
                      <a:tailEnd type="none" w="med" len="med"/>
                    </a:lnT>
                    <a:lnB w="15240" cap="flat" cmpd="sng" algn="ctr">
                      <a:solidFill>
                        <a:srgbClr val="929496"/>
                      </a:solidFill>
                      <a:prstDash val="solid"/>
                      <a:round/>
                      <a:headEnd type="none" w="med" len="med"/>
                      <a:tailEnd type="none" w="med" len="med"/>
                    </a:lnB>
                  </a:tcPr>
                </a:tc>
                <a:tc>
                  <a:txBody>
                    <a:bodyPr/>
                    <a:lstStyle/>
                    <a:p>
                      <a:r>
                        <a:rPr lang="en-US" sz="1600">
                          <a:effectLst/>
                        </a:rPr>
                        <a:t>Number of observations in sample minus 1, or:</a:t>
                      </a:r>
                      <a:br>
                        <a:rPr lang="en-US" sz="1600">
                          <a:effectLst/>
                        </a:rPr>
                      </a:br>
                      <a:r>
                        <a:rPr lang="en-US" sz="1600">
                          <a:effectLst/>
                        </a:rPr>
                        <a:t>n–1</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r>
                        <a:rPr lang="en-US" sz="1600">
                          <a:effectLst/>
                        </a:rPr>
                        <a:t>Sum of observations in each sample minus 2, or:</a:t>
                      </a:r>
                      <a:br>
                        <a:rPr lang="en-US" sz="1600">
                          <a:effectLst/>
                        </a:rPr>
                      </a:br>
                      <a:r>
                        <a:rPr lang="en-US" sz="1600">
                          <a:effectLst/>
                        </a:rPr>
                        <a:t>n</a:t>
                      </a:r>
                      <a:r>
                        <a:rPr lang="en-US" sz="1600" baseline="-25000">
                          <a:effectLst/>
                        </a:rPr>
                        <a:t>1</a:t>
                      </a:r>
                      <a:r>
                        <a:rPr lang="en-US" sz="1600">
                          <a:effectLst/>
                        </a:rPr>
                        <a:t> + n</a:t>
                      </a:r>
                      <a:r>
                        <a:rPr lang="en-US" sz="1600" baseline="-25000">
                          <a:effectLst/>
                        </a:rPr>
                        <a:t>2</a:t>
                      </a:r>
                      <a:r>
                        <a:rPr lang="en-US" sz="1600">
                          <a:effectLst/>
                        </a:rPr>
                        <a:t> – 2</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r>
                        <a:rPr lang="en-US" sz="1600" dirty="0">
                          <a:effectLst/>
                        </a:rPr>
                        <a:t>Number of paired observations in sample minus 1, or:</a:t>
                      </a:r>
                      <a:br>
                        <a:rPr lang="en-US" sz="1600" dirty="0">
                          <a:effectLst/>
                        </a:rPr>
                      </a:br>
                      <a:r>
                        <a:rPr lang="en-US" sz="1600" dirty="0">
                          <a:effectLst/>
                        </a:rPr>
                        <a:t>n–1</a:t>
                      </a:r>
                    </a:p>
                  </a:txBody>
                  <a:tcPr marL="31808" marR="31808" marT="31808" marB="31808" anchor="ctr">
                    <a:lnL>
                      <a:noFill/>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36816335"/>
                  </a:ext>
                </a:extLst>
              </a:tr>
            </a:tbl>
          </a:graphicData>
        </a:graphic>
      </p:graphicFrame>
    </p:spTree>
    <p:extLst>
      <p:ext uri="{BB962C8B-B14F-4D97-AF65-F5344CB8AC3E}">
        <p14:creationId xmlns:p14="http://schemas.microsoft.com/office/powerpoint/2010/main" val="228040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FEC1-8FEA-9F55-9F86-0A325EE417BC}"/>
              </a:ext>
            </a:extLst>
          </p:cNvPr>
          <p:cNvSpPr>
            <a:spLocks noGrp="1"/>
          </p:cNvSpPr>
          <p:nvPr>
            <p:ph type="title"/>
          </p:nvPr>
        </p:nvSpPr>
        <p:spPr/>
        <p:txBody>
          <a:bodyPr>
            <a:normAutofit/>
          </a:bodyPr>
          <a:lstStyle/>
          <a:p>
            <a:r>
              <a:rPr lang="en-US" dirty="0">
                <a:solidFill>
                  <a:srgbClr val="374151"/>
                </a:solidFill>
                <a:latin typeface="Söhne"/>
              </a:rPr>
              <a:t>E</a:t>
            </a:r>
            <a:r>
              <a:rPr lang="en-US" b="0" i="0" dirty="0">
                <a:solidFill>
                  <a:srgbClr val="374151"/>
                </a:solidFill>
                <a:effectLst/>
                <a:latin typeface="Söhne"/>
              </a:rPr>
              <a:t>xamples of single, independent, and paired sample t-tests:</a:t>
            </a:r>
            <a:endParaRPr lang="en-IN" dirty="0"/>
          </a:p>
        </p:txBody>
      </p:sp>
      <p:sp>
        <p:nvSpPr>
          <p:cNvPr id="3" name="Content Placeholder 2">
            <a:extLst>
              <a:ext uri="{FF2B5EF4-FFF2-40B4-BE49-F238E27FC236}">
                <a16:creationId xmlns:a16="http://schemas.microsoft.com/office/drawing/2014/main" id="{B325A285-B1A4-F87C-D57F-1C3D199C410A}"/>
              </a:ext>
            </a:extLst>
          </p:cNvPr>
          <p:cNvSpPr>
            <a:spLocks noGrp="1"/>
          </p:cNvSpPr>
          <p:nvPr>
            <p:ph idx="1"/>
          </p:nvPr>
        </p:nvSpPr>
        <p:spPr/>
        <p:txBody>
          <a:bodyPr>
            <a:normAutofit fontScale="32500" lnSpcReduction="20000"/>
          </a:bodyPr>
          <a:lstStyle/>
          <a:p>
            <a:pPr algn="just">
              <a:tabLst>
                <a:tab pos="354013" algn="l"/>
              </a:tabLst>
            </a:pPr>
            <a:r>
              <a:rPr lang="en-US" sz="7400" b="0" i="0" dirty="0">
                <a:solidFill>
                  <a:srgbClr val="374151"/>
                </a:solidFill>
                <a:effectLst/>
                <a:latin typeface="Söhne"/>
              </a:rPr>
              <a:t>Single sample t-test: Suppose you want to know if the average weight of a watermelon is 5 kg. You can randomly select a sample of 30 watermelons and weigh them. Then, you can use a single sample t-test to determine if the average weight of the watermelons in your sample is significantly different from 5 kg.</a:t>
            </a:r>
          </a:p>
          <a:p>
            <a:pPr algn="just">
              <a:tabLst>
                <a:tab pos="354013" algn="l"/>
              </a:tabLst>
            </a:pPr>
            <a:r>
              <a:rPr lang="en-US" sz="7400" b="0" i="0" dirty="0">
                <a:solidFill>
                  <a:srgbClr val="374151"/>
                </a:solidFill>
                <a:effectLst/>
                <a:latin typeface="Söhne"/>
              </a:rPr>
              <a:t>Independent sample t-test: Suppose you want to know if there is a significant difference in the average weight of watermelons grown in two different regions. You can randomly select two samples of watermelons from each region and weigh them. Then, you can use an independent sample t-test to determine if there is a significant difference in the average weight of watermelons from the two regions.</a:t>
            </a:r>
          </a:p>
          <a:p>
            <a:pPr algn="just">
              <a:tabLst>
                <a:tab pos="354013" algn="l"/>
              </a:tabLst>
            </a:pPr>
            <a:r>
              <a:rPr lang="en-US" sz="7400" b="0" i="0" dirty="0">
                <a:solidFill>
                  <a:srgbClr val="374151"/>
                </a:solidFill>
                <a:effectLst/>
                <a:latin typeface="Söhne"/>
              </a:rPr>
              <a:t>Paired sample t-test: Suppose you want to know if a new drug is effective in reducing blood pressure. You can select a sample of patients and measure their blood pressure before and after taking the drug. Then, you can use a paired sample t-test to determine if there is a significant difference in the mean blood pressure before and after taking the drug.</a:t>
            </a:r>
          </a:p>
          <a:p>
            <a:endParaRPr lang="en-IN" dirty="0"/>
          </a:p>
        </p:txBody>
      </p:sp>
    </p:spTree>
    <p:extLst>
      <p:ext uri="{BB962C8B-B14F-4D97-AF65-F5344CB8AC3E}">
        <p14:creationId xmlns:p14="http://schemas.microsoft.com/office/powerpoint/2010/main" val="3026043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528</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avenir-med</vt:lpstr>
      <vt:lpstr>Calibri</vt:lpstr>
      <vt:lpstr>Calibri Light</vt:lpstr>
      <vt:lpstr>Domine</vt:lpstr>
      <vt:lpstr>Söhne</vt:lpstr>
      <vt:lpstr>Wingdings</vt:lpstr>
      <vt:lpstr>Office Theme</vt:lpstr>
      <vt:lpstr>T-Test</vt:lpstr>
      <vt:lpstr>Types of t-tests</vt:lpstr>
      <vt:lpstr>PowerPoint Presentation</vt:lpstr>
      <vt:lpstr>Examples of single, independent, and paired sample t-tests: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T-Test</dc:title>
  <dc:creator>FARAZ AHMAD</dc:creator>
  <cp:lastModifiedBy>FARAZ AHMAD</cp:lastModifiedBy>
  <cp:revision>1</cp:revision>
  <dcterms:created xsi:type="dcterms:W3CDTF">2023-03-04T02:49:18Z</dcterms:created>
  <dcterms:modified xsi:type="dcterms:W3CDTF">2023-03-04T03:17:41Z</dcterms:modified>
</cp:coreProperties>
</file>