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68" r:id="rId3"/>
    <p:sldId id="335" r:id="rId4"/>
    <p:sldId id="350" r:id="rId5"/>
    <p:sldId id="348" r:id="rId6"/>
    <p:sldId id="406" r:id="rId7"/>
    <p:sldId id="412" r:id="rId8"/>
    <p:sldId id="337" r:id="rId9"/>
    <p:sldId id="369" r:id="rId10"/>
    <p:sldId id="405" r:id="rId11"/>
    <p:sldId id="413" r:id="rId12"/>
    <p:sldId id="338" r:id="rId13"/>
    <p:sldId id="349" r:id="rId14"/>
    <p:sldId id="415" r:id="rId15"/>
    <p:sldId id="418" r:id="rId16"/>
    <p:sldId id="430" r:id="rId17"/>
    <p:sldId id="428" r:id="rId18"/>
    <p:sldId id="426" r:id="rId19"/>
    <p:sldId id="416" r:id="rId20"/>
    <p:sldId id="417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7.png"/><Relationship Id="rId18" Type="http://schemas.openxmlformats.org/officeDocument/2006/relationships/image" Target="../media/image8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" Type="http://schemas.openxmlformats.org/officeDocument/2006/relationships/tags" Target="../tags/tag10.xml"/><Relationship Id="rId6" Type="http://schemas.openxmlformats.org/officeDocument/2006/relationships/image" Target="../media/image48.png"/><Relationship Id="rId11" Type="http://schemas.openxmlformats.org/officeDocument/2006/relationships/image" Target="../media/image75.png"/><Relationship Id="rId5" Type="http://schemas.openxmlformats.org/officeDocument/2006/relationships/image" Target="../media/image4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2.png"/><Relationship Id="rId4" Type="http://schemas.openxmlformats.org/officeDocument/2006/relationships/image" Target="../media/image46.png"/><Relationship Id="rId9" Type="http://schemas.openxmlformats.org/officeDocument/2006/relationships/image" Target="../media/image65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6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1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00.png"/><Relationship Id="rId11" Type="http://schemas.openxmlformats.org/officeDocument/2006/relationships/image" Target="../media/image6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10" Type="http://schemas.openxmlformats.org/officeDocument/2006/relationships/image" Target="../media/image111.png"/><Relationship Id="rId4" Type="http://schemas.openxmlformats.org/officeDocument/2006/relationships/image" Target="../media/image511.png"/><Relationship Id="rId9" Type="http://schemas.openxmlformats.org/officeDocument/2006/relationships/image" Target="../media/image10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97.jpeg"/><Relationship Id="rId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9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6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0.png"/><Relationship Id="rId10" Type="http://schemas.openxmlformats.org/officeDocument/2006/relationships/image" Target="../media/image53.png"/><Relationship Id="rId4" Type="http://schemas.openxmlformats.org/officeDocument/2006/relationships/image" Target="../media/image480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9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3.emf"/><Relationship Id="rId4" Type="http://schemas.openxmlformats.org/officeDocument/2006/relationships/image" Target="../media/image19.png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png"/><Relationship Id="rId11" Type="http://schemas.openxmlformats.org/officeDocument/2006/relationships/image" Target="../media/image6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55" y="2586974"/>
            <a:ext cx="10877550" cy="16840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Regression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Linear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Models: The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6" y="1130786"/>
                <a:ext cx="6093609" cy="438917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Decision boundary is where the score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changes its sign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6" y="1130786"/>
                <a:ext cx="6093609" cy="4389170"/>
              </a:xfrm>
              <a:blipFill>
                <a:blip r:embed="rId3"/>
                <a:stretch>
                  <a:fillRect l="-1802" t="-2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E37DC7-4EF7-6DB5-B655-33EEEBE57838}"/>
              </a:ext>
            </a:extLst>
          </p:cNvPr>
          <p:cNvCxnSpPr>
            <a:cxnSpLocks/>
          </p:cNvCxnSpPr>
          <p:nvPr/>
        </p:nvCxnSpPr>
        <p:spPr>
          <a:xfrm>
            <a:off x="1924676" y="2364897"/>
            <a:ext cx="2006974" cy="235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0B1BAA6-7BD9-F078-DC15-40F27598F4A7}"/>
              </a:ext>
            </a:extLst>
          </p:cNvPr>
          <p:cNvSpPr/>
          <p:nvPr/>
        </p:nvSpPr>
        <p:spPr>
          <a:xfrm rot="20592944">
            <a:off x="1644451" y="3434854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8E46303-D03D-0DF0-3382-3AC91442BB48}"/>
              </a:ext>
            </a:extLst>
          </p:cNvPr>
          <p:cNvSpPr/>
          <p:nvPr/>
        </p:nvSpPr>
        <p:spPr>
          <a:xfrm rot="20592944">
            <a:off x="1802192" y="2880771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DA24CD-AEB1-EDF3-25F3-7B5208374717}"/>
              </a:ext>
            </a:extLst>
          </p:cNvPr>
          <p:cNvSpPr/>
          <p:nvPr/>
        </p:nvSpPr>
        <p:spPr>
          <a:xfrm rot="20592944">
            <a:off x="2358505" y="3726740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930FC55-F70E-0B80-3B08-C866785D3A55}"/>
              </a:ext>
            </a:extLst>
          </p:cNvPr>
          <p:cNvSpPr/>
          <p:nvPr/>
        </p:nvSpPr>
        <p:spPr>
          <a:xfrm rot="20592944">
            <a:off x="2347180" y="4146793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55EB103-9F00-6CED-A905-9E4DC7636513}"/>
              </a:ext>
            </a:extLst>
          </p:cNvPr>
          <p:cNvSpPr/>
          <p:nvPr/>
        </p:nvSpPr>
        <p:spPr>
          <a:xfrm rot="20592944">
            <a:off x="2242613" y="3115663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CD64ED4-7756-4928-00FB-24AFD72A266B}"/>
              </a:ext>
            </a:extLst>
          </p:cNvPr>
          <p:cNvSpPr/>
          <p:nvPr/>
        </p:nvSpPr>
        <p:spPr>
          <a:xfrm rot="19392920">
            <a:off x="3242382" y="344050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D92F8BE-D3CD-8116-15A2-9E240AA9DFE6}"/>
              </a:ext>
            </a:extLst>
          </p:cNvPr>
          <p:cNvSpPr/>
          <p:nvPr/>
        </p:nvSpPr>
        <p:spPr>
          <a:xfrm rot="19392920">
            <a:off x="4066689" y="3689701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CB0DA25-441B-8108-F573-DC69BB454B2E}"/>
              </a:ext>
            </a:extLst>
          </p:cNvPr>
          <p:cNvSpPr/>
          <p:nvPr/>
        </p:nvSpPr>
        <p:spPr>
          <a:xfrm rot="19392920">
            <a:off x="3479708" y="387821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A55C9EF-21E8-FF93-F428-BBBA165239AA}"/>
              </a:ext>
            </a:extLst>
          </p:cNvPr>
          <p:cNvSpPr/>
          <p:nvPr/>
        </p:nvSpPr>
        <p:spPr>
          <a:xfrm rot="19392920">
            <a:off x="3738575" y="3059774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EB2F120-F08C-72E0-ED93-65B541E77548}"/>
              </a:ext>
            </a:extLst>
          </p:cNvPr>
          <p:cNvSpPr/>
          <p:nvPr/>
        </p:nvSpPr>
        <p:spPr>
          <a:xfrm rot="19392920">
            <a:off x="2413721" y="2402725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1A915E9F-E2DD-B359-B6DB-7C722F672A3C}"/>
              </a:ext>
            </a:extLst>
          </p:cNvPr>
          <p:cNvSpPr/>
          <p:nvPr/>
        </p:nvSpPr>
        <p:spPr>
          <a:xfrm rot="20592944">
            <a:off x="2933602" y="4316206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E6C4BCDB-E556-4CA6-415C-8EA247749A4A}"/>
              </a:ext>
            </a:extLst>
          </p:cNvPr>
          <p:cNvSpPr/>
          <p:nvPr/>
        </p:nvSpPr>
        <p:spPr>
          <a:xfrm rot="20592944">
            <a:off x="3242382" y="2368203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095EA92-38F2-CE4D-99F0-EC5FD3C06A85}"/>
              </a:ext>
            </a:extLst>
          </p:cNvPr>
          <p:cNvSpPr/>
          <p:nvPr/>
        </p:nvSpPr>
        <p:spPr>
          <a:xfrm rot="19392920">
            <a:off x="2826448" y="2731992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23A03-0CAF-5A7C-C659-629782D1FF35}"/>
              </a:ext>
            </a:extLst>
          </p:cNvPr>
          <p:cNvCxnSpPr>
            <a:cxnSpLocks/>
          </p:cNvCxnSpPr>
          <p:nvPr/>
        </p:nvCxnSpPr>
        <p:spPr>
          <a:xfrm flipV="1">
            <a:off x="2952283" y="2798577"/>
            <a:ext cx="844887" cy="75728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17653B-B940-B696-61C9-43DEA474AF68}"/>
                  </a:ext>
                </a:extLst>
              </p:cNvPr>
              <p:cNvSpPr txBox="1"/>
              <p:nvPr/>
            </p:nvSpPr>
            <p:spPr>
              <a:xfrm>
                <a:off x="3776651" y="2490898"/>
                <a:ext cx="416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17653B-B940-B696-61C9-43DEA474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51" y="2490898"/>
                <a:ext cx="41678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E3773F-0C60-910E-FB2A-5E996F550E8A}"/>
                  </a:ext>
                </a:extLst>
              </p:cNvPr>
              <p:cNvSpPr txBox="1"/>
              <p:nvPr/>
            </p:nvSpPr>
            <p:spPr>
              <a:xfrm>
                <a:off x="1225104" y="3727365"/>
                <a:ext cx="105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E3773F-0C60-910E-FB2A-5E996F55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04" y="3727365"/>
                <a:ext cx="1055930" cy="276999"/>
              </a:xfrm>
              <a:prstGeom prst="rect">
                <a:avLst/>
              </a:prstGeom>
              <a:blipFill>
                <a:blip r:embed="rId5"/>
                <a:stretch>
                  <a:fillRect l="-2890" t="-4348" r="-5202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1277F-1C0F-AB0E-71EF-12D34908F60C}"/>
                  </a:ext>
                </a:extLst>
              </p:cNvPr>
              <p:cNvSpPr txBox="1"/>
              <p:nvPr/>
            </p:nvSpPr>
            <p:spPr>
              <a:xfrm>
                <a:off x="4013673" y="3382489"/>
                <a:ext cx="105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1277F-1C0F-AB0E-71EF-12D34908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73" y="3382489"/>
                <a:ext cx="1055930" cy="276999"/>
              </a:xfrm>
              <a:prstGeom prst="rect">
                <a:avLst/>
              </a:prstGeom>
              <a:blipFill>
                <a:blip r:embed="rId6"/>
                <a:stretch>
                  <a:fillRect l="-2874" t="-4444" r="-517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B4CA05-3065-0615-24FA-91357D3E0771}"/>
                  </a:ext>
                </a:extLst>
              </p:cNvPr>
              <p:cNvSpPr txBox="1"/>
              <p:nvPr/>
            </p:nvSpPr>
            <p:spPr>
              <a:xfrm>
                <a:off x="3123391" y="4716556"/>
                <a:ext cx="22271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for points 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at the decision boundary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B4CA05-3065-0615-24FA-91357D3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91" y="4716556"/>
                <a:ext cx="2227148" cy="553998"/>
              </a:xfrm>
              <a:prstGeom prst="rect">
                <a:avLst/>
              </a:prstGeom>
              <a:blipFill>
                <a:blip r:embed="rId7"/>
                <a:stretch>
                  <a:fillRect l="-6284" t="-15385" r="-5738" b="-24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571A47B-74CA-F916-BFE4-C5D2E2F79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1962" y="1147234"/>
                <a:ext cx="6093609" cy="4288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Decision boundary is where </a:t>
                </a:r>
                <a:r>
                  <a:rPr lang="en-IN" dirty="0">
                    <a:latin typeface="Abadi Extra Light" panose="020B0204020104020204" pitchFamily="34" charset="0"/>
                  </a:rPr>
                  <a:t>both classes have equal probability for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logistic reg, at decision boundary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571A47B-74CA-F916-BFE4-C5D2E2F79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2" y="1147234"/>
                <a:ext cx="6093609" cy="4288832"/>
              </a:xfrm>
              <a:prstGeom prst="rect">
                <a:avLst/>
              </a:prstGeom>
              <a:blipFill>
                <a:blip r:embed="rId8"/>
                <a:stretch>
                  <a:fillRect l="-1700" t="-2415" r="-3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8030C-1CF3-FAC2-BF94-4C547A6ADDB2}"/>
                  </a:ext>
                </a:extLst>
              </p:cNvPr>
              <p:cNvSpPr txBox="1"/>
              <p:nvPr/>
            </p:nvSpPr>
            <p:spPr>
              <a:xfrm>
                <a:off x="6682093" y="2849437"/>
                <a:ext cx="4673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8030C-1CF3-FAC2-BF94-4C547A6A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3" y="2849437"/>
                <a:ext cx="4673459" cy="369332"/>
              </a:xfrm>
              <a:prstGeom prst="rect">
                <a:avLst/>
              </a:prstGeom>
              <a:blipFill>
                <a:blip r:embed="rId9"/>
                <a:stretch>
                  <a:fillRect l="-1173" r="-1956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E7E9F0-3100-9BC7-A2F9-375D6C63B7E9}"/>
                  </a:ext>
                </a:extLst>
              </p:cNvPr>
              <p:cNvSpPr txBox="1"/>
              <p:nvPr/>
            </p:nvSpPr>
            <p:spPr>
              <a:xfrm>
                <a:off x="6766603" y="3371712"/>
                <a:ext cx="4504438" cy="805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E7E9F0-3100-9BC7-A2F9-375D6C6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03" y="3371712"/>
                <a:ext cx="4504438" cy="8058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780151-1B16-F620-E133-6325D73997BB}"/>
                  </a:ext>
                </a:extLst>
              </p:cNvPr>
              <p:cNvSpPr txBox="1"/>
              <p:nvPr/>
            </p:nvSpPr>
            <p:spPr>
              <a:xfrm>
                <a:off x="7353684" y="4434872"/>
                <a:ext cx="2119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780151-1B16-F620-E133-6325D7399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84" y="4434872"/>
                <a:ext cx="2119683" cy="369332"/>
              </a:xfrm>
              <a:prstGeom prst="rect">
                <a:avLst/>
              </a:prstGeom>
              <a:blipFill>
                <a:blip r:embed="rId11"/>
                <a:stretch>
                  <a:fillRect l="-3161" t="-1667" r="-316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1FFB9-B645-FE32-C1E5-6E50323F6518}"/>
                  </a:ext>
                </a:extLst>
              </p:cNvPr>
              <p:cNvSpPr txBox="1"/>
              <p:nvPr/>
            </p:nvSpPr>
            <p:spPr>
              <a:xfrm>
                <a:off x="8065994" y="4903733"/>
                <a:ext cx="1407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1FFB9-B645-FE32-C1E5-6E50323F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94" y="4903733"/>
                <a:ext cx="1407373" cy="369332"/>
              </a:xfrm>
              <a:prstGeom prst="rect">
                <a:avLst/>
              </a:prstGeom>
              <a:blipFill>
                <a:blip r:embed="rId12"/>
                <a:stretch>
                  <a:fillRect l="-2165" r="-4329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6686DF5-DD48-DF36-BC3C-AF993C3E8F97}"/>
              </a:ext>
            </a:extLst>
          </p:cNvPr>
          <p:cNvSpPr txBox="1">
            <a:spLocks/>
          </p:cNvSpPr>
          <p:nvPr/>
        </p:nvSpPr>
        <p:spPr>
          <a:xfrm>
            <a:off x="387630" y="5805601"/>
            <a:ext cx="6093609" cy="53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Therefore, both views are equivalent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5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6"/>
    </mc:Choice>
    <mc:Fallback xmlns="">
      <p:transition spd="slow" advTm="119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(Multi-class)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classes, we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weight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define the model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prediction rule is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as the score/similarity of the input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these scores to compute probability of belonging to each class 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425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1376A7-85D3-8807-1566-8FA4F7B023EF}"/>
                  </a:ext>
                </a:extLst>
              </p:cNvPr>
              <p:cNvSpPr txBox="1"/>
              <p:nvPr/>
            </p:nvSpPr>
            <p:spPr>
              <a:xfrm>
                <a:off x="3918549" y="1600711"/>
                <a:ext cx="37079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1376A7-85D3-8807-1566-8FA4F7B02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49" y="1600711"/>
                <a:ext cx="370793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3881E9-718F-BA82-855F-96D8922B039C}"/>
                  </a:ext>
                </a:extLst>
              </p:cNvPr>
              <p:cNvSpPr txBox="1"/>
              <p:nvPr/>
            </p:nvSpPr>
            <p:spPr>
              <a:xfrm>
                <a:off x="3405929" y="2563079"/>
                <a:ext cx="5097165" cy="56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∈{1,2,…,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3881E9-718F-BA82-855F-96D8922B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29" y="2563079"/>
                <a:ext cx="5097165" cy="56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EFD2E3-90E6-1CE2-C721-BBDA25551274}"/>
                  </a:ext>
                </a:extLst>
              </p:cNvPr>
              <p:cNvSpPr txBox="1"/>
              <p:nvPr/>
            </p:nvSpPr>
            <p:spPr>
              <a:xfrm>
                <a:off x="931658" y="4421717"/>
                <a:ext cx="5728107" cy="891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EFD2E3-90E6-1CE2-C721-BBDA25551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58" y="4421717"/>
                <a:ext cx="5728107" cy="891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0649A3-65CD-21BD-9BDA-250DFB47C57D}"/>
              </a:ext>
            </a:extLst>
          </p:cNvPr>
          <p:cNvCxnSpPr>
            <a:cxnSpLocks/>
          </p:cNvCxnSpPr>
          <p:nvPr/>
        </p:nvCxnSpPr>
        <p:spPr>
          <a:xfrm>
            <a:off x="10151117" y="1617912"/>
            <a:ext cx="570445" cy="707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E8D99D5-0111-001E-472F-BBD26469A3BD}"/>
              </a:ext>
            </a:extLst>
          </p:cNvPr>
          <p:cNvSpPr/>
          <p:nvPr/>
        </p:nvSpPr>
        <p:spPr>
          <a:xfrm rot="20592944">
            <a:off x="10613879" y="1882579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81854BB-76F2-D94B-58B3-7FACF2A7B414}"/>
              </a:ext>
            </a:extLst>
          </p:cNvPr>
          <p:cNvSpPr/>
          <p:nvPr/>
        </p:nvSpPr>
        <p:spPr>
          <a:xfrm rot="20592944">
            <a:off x="10826742" y="1611718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C89DCA0-AEF6-8EE5-083B-8EA6C94809CC}"/>
              </a:ext>
            </a:extLst>
          </p:cNvPr>
          <p:cNvSpPr/>
          <p:nvPr/>
        </p:nvSpPr>
        <p:spPr>
          <a:xfrm rot="20592944">
            <a:off x="10410686" y="1584963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C1D678C-9FB7-35D3-8A5B-539DC63F5588}"/>
              </a:ext>
            </a:extLst>
          </p:cNvPr>
          <p:cNvSpPr/>
          <p:nvPr/>
        </p:nvSpPr>
        <p:spPr>
          <a:xfrm rot="19392920">
            <a:off x="10837368" y="2615047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5DDBD3D-660B-BEB8-3DDA-7FED5E49C9DC}"/>
              </a:ext>
            </a:extLst>
          </p:cNvPr>
          <p:cNvSpPr/>
          <p:nvPr/>
        </p:nvSpPr>
        <p:spPr>
          <a:xfrm rot="19392920">
            <a:off x="11351511" y="197570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8F9AA12-B7BC-F796-1F99-15BD93510EC9}"/>
              </a:ext>
            </a:extLst>
          </p:cNvPr>
          <p:cNvSpPr/>
          <p:nvPr/>
        </p:nvSpPr>
        <p:spPr>
          <a:xfrm rot="19392920">
            <a:off x="11216746" y="250552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B5CFC391-1A5A-F9DA-CE0B-239E0BAA6BE0}"/>
              </a:ext>
            </a:extLst>
          </p:cNvPr>
          <p:cNvSpPr/>
          <p:nvPr/>
        </p:nvSpPr>
        <p:spPr>
          <a:xfrm rot="19392920">
            <a:off x="10935812" y="2207650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090746-DCC8-C5D8-B843-F3C5C031A072}"/>
              </a:ext>
            </a:extLst>
          </p:cNvPr>
          <p:cNvCxnSpPr>
            <a:cxnSpLocks/>
          </p:cNvCxnSpPr>
          <p:nvPr/>
        </p:nvCxnSpPr>
        <p:spPr>
          <a:xfrm flipH="1">
            <a:off x="10690910" y="1719988"/>
            <a:ext cx="773289" cy="618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0CDD68-738E-3983-79C9-299DBD164456}"/>
              </a:ext>
            </a:extLst>
          </p:cNvPr>
          <p:cNvCxnSpPr>
            <a:cxnSpLocks/>
          </p:cNvCxnSpPr>
          <p:nvPr/>
        </p:nvCxnSpPr>
        <p:spPr>
          <a:xfrm flipH="1">
            <a:off x="10619107" y="2311477"/>
            <a:ext cx="73174" cy="715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8329CADD-1479-B8B4-A205-4E50915F9875}"/>
              </a:ext>
            </a:extLst>
          </p:cNvPr>
          <p:cNvSpPr/>
          <p:nvPr/>
        </p:nvSpPr>
        <p:spPr>
          <a:xfrm rot="19071043">
            <a:off x="9742791" y="2336113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9FEAC1D1-42D6-D6AE-2326-58C1649CCFA0}"/>
              </a:ext>
            </a:extLst>
          </p:cNvPr>
          <p:cNvSpPr/>
          <p:nvPr/>
        </p:nvSpPr>
        <p:spPr>
          <a:xfrm rot="19071043">
            <a:off x="9871254" y="1882143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9B2BBB48-E3A5-BC86-BD79-FBCCC4427328}"/>
              </a:ext>
            </a:extLst>
          </p:cNvPr>
          <p:cNvSpPr/>
          <p:nvPr/>
        </p:nvSpPr>
        <p:spPr>
          <a:xfrm rot="19071043">
            <a:off x="10208712" y="2285605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8F60D66-2573-DDF4-12A3-12B9627E3737}"/>
              </a:ext>
            </a:extLst>
          </p:cNvPr>
          <p:cNvSpPr/>
          <p:nvPr/>
        </p:nvSpPr>
        <p:spPr>
          <a:xfrm rot="19071043">
            <a:off x="10122907" y="2675906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FD060B-88A1-7608-458A-4D914BB8B64B}"/>
              </a:ext>
            </a:extLst>
          </p:cNvPr>
          <p:cNvCxnSpPr/>
          <p:nvPr/>
        </p:nvCxnSpPr>
        <p:spPr>
          <a:xfrm flipV="1">
            <a:off x="8850620" y="4251125"/>
            <a:ext cx="0" cy="10318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908A30-5991-B83C-CA09-5DB2F8329549}"/>
              </a:ext>
            </a:extLst>
          </p:cNvPr>
          <p:cNvCxnSpPr>
            <a:cxnSpLocks/>
          </p:cNvCxnSpPr>
          <p:nvPr/>
        </p:nvCxnSpPr>
        <p:spPr>
          <a:xfrm>
            <a:off x="8850620" y="5282971"/>
            <a:ext cx="13206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EE50A0-E6F4-1A54-9C0F-7C48CEF3D925}"/>
              </a:ext>
            </a:extLst>
          </p:cNvPr>
          <p:cNvSpPr/>
          <p:nvPr/>
        </p:nvSpPr>
        <p:spPr>
          <a:xfrm>
            <a:off x="9005199" y="4947412"/>
            <a:ext cx="142606" cy="335553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62072-5D5C-D2BB-CAEB-7AD43F268EA7}"/>
              </a:ext>
            </a:extLst>
          </p:cNvPr>
          <p:cNvSpPr/>
          <p:nvPr/>
        </p:nvSpPr>
        <p:spPr>
          <a:xfrm>
            <a:off x="9402355" y="4410517"/>
            <a:ext cx="142606" cy="872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121CDA-D5BE-9654-F044-F048D64C5538}"/>
              </a:ext>
            </a:extLst>
          </p:cNvPr>
          <p:cNvSpPr/>
          <p:nvPr/>
        </p:nvSpPr>
        <p:spPr>
          <a:xfrm>
            <a:off x="9774516" y="5136605"/>
            <a:ext cx="140943" cy="139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830901-FCBD-06EF-D7BD-7C2A22512E8F}"/>
                  </a:ext>
                </a:extLst>
              </p:cNvPr>
              <p:cNvSpPr txBox="1"/>
              <p:nvPr/>
            </p:nvSpPr>
            <p:spPr>
              <a:xfrm>
                <a:off x="8420401" y="4429354"/>
                <a:ext cx="40132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830901-FCBD-06EF-D7BD-7C2A2251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01" y="4429354"/>
                <a:ext cx="401327" cy="289182"/>
              </a:xfrm>
              <a:prstGeom prst="rect">
                <a:avLst/>
              </a:prstGeom>
              <a:blipFill>
                <a:blip r:embed="rId7"/>
                <a:stretch>
                  <a:fillRect l="-12121" r="-7576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FA9F0-BACD-76FB-68D5-5CFBBDFEEFFA}"/>
                  </a:ext>
                </a:extLst>
              </p:cNvPr>
              <p:cNvSpPr txBox="1"/>
              <p:nvPr/>
            </p:nvSpPr>
            <p:spPr>
              <a:xfrm>
                <a:off x="8912888" y="5289740"/>
                <a:ext cx="31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FA9F0-BACD-76FB-68D5-5CFBBDF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888" y="5289740"/>
                <a:ext cx="310983" cy="153888"/>
              </a:xfrm>
              <a:prstGeom prst="rect">
                <a:avLst/>
              </a:prstGeom>
              <a:blipFill>
                <a:blip r:embed="rId8"/>
                <a:stretch>
                  <a:fillRect l="-9804" r="-11765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683539-C4B3-FCA5-7FD1-24FB9653D1F8}"/>
                  </a:ext>
                </a:extLst>
              </p:cNvPr>
              <p:cNvSpPr txBox="1"/>
              <p:nvPr/>
            </p:nvSpPr>
            <p:spPr>
              <a:xfrm>
                <a:off x="9289013" y="5289740"/>
                <a:ext cx="31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683539-C4B3-FCA5-7FD1-24FB9653D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013" y="5289740"/>
                <a:ext cx="310983" cy="153888"/>
              </a:xfrm>
              <a:prstGeom prst="rect">
                <a:avLst/>
              </a:prstGeom>
              <a:blipFill>
                <a:blip r:embed="rId9"/>
                <a:stretch>
                  <a:fillRect l="-11765" r="-9804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4247F8-0361-3071-D0E3-A13A6D74F6A9}"/>
                  </a:ext>
                </a:extLst>
              </p:cNvPr>
              <p:cNvSpPr txBox="1"/>
              <p:nvPr/>
            </p:nvSpPr>
            <p:spPr>
              <a:xfrm>
                <a:off x="9729751" y="5289740"/>
                <a:ext cx="31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4247F8-0361-3071-D0E3-A13A6D74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51" y="5289740"/>
                <a:ext cx="310983" cy="153888"/>
              </a:xfrm>
              <a:prstGeom prst="rect">
                <a:avLst/>
              </a:prstGeom>
              <a:blipFill>
                <a:blip r:embed="rId10"/>
                <a:stretch>
                  <a:fillRect l="-9804" r="-11765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E05565-8248-B6B3-1040-38482BD4D7A9}"/>
                  </a:ext>
                </a:extLst>
              </p:cNvPr>
              <p:cNvSpPr txBox="1"/>
              <p:nvPr/>
            </p:nvSpPr>
            <p:spPr>
              <a:xfrm>
                <a:off x="6226052" y="5475564"/>
                <a:ext cx="189013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E05565-8248-B6B3-1040-38482BD4D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52" y="5475564"/>
                <a:ext cx="1890133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E8CF86F-91F3-7854-6B52-843744284E69}"/>
              </a:ext>
            </a:extLst>
          </p:cNvPr>
          <p:cNvSpPr/>
          <p:nvPr/>
        </p:nvSpPr>
        <p:spPr>
          <a:xfrm>
            <a:off x="6072732" y="4254180"/>
            <a:ext cx="2127448" cy="282447"/>
          </a:xfrm>
          <a:prstGeom prst="wedgeRectCallout">
            <a:avLst>
              <a:gd name="adj1" fmla="val -44664"/>
              <a:gd name="adj2" fmla="val 973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“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” classification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813D21CB-00E5-50C6-BF14-87AC53C96E12}"/>
              </a:ext>
            </a:extLst>
          </p:cNvPr>
          <p:cNvSpPr/>
          <p:nvPr/>
        </p:nvSpPr>
        <p:spPr>
          <a:xfrm>
            <a:off x="6353800" y="4682108"/>
            <a:ext cx="1965487" cy="513561"/>
          </a:xfrm>
          <a:prstGeom prst="wedgeRectCallout">
            <a:avLst>
              <a:gd name="adj1" fmla="val 40272"/>
              <a:gd name="adj2" fmla="val -774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Multi-class extension of logistic regression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521BC9-CD7F-3024-0E8A-C05DDF6C0ADE}"/>
                  </a:ext>
                </a:extLst>
              </p:cNvPr>
              <p:cNvSpPr txBox="1"/>
              <p:nvPr/>
            </p:nvSpPr>
            <p:spPr>
              <a:xfrm>
                <a:off x="2414296" y="5633244"/>
                <a:ext cx="319850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521BC9-CD7F-3024-0E8A-C05DDF6C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96" y="5633244"/>
                <a:ext cx="3198503" cy="385555"/>
              </a:xfrm>
              <a:prstGeom prst="rect">
                <a:avLst/>
              </a:prstGeom>
              <a:blipFill>
                <a:blip r:embed="rId12"/>
                <a:stretch>
                  <a:fillRect l="-2286" r="-3619" b="-31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36638E8A-C675-694E-C2BA-86C7DDD37CCB}"/>
                  </a:ext>
                </a:extLst>
              </p:cNvPr>
              <p:cNvSpPr/>
              <p:nvPr/>
            </p:nvSpPr>
            <p:spPr>
              <a:xfrm>
                <a:off x="112348" y="6144421"/>
                <a:ext cx="3001168" cy="451545"/>
              </a:xfrm>
              <a:prstGeom prst="wedgeRectCallout">
                <a:avLst>
                  <a:gd name="adj1" fmla="val 36048"/>
                  <a:gd name="adj2" fmla="val -733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each of 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classes </a:t>
                </a:r>
              </a:p>
            </p:txBody>
          </p:sp>
        </mc:Choice>
        <mc:Fallback xmlns="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36638E8A-C675-694E-C2BA-86C7DDD37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8" y="6144421"/>
                <a:ext cx="3001168" cy="451545"/>
              </a:xfrm>
              <a:prstGeom prst="wedgeRectCallout">
                <a:avLst>
                  <a:gd name="adj1" fmla="val 36048"/>
                  <a:gd name="adj2" fmla="val -73368"/>
                </a:avLst>
              </a:prstGeom>
              <a:blipFill>
                <a:blip r:embed="rId13"/>
                <a:stretch>
                  <a:fillRect l="-806" r="-1815" b="-221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5790C1A6-2048-00DE-F204-AABA7374C5C3}"/>
              </a:ext>
            </a:extLst>
          </p:cNvPr>
          <p:cNvSpPr/>
          <p:nvPr/>
        </p:nvSpPr>
        <p:spPr>
          <a:xfrm>
            <a:off x="6027980" y="6397797"/>
            <a:ext cx="2376537" cy="320618"/>
          </a:xfrm>
          <a:prstGeom prst="wedgeRectCallout">
            <a:avLst>
              <a:gd name="adj1" fmla="val -36450"/>
              <a:gd name="adj2" fmla="val -919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Probabilities must sum to 1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peech Bubble: Rectangle 67">
                <a:extLst>
                  <a:ext uri="{FF2B5EF4-FFF2-40B4-BE49-F238E27FC236}">
                    <a16:creationId xmlns:a16="http://schemas.microsoft.com/office/drawing/2014/main" id="{1E3BAC64-34C3-AB6B-4620-622930BEB023}"/>
                  </a:ext>
                </a:extLst>
              </p:cNvPr>
              <p:cNvSpPr/>
              <p:nvPr/>
            </p:nvSpPr>
            <p:spPr>
              <a:xfrm>
                <a:off x="93977" y="5220580"/>
                <a:ext cx="1808254" cy="524309"/>
              </a:xfrm>
              <a:prstGeom prst="wedgeRectCallout">
                <a:avLst>
                  <a:gd name="adj1" fmla="val 2098"/>
                  <a:gd name="adj2" fmla="val -80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8" name="Speech Bubble: Rectangle 67">
                <a:extLst>
                  <a:ext uri="{FF2B5EF4-FFF2-40B4-BE49-F238E27FC236}">
                    <a16:creationId xmlns:a16="http://schemas.microsoft.com/office/drawing/2014/main" id="{1E3BAC64-34C3-AB6B-4620-622930BE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" y="5220580"/>
                <a:ext cx="1808254" cy="524309"/>
              </a:xfrm>
              <a:prstGeom prst="wedgeRectCallout">
                <a:avLst>
                  <a:gd name="adj1" fmla="val 2098"/>
                  <a:gd name="adj2" fmla="val -80815"/>
                </a:avLst>
              </a:prstGeom>
              <a:blipFill>
                <a:blip r:embed="rId14"/>
                <a:stretch>
                  <a:fillRect l="-1333" b="-136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79037429-A9D6-0B1F-5A7D-F367C13B2443}"/>
                  </a:ext>
                </a:extLst>
              </p:cNvPr>
              <p:cNvSpPr/>
              <p:nvPr/>
            </p:nvSpPr>
            <p:spPr>
              <a:xfrm>
                <a:off x="2219785" y="1650568"/>
                <a:ext cx="1405174" cy="498237"/>
              </a:xfrm>
              <a:prstGeom prst="wedgeRectCallout">
                <a:avLst>
                  <a:gd name="adj1" fmla="val 70759"/>
                  <a:gd name="adj2" fmla="val -232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matrix</a:t>
                </a:r>
              </a:p>
            </p:txBody>
          </p:sp>
        </mc:Choice>
        <mc:Fallback xmlns="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79037429-A9D6-0B1F-5A7D-F367C13B2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85" y="1650568"/>
                <a:ext cx="1405174" cy="498237"/>
              </a:xfrm>
              <a:prstGeom prst="wedgeRectCallout">
                <a:avLst>
                  <a:gd name="adj1" fmla="val 70759"/>
                  <a:gd name="adj2" fmla="val -23215"/>
                </a:avLst>
              </a:prstGeom>
              <a:blipFill>
                <a:blip r:embed="rId15"/>
                <a:stretch>
                  <a:fillRect l="-1389" t="-10714" b="-214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19A133EB-76B6-B49F-4AEF-063491A6FF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08345" y="558323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E0839BC5-9D6D-CA5D-3226-CADC31DFE936}"/>
                  </a:ext>
                </a:extLst>
              </p:cNvPr>
              <p:cNvSpPr/>
              <p:nvPr/>
            </p:nvSpPr>
            <p:spPr>
              <a:xfrm>
                <a:off x="8238931" y="5637420"/>
                <a:ext cx="2651606" cy="699214"/>
              </a:xfrm>
              <a:prstGeom prst="wedgeRectCallout">
                <a:avLst>
                  <a:gd name="adj1" fmla="val 62898"/>
                  <a:gd name="adj2" fmla="val 226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We actually need only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vectors in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classification. Think why?</a:t>
                </a:r>
              </a:p>
            </p:txBody>
          </p:sp>
        </mc:Choice>
        <mc:Fallback xmlns="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E0839BC5-9D6D-CA5D-3226-CADC31DFE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931" y="5637420"/>
                <a:ext cx="2651606" cy="699214"/>
              </a:xfrm>
              <a:prstGeom prst="wedgeRectCallout">
                <a:avLst>
                  <a:gd name="adj1" fmla="val 62898"/>
                  <a:gd name="adj2" fmla="val 2267"/>
                </a:avLst>
              </a:prstGeom>
              <a:blipFill>
                <a:blip r:embed="rId17"/>
                <a:stretch>
                  <a:fillRect l="-402" t="-3448" b="-112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2E5749AA-1B2B-38A9-713C-C67CC38B312E}"/>
                  </a:ext>
                </a:extLst>
              </p:cNvPr>
              <p:cNvSpPr/>
              <p:nvPr/>
            </p:nvSpPr>
            <p:spPr>
              <a:xfrm>
                <a:off x="3310340" y="6144421"/>
                <a:ext cx="2278137" cy="533755"/>
              </a:xfrm>
              <a:prstGeom prst="wedgeRectCallout">
                <a:avLst>
                  <a:gd name="adj1" fmla="val -61535"/>
                  <a:gd name="adj2" fmla="val -232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the largest probability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2E5749AA-1B2B-38A9-713C-C67CC38B3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40" y="6144421"/>
                <a:ext cx="2278137" cy="533755"/>
              </a:xfrm>
              <a:prstGeom prst="wedgeRectCallout">
                <a:avLst>
                  <a:gd name="adj1" fmla="val -61535"/>
                  <a:gd name="adj2" fmla="val -23206"/>
                </a:avLst>
              </a:prstGeom>
              <a:blipFill>
                <a:blip r:embed="rId18"/>
                <a:stretch>
                  <a:fillRect t="-5495" b="-164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52CADF-E002-B6D2-5493-9F3B60D84749}"/>
                  </a:ext>
                </a:extLst>
              </p:cNvPr>
              <p:cNvSpPr/>
              <p:nvPr/>
            </p:nvSpPr>
            <p:spPr>
              <a:xfrm>
                <a:off x="10222199" y="4268891"/>
                <a:ext cx="1840123" cy="1031846"/>
              </a:xfrm>
              <a:prstGeom prst="wedgeRectCallout">
                <a:avLst>
                  <a:gd name="adj1" fmla="val 10345"/>
                  <a:gd name="adj2" fmla="val 8544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Just like logistic regression, the scores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called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logits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logits in this case) </a:t>
                </a:r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52CADF-E002-B6D2-5493-9F3B60D84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99" y="4268891"/>
                <a:ext cx="1840123" cy="1031846"/>
              </a:xfrm>
              <a:prstGeom prst="wedgeRectCallout">
                <a:avLst>
                  <a:gd name="adj1" fmla="val 10345"/>
                  <a:gd name="adj2" fmla="val 85449"/>
                </a:avLst>
              </a:prstGeom>
              <a:blipFill>
                <a:blip r:embed="rId19"/>
                <a:stretch>
                  <a:fillRect l="-6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0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6"/>
    </mc:Choice>
    <mc:Fallback xmlns="">
      <p:transition spd="slow" advTm="119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51" grpId="0" animBg="1"/>
      <p:bldP spid="52" grpId="0" animBg="1"/>
      <p:bldP spid="57" grpId="0"/>
      <p:bldP spid="59" grpId="0"/>
      <p:bldP spid="60" grpId="0"/>
      <p:bldP spid="61" grpId="0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Classification: Interpreting weight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multi-class classification prediction rule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score of the input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 (or similarity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Once learned (we will see the methods later), these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weight vectors (one for each class) can sometimes have nice interpretations, especially when the inputs are images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/>
              <p:nvPr/>
            </p:nvSpPr>
            <p:spPr>
              <a:xfrm>
                <a:off x="3360578" y="1659290"/>
                <a:ext cx="5097165" cy="56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∈{1,2,…,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78" y="1659290"/>
                <a:ext cx="5097165" cy="565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A694-502F-498B-9A2E-58548ED2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62" y="4170010"/>
            <a:ext cx="10287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B5924C-EF19-4C2E-BC52-15A0019D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2" y="4198585"/>
            <a:ext cx="100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57B095-CC00-4616-9ECD-4A629502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66" y="4208110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41B1FDB-75C4-4B4F-B2B5-BF2140A0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70" y="4230270"/>
            <a:ext cx="981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/>
              <p:nvPr/>
            </p:nvSpPr>
            <p:spPr>
              <a:xfrm>
                <a:off x="3530412" y="5213420"/>
                <a:ext cx="52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12" y="5213420"/>
                <a:ext cx="529440" cy="276999"/>
              </a:xfrm>
              <a:prstGeom prst="rect">
                <a:avLst/>
              </a:prstGeom>
              <a:blipFill>
                <a:blip r:embed="rId9"/>
                <a:stretch>
                  <a:fillRect l="-5747" r="-2299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/>
              <p:nvPr/>
            </p:nvSpPr>
            <p:spPr>
              <a:xfrm>
                <a:off x="4734604" y="5207143"/>
                <a:ext cx="63331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𝑓𝑟𝑜𝑔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4" y="5207143"/>
                <a:ext cx="633314" cy="299569"/>
              </a:xfrm>
              <a:prstGeom prst="rect">
                <a:avLst/>
              </a:prstGeom>
              <a:blipFill>
                <a:blip r:embed="rId10"/>
                <a:stretch>
                  <a:fillRect l="-4808" r="-6731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/>
              <p:nvPr/>
            </p:nvSpPr>
            <p:spPr>
              <a:xfrm>
                <a:off x="6134779" y="5207143"/>
                <a:ext cx="71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h𝑜𝑟𝑠𝑒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79" y="5207143"/>
                <a:ext cx="715132" cy="276999"/>
              </a:xfrm>
              <a:prstGeom prst="rect">
                <a:avLst/>
              </a:prstGeom>
              <a:blipFill>
                <a:blip r:embed="rId11"/>
                <a:stretch>
                  <a:fillRect l="-4237" r="-254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/>
              <p:nvPr/>
            </p:nvSpPr>
            <p:spPr>
              <a:xfrm>
                <a:off x="7516681" y="5198710"/>
                <a:ext cx="51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681" y="5198710"/>
                <a:ext cx="512576" cy="276999"/>
              </a:xfrm>
              <a:prstGeom prst="rect">
                <a:avLst/>
              </a:prstGeom>
              <a:blipFill>
                <a:blip r:embed="rId12"/>
                <a:stretch>
                  <a:fillRect l="-5952" r="-3571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8F742B2-DBE0-4449-9C93-00FA57FCA7F9}"/>
              </a:ext>
            </a:extLst>
          </p:cNvPr>
          <p:cNvSpPr/>
          <p:nvPr/>
        </p:nvSpPr>
        <p:spPr>
          <a:xfrm>
            <a:off x="265245" y="4064265"/>
            <a:ext cx="2481942" cy="2173639"/>
          </a:xfrm>
          <a:prstGeom prst="wedgeRectCallout">
            <a:avLst>
              <a:gd name="adj1" fmla="val 68529"/>
              <a:gd name="adj2" fmla="val -117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learned weight vectors of each of the 4 classes “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unflattened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” and visualized as images – they kind of look like a “average” of what the images from that class should look like</a:t>
            </a:r>
            <a:endParaRPr lang="en-IN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3" name="Picture 2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EB349C7-0466-40F7-BB56-63EBDEB3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986" y="3916281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B664BBC-231C-489E-A3ED-F5E0F4705047}"/>
              </a:ext>
            </a:extLst>
          </p:cNvPr>
          <p:cNvSpPr/>
          <p:nvPr/>
        </p:nvSpPr>
        <p:spPr>
          <a:xfrm>
            <a:off x="8865679" y="4114340"/>
            <a:ext cx="2037975" cy="1178141"/>
          </a:xfrm>
          <a:prstGeom prst="wedgeRectCallout">
            <a:avLst>
              <a:gd name="adj1" fmla="val 63231"/>
              <a:gd name="adj2" fmla="val -155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images sort of look like class prototypes if I were using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784462-190B-414D-A91B-BA6C55203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1201" y="5292481"/>
            <a:ext cx="1010687" cy="965223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820C74F-9AC1-4E0A-B111-499CF1DDAA5C}"/>
              </a:ext>
            </a:extLst>
          </p:cNvPr>
          <p:cNvSpPr/>
          <p:nvPr/>
        </p:nvSpPr>
        <p:spPr>
          <a:xfrm>
            <a:off x="8578517" y="5414078"/>
            <a:ext cx="2130600" cy="843625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Yeah, “sort of”.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No wonder why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LwP</a:t>
            </a:r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(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with Euclidean distances) acts like a linear model. 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EE7F629-5418-4396-9392-950170A85726}"/>
              </a:ext>
            </a:extLst>
          </p:cNvPr>
          <p:cNvSpPr/>
          <p:nvPr/>
        </p:nvSpPr>
        <p:spPr>
          <a:xfrm>
            <a:off x="3029270" y="5574984"/>
            <a:ext cx="5481773" cy="562399"/>
          </a:xfrm>
          <a:prstGeom prst="wedgeRectCallout">
            <a:avLst>
              <a:gd name="adj1" fmla="val -55734"/>
              <a:gd name="adj2" fmla="val -173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That’s why the dot product of each of these weight vectors with an image from the correct class will be expected to be the largest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20" grpId="0"/>
      <p:bldP spid="21" grpId="0"/>
      <p:bldP spid="22" grpId="0" animBg="1"/>
      <p:bldP spid="24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Assume true label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the score of a linear model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One possibility is to use squared loss just like we used in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Will be easy to optimize (same solution as the regression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Can also consider other loss functions used in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Basically, pretend that the binary label is actually a continuous value and treat the problem as regression where the output can only be one of two possible values</a:t>
                </a:r>
              </a:p>
              <a:p>
                <a:pPr marL="457200" lvl="1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However, regression loss functions aren’t ideal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discrete (binary/categorical)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Using the score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of belonging to the positive class, we have specialized loss function for binary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 r="-1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5E6B1-5165-D90C-779F-C28D056D2836}"/>
                  </a:ext>
                </a:extLst>
              </p:cNvPr>
              <p:cNvSpPr txBox="1"/>
              <p:nvPr/>
            </p:nvSpPr>
            <p:spPr>
              <a:xfrm>
                <a:off x="3959604" y="2327945"/>
                <a:ext cx="383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5E6B1-5165-D90C-779F-C28D056D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04" y="2327945"/>
                <a:ext cx="3831755" cy="369332"/>
              </a:xfrm>
              <a:prstGeom prst="rect">
                <a:avLst/>
              </a:prstGeom>
              <a:blipFill>
                <a:blip r:embed="rId4"/>
                <a:stretch>
                  <a:fillRect l="-1433" r="-47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00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Classification: 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Cross-entropy (CE) is a popular loss function for binary classification. Used in logistic reg.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predicted prob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CE loss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multi-class classification, the CE loss is defined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5C9CB4-AC8E-BF97-3D13-B7DA056BDCA5}"/>
                  </a:ext>
                </a:extLst>
              </p:cNvPr>
              <p:cNvSpPr txBox="1"/>
              <p:nvPr/>
            </p:nvSpPr>
            <p:spPr>
              <a:xfrm>
                <a:off x="1694575" y="2430823"/>
                <a:ext cx="6724533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5C9CB4-AC8E-BF97-3D13-B7DA056B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75" y="2430823"/>
                <a:ext cx="6724533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40C6AAD-01CA-DB9D-C066-356961288267}"/>
                  </a:ext>
                </a:extLst>
              </p:cNvPr>
              <p:cNvSpPr/>
              <p:nvPr/>
            </p:nvSpPr>
            <p:spPr>
              <a:xfrm>
                <a:off x="543910" y="3392319"/>
                <a:ext cx="3264691" cy="555589"/>
              </a:xfrm>
              <a:prstGeom prst="wedgeRectCallout">
                <a:avLst>
                  <a:gd name="adj1" fmla="val -1299"/>
                  <a:gd name="adj2" fmla="val -10487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Very large loss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1and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 to 0,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0and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 to 1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40C6AAD-01CA-DB9D-C066-35696128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" y="3392319"/>
                <a:ext cx="3264691" cy="555589"/>
              </a:xfrm>
              <a:prstGeom prst="wedgeRectCallout">
                <a:avLst>
                  <a:gd name="adj1" fmla="val -1299"/>
                  <a:gd name="adj2" fmla="val -104878"/>
                </a:avLst>
              </a:prstGeom>
              <a:blipFill>
                <a:blip r:embed="rId5"/>
                <a:stretch>
                  <a:fillRect l="-742" b="-88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365F58C-1FC8-D499-2F93-E5176AEE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65" y="2237185"/>
            <a:ext cx="2747044" cy="203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9DBB62A-080F-5D99-30F8-B5069B051821}"/>
              </a:ext>
            </a:extLst>
          </p:cNvPr>
          <p:cNvSpPr/>
          <p:nvPr/>
        </p:nvSpPr>
        <p:spPr>
          <a:xfrm>
            <a:off x="4198611" y="3446589"/>
            <a:ext cx="3492886" cy="555589"/>
          </a:xfrm>
          <a:prstGeom prst="wedgeRectCallout">
            <a:avLst>
              <a:gd name="adj1" fmla="val -61354"/>
              <a:gd name="adj2" fmla="val 68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 precisely what we want from a good loss function for binary classification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92075-F54F-ED93-160E-ED5950F94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1504" y="476199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6879268-7B2A-314F-342C-886D3593A527}"/>
                  </a:ext>
                </a:extLst>
              </p:cNvPr>
              <p:cNvSpPr/>
              <p:nvPr/>
            </p:nvSpPr>
            <p:spPr>
              <a:xfrm>
                <a:off x="8024393" y="4443800"/>
                <a:ext cx="2970782" cy="1506757"/>
              </a:xfrm>
              <a:prstGeom prst="wedgeRectCallout">
                <a:avLst>
                  <a:gd name="adj1" fmla="val 61732"/>
                  <a:gd name="adj2" fmla="val 2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Sometimes we divide the loss function (not just CE but others too like squared loss) by the number of training examples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(doesn’t make a difference to the solution; just a scaling factor. All relevant quantities, such as gradients will also get divided by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6879268-7B2A-314F-342C-886D3593A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93" y="4443800"/>
                <a:ext cx="2970782" cy="1506757"/>
              </a:xfrm>
              <a:prstGeom prst="wedgeRectCallout">
                <a:avLst>
                  <a:gd name="adj1" fmla="val 61732"/>
                  <a:gd name="adj2" fmla="val 270"/>
                </a:avLst>
              </a:prstGeom>
              <a:blipFill>
                <a:blip r:embed="rId8"/>
                <a:stretch>
                  <a:fillRect l="-364" t="-2811" b="-642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60FE4-C956-8013-2998-BA568B253134}"/>
                  </a:ext>
                </a:extLst>
              </p:cNvPr>
              <p:cNvSpPr txBox="1"/>
              <p:nvPr/>
            </p:nvSpPr>
            <p:spPr>
              <a:xfrm>
                <a:off x="2176255" y="4767424"/>
                <a:ext cx="467467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60FE4-C956-8013-2998-BA568B25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55" y="4767424"/>
                <a:ext cx="4674677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DFF1241-BC39-5FC6-C1A9-6CEFE28D763D}"/>
                  </a:ext>
                </a:extLst>
              </p:cNvPr>
              <p:cNvSpPr/>
              <p:nvPr/>
            </p:nvSpPr>
            <p:spPr>
              <a:xfrm>
                <a:off x="4116289" y="5787264"/>
                <a:ext cx="3264691" cy="755913"/>
              </a:xfrm>
              <a:prstGeom prst="wedgeRectCallout">
                <a:avLst>
                  <a:gd name="adj1" fmla="val 1122"/>
                  <a:gd name="adj2" fmla="val -984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true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0 otherwise.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predicted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DFF1241-BC39-5FC6-C1A9-6CEFE28D7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289" y="5787264"/>
                <a:ext cx="3264691" cy="755913"/>
              </a:xfrm>
              <a:prstGeom prst="wedgeRectCallout">
                <a:avLst>
                  <a:gd name="adj1" fmla="val 1122"/>
                  <a:gd name="adj2" fmla="val -98486"/>
                </a:avLst>
              </a:prstGeom>
              <a:blipFill>
                <a:blip r:embed="rId10"/>
                <a:stretch>
                  <a:fillRect l="-742"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5F098F0-D059-D5FB-25C8-95825AFD8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6" y="553433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3255F8B-0A2E-7F68-F0D3-6527F643FABB}"/>
                  </a:ext>
                </a:extLst>
              </p:cNvPr>
              <p:cNvSpPr/>
              <p:nvPr/>
            </p:nvSpPr>
            <p:spPr>
              <a:xfrm>
                <a:off x="1111524" y="5534332"/>
                <a:ext cx="2743052" cy="1153986"/>
              </a:xfrm>
              <a:prstGeom prst="wedgeRectCallout">
                <a:avLst>
                  <a:gd name="adj1" fmla="val -65370"/>
                  <a:gd name="adj2" fmla="val -1523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CE loss is also convex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(can prove easily using definition of convexity; will see later). Therefore unique solution is obtained when we minimize it </a:t>
                </a:r>
                <a:endParaRPr lang="en-IN" sz="1600" b="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3255F8B-0A2E-7F68-F0D3-6527F643F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24" y="5534332"/>
                <a:ext cx="2743052" cy="1153986"/>
              </a:xfrm>
              <a:prstGeom prst="wedgeRectCallout">
                <a:avLst>
                  <a:gd name="adj1" fmla="val -65370"/>
                  <a:gd name="adj2" fmla="val -15230"/>
                </a:avLst>
              </a:prstGeom>
              <a:blipFill>
                <a:blip r:embed="rId11"/>
                <a:stretch>
                  <a:fillRect t="-7853" r="-2481" b="-130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04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10" grpId="0" animBg="1"/>
      <p:bldP spid="14" grpId="0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Cross-Entropy Loss: The Gradient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The expression for the gradient of binary cross-entropy loss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The expression for the gradient of multi-class cross-entropy loss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8EE6B-032E-DF00-CE4C-6D1BCB6BEB70}"/>
                  </a:ext>
                </a:extLst>
              </p:cNvPr>
              <p:cNvSpPr txBox="1"/>
              <p:nvPr/>
            </p:nvSpPr>
            <p:spPr>
              <a:xfrm>
                <a:off x="2698371" y="1670860"/>
                <a:ext cx="6795258" cy="100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8EE6B-032E-DF00-CE4C-6D1BCB6B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1" y="1670860"/>
                <a:ext cx="6795258" cy="100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10B6E521-CB47-1038-2362-B5A9BF26FCEA}"/>
                  </a:ext>
                </a:extLst>
              </p:cNvPr>
              <p:cNvSpPr/>
              <p:nvPr/>
            </p:nvSpPr>
            <p:spPr>
              <a:xfrm>
                <a:off x="5680511" y="2885363"/>
                <a:ext cx="4092663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form of each term in the gradient expression: Amount of current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error in predicting the label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multiplied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by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10B6E521-CB47-1038-2362-B5A9BF26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11" y="2885363"/>
                <a:ext cx="4092663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blipFill>
                <a:blip r:embed="rId4"/>
                <a:stretch>
                  <a:fillRect l="-297" b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63D2BA2A-64AB-9FCD-8E56-E3BF4520E051}"/>
                  </a:ext>
                </a:extLst>
              </p:cNvPr>
              <p:cNvSpPr/>
              <p:nvPr/>
            </p:nvSpPr>
            <p:spPr>
              <a:xfrm>
                <a:off x="1828448" y="2660481"/>
                <a:ext cx="3221723" cy="1243245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this, we can now do gradient descent to learn the optimal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logistic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63D2BA2A-64AB-9FCD-8E56-E3BF4520E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48" y="2660481"/>
                <a:ext cx="3221723" cy="1243245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blipFill>
                <a:blip r:embed="rId5"/>
                <a:stretch>
                  <a:fillRect l="-1507" b="-4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4349BC-1590-05E1-68AD-9B848B234362}"/>
                  </a:ext>
                </a:extLst>
              </p:cNvPr>
              <p:cNvSpPr txBox="1"/>
              <p:nvPr/>
            </p:nvSpPr>
            <p:spPr>
              <a:xfrm>
                <a:off x="3061981" y="4683187"/>
                <a:ext cx="7413696" cy="100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4349BC-1590-05E1-68AD-9B848B23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1" y="4683187"/>
                <a:ext cx="7413696" cy="1007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5C27566-2F75-357F-19B1-8B675904DE8B}"/>
                  </a:ext>
                </a:extLst>
              </p:cNvPr>
              <p:cNvSpPr/>
              <p:nvPr/>
            </p:nvSpPr>
            <p:spPr>
              <a:xfrm>
                <a:off x="723033" y="4584771"/>
                <a:ext cx="2259841" cy="755759"/>
              </a:xfrm>
              <a:prstGeom prst="wedgeRectCallout">
                <a:avLst>
                  <a:gd name="adj1" fmla="val 58164"/>
                  <a:gd name="adj2" fmla="val 422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Need to calculate the gradient for each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weight vectors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5C27566-2F75-357F-19B1-8B675904D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3" y="4584771"/>
                <a:ext cx="2259841" cy="755759"/>
              </a:xfrm>
              <a:prstGeom prst="wedgeRectCallout">
                <a:avLst>
                  <a:gd name="adj1" fmla="val 58164"/>
                  <a:gd name="adj2" fmla="val 42217"/>
                </a:avLst>
              </a:prstGeom>
              <a:blipFill>
                <a:blip r:embed="rId7"/>
                <a:stretch>
                  <a:fillRect l="-1970" t="-13386" b="-2126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ABBF51F-E0AE-FC37-B4FC-B4162F6B875D}"/>
                  </a:ext>
                </a:extLst>
              </p:cNvPr>
              <p:cNvSpPr/>
              <p:nvPr/>
            </p:nvSpPr>
            <p:spPr>
              <a:xfrm>
                <a:off x="8293116" y="1404802"/>
                <a:ext cx="1387215" cy="532116"/>
              </a:xfrm>
              <a:prstGeom prst="wedgeRectCallout">
                <a:avLst>
                  <a:gd name="adj1" fmla="val -37307"/>
                  <a:gd name="adj2" fmla="val 706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ABBF51F-E0AE-FC37-B4FC-B4162F6B8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16" y="1404802"/>
                <a:ext cx="1387215" cy="532116"/>
              </a:xfrm>
              <a:prstGeom prst="wedgeRectCallout">
                <a:avLst>
                  <a:gd name="adj1" fmla="val -37307"/>
                  <a:gd name="adj2" fmla="val 70615"/>
                </a:avLst>
              </a:prstGeom>
              <a:blipFill>
                <a:blip r:embed="rId8"/>
                <a:stretch>
                  <a:fillRect l="-8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38EBA74-3E6D-8755-62C5-DA21E1E97562}"/>
                  </a:ext>
                </a:extLst>
              </p:cNvPr>
              <p:cNvSpPr/>
              <p:nvPr/>
            </p:nvSpPr>
            <p:spPr>
              <a:xfrm>
                <a:off x="913149" y="5647781"/>
                <a:ext cx="5190194" cy="815940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these gradients, we can now do gradient descent to learn the optimal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the </a:t>
                </a:r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classification model</a:t>
                </a:r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38EBA74-3E6D-8755-62C5-DA21E1E97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49" y="5647781"/>
                <a:ext cx="5190194" cy="815940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blipFill>
                <a:blip r:embed="rId9"/>
                <a:stretch>
                  <a:fillRect l="-937" r="-1054" b="-141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A5FC06C-C31B-3ED2-EDAD-16E28539AD6F}"/>
                  </a:ext>
                </a:extLst>
              </p:cNvPr>
              <p:cNvSpPr/>
              <p:nvPr/>
            </p:nvSpPr>
            <p:spPr>
              <a:xfrm>
                <a:off x="6554364" y="5862285"/>
                <a:ext cx="4166766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form of each term in the gradient expression: Amount of current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error in predicting the label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multiplied by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A5FC06C-C31B-3ED2-EDAD-16E28539A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64" y="5862285"/>
                <a:ext cx="4166766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blipFill>
                <a:blip r:embed="rId10"/>
                <a:stretch>
                  <a:fillRect l="-291" b="-42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88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5" grpId="0"/>
      <p:bldP spid="8" grpId="0" animBg="1"/>
      <p:bldP spid="14" grpId="0" animBg="1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 linear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can also be used in classification</a:t>
                </a: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classification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can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“score”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either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Threshold the score to get a binary label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Convert the score into a probability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Note: In LR,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if we assume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-1/+1 (not 0/1)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then we can write </a:t>
                </a:r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000" dirty="0">
                    <a:latin typeface="Abadi Extra Light" panose="020B0204020104020204" pitchFamily="34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/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blipFill>
                <a:blip r:embed="rId4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5D1940B-9F3B-A0B3-4DB2-8C631181BA66}"/>
              </a:ext>
            </a:extLst>
          </p:cNvPr>
          <p:cNvGrpSpPr/>
          <p:nvPr/>
        </p:nvGrpSpPr>
        <p:grpSpPr>
          <a:xfrm>
            <a:off x="5879268" y="3116872"/>
            <a:ext cx="5593039" cy="2288264"/>
            <a:chOff x="2454442" y="1188485"/>
            <a:chExt cx="7498080" cy="28830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CA05596-F1D6-F157-4E46-6D61CA7CF938}"/>
                </a:ext>
              </a:extLst>
            </p:cNvPr>
            <p:cNvCxnSpPr/>
            <p:nvPr/>
          </p:nvCxnSpPr>
          <p:spPr>
            <a:xfrm>
              <a:off x="6205889" y="1188485"/>
              <a:ext cx="0" cy="2883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82E784-385A-653B-339B-674D8E108E71}"/>
                </a:ext>
              </a:extLst>
            </p:cNvPr>
            <p:cNvCxnSpPr/>
            <p:nvPr/>
          </p:nvCxnSpPr>
          <p:spPr>
            <a:xfrm>
              <a:off x="2454442" y="4071486"/>
              <a:ext cx="749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0512E3-CF41-1A00-19C1-BDC3B2C88121}"/>
              </a:ext>
            </a:extLst>
          </p:cNvPr>
          <p:cNvSpPr txBox="1"/>
          <p:nvPr/>
        </p:nvSpPr>
        <p:spPr>
          <a:xfrm>
            <a:off x="8782210" y="5041425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C5C8E-E5FC-A8E5-E6D4-748CCC732075}"/>
              </a:ext>
            </a:extLst>
          </p:cNvPr>
          <p:cNvSpPr txBox="1"/>
          <p:nvPr/>
        </p:nvSpPr>
        <p:spPr>
          <a:xfrm>
            <a:off x="8675784" y="4054262"/>
            <a:ext cx="59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0.5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95C23-AA45-AD19-DCF8-DCD96A462CF5}"/>
              </a:ext>
            </a:extLst>
          </p:cNvPr>
          <p:cNvSpPr txBox="1"/>
          <p:nvPr/>
        </p:nvSpPr>
        <p:spPr>
          <a:xfrm>
            <a:off x="8625270" y="3198408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82B05D-A323-67EE-EE90-963DF0766CF6}"/>
              </a:ext>
            </a:extLst>
          </p:cNvPr>
          <p:cNvCxnSpPr/>
          <p:nvPr/>
        </p:nvCxnSpPr>
        <p:spPr>
          <a:xfrm>
            <a:off x="5879266" y="3293011"/>
            <a:ext cx="559303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 7">
            <a:extLst>
              <a:ext uri="{FF2B5EF4-FFF2-40B4-BE49-F238E27FC236}">
                <a16:creationId xmlns:a16="http://schemas.microsoft.com/office/drawing/2014/main" id="{67F9C6C5-6C42-FEBD-18EC-12FB0015C78B}"/>
              </a:ext>
            </a:extLst>
          </p:cNvPr>
          <p:cNvSpPr/>
          <p:nvPr/>
        </p:nvSpPr>
        <p:spPr>
          <a:xfrm>
            <a:off x="5879266" y="3356046"/>
            <a:ext cx="5593038" cy="1967256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/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/>
                  <a:t>(</a:t>
                </a:r>
                <a:r>
                  <a:rPr lang="en-IN" sz="2800" i="1" dirty="0"/>
                  <a:t>z</a:t>
                </a:r>
                <a:r>
                  <a:rPr lang="en-IN" sz="28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blipFill>
                <a:blip r:embed="rId5"/>
                <a:stretch>
                  <a:fillRect t="-24286" r="-37895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/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/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/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1" dirty="0"/>
                        <m:t>z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444408C-C8EA-D4AA-F1B1-6397AE317646}"/>
              </a:ext>
            </a:extLst>
          </p:cNvPr>
          <p:cNvSpPr/>
          <p:nvPr/>
        </p:nvSpPr>
        <p:spPr>
          <a:xfrm>
            <a:off x="186138" y="4039899"/>
            <a:ext cx="3075642" cy="1183418"/>
          </a:xfrm>
          <a:prstGeom prst="wedgeRectCallout">
            <a:avLst>
              <a:gd name="adj1" fmla="val 43982"/>
              <a:gd name="adj2" fmla="val -671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Popularly known as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“logistic regression” (LR)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model (misnomer: it is not a regression model but a classification model), a probabilistic model for binary classification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D3E9DB6-C33A-4026-4247-2027966D5D45}"/>
              </a:ext>
            </a:extLst>
          </p:cNvPr>
          <p:cNvSpPr/>
          <p:nvPr/>
        </p:nvSpPr>
        <p:spPr>
          <a:xfrm>
            <a:off x="5643166" y="3524464"/>
            <a:ext cx="2100378" cy="339141"/>
          </a:xfrm>
          <a:prstGeom prst="wedgeRectCallout">
            <a:avLst>
              <a:gd name="adj1" fmla="val 59958"/>
              <a:gd name="adj2" fmla="val 21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“sigmoid”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6BBD138-7455-4EE4-BCBC-B4E47C456391}"/>
              </a:ext>
            </a:extLst>
          </p:cNvPr>
          <p:cNvSpPr/>
          <p:nvPr/>
        </p:nvSpPr>
        <p:spPr>
          <a:xfrm>
            <a:off x="5705161" y="3960530"/>
            <a:ext cx="2100378" cy="498848"/>
          </a:xfrm>
          <a:prstGeom prst="wedgeRectCallout">
            <a:avLst>
              <a:gd name="adj1" fmla="val 41985"/>
              <a:gd name="adj2" fmla="val -775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Squashes a real number to the range 0-1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/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blipFill>
                <a:blip r:embed="rId9"/>
                <a:stretch>
                  <a:fillRect l="-2273" r="-3788" b="-3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D0D8914-F34B-FEEA-1EC8-009200079BFB}"/>
              </a:ext>
            </a:extLst>
          </p:cNvPr>
          <p:cNvSpPr/>
          <p:nvPr/>
        </p:nvSpPr>
        <p:spPr>
          <a:xfrm>
            <a:off x="6755350" y="2068788"/>
            <a:ext cx="2120582" cy="743907"/>
          </a:xfrm>
          <a:prstGeom prst="wedgeRectCallout">
            <a:avLst>
              <a:gd name="adj1" fmla="val -55459"/>
              <a:gd name="adj2" fmla="val 3505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positive score means positive label, otherwise negative label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/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FA0832E-D705-5D59-CD55-165C97EBC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4728" y="1181436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/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(the score) is also called the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log-odds ratio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and often also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logit</a:t>
                </a:r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blipFill>
                <a:blip r:embed="rId12"/>
                <a:stretch>
                  <a:fillRect l="-462" b="-56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7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Other Loss Functions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true label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prediction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1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zero-one loss</a:t>
                </a:r>
                <a:r>
                  <a:rPr lang="en-GB" dirty="0">
                    <a:latin typeface="Abadi Extra Light" panose="020B0204020104020204" pitchFamily="34" charset="0"/>
                  </a:rPr>
                  <a:t> is the most natural loss function for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Since zero-one loss is hard to minimize, we use some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surrogate loss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Popular examples: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Cross-entropy</a:t>
                </a:r>
                <a:r>
                  <a:rPr lang="en-GB" dirty="0">
                    <a:latin typeface="Abadi Extra Light" panose="020B0204020104020204" pitchFamily="34" charset="0"/>
                  </a:rPr>
                  <a:t> (same as logistic loss),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hinge loss</a:t>
                </a:r>
                <a:r>
                  <a:rPr lang="en-GB" dirty="0">
                    <a:latin typeface="Abadi Extra Light" panose="020B0204020104020204" pitchFamily="34" charset="0"/>
                  </a:rPr>
                  <a:t> , etc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Ideally, surrogate loss (approximation of zero-one) must be an </a:t>
                </a:r>
                <a:r>
                  <a:rPr lang="en-GB" b="1" u="sng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upper bound</a:t>
                </a:r>
                <a:r>
                  <a:rPr lang="en-GB" dirty="0">
                    <a:latin typeface="Abadi Extra Light" panose="020B0204020104020204" pitchFamily="34" charset="0"/>
                  </a:rPr>
                  <a:t> (must be larger than the 0-1 loss for all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since our goal is minimization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br>
                  <a:rPr lang="en-GB" dirty="0">
                    <a:latin typeface="Abadi Extra Light" panose="020B0204020104020204" pitchFamily="34" charset="0"/>
                  </a:rPr>
                </a:b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b="-3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/>
              <p:nvPr/>
            </p:nvSpPr>
            <p:spPr>
              <a:xfrm>
                <a:off x="425745" y="2311007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ℓ(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" y="2311007"/>
                <a:ext cx="2692866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/>
              <p:nvPr/>
            </p:nvSpPr>
            <p:spPr>
              <a:xfrm>
                <a:off x="3403837" y="2307032"/>
                <a:ext cx="19030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7" y="2307032"/>
                <a:ext cx="1903021" cy="584775"/>
              </a:xfrm>
              <a:prstGeom prst="rect">
                <a:avLst/>
              </a:prstGeom>
              <a:blipFill>
                <a:blip r:embed="rId5"/>
                <a:stretch>
                  <a:fillRect l="-798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/>
              <p:nvPr/>
            </p:nvSpPr>
            <p:spPr>
              <a:xfrm>
                <a:off x="3362141" y="2791182"/>
                <a:ext cx="18100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41" y="2791182"/>
                <a:ext cx="1810047" cy="584775"/>
              </a:xfrm>
              <a:prstGeom prst="rect">
                <a:avLst/>
              </a:prstGeom>
              <a:blipFill>
                <a:blip r:embed="rId6"/>
                <a:stretch>
                  <a:fillRect l="-8784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">
            <a:extLst>
              <a:ext uri="{FF2B5EF4-FFF2-40B4-BE49-F238E27FC236}">
                <a16:creationId xmlns:a16="http://schemas.microsoft.com/office/drawing/2014/main" id="{585114DB-9CCE-4055-A4DC-AC1D1905A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821" y="4693216"/>
            <a:ext cx="3962667" cy="16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Line 2">
            <a:extLst>
              <a:ext uri="{FF2B5EF4-FFF2-40B4-BE49-F238E27FC236}">
                <a16:creationId xmlns:a16="http://schemas.microsoft.com/office/drawing/2014/main" id="{40EC9EED-1785-43FD-87E1-714478C2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187" y="2447709"/>
            <a:ext cx="3175" cy="224557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Line 3">
            <a:extLst>
              <a:ext uri="{FF2B5EF4-FFF2-40B4-BE49-F238E27FC236}">
                <a16:creationId xmlns:a16="http://schemas.microsoft.com/office/drawing/2014/main" id="{CD785B0C-BDBD-4EA4-B2F0-581239CD1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4776" y="3871394"/>
            <a:ext cx="1587" cy="785372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1ED31B75-52AF-4709-BF24-F9427C48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3052" y="4656704"/>
            <a:ext cx="2019436" cy="164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FE4BE7ED-589B-42E0-B8CD-B17830B1C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468" y="3875624"/>
            <a:ext cx="1911479" cy="164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Text Box 126">
            <a:extLst>
              <a:ext uri="{FF2B5EF4-FFF2-40B4-BE49-F238E27FC236}">
                <a16:creationId xmlns:a16="http://schemas.microsoft.com/office/drawing/2014/main" id="{A66E5FE4-A3B0-4D4E-A9AE-4F74633FC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57" y="4679666"/>
            <a:ext cx="650919" cy="35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13" name="Text Box 127">
            <a:extLst>
              <a:ext uri="{FF2B5EF4-FFF2-40B4-BE49-F238E27FC236}">
                <a16:creationId xmlns:a16="http://schemas.microsoft.com/office/drawing/2014/main" id="{3038EEA7-2EC0-4E1B-B194-65061647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807" y="3743041"/>
            <a:ext cx="650919" cy="35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/>
              <p:nvPr/>
            </p:nvSpPr>
            <p:spPr>
              <a:xfrm>
                <a:off x="9650272" y="4678751"/>
                <a:ext cx="1083767" cy="383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72" y="4678751"/>
                <a:ext cx="1083767" cy="383859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ACE8351B-4544-4195-A2E9-964458FC1390}"/>
              </a:ext>
            </a:extLst>
          </p:cNvPr>
          <p:cNvSpPr/>
          <p:nvPr/>
        </p:nvSpPr>
        <p:spPr>
          <a:xfrm>
            <a:off x="8717172" y="2428747"/>
            <a:ext cx="3090409" cy="1142524"/>
          </a:xfrm>
          <a:prstGeom prst="wedgeRectCallout">
            <a:avLst>
              <a:gd name="adj1" fmla="val -66783"/>
              <a:gd name="adj2" fmla="val 653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Non-convex, non-differentiable, and NP-Hard to optimize (also no useful gradient info for the most part)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0BFAF-42DC-4CBE-1AB5-9DE0D2A70F5D}"/>
                  </a:ext>
                </a:extLst>
              </p:cNvPr>
              <p:cNvSpPr txBox="1"/>
              <p:nvPr/>
            </p:nvSpPr>
            <p:spPr>
              <a:xfrm>
                <a:off x="359390" y="3702504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ℓ(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0BFAF-42DC-4CBE-1AB5-9DE0D2A70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" y="3702504"/>
                <a:ext cx="2692866" cy="1098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7B930-33FF-253C-779B-60AEE7EED463}"/>
                  </a:ext>
                </a:extLst>
              </p:cNvPr>
              <p:cNvSpPr txBox="1"/>
              <p:nvPr/>
            </p:nvSpPr>
            <p:spPr>
              <a:xfrm>
                <a:off x="3337482" y="3698529"/>
                <a:ext cx="2728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7B930-33FF-253C-779B-60AEE7EE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82" y="3698529"/>
                <a:ext cx="2728760" cy="584775"/>
              </a:xfrm>
              <a:prstGeom prst="rect">
                <a:avLst/>
              </a:prstGeom>
              <a:blipFill>
                <a:blip r:embed="rId9"/>
                <a:stretch>
                  <a:fillRect l="-5580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A53AE-C814-F7A9-0C41-0D4A3538A5D5}"/>
                  </a:ext>
                </a:extLst>
              </p:cNvPr>
              <p:cNvSpPr txBox="1"/>
              <p:nvPr/>
            </p:nvSpPr>
            <p:spPr>
              <a:xfrm>
                <a:off x="3295786" y="4182679"/>
                <a:ext cx="2728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A53AE-C814-F7A9-0C41-0D4A3538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86" y="4182679"/>
                <a:ext cx="2728760" cy="584775"/>
              </a:xfrm>
              <a:prstGeom prst="rect">
                <a:avLst/>
              </a:prstGeom>
              <a:blipFill>
                <a:blip r:embed="rId10"/>
                <a:stretch>
                  <a:fillRect l="-581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62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112" grpId="0"/>
      <p:bldP spid="113" grpId="0"/>
      <p:bldP spid="115" grpId="0"/>
      <p:bldP spid="118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Other Loss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an ideal loss function,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∈(−1,+1)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Large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⇒ small/zero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Large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⇒ large/non-zero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(large) loss if predicted probability of the 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the true label is large (small)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47">
            <a:extLst>
              <a:ext uri="{FF2B5EF4-FFF2-40B4-BE49-F238E27FC236}">
                <a16:creationId xmlns:a16="http://schemas.microsoft.com/office/drawing/2014/main" id="{0D5621AD-AC9C-43EC-B70E-7BDE1897B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4817" y="3171663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9D60D052-3234-4EF1-B5D1-D0C72D77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8343" y="1202751"/>
            <a:ext cx="17462" cy="1968912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49">
            <a:extLst>
              <a:ext uri="{FF2B5EF4-FFF2-40B4-BE49-F238E27FC236}">
                <a16:creationId xmlns:a16="http://schemas.microsoft.com/office/drawing/2014/main" id="{B9B99ACF-16BB-469C-9E69-5744E590C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4967" y="1442875"/>
            <a:ext cx="1598613" cy="1719263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50">
            <a:extLst>
              <a:ext uri="{FF2B5EF4-FFF2-40B4-BE49-F238E27FC236}">
                <a16:creationId xmlns:a16="http://schemas.microsoft.com/office/drawing/2014/main" id="{9E384CE2-CB54-4F47-9ABF-6FDA4A687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2467" y="3135150"/>
            <a:ext cx="2301875" cy="1588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" name="Group 80">
            <a:extLst>
              <a:ext uri="{FF2B5EF4-FFF2-40B4-BE49-F238E27FC236}">
                <a16:creationId xmlns:a16="http://schemas.microsoft.com/office/drawing/2014/main" id="{FB8E3126-E1D3-4E9A-9306-1F4DA460CC2D}"/>
              </a:ext>
            </a:extLst>
          </p:cNvPr>
          <p:cNvGrpSpPr>
            <a:grpSpLocks/>
          </p:cNvGrpSpPr>
          <p:nvPr/>
        </p:nvGrpSpPr>
        <p:grpSpPr bwMode="auto">
          <a:xfrm>
            <a:off x="9626455" y="1300000"/>
            <a:ext cx="2005012" cy="317500"/>
            <a:chOff x="4725" y="930"/>
            <a:chExt cx="1263" cy="200"/>
          </a:xfrm>
        </p:grpSpPr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F80FCC2-7C2F-407B-9729-8C636741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930"/>
              <a:ext cx="1264" cy="200"/>
            </a:xfrm>
            <a:custGeom>
              <a:avLst/>
              <a:gdLst>
                <a:gd name="T0" fmla="*/ 2790 w 5577"/>
                <a:gd name="T1" fmla="*/ 884 h 885"/>
                <a:gd name="T2" fmla="*/ 0 w 5577"/>
                <a:gd name="T3" fmla="*/ 884 h 885"/>
                <a:gd name="T4" fmla="*/ 0 w 5577"/>
                <a:gd name="T5" fmla="*/ 0 h 885"/>
                <a:gd name="T6" fmla="*/ 5576 w 5577"/>
                <a:gd name="T7" fmla="*/ 0 h 885"/>
                <a:gd name="T8" fmla="*/ 5576 w 5577"/>
                <a:gd name="T9" fmla="*/ 884 h 885"/>
                <a:gd name="T10" fmla="*/ 2790 w 5577"/>
                <a:gd name="T11" fmla="*/ 88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7" h="885">
                  <a:moveTo>
                    <a:pt x="2790" y="884"/>
                  </a:moveTo>
                  <a:lnTo>
                    <a:pt x="0" y="884"/>
                  </a:lnTo>
                  <a:lnTo>
                    <a:pt x="0" y="0"/>
                  </a:lnTo>
                  <a:lnTo>
                    <a:pt x="5576" y="0"/>
                  </a:lnTo>
                  <a:lnTo>
                    <a:pt x="5576" y="884"/>
                  </a:lnTo>
                  <a:lnTo>
                    <a:pt x="2790" y="88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49CCE36E-62DC-4091-871F-D4FA06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010"/>
              <a:ext cx="135" cy="77"/>
            </a:xfrm>
            <a:custGeom>
              <a:avLst/>
              <a:gdLst>
                <a:gd name="T0" fmla="*/ 58 w 599"/>
                <a:gd name="T1" fmla="*/ 75 h 342"/>
                <a:gd name="T2" fmla="*/ 58 w 599"/>
                <a:gd name="T3" fmla="*/ 284 h 342"/>
                <a:gd name="T4" fmla="*/ 0 w 599"/>
                <a:gd name="T5" fmla="*/ 317 h 342"/>
                <a:gd name="T6" fmla="*/ 0 w 599"/>
                <a:gd name="T7" fmla="*/ 341 h 342"/>
                <a:gd name="T8" fmla="*/ 87 w 599"/>
                <a:gd name="T9" fmla="*/ 339 h 342"/>
                <a:gd name="T10" fmla="*/ 172 w 599"/>
                <a:gd name="T11" fmla="*/ 341 h 342"/>
                <a:gd name="T12" fmla="*/ 172 w 599"/>
                <a:gd name="T13" fmla="*/ 317 h 342"/>
                <a:gd name="T14" fmla="*/ 112 w 599"/>
                <a:gd name="T15" fmla="*/ 284 h 342"/>
                <a:gd name="T16" fmla="*/ 112 w 599"/>
                <a:gd name="T17" fmla="*/ 140 h 342"/>
                <a:gd name="T18" fmla="*/ 216 w 599"/>
                <a:gd name="T19" fmla="*/ 18 h 342"/>
                <a:gd name="T20" fmla="*/ 274 w 599"/>
                <a:gd name="T21" fmla="*/ 102 h 342"/>
                <a:gd name="T22" fmla="*/ 274 w 599"/>
                <a:gd name="T23" fmla="*/ 284 h 342"/>
                <a:gd name="T24" fmla="*/ 214 w 599"/>
                <a:gd name="T25" fmla="*/ 317 h 342"/>
                <a:gd name="T26" fmla="*/ 214 w 599"/>
                <a:gd name="T27" fmla="*/ 341 h 342"/>
                <a:gd name="T28" fmla="*/ 301 w 599"/>
                <a:gd name="T29" fmla="*/ 339 h 342"/>
                <a:gd name="T30" fmla="*/ 388 w 599"/>
                <a:gd name="T31" fmla="*/ 341 h 342"/>
                <a:gd name="T32" fmla="*/ 388 w 599"/>
                <a:gd name="T33" fmla="*/ 317 h 342"/>
                <a:gd name="T34" fmla="*/ 326 w 599"/>
                <a:gd name="T35" fmla="*/ 284 h 342"/>
                <a:gd name="T36" fmla="*/ 326 w 599"/>
                <a:gd name="T37" fmla="*/ 140 h 342"/>
                <a:gd name="T38" fmla="*/ 431 w 599"/>
                <a:gd name="T39" fmla="*/ 18 h 342"/>
                <a:gd name="T40" fmla="*/ 486 w 599"/>
                <a:gd name="T41" fmla="*/ 102 h 342"/>
                <a:gd name="T42" fmla="*/ 486 w 599"/>
                <a:gd name="T43" fmla="*/ 284 h 342"/>
                <a:gd name="T44" fmla="*/ 426 w 599"/>
                <a:gd name="T45" fmla="*/ 317 h 342"/>
                <a:gd name="T46" fmla="*/ 426 w 599"/>
                <a:gd name="T47" fmla="*/ 341 h 342"/>
                <a:gd name="T48" fmla="*/ 513 w 599"/>
                <a:gd name="T49" fmla="*/ 339 h 342"/>
                <a:gd name="T50" fmla="*/ 598 w 599"/>
                <a:gd name="T51" fmla="*/ 341 h 342"/>
                <a:gd name="T52" fmla="*/ 598 w 599"/>
                <a:gd name="T53" fmla="*/ 317 h 342"/>
                <a:gd name="T54" fmla="*/ 540 w 599"/>
                <a:gd name="T55" fmla="*/ 294 h 342"/>
                <a:gd name="T56" fmla="*/ 540 w 599"/>
                <a:gd name="T57" fmla="*/ 146 h 342"/>
                <a:gd name="T58" fmla="*/ 515 w 599"/>
                <a:gd name="T59" fmla="*/ 29 h 342"/>
                <a:gd name="T60" fmla="*/ 435 w 599"/>
                <a:gd name="T61" fmla="*/ 0 h 342"/>
                <a:gd name="T62" fmla="*/ 324 w 599"/>
                <a:gd name="T63" fmla="*/ 75 h 342"/>
                <a:gd name="T64" fmla="*/ 221 w 599"/>
                <a:gd name="T65" fmla="*/ 0 h 342"/>
                <a:gd name="T66" fmla="*/ 109 w 599"/>
                <a:gd name="T67" fmla="*/ 80 h 342"/>
                <a:gd name="T68" fmla="*/ 109 w 599"/>
                <a:gd name="T69" fmla="*/ 0 h 342"/>
                <a:gd name="T70" fmla="*/ 0 w 599"/>
                <a:gd name="T71" fmla="*/ 9 h 342"/>
                <a:gd name="T72" fmla="*/ 0 w 599"/>
                <a:gd name="T73" fmla="*/ 33 h 342"/>
                <a:gd name="T74" fmla="*/ 58 w 599"/>
                <a:gd name="T75" fmla="*/ 7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9" h="342">
                  <a:moveTo>
                    <a:pt x="58" y="75"/>
                  </a:moveTo>
                  <a:lnTo>
                    <a:pt x="58" y="284"/>
                  </a:lnTo>
                  <a:cubicBezTo>
                    <a:pt x="58" y="317"/>
                    <a:pt x="53" y="317"/>
                    <a:pt x="0" y="317"/>
                  </a:cubicBezTo>
                  <a:lnTo>
                    <a:pt x="0" y="341"/>
                  </a:lnTo>
                  <a:cubicBezTo>
                    <a:pt x="25" y="341"/>
                    <a:pt x="65" y="339"/>
                    <a:pt x="87" y="339"/>
                  </a:cubicBezTo>
                  <a:cubicBezTo>
                    <a:pt x="107" y="339"/>
                    <a:pt x="145" y="341"/>
                    <a:pt x="172" y="341"/>
                  </a:cubicBezTo>
                  <a:lnTo>
                    <a:pt x="172" y="317"/>
                  </a:lnTo>
                  <a:cubicBezTo>
                    <a:pt x="121" y="317"/>
                    <a:pt x="112" y="317"/>
                    <a:pt x="112" y="284"/>
                  </a:cubicBezTo>
                  <a:lnTo>
                    <a:pt x="112" y="140"/>
                  </a:lnTo>
                  <a:cubicBezTo>
                    <a:pt x="112" y="58"/>
                    <a:pt x="167" y="18"/>
                    <a:pt x="216" y="18"/>
                  </a:cubicBezTo>
                  <a:cubicBezTo>
                    <a:pt x="265" y="18"/>
                    <a:pt x="274" y="58"/>
                    <a:pt x="274" y="102"/>
                  </a:cubicBezTo>
                  <a:lnTo>
                    <a:pt x="274" y="284"/>
                  </a:lnTo>
                  <a:cubicBezTo>
                    <a:pt x="274" y="317"/>
                    <a:pt x="265" y="317"/>
                    <a:pt x="214" y="317"/>
                  </a:cubicBezTo>
                  <a:lnTo>
                    <a:pt x="214" y="341"/>
                  </a:lnTo>
                  <a:cubicBezTo>
                    <a:pt x="239" y="341"/>
                    <a:pt x="279" y="339"/>
                    <a:pt x="301" y="339"/>
                  </a:cubicBezTo>
                  <a:cubicBezTo>
                    <a:pt x="319" y="339"/>
                    <a:pt x="361" y="341"/>
                    <a:pt x="388" y="341"/>
                  </a:cubicBezTo>
                  <a:lnTo>
                    <a:pt x="388" y="317"/>
                  </a:lnTo>
                  <a:cubicBezTo>
                    <a:pt x="335" y="317"/>
                    <a:pt x="326" y="317"/>
                    <a:pt x="326" y="284"/>
                  </a:cubicBezTo>
                  <a:lnTo>
                    <a:pt x="326" y="140"/>
                  </a:lnTo>
                  <a:cubicBezTo>
                    <a:pt x="326" y="58"/>
                    <a:pt x="381" y="18"/>
                    <a:pt x="431" y="18"/>
                  </a:cubicBezTo>
                  <a:cubicBezTo>
                    <a:pt x="479" y="18"/>
                    <a:pt x="486" y="58"/>
                    <a:pt x="486" y="102"/>
                  </a:cubicBezTo>
                  <a:lnTo>
                    <a:pt x="486" y="284"/>
                  </a:lnTo>
                  <a:cubicBezTo>
                    <a:pt x="486" y="317"/>
                    <a:pt x="479" y="317"/>
                    <a:pt x="426" y="317"/>
                  </a:cubicBezTo>
                  <a:lnTo>
                    <a:pt x="426" y="341"/>
                  </a:lnTo>
                  <a:cubicBezTo>
                    <a:pt x="453" y="341"/>
                    <a:pt x="491" y="339"/>
                    <a:pt x="513" y="339"/>
                  </a:cubicBezTo>
                  <a:cubicBezTo>
                    <a:pt x="533" y="339"/>
                    <a:pt x="573" y="341"/>
                    <a:pt x="598" y="341"/>
                  </a:cubicBezTo>
                  <a:lnTo>
                    <a:pt x="598" y="317"/>
                  </a:lnTo>
                  <a:cubicBezTo>
                    <a:pt x="558" y="317"/>
                    <a:pt x="540" y="317"/>
                    <a:pt x="540" y="294"/>
                  </a:cubicBezTo>
                  <a:lnTo>
                    <a:pt x="540" y="146"/>
                  </a:lnTo>
                  <a:cubicBezTo>
                    <a:pt x="540" y="80"/>
                    <a:pt x="540" y="57"/>
                    <a:pt x="515" y="29"/>
                  </a:cubicBezTo>
                  <a:cubicBezTo>
                    <a:pt x="504" y="15"/>
                    <a:pt x="479" y="0"/>
                    <a:pt x="435" y="0"/>
                  </a:cubicBezTo>
                  <a:cubicBezTo>
                    <a:pt x="370" y="0"/>
                    <a:pt x="335" y="46"/>
                    <a:pt x="324" y="75"/>
                  </a:cubicBezTo>
                  <a:cubicBezTo>
                    <a:pt x="314" y="9"/>
                    <a:pt x="257" y="0"/>
                    <a:pt x="221" y="0"/>
                  </a:cubicBezTo>
                  <a:cubicBezTo>
                    <a:pt x="165" y="0"/>
                    <a:pt x="129" y="33"/>
                    <a:pt x="109" y="80"/>
                  </a:cubicBezTo>
                  <a:lnTo>
                    <a:pt x="109" y="0"/>
                  </a:lnTo>
                  <a:lnTo>
                    <a:pt x="0" y="9"/>
                  </a:lnTo>
                  <a:lnTo>
                    <a:pt x="0" y="33"/>
                  </a:lnTo>
                  <a:cubicBezTo>
                    <a:pt x="54" y="33"/>
                    <a:pt x="58" y="40"/>
                    <a:pt x="58" y="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A54BC654-BAFF-4E32-BCAC-EF2D7323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008"/>
              <a:ext cx="78" cy="80"/>
            </a:xfrm>
            <a:custGeom>
              <a:avLst/>
              <a:gdLst>
                <a:gd name="T0" fmla="*/ 221 w 347"/>
                <a:gd name="T1" fmla="*/ 286 h 355"/>
                <a:gd name="T2" fmla="*/ 283 w 347"/>
                <a:gd name="T3" fmla="*/ 350 h 355"/>
                <a:gd name="T4" fmla="*/ 346 w 347"/>
                <a:gd name="T5" fmla="*/ 275 h 355"/>
                <a:gd name="T6" fmla="*/ 346 w 347"/>
                <a:gd name="T7" fmla="*/ 233 h 355"/>
                <a:gd name="T8" fmla="*/ 326 w 347"/>
                <a:gd name="T9" fmla="*/ 233 h 355"/>
                <a:gd name="T10" fmla="*/ 326 w 347"/>
                <a:gd name="T11" fmla="*/ 275 h 355"/>
                <a:gd name="T12" fmla="*/ 301 w 347"/>
                <a:gd name="T13" fmla="*/ 328 h 355"/>
                <a:gd name="T14" fmla="*/ 272 w 347"/>
                <a:gd name="T15" fmla="*/ 288 h 355"/>
                <a:gd name="T16" fmla="*/ 272 w 347"/>
                <a:gd name="T17" fmla="*/ 133 h 355"/>
                <a:gd name="T18" fmla="*/ 243 w 347"/>
                <a:gd name="T19" fmla="*/ 42 h 355"/>
                <a:gd name="T20" fmla="*/ 138 w 347"/>
                <a:gd name="T21" fmla="*/ 0 h 355"/>
                <a:gd name="T22" fmla="*/ 22 w 347"/>
                <a:gd name="T23" fmla="*/ 88 h 355"/>
                <a:gd name="T24" fmla="*/ 56 w 347"/>
                <a:gd name="T25" fmla="*/ 124 h 355"/>
                <a:gd name="T26" fmla="*/ 91 w 347"/>
                <a:gd name="T27" fmla="*/ 88 h 355"/>
                <a:gd name="T28" fmla="*/ 54 w 347"/>
                <a:gd name="T29" fmla="*/ 53 h 355"/>
                <a:gd name="T30" fmla="*/ 138 w 347"/>
                <a:gd name="T31" fmla="*/ 18 h 355"/>
                <a:gd name="T32" fmla="*/ 218 w 347"/>
                <a:gd name="T33" fmla="*/ 117 h 355"/>
                <a:gd name="T34" fmla="*/ 218 w 347"/>
                <a:gd name="T35" fmla="*/ 144 h 355"/>
                <a:gd name="T36" fmla="*/ 76 w 347"/>
                <a:gd name="T37" fmla="*/ 171 h 355"/>
                <a:gd name="T38" fmla="*/ 0 w 347"/>
                <a:gd name="T39" fmla="*/ 273 h 355"/>
                <a:gd name="T40" fmla="*/ 123 w 347"/>
                <a:gd name="T41" fmla="*/ 354 h 355"/>
                <a:gd name="T42" fmla="*/ 221 w 347"/>
                <a:gd name="T43" fmla="*/ 286 h 355"/>
                <a:gd name="T44" fmla="*/ 218 w 347"/>
                <a:gd name="T45" fmla="*/ 162 h 355"/>
                <a:gd name="T46" fmla="*/ 218 w 347"/>
                <a:gd name="T47" fmla="*/ 239 h 355"/>
                <a:gd name="T48" fmla="*/ 129 w 347"/>
                <a:gd name="T49" fmla="*/ 337 h 355"/>
                <a:gd name="T50" fmla="*/ 58 w 347"/>
                <a:gd name="T51" fmla="*/ 272 h 355"/>
                <a:gd name="T52" fmla="*/ 218 w 347"/>
                <a:gd name="T53" fmla="*/ 16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355">
                  <a:moveTo>
                    <a:pt x="221" y="286"/>
                  </a:moveTo>
                  <a:cubicBezTo>
                    <a:pt x="227" y="319"/>
                    <a:pt x="248" y="350"/>
                    <a:pt x="283" y="350"/>
                  </a:cubicBezTo>
                  <a:cubicBezTo>
                    <a:pt x="301" y="350"/>
                    <a:pt x="346" y="339"/>
                    <a:pt x="346" y="275"/>
                  </a:cubicBezTo>
                  <a:lnTo>
                    <a:pt x="346" y="233"/>
                  </a:lnTo>
                  <a:lnTo>
                    <a:pt x="326" y="233"/>
                  </a:lnTo>
                  <a:lnTo>
                    <a:pt x="326" y="275"/>
                  </a:lnTo>
                  <a:cubicBezTo>
                    <a:pt x="326" y="321"/>
                    <a:pt x="308" y="328"/>
                    <a:pt x="301" y="328"/>
                  </a:cubicBezTo>
                  <a:cubicBezTo>
                    <a:pt x="274" y="328"/>
                    <a:pt x="272" y="294"/>
                    <a:pt x="272" y="288"/>
                  </a:cubicBezTo>
                  <a:lnTo>
                    <a:pt x="272" y="133"/>
                  </a:lnTo>
                  <a:cubicBezTo>
                    <a:pt x="272" y="100"/>
                    <a:pt x="272" y="73"/>
                    <a:pt x="243" y="42"/>
                  </a:cubicBezTo>
                  <a:cubicBezTo>
                    <a:pt x="214" y="13"/>
                    <a:pt x="176" y="0"/>
                    <a:pt x="138" y="0"/>
                  </a:cubicBezTo>
                  <a:cubicBezTo>
                    <a:pt x="74" y="0"/>
                    <a:pt x="22" y="36"/>
                    <a:pt x="22" y="88"/>
                  </a:cubicBezTo>
                  <a:cubicBezTo>
                    <a:pt x="22" y="109"/>
                    <a:pt x="40" y="124"/>
                    <a:pt x="56" y="124"/>
                  </a:cubicBezTo>
                  <a:cubicBezTo>
                    <a:pt x="78" y="124"/>
                    <a:pt x="91" y="109"/>
                    <a:pt x="91" y="88"/>
                  </a:cubicBezTo>
                  <a:cubicBezTo>
                    <a:pt x="91" y="78"/>
                    <a:pt x="89" y="53"/>
                    <a:pt x="54" y="53"/>
                  </a:cubicBezTo>
                  <a:cubicBezTo>
                    <a:pt x="74" y="26"/>
                    <a:pt x="111" y="18"/>
                    <a:pt x="138" y="18"/>
                  </a:cubicBezTo>
                  <a:cubicBezTo>
                    <a:pt x="174" y="18"/>
                    <a:pt x="218" y="47"/>
                    <a:pt x="218" y="117"/>
                  </a:cubicBezTo>
                  <a:lnTo>
                    <a:pt x="218" y="144"/>
                  </a:lnTo>
                  <a:cubicBezTo>
                    <a:pt x="178" y="146"/>
                    <a:pt x="127" y="149"/>
                    <a:pt x="76" y="171"/>
                  </a:cubicBezTo>
                  <a:cubicBezTo>
                    <a:pt x="20" y="197"/>
                    <a:pt x="0" y="239"/>
                    <a:pt x="0" y="273"/>
                  </a:cubicBezTo>
                  <a:cubicBezTo>
                    <a:pt x="0" y="337"/>
                    <a:pt x="74" y="354"/>
                    <a:pt x="123" y="354"/>
                  </a:cubicBezTo>
                  <a:cubicBezTo>
                    <a:pt x="174" y="354"/>
                    <a:pt x="208" y="325"/>
                    <a:pt x="221" y="286"/>
                  </a:cubicBezTo>
                  <a:close/>
                  <a:moveTo>
                    <a:pt x="218" y="162"/>
                  </a:moveTo>
                  <a:lnTo>
                    <a:pt x="218" y="239"/>
                  </a:lnTo>
                  <a:cubicBezTo>
                    <a:pt x="218" y="310"/>
                    <a:pt x="163" y="337"/>
                    <a:pt x="129" y="337"/>
                  </a:cubicBezTo>
                  <a:cubicBezTo>
                    <a:pt x="91" y="337"/>
                    <a:pt x="58" y="310"/>
                    <a:pt x="58" y="272"/>
                  </a:cubicBezTo>
                  <a:cubicBezTo>
                    <a:pt x="58" y="230"/>
                    <a:pt x="91" y="164"/>
                    <a:pt x="2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D592F111-BE53-402A-B167-EBE8B212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1012"/>
              <a:ext cx="87" cy="75"/>
            </a:xfrm>
            <a:custGeom>
              <a:avLst/>
              <a:gdLst>
                <a:gd name="T0" fmla="*/ 210 w 389"/>
                <a:gd name="T1" fmla="*/ 153 h 333"/>
                <a:gd name="T2" fmla="*/ 283 w 389"/>
                <a:gd name="T3" fmla="*/ 66 h 333"/>
                <a:gd name="T4" fmla="*/ 372 w 389"/>
                <a:gd name="T5" fmla="*/ 24 h 333"/>
                <a:gd name="T6" fmla="*/ 372 w 389"/>
                <a:gd name="T7" fmla="*/ 0 h 333"/>
                <a:gd name="T8" fmla="*/ 308 w 389"/>
                <a:gd name="T9" fmla="*/ 2 h 333"/>
                <a:gd name="T10" fmla="*/ 237 w 389"/>
                <a:gd name="T11" fmla="*/ 0 h 333"/>
                <a:gd name="T12" fmla="*/ 237 w 389"/>
                <a:gd name="T13" fmla="*/ 24 h 333"/>
                <a:gd name="T14" fmla="*/ 259 w 389"/>
                <a:gd name="T15" fmla="*/ 47 h 333"/>
                <a:gd name="T16" fmla="*/ 248 w 389"/>
                <a:gd name="T17" fmla="*/ 75 h 333"/>
                <a:gd name="T18" fmla="*/ 199 w 389"/>
                <a:gd name="T19" fmla="*/ 135 h 333"/>
                <a:gd name="T20" fmla="*/ 140 w 389"/>
                <a:gd name="T21" fmla="*/ 57 h 333"/>
                <a:gd name="T22" fmla="*/ 132 w 389"/>
                <a:gd name="T23" fmla="*/ 44 h 333"/>
                <a:gd name="T24" fmla="*/ 161 w 389"/>
                <a:gd name="T25" fmla="*/ 24 h 333"/>
                <a:gd name="T26" fmla="*/ 161 w 389"/>
                <a:gd name="T27" fmla="*/ 0 h 333"/>
                <a:gd name="T28" fmla="*/ 76 w 389"/>
                <a:gd name="T29" fmla="*/ 2 h 333"/>
                <a:gd name="T30" fmla="*/ 4 w 389"/>
                <a:gd name="T31" fmla="*/ 0 h 333"/>
                <a:gd name="T32" fmla="*/ 4 w 389"/>
                <a:gd name="T33" fmla="*/ 24 h 333"/>
                <a:gd name="T34" fmla="*/ 94 w 389"/>
                <a:gd name="T35" fmla="*/ 73 h 333"/>
                <a:gd name="T36" fmla="*/ 170 w 389"/>
                <a:gd name="T37" fmla="*/ 171 h 333"/>
                <a:gd name="T38" fmla="*/ 98 w 389"/>
                <a:gd name="T39" fmla="*/ 263 h 333"/>
                <a:gd name="T40" fmla="*/ 0 w 389"/>
                <a:gd name="T41" fmla="*/ 310 h 333"/>
                <a:gd name="T42" fmla="*/ 0 w 389"/>
                <a:gd name="T43" fmla="*/ 332 h 333"/>
                <a:gd name="T44" fmla="*/ 65 w 389"/>
                <a:gd name="T45" fmla="*/ 330 h 333"/>
                <a:gd name="T46" fmla="*/ 138 w 389"/>
                <a:gd name="T47" fmla="*/ 332 h 333"/>
                <a:gd name="T48" fmla="*/ 138 w 389"/>
                <a:gd name="T49" fmla="*/ 310 h 333"/>
                <a:gd name="T50" fmla="*/ 116 w 389"/>
                <a:gd name="T51" fmla="*/ 284 h 333"/>
                <a:gd name="T52" fmla="*/ 183 w 389"/>
                <a:gd name="T53" fmla="*/ 188 h 333"/>
                <a:gd name="T54" fmla="*/ 241 w 389"/>
                <a:gd name="T55" fmla="*/ 264 h 333"/>
                <a:gd name="T56" fmla="*/ 257 w 389"/>
                <a:gd name="T57" fmla="*/ 292 h 333"/>
                <a:gd name="T58" fmla="*/ 230 w 389"/>
                <a:gd name="T59" fmla="*/ 310 h 333"/>
                <a:gd name="T60" fmla="*/ 230 w 389"/>
                <a:gd name="T61" fmla="*/ 332 h 333"/>
                <a:gd name="T62" fmla="*/ 314 w 389"/>
                <a:gd name="T63" fmla="*/ 330 h 333"/>
                <a:gd name="T64" fmla="*/ 388 w 389"/>
                <a:gd name="T65" fmla="*/ 332 h 333"/>
                <a:gd name="T66" fmla="*/ 388 w 389"/>
                <a:gd name="T67" fmla="*/ 310 h 333"/>
                <a:gd name="T68" fmla="*/ 314 w 389"/>
                <a:gd name="T69" fmla="*/ 284 h 333"/>
                <a:gd name="T70" fmla="*/ 210 w 389"/>
                <a:gd name="T71" fmla="*/ 15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9" h="333">
                  <a:moveTo>
                    <a:pt x="210" y="153"/>
                  </a:moveTo>
                  <a:cubicBezTo>
                    <a:pt x="236" y="122"/>
                    <a:pt x="263" y="84"/>
                    <a:pt x="283" y="66"/>
                  </a:cubicBezTo>
                  <a:cubicBezTo>
                    <a:pt x="306" y="36"/>
                    <a:pt x="337" y="24"/>
                    <a:pt x="372" y="24"/>
                  </a:cubicBezTo>
                  <a:lnTo>
                    <a:pt x="372" y="0"/>
                  </a:lnTo>
                  <a:cubicBezTo>
                    <a:pt x="352" y="2"/>
                    <a:pt x="330" y="2"/>
                    <a:pt x="308" y="2"/>
                  </a:cubicBezTo>
                  <a:cubicBezTo>
                    <a:pt x="286" y="2"/>
                    <a:pt x="248" y="0"/>
                    <a:pt x="237" y="0"/>
                  </a:cubicBezTo>
                  <a:lnTo>
                    <a:pt x="237" y="24"/>
                  </a:lnTo>
                  <a:cubicBezTo>
                    <a:pt x="252" y="26"/>
                    <a:pt x="259" y="35"/>
                    <a:pt x="259" y="47"/>
                  </a:cubicBezTo>
                  <a:cubicBezTo>
                    <a:pt x="259" y="58"/>
                    <a:pt x="250" y="69"/>
                    <a:pt x="248" y="75"/>
                  </a:cubicBezTo>
                  <a:lnTo>
                    <a:pt x="199" y="135"/>
                  </a:lnTo>
                  <a:lnTo>
                    <a:pt x="140" y="57"/>
                  </a:lnTo>
                  <a:cubicBezTo>
                    <a:pt x="132" y="47"/>
                    <a:pt x="132" y="47"/>
                    <a:pt x="132" y="44"/>
                  </a:cubicBezTo>
                  <a:cubicBezTo>
                    <a:pt x="132" y="31"/>
                    <a:pt x="143" y="24"/>
                    <a:pt x="161" y="24"/>
                  </a:cubicBezTo>
                  <a:lnTo>
                    <a:pt x="161" y="0"/>
                  </a:lnTo>
                  <a:cubicBezTo>
                    <a:pt x="140" y="0"/>
                    <a:pt x="89" y="2"/>
                    <a:pt x="76" y="2"/>
                  </a:cubicBezTo>
                  <a:cubicBezTo>
                    <a:pt x="62" y="2"/>
                    <a:pt x="24" y="2"/>
                    <a:pt x="4" y="0"/>
                  </a:cubicBezTo>
                  <a:lnTo>
                    <a:pt x="4" y="24"/>
                  </a:lnTo>
                  <a:cubicBezTo>
                    <a:pt x="56" y="24"/>
                    <a:pt x="58" y="24"/>
                    <a:pt x="94" y="73"/>
                  </a:cubicBezTo>
                  <a:lnTo>
                    <a:pt x="170" y="171"/>
                  </a:lnTo>
                  <a:lnTo>
                    <a:pt x="98" y="263"/>
                  </a:lnTo>
                  <a:cubicBezTo>
                    <a:pt x="62" y="308"/>
                    <a:pt x="15" y="310"/>
                    <a:pt x="0" y="310"/>
                  </a:cubicBezTo>
                  <a:lnTo>
                    <a:pt x="0" y="332"/>
                  </a:lnTo>
                  <a:cubicBezTo>
                    <a:pt x="20" y="330"/>
                    <a:pt x="44" y="330"/>
                    <a:pt x="65" y="330"/>
                  </a:cubicBezTo>
                  <a:cubicBezTo>
                    <a:pt x="85" y="330"/>
                    <a:pt x="118" y="332"/>
                    <a:pt x="138" y="332"/>
                  </a:cubicBezTo>
                  <a:lnTo>
                    <a:pt x="138" y="310"/>
                  </a:lnTo>
                  <a:cubicBezTo>
                    <a:pt x="120" y="306"/>
                    <a:pt x="116" y="297"/>
                    <a:pt x="116" y="284"/>
                  </a:cubicBezTo>
                  <a:cubicBezTo>
                    <a:pt x="116" y="266"/>
                    <a:pt x="138" y="242"/>
                    <a:pt x="183" y="188"/>
                  </a:cubicBezTo>
                  <a:lnTo>
                    <a:pt x="241" y="264"/>
                  </a:lnTo>
                  <a:cubicBezTo>
                    <a:pt x="248" y="273"/>
                    <a:pt x="257" y="284"/>
                    <a:pt x="257" y="292"/>
                  </a:cubicBezTo>
                  <a:cubicBezTo>
                    <a:pt x="257" y="297"/>
                    <a:pt x="250" y="308"/>
                    <a:pt x="230" y="310"/>
                  </a:cubicBezTo>
                  <a:lnTo>
                    <a:pt x="230" y="332"/>
                  </a:lnTo>
                  <a:cubicBezTo>
                    <a:pt x="254" y="332"/>
                    <a:pt x="295" y="330"/>
                    <a:pt x="314" y="330"/>
                  </a:cubicBezTo>
                  <a:cubicBezTo>
                    <a:pt x="335" y="330"/>
                    <a:pt x="363" y="330"/>
                    <a:pt x="388" y="332"/>
                  </a:cubicBezTo>
                  <a:lnTo>
                    <a:pt x="388" y="310"/>
                  </a:lnTo>
                  <a:cubicBezTo>
                    <a:pt x="346" y="310"/>
                    <a:pt x="334" y="308"/>
                    <a:pt x="314" y="284"/>
                  </a:cubicBezTo>
                  <a:lnTo>
                    <a:pt x="210" y="1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DB1E63AC-E2B7-4DC8-AA8F-43092924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956"/>
              <a:ext cx="61" cy="174"/>
            </a:xfrm>
            <a:custGeom>
              <a:avLst/>
              <a:gdLst>
                <a:gd name="T0" fmla="*/ 161 w 275"/>
                <a:gd name="T1" fmla="*/ 102 h 770"/>
                <a:gd name="T2" fmla="*/ 265 w 275"/>
                <a:gd name="T3" fmla="*/ 18 h 770"/>
                <a:gd name="T4" fmla="*/ 274 w 275"/>
                <a:gd name="T5" fmla="*/ 9 h 770"/>
                <a:gd name="T6" fmla="*/ 259 w 275"/>
                <a:gd name="T7" fmla="*/ 0 h 770"/>
                <a:gd name="T8" fmla="*/ 111 w 275"/>
                <a:gd name="T9" fmla="*/ 97 h 770"/>
                <a:gd name="T10" fmla="*/ 111 w 275"/>
                <a:gd name="T11" fmla="*/ 272 h 770"/>
                <a:gd name="T12" fmla="*/ 80 w 275"/>
                <a:gd name="T13" fmla="*/ 352 h 770"/>
                <a:gd name="T14" fmla="*/ 7 w 275"/>
                <a:gd name="T15" fmla="*/ 376 h 770"/>
                <a:gd name="T16" fmla="*/ 0 w 275"/>
                <a:gd name="T17" fmla="*/ 385 h 770"/>
                <a:gd name="T18" fmla="*/ 13 w 275"/>
                <a:gd name="T19" fmla="*/ 394 h 770"/>
                <a:gd name="T20" fmla="*/ 109 w 275"/>
                <a:gd name="T21" fmla="*/ 461 h 770"/>
                <a:gd name="T22" fmla="*/ 111 w 275"/>
                <a:gd name="T23" fmla="*/ 501 h 770"/>
                <a:gd name="T24" fmla="*/ 111 w 275"/>
                <a:gd name="T25" fmla="*/ 654 h 770"/>
                <a:gd name="T26" fmla="*/ 149 w 275"/>
                <a:gd name="T27" fmla="*/ 740 h 770"/>
                <a:gd name="T28" fmla="*/ 259 w 275"/>
                <a:gd name="T29" fmla="*/ 769 h 770"/>
                <a:gd name="T30" fmla="*/ 274 w 275"/>
                <a:gd name="T31" fmla="*/ 762 h 770"/>
                <a:gd name="T32" fmla="*/ 261 w 275"/>
                <a:gd name="T33" fmla="*/ 755 h 770"/>
                <a:gd name="T34" fmla="*/ 165 w 275"/>
                <a:gd name="T35" fmla="*/ 687 h 770"/>
                <a:gd name="T36" fmla="*/ 161 w 275"/>
                <a:gd name="T37" fmla="*/ 653 h 770"/>
                <a:gd name="T38" fmla="*/ 161 w 275"/>
                <a:gd name="T39" fmla="*/ 489 h 770"/>
                <a:gd name="T40" fmla="*/ 132 w 275"/>
                <a:gd name="T41" fmla="*/ 416 h 770"/>
                <a:gd name="T42" fmla="*/ 73 w 275"/>
                <a:gd name="T43" fmla="*/ 385 h 770"/>
                <a:gd name="T44" fmla="*/ 161 w 275"/>
                <a:gd name="T45" fmla="*/ 286 h 770"/>
                <a:gd name="T46" fmla="*/ 161 w 275"/>
                <a:gd name="T47" fmla="*/ 10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61" y="102"/>
                  </a:moveTo>
                  <a:cubicBezTo>
                    <a:pt x="161" y="73"/>
                    <a:pt x="183" y="22"/>
                    <a:pt x="265" y="18"/>
                  </a:cubicBezTo>
                  <a:cubicBezTo>
                    <a:pt x="270" y="15"/>
                    <a:pt x="274" y="13"/>
                    <a:pt x="274" y="9"/>
                  </a:cubicBezTo>
                  <a:cubicBezTo>
                    <a:pt x="274" y="0"/>
                    <a:pt x="265" y="0"/>
                    <a:pt x="259" y="0"/>
                  </a:cubicBezTo>
                  <a:cubicBezTo>
                    <a:pt x="181" y="0"/>
                    <a:pt x="111" y="40"/>
                    <a:pt x="111" y="97"/>
                  </a:cubicBezTo>
                  <a:lnTo>
                    <a:pt x="111" y="272"/>
                  </a:lnTo>
                  <a:cubicBezTo>
                    <a:pt x="111" y="303"/>
                    <a:pt x="111" y="328"/>
                    <a:pt x="80" y="352"/>
                  </a:cubicBezTo>
                  <a:cubicBezTo>
                    <a:pt x="54" y="374"/>
                    <a:pt x="24" y="376"/>
                    <a:pt x="7" y="376"/>
                  </a:cubicBezTo>
                  <a:cubicBezTo>
                    <a:pt x="4" y="379"/>
                    <a:pt x="0" y="381"/>
                    <a:pt x="0" y="385"/>
                  </a:cubicBezTo>
                  <a:cubicBezTo>
                    <a:pt x="0" y="394"/>
                    <a:pt x="4" y="394"/>
                    <a:pt x="13" y="394"/>
                  </a:cubicBezTo>
                  <a:cubicBezTo>
                    <a:pt x="63" y="397"/>
                    <a:pt x="100" y="425"/>
                    <a:pt x="109" y="461"/>
                  </a:cubicBezTo>
                  <a:cubicBezTo>
                    <a:pt x="111" y="470"/>
                    <a:pt x="111" y="472"/>
                    <a:pt x="111" y="501"/>
                  </a:cubicBezTo>
                  <a:lnTo>
                    <a:pt x="111" y="654"/>
                  </a:lnTo>
                  <a:cubicBezTo>
                    <a:pt x="111" y="685"/>
                    <a:pt x="111" y="711"/>
                    <a:pt x="149" y="740"/>
                  </a:cubicBezTo>
                  <a:cubicBezTo>
                    <a:pt x="178" y="762"/>
                    <a:pt x="228" y="769"/>
                    <a:pt x="259" y="769"/>
                  </a:cubicBezTo>
                  <a:cubicBezTo>
                    <a:pt x="265" y="769"/>
                    <a:pt x="274" y="769"/>
                    <a:pt x="274" y="762"/>
                  </a:cubicBezTo>
                  <a:cubicBezTo>
                    <a:pt x="274" y="755"/>
                    <a:pt x="268" y="755"/>
                    <a:pt x="261" y="755"/>
                  </a:cubicBezTo>
                  <a:cubicBezTo>
                    <a:pt x="214" y="751"/>
                    <a:pt x="174" y="726"/>
                    <a:pt x="165" y="687"/>
                  </a:cubicBezTo>
                  <a:cubicBezTo>
                    <a:pt x="161" y="680"/>
                    <a:pt x="161" y="678"/>
                    <a:pt x="161" y="653"/>
                  </a:cubicBezTo>
                  <a:lnTo>
                    <a:pt x="161" y="489"/>
                  </a:lnTo>
                  <a:cubicBezTo>
                    <a:pt x="161" y="452"/>
                    <a:pt x="156" y="439"/>
                    <a:pt x="132" y="416"/>
                  </a:cubicBezTo>
                  <a:cubicBezTo>
                    <a:pt x="116" y="397"/>
                    <a:pt x="91" y="392"/>
                    <a:pt x="73" y="385"/>
                  </a:cubicBezTo>
                  <a:cubicBezTo>
                    <a:pt x="134" y="368"/>
                    <a:pt x="161" y="332"/>
                    <a:pt x="161" y="286"/>
                  </a:cubicBezTo>
                  <a:lnTo>
                    <a:pt x="161" y="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FEFF1D5E-8AFA-4494-99D2-D221F4FE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970"/>
              <a:ext cx="73" cy="120"/>
            </a:xfrm>
            <a:custGeom>
              <a:avLst/>
              <a:gdLst>
                <a:gd name="T0" fmla="*/ 324 w 325"/>
                <a:gd name="T1" fmla="*/ 266 h 533"/>
                <a:gd name="T2" fmla="*/ 292 w 325"/>
                <a:gd name="T3" fmla="*/ 86 h 533"/>
                <a:gd name="T4" fmla="*/ 161 w 325"/>
                <a:gd name="T5" fmla="*/ 0 h 533"/>
                <a:gd name="T6" fmla="*/ 29 w 325"/>
                <a:gd name="T7" fmla="*/ 91 h 533"/>
                <a:gd name="T8" fmla="*/ 0 w 325"/>
                <a:gd name="T9" fmla="*/ 266 h 533"/>
                <a:gd name="T10" fmla="*/ 34 w 325"/>
                <a:gd name="T11" fmla="*/ 452 h 533"/>
                <a:gd name="T12" fmla="*/ 161 w 325"/>
                <a:gd name="T13" fmla="*/ 532 h 533"/>
                <a:gd name="T14" fmla="*/ 295 w 325"/>
                <a:gd name="T15" fmla="*/ 441 h 533"/>
                <a:gd name="T16" fmla="*/ 324 w 325"/>
                <a:gd name="T17" fmla="*/ 266 h 533"/>
                <a:gd name="T18" fmla="*/ 161 w 325"/>
                <a:gd name="T19" fmla="*/ 514 h 533"/>
                <a:gd name="T20" fmla="*/ 74 w 325"/>
                <a:gd name="T21" fmla="*/ 419 h 533"/>
                <a:gd name="T22" fmla="*/ 65 w 325"/>
                <a:gd name="T23" fmla="*/ 259 h 533"/>
                <a:gd name="T24" fmla="*/ 69 w 325"/>
                <a:gd name="T25" fmla="*/ 117 h 533"/>
                <a:gd name="T26" fmla="*/ 161 w 325"/>
                <a:gd name="T27" fmla="*/ 18 h 533"/>
                <a:gd name="T28" fmla="*/ 252 w 325"/>
                <a:gd name="T29" fmla="*/ 108 h 533"/>
                <a:gd name="T30" fmla="*/ 259 w 325"/>
                <a:gd name="T31" fmla="*/ 259 h 533"/>
                <a:gd name="T32" fmla="*/ 250 w 325"/>
                <a:gd name="T33" fmla="*/ 416 h 533"/>
                <a:gd name="T34" fmla="*/ 161 w 325"/>
                <a:gd name="T35" fmla="*/ 51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533">
                  <a:moveTo>
                    <a:pt x="324" y="266"/>
                  </a:moveTo>
                  <a:cubicBezTo>
                    <a:pt x="324" y="206"/>
                    <a:pt x="319" y="144"/>
                    <a:pt x="292" y="86"/>
                  </a:cubicBezTo>
                  <a:cubicBezTo>
                    <a:pt x="257" y="13"/>
                    <a:pt x="196" y="0"/>
                    <a:pt x="161" y="0"/>
                  </a:cubicBezTo>
                  <a:cubicBezTo>
                    <a:pt x="118" y="0"/>
                    <a:pt x="58" y="20"/>
                    <a:pt x="29" y="91"/>
                  </a:cubicBezTo>
                  <a:cubicBezTo>
                    <a:pt x="4" y="144"/>
                    <a:pt x="0" y="206"/>
                    <a:pt x="0" y="266"/>
                  </a:cubicBezTo>
                  <a:cubicBezTo>
                    <a:pt x="0" y="326"/>
                    <a:pt x="4" y="394"/>
                    <a:pt x="34" y="452"/>
                  </a:cubicBezTo>
                  <a:cubicBezTo>
                    <a:pt x="67" y="514"/>
                    <a:pt x="123" y="532"/>
                    <a:pt x="161" y="532"/>
                  </a:cubicBezTo>
                  <a:cubicBezTo>
                    <a:pt x="205" y="532"/>
                    <a:pt x="261" y="514"/>
                    <a:pt x="295" y="441"/>
                  </a:cubicBezTo>
                  <a:cubicBezTo>
                    <a:pt x="319" y="390"/>
                    <a:pt x="324" y="328"/>
                    <a:pt x="324" y="266"/>
                  </a:cubicBezTo>
                  <a:close/>
                  <a:moveTo>
                    <a:pt x="161" y="514"/>
                  </a:moveTo>
                  <a:cubicBezTo>
                    <a:pt x="132" y="514"/>
                    <a:pt x="85" y="496"/>
                    <a:pt x="74" y="419"/>
                  </a:cubicBezTo>
                  <a:cubicBezTo>
                    <a:pt x="65" y="374"/>
                    <a:pt x="65" y="303"/>
                    <a:pt x="65" y="259"/>
                  </a:cubicBezTo>
                  <a:cubicBezTo>
                    <a:pt x="65" y="208"/>
                    <a:pt x="65" y="157"/>
                    <a:pt x="69" y="117"/>
                  </a:cubicBezTo>
                  <a:cubicBezTo>
                    <a:pt x="85" y="24"/>
                    <a:pt x="143" y="18"/>
                    <a:pt x="161" y="18"/>
                  </a:cubicBezTo>
                  <a:cubicBezTo>
                    <a:pt x="187" y="18"/>
                    <a:pt x="239" y="31"/>
                    <a:pt x="252" y="108"/>
                  </a:cubicBezTo>
                  <a:cubicBezTo>
                    <a:pt x="259" y="151"/>
                    <a:pt x="259" y="208"/>
                    <a:pt x="259" y="259"/>
                  </a:cubicBezTo>
                  <a:cubicBezTo>
                    <a:pt x="259" y="315"/>
                    <a:pt x="259" y="368"/>
                    <a:pt x="250" y="416"/>
                  </a:cubicBezTo>
                  <a:cubicBezTo>
                    <a:pt x="239" y="490"/>
                    <a:pt x="196" y="514"/>
                    <a:pt x="161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83031336-BA0B-436B-9804-F019C1CC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068"/>
              <a:ext cx="20" cy="52"/>
            </a:xfrm>
            <a:custGeom>
              <a:avLst/>
              <a:gdLst>
                <a:gd name="T0" fmla="*/ 91 w 92"/>
                <a:gd name="T1" fmla="*/ 80 h 233"/>
                <a:gd name="T2" fmla="*/ 42 w 92"/>
                <a:gd name="T3" fmla="*/ 0 h 233"/>
                <a:gd name="T4" fmla="*/ 0 w 92"/>
                <a:gd name="T5" fmla="*/ 40 h 233"/>
                <a:gd name="T6" fmla="*/ 42 w 92"/>
                <a:gd name="T7" fmla="*/ 84 h 233"/>
                <a:gd name="T8" fmla="*/ 67 w 92"/>
                <a:gd name="T9" fmla="*/ 73 h 233"/>
                <a:gd name="T10" fmla="*/ 74 w 92"/>
                <a:gd name="T11" fmla="*/ 69 h 233"/>
                <a:gd name="T12" fmla="*/ 74 w 92"/>
                <a:gd name="T13" fmla="*/ 80 h 233"/>
                <a:gd name="T14" fmla="*/ 22 w 92"/>
                <a:gd name="T15" fmla="*/ 210 h 233"/>
                <a:gd name="T16" fmla="*/ 13 w 92"/>
                <a:gd name="T17" fmla="*/ 222 h 233"/>
                <a:gd name="T18" fmla="*/ 22 w 92"/>
                <a:gd name="T19" fmla="*/ 232 h 233"/>
                <a:gd name="T20" fmla="*/ 91 w 92"/>
                <a:gd name="T21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33">
                  <a:moveTo>
                    <a:pt x="91" y="80"/>
                  </a:moveTo>
                  <a:cubicBezTo>
                    <a:pt x="91" y="31"/>
                    <a:pt x="73" y="0"/>
                    <a:pt x="42" y="0"/>
                  </a:cubicBezTo>
                  <a:cubicBezTo>
                    <a:pt x="15" y="0"/>
                    <a:pt x="0" y="20"/>
                    <a:pt x="0" y="40"/>
                  </a:cubicBezTo>
                  <a:cubicBezTo>
                    <a:pt x="0" y="62"/>
                    <a:pt x="15" y="84"/>
                    <a:pt x="42" y="84"/>
                  </a:cubicBezTo>
                  <a:cubicBezTo>
                    <a:pt x="51" y="84"/>
                    <a:pt x="62" y="78"/>
                    <a:pt x="67" y="73"/>
                  </a:cubicBezTo>
                  <a:cubicBezTo>
                    <a:pt x="73" y="69"/>
                    <a:pt x="73" y="69"/>
                    <a:pt x="74" y="69"/>
                  </a:cubicBezTo>
                  <a:lnTo>
                    <a:pt x="74" y="80"/>
                  </a:lnTo>
                  <a:cubicBezTo>
                    <a:pt x="74" y="139"/>
                    <a:pt x="47" y="186"/>
                    <a:pt x="22" y="210"/>
                  </a:cubicBezTo>
                  <a:cubicBezTo>
                    <a:pt x="13" y="219"/>
                    <a:pt x="13" y="221"/>
                    <a:pt x="13" y="222"/>
                  </a:cubicBezTo>
                  <a:cubicBezTo>
                    <a:pt x="13" y="230"/>
                    <a:pt x="15" y="232"/>
                    <a:pt x="22" y="232"/>
                  </a:cubicBezTo>
                  <a:cubicBezTo>
                    <a:pt x="31" y="232"/>
                    <a:pt x="91" y="171"/>
                    <a:pt x="91" y="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A1A3A3A1-A05A-4562-9F61-A4D1F5B5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1040"/>
              <a:ext cx="105" cy="7"/>
            </a:xfrm>
            <a:custGeom>
              <a:avLst/>
              <a:gdLst>
                <a:gd name="T0" fmla="*/ 442 w 469"/>
                <a:gd name="T1" fmla="*/ 33 h 34"/>
                <a:gd name="T2" fmla="*/ 468 w 469"/>
                <a:gd name="T3" fmla="*/ 15 h 34"/>
                <a:gd name="T4" fmla="*/ 442 w 469"/>
                <a:gd name="T5" fmla="*/ 0 h 34"/>
                <a:gd name="T6" fmla="*/ 25 w 469"/>
                <a:gd name="T7" fmla="*/ 0 h 34"/>
                <a:gd name="T8" fmla="*/ 0 w 469"/>
                <a:gd name="T9" fmla="*/ 15 h 34"/>
                <a:gd name="T10" fmla="*/ 25 w 469"/>
                <a:gd name="T11" fmla="*/ 33 h 34"/>
                <a:gd name="T12" fmla="*/ 442 w 469"/>
                <a:gd name="T1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34">
                  <a:moveTo>
                    <a:pt x="442" y="33"/>
                  </a:moveTo>
                  <a:cubicBezTo>
                    <a:pt x="455" y="33"/>
                    <a:pt x="468" y="33"/>
                    <a:pt x="468" y="15"/>
                  </a:cubicBezTo>
                  <a:cubicBezTo>
                    <a:pt x="468" y="0"/>
                    <a:pt x="455" y="0"/>
                    <a:pt x="442" y="0"/>
                  </a:cubicBezTo>
                  <a:lnTo>
                    <a:pt x="25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3"/>
                    <a:pt x="13" y="33"/>
                    <a:pt x="25" y="33"/>
                  </a:cubicBezTo>
                  <a:lnTo>
                    <a:pt x="44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381B63C2-656C-4BE9-B197-ADFFCA05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1010"/>
              <a:ext cx="79" cy="113"/>
            </a:xfrm>
            <a:custGeom>
              <a:avLst/>
              <a:gdLst>
                <a:gd name="T0" fmla="*/ 352 w 353"/>
                <a:gd name="T1" fmla="*/ 47 h 501"/>
                <a:gd name="T2" fmla="*/ 352 w 353"/>
                <a:gd name="T3" fmla="*/ 31 h 501"/>
                <a:gd name="T4" fmla="*/ 334 w 353"/>
                <a:gd name="T5" fmla="*/ 9 h 501"/>
                <a:gd name="T6" fmla="*/ 305 w 353"/>
                <a:gd name="T7" fmla="*/ 24 h 501"/>
                <a:gd name="T8" fmla="*/ 294 w 353"/>
                <a:gd name="T9" fmla="*/ 66 h 501"/>
                <a:gd name="T10" fmla="*/ 279 w 353"/>
                <a:gd name="T11" fmla="*/ 128 h 501"/>
                <a:gd name="T12" fmla="*/ 243 w 353"/>
                <a:gd name="T13" fmla="*/ 266 h 501"/>
                <a:gd name="T14" fmla="*/ 156 w 353"/>
                <a:gd name="T15" fmla="*/ 332 h 501"/>
                <a:gd name="T16" fmla="*/ 109 w 353"/>
                <a:gd name="T17" fmla="*/ 270 h 501"/>
                <a:gd name="T18" fmla="*/ 150 w 353"/>
                <a:gd name="T19" fmla="*/ 118 h 501"/>
                <a:gd name="T20" fmla="*/ 163 w 353"/>
                <a:gd name="T21" fmla="*/ 64 h 501"/>
                <a:gd name="T22" fmla="*/ 100 w 353"/>
                <a:gd name="T23" fmla="*/ 0 h 501"/>
                <a:gd name="T24" fmla="*/ 0 w 353"/>
                <a:gd name="T25" fmla="*/ 118 h 501"/>
                <a:gd name="T26" fmla="*/ 9 w 353"/>
                <a:gd name="T27" fmla="*/ 128 h 501"/>
                <a:gd name="T28" fmla="*/ 22 w 353"/>
                <a:gd name="T29" fmla="*/ 111 h 501"/>
                <a:gd name="T30" fmla="*/ 100 w 353"/>
                <a:gd name="T31" fmla="*/ 18 h 501"/>
                <a:gd name="T32" fmla="*/ 118 w 353"/>
                <a:gd name="T33" fmla="*/ 42 h 501"/>
                <a:gd name="T34" fmla="*/ 105 w 353"/>
                <a:gd name="T35" fmla="*/ 97 h 501"/>
                <a:gd name="T36" fmla="*/ 62 w 353"/>
                <a:gd name="T37" fmla="*/ 259 h 501"/>
                <a:gd name="T38" fmla="*/ 154 w 353"/>
                <a:gd name="T39" fmla="*/ 350 h 501"/>
                <a:gd name="T40" fmla="*/ 230 w 353"/>
                <a:gd name="T41" fmla="*/ 315 h 501"/>
                <a:gd name="T42" fmla="*/ 183 w 353"/>
                <a:gd name="T43" fmla="*/ 434 h 501"/>
                <a:gd name="T44" fmla="*/ 98 w 353"/>
                <a:gd name="T45" fmla="*/ 483 h 501"/>
                <a:gd name="T46" fmla="*/ 40 w 353"/>
                <a:gd name="T47" fmla="*/ 450 h 501"/>
                <a:gd name="T48" fmla="*/ 73 w 353"/>
                <a:gd name="T49" fmla="*/ 441 h 501"/>
                <a:gd name="T50" fmla="*/ 87 w 353"/>
                <a:gd name="T51" fmla="*/ 408 h 501"/>
                <a:gd name="T52" fmla="*/ 58 w 353"/>
                <a:gd name="T53" fmla="*/ 381 h 501"/>
                <a:gd name="T54" fmla="*/ 15 w 353"/>
                <a:gd name="T55" fmla="*/ 434 h 501"/>
                <a:gd name="T56" fmla="*/ 98 w 353"/>
                <a:gd name="T57" fmla="*/ 500 h 501"/>
                <a:gd name="T58" fmla="*/ 276 w 353"/>
                <a:gd name="T59" fmla="*/ 341 h 501"/>
                <a:gd name="T60" fmla="*/ 352 w 353"/>
                <a:gd name="T61" fmla="*/ 4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3" h="501">
                  <a:moveTo>
                    <a:pt x="352" y="47"/>
                  </a:moveTo>
                  <a:cubicBezTo>
                    <a:pt x="352" y="36"/>
                    <a:pt x="352" y="35"/>
                    <a:pt x="352" y="31"/>
                  </a:cubicBezTo>
                  <a:cubicBezTo>
                    <a:pt x="352" y="15"/>
                    <a:pt x="344" y="9"/>
                    <a:pt x="334" y="9"/>
                  </a:cubicBezTo>
                  <a:cubicBezTo>
                    <a:pt x="324" y="9"/>
                    <a:pt x="312" y="13"/>
                    <a:pt x="305" y="24"/>
                  </a:cubicBezTo>
                  <a:cubicBezTo>
                    <a:pt x="303" y="29"/>
                    <a:pt x="297" y="53"/>
                    <a:pt x="294" y="66"/>
                  </a:cubicBezTo>
                  <a:cubicBezTo>
                    <a:pt x="290" y="86"/>
                    <a:pt x="283" y="108"/>
                    <a:pt x="279" y="128"/>
                  </a:cubicBezTo>
                  <a:lnTo>
                    <a:pt x="243" y="266"/>
                  </a:lnTo>
                  <a:cubicBezTo>
                    <a:pt x="241" y="277"/>
                    <a:pt x="208" y="332"/>
                    <a:pt x="156" y="332"/>
                  </a:cubicBezTo>
                  <a:cubicBezTo>
                    <a:pt x="118" y="332"/>
                    <a:pt x="109" y="299"/>
                    <a:pt x="109" y="270"/>
                  </a:cubicBezTo>
                  <a:cubicBezTo>
                    <a:pt x="109" y="233"/>
                    <a:pt x="123" y="188"/>
                    <a:pt x="150" y="118"/>
                  </a:cubicBezTo>
                  <a:cubicBezTo>
                    <a:pt x="161" y="88"/>
                    <a:pt x="163" y="78"/>
                    <a:pt x="163" y="64"/>
                  </a:cubicBezTo>
                  <a:cubicBezTo>
                    <a:pt x="163" y="29"/>
                    <a:pt x="140" y="0"/>
                    <a:pt x="100" y="0"/>
                  </a:cubicBezTo>
                  <a:cubicBezTo>
                    <a:pt x="29" y="0"/>
                    <a:pt x="0" y="111"/>
                    <a:pt x="0" y="118"/>
                  </a:cubicBezTo>
                  <a:cubicBezTo>
                    <a:pt x="0" y="128"/>
                    <a:pt x="7" y="128"/>
                    <a:pt x="9" y="128"/>
                  </a:cubicBezTo>
                  <a:cubicBezTo>
                    <a:pt x="18" y="128"/>
                    <a:pt x="18" y="124"/>
                    <a:pt x="22" y="111"/>
                  </a:cubicBezTo>
                  <a:cubicBezTo>
                    <a:pt x="42" y="40"/>
                    <a:pt x="74" y="18"/>
                    <a:pt x="100" y="18"/>
                  </a:cubicBezTo>
                  <a:cubicBezTo>
                    <a:pt x="105" y="18"/>
                    <a:pt x="118" y="18"/>
                    <a:pt x="118" y="42"/>
                  </a:cubicBezTo>
                  <a:cubicBezTo>
                    <a:pt x="118" y="62"/>
                    <a:pt x="111" y="80"/>
                    <a:pt x="105" y="97"/>
                  </a:cubicBezTo>
                  <a:cubicBezTo>
                    <a:pt x="74" y="177"/>
                    <a:pt x="62" y="222"/>
                    <a:pt x="62" y="259"/>
                  </a:cubicBezTo>
                  <a:cubicBezTo>
                    <a:pt x="62" y="326"/>
                    <a:pt x="109" y="350"/>
                    <a:pt x="154" y="350"/>
                  </a:cubicBezTo>
                  <a:cubicBezTo>
                    <a:pt x="185" y="350"/>
                    <a:pt x="210" y="337"/>
                    <a:pt x="230" y="315"/>
                  </a:cubicBezTo>
                  <a:cubicBezTo>
                    <a:pt x="221" y="354"/>
                    <a:pt x="214" y="392"/>
                    <a:pt x="183" y="434"/>
                  </a:cubicBezTo>
                  <a:cubicBezTo>
                    <a:pt x="161" y="461"/>
                    <a:pt x="132" y="483"/>
                    <a:pt x="98" y="483"/>
                  </a:cubicBezTo>
                  <a:cubicBezTo>
                    <a:pt x="87" y="483"/>
                    <a:pt x="53" y="479"/>
                    <a:pt x="40" y="450"/>
                  </a:cubicBezTo>
                  <a:cubicBezTo>
                    <a:pt x="53" y="450"/>
                    <a:pt x="62" y="450"/>
                    <a:pt x="73" y="441"/>
                  </a:cubicBezTo>
                  <a:cubicBezTo>
                    <a:pt x="80" y="434"/>
                    <a:pt x="87" y="425"/>
                    <a:pt x="87" y="408"/>
                  </a:cubicBezTo>
                  <a:cubicBezTo>
                    <a:pt x="87" y="385"/>
                    <a:pt x="65" y="381"/>
                    <a:pt x="58" y="381"/>
                  </a:cubicBezTo>
                  <a:cubicBezTo>
                    <a:pt x="42" y="381"/>
                    <a:pt x="15" y="394"/>
                    <a:pt x="15" y="434"/>
                  </a:cubicBezTo>
                  <a:cubicBezTo>
                    <a:pt x="15" y="470"/>
                    <a:pt x="51" y="500"/>
                    <a:pt x="98" y="500"/>
                  </a:cubicBezTo>
                  <a:cubicBezTo>
                    <a:pt x="178" y="500"/>
                    <a:pt x="257" y="428"/>
                    <a:pt x="276" y="341"/>
                  </a:cubicBezTo>
                  <a:lnTo>
                    <a:pt x="352" y="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7906900F-9E13-49B9-8B05-7AAFFAA3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008"/>
              <a:ext cx="132" cy="80"/>
            </a:xfrm>
            <a:custGeom>
              <a:avLst/>
              <a:gdLst>
                <a:gd name="T0" fmla="*/ 402 w 588"/>
                <a:gd name="T1" fmla="*/ 75 h 358"/>
                <a:gd name="T2" fmla="*/ 410 w 588"/>
                <a:gd name="T3" fmla="*/ 40 h 358"/>
                <a:gd name="T4" fmla="*/ 373 w 588"/>
                <a:gd name="T5" fmla="*/ 7 h 358"/>
                <a:gd name="T6" fmla="*/ 323 w 588"/>
                <a:gd name="T7" fmla="*/ 47 h 358"/>
                <a:gd name="T8" fmla="*/ 283 w 588"/>
                <a:gd name="T9" fmla="*/ 206 h 358"/>
                <a:gd name="T10" fmla="*/ 279 w 588"/>
                <a:gd name="T11" fmla="*/ 252 h 358"/>
                <a:gd name="T12" fmla="*/ 281 w 588"/>
                <a:gd name="T13" fmla="*/ 275 h 358"/>
                <a:gd name="T14" fmla="*/ 214 w 588"/>
                <a:gd name="T15" fmla="*/ 328 h 358"/>
                <a:gd name="T16" fmla="*/ 152 w 588"/>
                <a:gd name="T17" fmla="*/ 264 h 358"/>
                <a:gd name="T18" fmla="*/ 194 w 588"/>
                <a:gd name="T19" fmla="*/ 118 h 358"/>
                <a:gd name="T20" fmla="*/ 207 w 588"/>
                <a:gd name="T21" fmla="*/ 69 h 358"/>
                <a:gd name="T22" fmla="*/ 120 w 588"/>
                <a:gd name="T23" fmla="*/ 0 h 358"/>
                <a:gd name="T24" fmla="*/ 0 w 588"/>
                <a:gd name="T25" fmla="*/ 120 h 358"/>
                <a:gd name="T26" fmla="*/ 20 w 588"/>
                <a:gd name="T27" fmla="*/ 131 h 358"/>
                <a:gd name="T28" fmla="*/ 36 w 588"/>
                <a:gd name="T29" fmla="*/ 122 h 358"/>
                <a:gd name="T30" fmla="*/ 116 w 588"/>
                <a:gd name="T31" fmla="*/ 29 h 358"/>
                <a:gd name="T32" fmla="*/ 129 w 588"/>
                <a:gd name="T33" fmla="*/ 46 h 358"/>
                <a:gd name="T34" fmla="*/ 111 w 588"/>
                <a:gd name="T35" fmla="*/ 106 h 358"/>
                <a:gd name="T36" fmla="*/ 69 w 588"/>
                <a:gd name="T37" fmla="*/ 250 h 358"/>
                <a:gd name="T38" fmla="*/ 208 w 588"/>
                <a:gd name="T39" fmla="*/ 357 h 358"/>
                <a:gd name="T40" fmla="*/ 295 w 588"/>
                <a:gd name="T41" fmla="*/ 314 h 358"/>
                <a:gd name="T42" fmla="*/ 411 w 588"/>
                <a:gd name="T43" fmla="*/ 357 h 358"/>
                <a:gd name="T44" fmla="*/ 533 w 588"/>
                <a:gd name="T45" fmla="*/ 266 h 358"/>
                <a:gd name="T46" fmla="*/ 587 w 588"/>
                <a:gd name="T47" fmla="*/ 69 h 358"/>
                <a:gd name="T48" fmla="*/ 535 w 588"/>
                <a:gd name="T49" fmla="*/ 0 h 358"/>
                <a:gd name="T50" fmla="*/ 477 w 588"/>
                <a:gd name="T51" fmla="*/ 58 h 358"/>
                <a:gd name="T52" fmla="*/ 500 w 588"/>
                <a:gd name="T53" fmla="*/ 91 h 358"/>
                <a:gd name="T54" fmla="*/ 537 w 588"/>
                <a:gd name="T55" fmla="*/ 142 h 358"/>
                <a:gd name="T56" fmla="*/ 493 w 588"/>
                <a:gd name="T57" fmla="*/ 270 h 358"/>
                <a:gd name="T58" fmla="*/ 415 w 588"/>
                <a:gd name="T59" fmla="*/ 328 h 358"/>
                <a:gd name="T60" fmla="*/ 361 w 588"/>
                <a:gd name="T61" fmla="*/ 266 h 358"/>
                <a:gd name="T62" fmla="*/ 372 w 588"/>
                <a:gd name="T63" fmla="*/ 197 h 358"/>
                <a:gd name="T64" fmla="*/ 392 w 588"/>
                <a:gd name="T65" fmla="*/ 118 h 358"/>
                <a:gd name="T66" fmla="*/ 402 w 588"/>
                <a:gd name="T67" fmla="*/ 7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8" h="358">
                  <a:moveTo>
                    <a:pt x="402" y="75"/>
                  </a:moveTo>
                  <a:cubicBezTo>
                    <a:pt x="404" y="66"/>
                    <a:pt x="410" y="46"/>
                    <a:pt x="410" y="40"/>
                  </a:cubicBezTo>
                  <a:cubicBezTo>
                    <a:pt x="410" y="24"/>
                    <a:pt x="395" y="7"/>
                    <a:pt x="373" y="7"/>
                  </a:cubicBezTo>
                  <a:cubicBezTo>
                    <a:pt x="361" y="7"/>
                    <a:pt x="334" y="13"/>
                    <a:pt x="323" y="47"/>
                  </a:cubicBezTo>
                  <a:cubicBezTo>
                    <a:pt x="308" y="97"/>
                    <a:pt x="295" y="153"/>
                    <a:pt x="283" y="206"/>
                  </a:cubicBezTo>
                  <a:cubicBezTo>
                    <a:pt x="279" y="232"/>
                    <a:pt x="279" y="242"/>
                    <a:pt x="279" y="252"/>
                  </a:cubicBezTo>
                  <a:cubicBezTo>
                    <a:pt x="279" y="273"/>
                    <a:pt x="281" y="273"/>
                    <a:pt x="281" y="275"/>
                  </a:cubicBezTo>
                  <a:cubicBezTo>
                    <a:pt x="281" y="283"/>
                    <a:pt x="259" y="328"/>
                    <a:pt x="214" y="328"/>
                  </a:cubicBezTo>
                  <a:cubicBezTo>
                    <a:pt x="152" y="328"/>
                    <a:pt x="152" y="283"/>
                    <a:pt x="152" y="264"/>
                  </a:cubicBezTo>
                  <a:cubicBezTo>
                    <a:pt x="152" y="232"/>
                    <a:pt x="161" y="197"/>
                    <a:pt x="194" y="118"/>
                  </a:cubicBezTo>
                  <a:cubicBezTo>
                    <a:pt x="198" y="100"/>
                    <a:pt x="207" y="84"/>
                    <a:pt x="207" y="69"/>
                  </a:cubicBezTo>
                  <a:cubicBezTo>
                    <a:pt x="207" y="26"/>
                    <a:pt x="161" y="0"/>
                    <a:pt x="120" y="0"/>
                  </a:cubicBezTo>
                  <a:cubicBezTo>
                    <a:pt x="40" y="0"/>
                    <a:pt x="0" y="106"/>
                    <a:pt x="0" y="120"/>
                  </a:cubicBezTo>
                  <a:cubicBezTo>
                    <a:pt x="0" y="131"/>
                    <a:pt x="13" y="131"/>
                    <a:pt x="20" y="131"/>
                  </a:cubicBezTo>
                  <a:cubicBezTo>
                    <a:pt x="29" y="131"/>
                    <a:pt x="33" y="131"/>
                    <a:pt x="36" y="122"/>
                  </a:cubicBezTo>
                  <a:cubicBezTo>
                    <a:pt x="62" y="36"/>
                    <a:pt x="102" y="29"/>
                    <a:pt x="116" y="29"/>
                  </a:cubicBezTo>
                  <a:cubicBezTo>
                    <a:pt x="120" y="29"/>
                    <a:pt x="129" y="29"/>
                    <a:pt x="129" y="46"/>
                  </a:cubicBezTo>
                  <a:cubicBezTo>
                    <a:pt x="129" y="64"/>
                    <a:pt x="120" y="84"/>
                    <a:pt x="111" y="106"/>
                  </a:cubicBezTo>
                  <a:cubicBezTo>
                    <a:pt x="83" y="179"/>
                    <a:pt x="69" y="219"/>
                    <a:pt x="69" y="250"/>
                  </a:cubicBezTo>
                  <a:cubicBezTo>
                    <a:pt x="69" y="337"/>
                    <a:pt x="143" y="357"/>
                    <a:pt x="208" y="357"/>
                  </a:cubicBezTo>
                  <a:cubicBezTo>
                    <a:pt x="225" y="357"/>
                    <a:pt x="259" y="357"/>
                    <a:pt x="295" y="314"/>
                  </a:cubicBezTo>
                  <a:cubicBezTo>
                    <a:pt x="317" y="339"/>
                    <a:pt x="350" y="357"/>
                    <a:pt x="411" y="357"/>
                  </a:cubicBezTo>
                  <a:cubicBezTo>
                    <a:pt x="457" y="357"/>
                    <a:pt x="499" y="335"/>
                    <a:pt x="533" y="266"/>
                  </a:cubicBezTo>
                  <a:cubicBezTo>
                    <a:pt x="562" y="208"/>
                    <a:pt x="587" y="109"/>
                    <a:pt x="587" y="69"/>
                  </a:cubicBezTo>
                  <a:cubicBezTo>
                    <a:pt x="587" y="0"/>
                    <a:pt x="535" y="0"/>
                    <a:pt x="535" y="0"/>
                  </a:cubicBezTo>
                  <a:cubicBezTo>
                    <a:pt x="504" y="0"/>
                    <a:pt x="477" y="31"/>
                    <a:pt x="477" y="58"/>
                  </a:cubicBezTo>
                  <a:cubicBezTo>
                    <a:pt x="477" y="80"/>
                    <a:pt x="491" y="89"/>
                    <a:pt x="500" y="91"/>
                  </a:cubicBezTo>
                  <a:cubicBezTo>
                    <a:pt x="529" y="111"/>
                    <a:pt x="537" y="128"/>
                    <a:pt x="537" y="142"/>
                  </a:cubicBezTo>
                  <a:cubicBezTo>
                    <a:pt x="537" y="153"/>
                    <a:pt x="518" y="228"/>
                    <a:pt x="493" y="270"/>
                  </a:cubicBezTo>
                  <a:cubicBezTo>
                    <a:pt x="475" y="308"/>
                    <a:pt x="448" y="328"/>
                    <a:pt x="415" y="328"/>
                  </a:cubicBezTo>
                  <a:cubicBezTo>
                    <a:pt x="361" y="328"/>
                    <a:pt x="361" y="284"/>
                    <a:pt x="361" y="266"/>
                  </a:cubicBezTo>
                  <a:cubicBezTo>
                    <a:pt x="361" y="248"/>
                    <a:pt x="361" y="237"/>
                    <a:pt x="372" y="197"/>
                  </a:cubicBezTo>
                  <a:cubicBezTo>
                    <a:pt x="379" y="175"/>
                    <a:pt x="388" y="135"/>
                    <a:pt x="392" y="118"/>
                  </a:cubicBezTo>
                  <a:lnTo>
                    <a:pt x="402" y="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736D8BC-BF15-4A89-8B9A-EDC1668E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930"/>
              <a:ext cx="89" cy="84"/>
            </a:xfrm>
            <a:custGeom>
              <a:avLst/>
              <a:gdLst>
                <a:gd name="T0" fmla="*/ 214 w 396"/>
                <a:gd name="T1" fmla="*/ 26 h 375"/>
                <a:gd name="T2" fmla="*/ 377 w 396"/>
                <a:gd name="T3" fmla="*/ 26 h 375"/>
                <a:gd name="T4" fmla="*/ 395 w 396"/>
                <a:gd name="T5" fmla="*/ 13 h 375"/>
                <a:gd name="T6" fmla="*/ 377 w 396"/>
                <a:gd name="T7" fmla="*/ 0 h 375"/>
                <a:gd name="T8" fmla="*/ 22 w 396"/>
                <a:gd name="T9" fmla="*/ 0 h 375"/>
                <a:gd name="T10" fmla="*/ 0 w 396"/>
                <a:gd name="T11" fmla="*/ 13 h 375"/>
                <a:gd name="T12" fmla="*/ 22 w 396"/>
                <a:gd name="T13" fmla="*/ 26 h 375"/>
                <a:gd name="T14" fmla="*/ 187 w 396"/>
                <a:gd name="T15" fmla="*/ 26 h 375"/>
                <a:gd name="T16" fmla="*/ 187 w 396"/>
                <a:gd name="T17" fmla="*/ 354 h 375"/>
                <a:gd name="T18" fmla="*/ 198 w 396"/>
                <a:gd name="T19" fmla="*/ 374 h 375"/>
                <a:gd name="T20" fmla="*/ 214 w 396"/>
                <a:gd name="T21" fmla="*/ 354 h 375"/>
                <a:gd name="T22" fmla="*/ 214 w 396"/>
                <a:gd name="T23" fmla="*/ 2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375">
                  <a:moveTo>
                    <a:pt x="214" y="26"/>
                  </a:moveTo>
                  <a:lnTo>
                    <a:pt x="377" y="26"/>
                  </a:lnTo>
                  <a:cubicBezTo>
                    <a:pt x="384" y="26"/>
                    <a:pt x="395" y="26"/>
                    <a:pt x="395" y="13"/>
                  </a:cubicBezTo>
                  <a:cubicBezTo>
                    <a:pt x="395" y="0"/>
                    <a:pt x="384" y="0"/>
                    <a:pt x="377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6"/>
                    <a:pt x="13" y="26"/>
                    <a:pt x="22" y="26"/>
                  </a:cubicBezTo>
                  <a:lnTo>
                    <a:pt x="187" y="26"/>
                  </a:lnTo>
                  <a:lnTo>
                    <a:pt x="187" y="354"/>
                  </a:lnTo>
                  <a:cubicBezTo>
                    <a:pt x="187" y="363"/>
                    <a:pt x="187" y="374"/>
                    <a:pt x="198" y="374"/>
                  </a:cubicBezTo>
                  <a:cubicBezTo>
                    <a:pt x="214" y="374"/>
                    <a:pt x="214" y="363"/>
                    <a:pt x="214" y="354"/>
                  </a:cubicBezTo>
                  <a:lnTo>
                    <a:pt x="21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B9CD6622-6065-4AC5-9798-E98B134E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" y="1008"/>
              <a:ext cx="98" cy="80"/>
            </a:xfrm>
            <a:custGeom>
              <a:avLst/>
              <a:gdLst>
                <a:gd name="T0" fmla="*/ 382 w 436"/>
                <a:gd name="T1" fmla="*/ 40 h 355"/>
                <a:gd name="T2" fmla="*/ 341 w 436"/>
                <a:gd name="T3" fmla="*/ 91 h 355"/>
                <a:gd name="T4" fmla="*/ 379 w 436"/>
                <a:gd name="T5" fmla="*/ 128 h 355"/>
                <a:gd name="T6" fmla="*/ 435 w 436"/>
                <a:gd name="T7" fmla="*/ 67 h 355"/>
                <a:gd name="T8" fmla="*/ 346 w 436"/>
                <a:gd name="T9" fmla="*/ 0 h 355"/>
                <a:gd name="T10" fmla="*/ 265 w 436"/>
                <a:gd name="T11" fmla="*/ 47 h 355"/>
                <a:gd name="T12" fmla="*/ 160 w 436"/>
                <a:gd name="T13" fmla="*/ 0 h 355"/>
                <a:gd name="T14" fmla="*/ 11 w 436"/>
                <a:gd name="T15" fmla="*/ 120 h 355"/>
                <a:gd name="T16" fmla="*/ 29 w 436"/>
                <a:gd name="T17" fmla="*/ 131 h 355"/>
                <a:gd name="T18" fmla="*/ 45 w 436"/>
                <a:gd name="T19" fmla="*/ 120 h 355"/>
                <a:gd name="T20" fmla="*/ 154 w 436"/>
                <a:gd name="T21" fmla="*/ 29 h 355"/>
                <a:gd name="T22" fmla="*/ 198 w 436"/>
                <a:gd name="T23" fmla="*/ 66 h 355"/>
                <a:gd name="T24" fmla="*/ 181 w 436"/>
                <a:gd name="T25" fmla="*/ 153 h 355"/>
                <a:gd name="T26" fmla="*/ 154 w 436"/>
                <a:gd name="T27" fmla="*/ 259 h 355"/>
                <a:gd name="T28" fmla="*/ 89 w 436"/>
                <a:gd name="T29" fmla="*/ 328 h 355"/>
                <a:gd name="T30" fmla="*/ 53 w 436"/>
                <a:gd name="T31" fmla="*/ 317 h 355"/>
                <a:gd name="T32" fmla="*/ 94 w 436"/>
                <a:gd name="T33" fmla="*/ 263 h 355"/>
                <a:gd name="T34" fmla="*/ 56 w 436"/>
                <a:gd name="T35" fmla="*/ 228 h 355"/>
                <a:gd name="T36" fmla="*/ 0 w 436"/>
                <a:gd name="T37" fmla="*/ 286 h 355"/>
                <a:gd name="T38" fmla="*/ 87 w 436"/>
                <a:gd name="T39" fmla="*/ 354 h 355"/>
                <a:gd name="T40" fmla="*/ 170 w 436"/>
                <a:gd name="T41" fmla="*/ 308 h 355"/>
                <a:gd name="T42" fmla="*/ 274 w 436"/>
                <a:gd name="T43" fmla="*/ 354 h 355"/>
                <a:gd name="T44" fmla="*/ 424 w 436"/>
                <a:gd name="T45" fmla="*/ 233 h 355"/>
                <a:gd name="T46" fmla="*/ 404 w 436"/>
                <a:gd name="T47" fmla="*/ 222 h 355"/>
                <a:gd name="T48" fmla="*/ 388 w 436"/>
                <a:gd name="T49" fmla="*/ 233 h 355"/>
                <a:gd name="T50" fmla="*/ 281 w 436"/>
                <a:gd name="T51" fmla="*/ 328 h 355"/>
                <a:gd name="T52" fmla="*/ 237 w 436"/>
                <a:gd name="T53" fmla="*/ 288 h 355"/>
                <a:gd name="T54" fmla="*/ 254 w 436"/>
                <a:gd name="T55" fmla="*/ 204 h 355"/>
                <a:gd name="T56" fmla="*/ 281 w 436"/>
                <a:gd name="T57" fmla="*/ 98 h 355"/>
                <a:gd name="T58" fmla="*/ 344 w 436"/>
                <a:gd name="T59" fmla="*/ 29 h 355"/>
                <a:gd name="T60" fmla="*/ 382 w 436"/>
                <a:gd name="T61" fmla="*/ 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355">
                  <a:moveTo>
                    <a:pt x="382" y="40"/>
                  </a:moveTo>
                  <a:cubicBezTo>
                    <a:pt x="355" y="47"/>
                    <a:pt x="341" y="75"/>
                    <a:pt x="341" y="91"/>
                  </a:cubicBezTo>
                  <a:cubicBezTo>
                    <a:pt x="341" y="109"/>
                    <a:pt x="352" y="128"/>
                    <a:pt x="379" y="128"/>
                  </a:cubicBezTo>
                  <a:cubicBezTo>
                    <a:pt x="404" y="128"/>
                    <a:pt x="435" y="106"/>
                    <a:pt x="435" y="67"/>
                  </a:cubicBezTo>
                  <a:cubicBezTo>
                    <a:pt x="435" y="26"/>
                    <a:pt x="393" y="0"/>
                    <a:pt x="346" y="0"/>
                  </a:cubicBezTo>
                  <a:cubicBezTo>
                    <a:pt x="303" y="0"/>
                    <a:pt x="274" y="33"/>
                    <a:pt x="265" y="47"/>
                  </a:cubicBezTo>
                  <a:cubicBezTo>
                    <a:pt x="247" y="13"/>
                    <a:pt x="203" y="0"/>
                    <a:pt x="160" y="0"/>
                  </a:cubicBezTo>
                  <a:cubicBezTo>
                    <a:pt x="63" y="0"/>
                    <a:pt x="11" y="95"/>
                    <a:pt x="11" y="120"/>
                  </a:cubicBezTo>
                  <a:cubicBezTo>
                    <a:pt x="11" y="131"/>
                    <a:pt x="22" y="131"/>
                    <a:pt x="29" y="131"/>
                  </a:cubicBezTo>
                  <a:cubicBezTo>
                    <a:pt x="40" y="131"/>
                    <a:pt x="44" y="131"/>
                    <a:pt x="45" y="120"/>
                  </a:cubicBezTo>
                  <a:cubicBezTo>
                    <a:pt x="67" y="51"/>
                    <a:pt x="123" y="29"/>
                    <a:pt x="154" y="29"/>
                  </a:cubicBezTo>
                  <a:cubicBezTo>
                    <a:pt x="185" y="29"/>
                    <a:pt x="198" y="42"/>
                    <a:pt x="198" y="66"/>
                  </a:cubicBezTo>
                  <a:cubicBezTo>
                    <a:pt x="198" y="80"/>
                    <a:pt x="187" y="124"/>
                    <a:pt x="181" y="153"/>
                  </a:cubicBezTo>
                  <a:lnTo>
                    <a:pt x="154" y="259"/>
                  </a:lnTo>
                  <a:cubicBezTo>
                    <a:pt x="143" y="304"/>
                    <a:pt x="116" y="328"/>
                    <a:pt x="89" y="328"/>
                  </a:cubicBezTo>
                  <a:cubicBezTo>
                    <a:pt x="85" y="328"/>
                    <a:pt x="67" y="328"/>
                    <a:pt x="53" y="317"/>
                  </a:cubicBezTo>
                  <a:cubicBezTo>
                    <a:pt x="80" y="308"/>
                    <a:pt x="94" y="283"/>
                    <a:pt x="94" y="263"/>
                  </a:cubicBezTo>
                  <a:cubicBezTo>
                    <a:pt x="94" y="244"/>
                    <a:pt x="80" y="228"/>
                    <a:pt x="56" y="228"/>
                  </a:cubicBezTo>
                  <a:cubicBezTo>
                    <a:pt x="29" y="228"/>
                    <a:pt x="0" y="250"/>
                    <a:pt x="0" y="286"/>
                  </a:cubicBezTo>
                  <a:cubicBezTo>
                    <a:pt x="0" y="328"/>
                    <a:pt x="40" y="354"/>
                    <a:pt x="87" y="354"/>
                  </a:cubicBezTo>
                  <a:cubicBezTo>
                    <a:pt x="131" y="354"/>
                    <a:pt x="161" y="321"/>
                    <a:pt x="170" y="308"/>
                  </a:cubicBezTo>
                  <a:cubicBezTo>
                    <a:pt x="189" y="341"/>
                    <a:pt x="230" y="354"/>
                    <a:pt x="274" y="354"/>
                  </a:cubicBezTo>
                  <a:cubicBezTo>
                    <a:pt x="372" y="354"/>
                    <a:pt x="424" y="261"/>
                    <a:pt x="424" y="233"/>
                  </a:cubicBezTo>
                  <a:cubicBezTo>
                    <a:pt x="424" y="222"/>
                    <a:pt x="413" y="222"/>
                    <a:pt x="404" y="222"/>
                  </a:cubicBezTo>
                  <a:cubicBezTo>
                    <a:pt x="395" y="222"/>
                    <a:pt x="392" y="222"/>
                    <a:pt x="388" y="233"/>
                  </a:cubicBezTo>
                  <a:cubicBezTo>
                    <a:pt x="366" y="304"/>
                    <a:pt x="312" y="328"/>
                    <a:pt x="281" y="328"/>
                  </a:cubicBezTo>
                  <a:cubicBezTo>
                    <a:pt x="250" y="328"/>
                    <a:pt x="237" y="314"/>
                    <a:pt x="237" y="288"/>
                  </a:cubicBezTo>
                  <a:cubicBezTo>
                    <a:pt x="237" y="273"/>
                    <a:pt x="248" y="232"/>
                    <a:pt x="254" y="204"/>
                  </a:cubicBezTo>
                  <a:cubicBezTo>
                    <a:pt x="259" y="184"/>
                    <a:pt x="276" y="109"/>
                    <a:pt x="281" y="98"/>
                  </a:cubicBezTo>
                  <a:cubicBezTo>
                    <a:pt x="292" y="53"/>
                    <a:pt x="317" y="29"/>
                    <a:pt x="344" y="29"/>
                  </a:cubicBezTo>
                  <a:cubicBezTo>
                    <a:pt x="350" y="29"/>
                    <a:pt x="368" y="29"/>
                    <a:pt x="382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9EBCBE42-DF63-43D4-9F3F-274A7904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956"/>
              <a:ext cx="61" cy="174"/>
            </a:xfrm>
            <a:custGeom>
              <a:avLst/>
              <a:gdLst>
                <a:gd name="T0" fmla="*/ 111 w 275"/>
                <a:gd name="T1" fmla="*/ 669 h 770"/>
                <a:gd name="T2" fmla="*/ 7 w 275"/>
                <a:gd name="T3" fmla="*/ 755 h 770"/>
                <a:gd name="T4" fmla="*/ 0 w 275"/>
                <a:gd name="T5" fmla="*/ 762 h 770"/>
                <a:gd name="T6" fmla="*/ 15 w 275"/>
                <a:gd name="T7" fmla="*/ 769 h 770"/>
                <a:gd name="T8" fmla="*/ 161 w 275"/>
                <a:gd name="T9" fmla="*/ 675 h 770"/>
                <a:gd name="T10" fmla="*/ 161 w 275"/>
                <a:gd name="T11" fmla="*/ 500 h 770"/>
                <a:gd name="T12" fmla="*/ 194 w 275"/>
                <a:gd name="T13" fmla="*/ 417 h 770"/>
                <a:gd name="T14" fmla="*/ 265 w 275"/>
                <a:gd name="T15" fmla="*/ 394 h 770"/>
                <a:gd name="T16" fmla="*/ 274 w 275"/>
                <a:gd name="T17" fmla="*/ 385 h 770"/>
                <a:gd name="T18" fmla="*/ 261 w 275"/>
                <a:gd name="T19" fmla="*/ 376 h 770"/>
                <a:gd name="T20" fmla="*/ 165 w 275"/>
                <a:gd name="T21" fmla="*/ 308 h 770"/>
                <a:gd name="T22" fmla="*/ 161 w 275"/>
                <a:gd name="T23" fmla="*/ 272 h 770"/>
                <a:gd name="T24" fmla="*/ 161 w 275"/>
                <a:gd name="T25" fmla="*/ 118 h 770"/>
                <a:gd name="T26" fmla="*/ 127 w 275"/>
                <a:gd name="T27" fmla="*/ 31 h 770"/>
                <a:gd name="T28" fmla="*/ 15 w 275"/>
                <a:gd name="T29" fmla="*/ 0 h 770"/>
                <a:gd name="T30" fmla="*/ 0 w 275"/>
                <a:gd name="T31" fmla="*/ 9 h 770"/>
                <a:gd name="T32" fmla="*/ 13 w 275"/>
                <a:gd name="T33" fmla="*/ 18 h 770"/>
                <a:gd name="T34" fmla="*/ 109 w 275"/>
                <a:gd name="T35" fmla="*/ 84 h 770"/>
                <a:gd name="T36" fmla="*/ 111 w 275"/>
                <a:gd name="T37" fmla="*/ 120 h 770"/>
                <a:gd name="T38" fmla="*/ 111 w 275"/>
                <a:gd name="T39" fmla="*/ 283 h 770"/>
                <a:gd name="T40" fmla="*/ 141 w 275"/>
                <a:gd name="T41" fmla="*/ 354 h 770"/>
                <a:gd name="T42" fmla="*/ 203 w 275"/>
                <a:gd name="T43" fmla="*/ 385 h 770"/>
                <a:gd name="T44" fmla="*/ 111 w 275"/>
                <a:gd name="T45" fmla="*/ 483 h 770"/>
                <a:gd name="T46" fmla="*/ 111 w 275"/>
                <a:gd name="T47" fmla="*/ 66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11" y="669"/>
                  </a:moveTo>
                  <a:cubicBezTo>
                    <a:pt x="111" y="698"/>
                    <a:pt x="91" y="751"/>
                    <a:pt x="7" y="755"/>
                  </a:cubicBezTo>
                  <a:cubicBezTo>
                    <a:pt x="4" y="755"/>
                    <a:pt x="0" y="758"/>
                    <a:pt x="0" y="762"/>
                  </a:cubicBezTo>
                  <a:cubicBezTo>
                    <a:pt x="0" y="769"/>
                    <a:pt x="9" y="769"/>
                    <a:pt x="15" y="769"/>
                  </a:cubicBezTo>
                  <a:cubicBezTo>
                    <a:pt x="91" y="769"/>
                    <a:pt x="161" y="733"/>
                    <a:pt x="161" y="675"/>
                  </a:cubicBezTo>
                  <a:lnTo>
                    <a:pt x="161" y="500"/>
                  </a:lnTo>
                  <a:cubicBezTo>
                    <a:pt x="161" y="470"/>
                    <a:pt x="161" y="445"/>
                    <a:pt x="194" y="417"/>
                  </a:cubicBezTo>
                  <a:cubicBezTo>
                    <a:pt x="219" y="396"/>
                    <a:pt x="248" y="394"/>
                    <a:pt x="265" y="394"/>
                  </a:cubicBezTo>
                  <a:cubicBezTo>
                    <a:pt x="270" y="394"/>
                    <a:pt x="274" y="390"/>
                    <a:pt x="274" y="385"/>
                  </a:cubicBezTo>
                  <a:cubicBezTo>
                    <a:pt x="274" y="379"/>
                    <a:pt x="268" y="379"/>
                    <a:pt x="261" y="376"/>
                  </a:cubicBezTo>
                  <a:cubicBezTo>
                    <a:pt x="210" y="374"/>
                    <a:pt x="172" y="346"/>
                    <a:pt x="165" y="308"/>
                  </a:cubicBezTo>
                  <a:cubicBezTo>
                    <a:pt x="161" y="299"/>
                    <a:pt x="161" y="297"/>
                    <a:pt x="161" y="272"/>
                  </a:cubicBezTo>
                  <a:lnTo>
                    <a:pt x="161" y="118"/>
                  </a:lnTo>
                  <a:cubicBezTo>
                    <a:pt x="161" y="86"/>
                    <a:pt x="161" y="62"/>
                    <a:pt x="127" y="31"/>
                  </a:cubicBezTo>
                  <a:cubicBezTo>
                    <a:pt x="94" y="7"/>
                    <a:pt x="42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5"/>
                    <a:pt x="4" y="15"/>
                    <a:pt x="13" y="18"/>
                  </a:cubicBezTo>
                  <a:cubicBezTo>
                    <a:pt x="62" y="20"/>
                    <a:pt x="100" y="46"/>
                    <a:pt x="109" y="84"/>
                  </a:cubicBezTo>
                  <a:cubicBezTo>
                    <a:pt x="111" y="91"/>
                    <a:pt x="111" y="91"/>
                    <a:pt x="111" y="120"/>
                  </a:cubicBezTo>
                  <a:lnTo>
                    <a:pt x="111" y="283"/>
                  </a:lnTo>
                  <a:cubicBezTo>
                    <a:pt x="111" y="317"/>
                    <a:pt x="118" y="330"/>
                    <a:pt x="141" y="354"/>
                  </a:cubicBezTo>
                  <a:cubicBezTo>
                    <a:pt x="160" y="372"/>
                    <a:pt x="178" y="381"/>
                    <a:pt x="203" y="385"/>
                  </a:cubicBezTo>
                  <a:cubicBezTo>
                    <a:pt x="140" y="403"/>
                    <a:pt x="111" y="439"/>
                    <a:pt x="111" y="483"/>
                  </a:cubicBezTo>
                  <a:lnTo>
                    <a:pt x="111" y="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953F3026-9BDA-4A44-940C-38A89C7274B4}"/>
              </a:ext>
            </a:extLst>
          </p:cNvPr>
          <p:cNvGrpSpPr>
            <a:grpSpLocks/>
          </p:cNvGrpSpPr>
          <p:nvPr/>
        </p:nvGrpSpPr>
        <p:grpSpPr bwMode="auto">
          <a:xfrm>
            <a:off x="10982180" y="3208175"/>
            <a:ext cx="754062" cy="322263"/>
            <a:chOff x="5579" y="2132"/>
            <a:chExt cx="475" cy="203"/>
          </a:xfrm>
        </p:grpSpPr>
        <p:sp>
          <p:nvSpPr>
            <p:cNvPr id="33" name="Freeform 109">
              <a:extLst>
                <a:ext uri="{FF2B5EF4-FFF2-40B4-BE49-F238E27FC236}">
                  <a16:creationId xmlns:a16="http://schemas.microsoft.com/office/drawing/2014/main" id="{01EA7A84-D072-45F7-91B6-BC1E84AA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133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998BD81-23F0-4589-95BE-8E10143D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2216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111">
              <a:extLst>
                <a:ext uri="{FF2B5EF4-FFF2-40B4-BE49-F238E27FC236}">
                  <a16:creationId xmlns:a16="http://schemas.microsoft.com/office/drawing/2014/main" id="{37E20A39-F4FF-40E0-B794-CAF07257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214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12">
              <a:extLst>
                <a:ext uri="{FF2B5EF4-FFF2-40B4-BE49-F238E27FC236}">
                  <a16:creationId xmlns:a16="http://schemas.microsoft.com/office/drawing/2014/main" id="{5E4FCBAD-C4E8-4499-9193-2D6B0A23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2132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13">
              <a:extLst>
                <a:ext uri="{FF2B5EF4-FFF2-40B4-BE49-F238E27FC236}">
                  <a16:creationId xmlns:a16="http://schemas.microsoft.com/office/drawing/2014/main" id="{062A237B-03E1-43E9-8E2B-F586BAD3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2215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Text Box 128">
            <a:extLst>
              <a:ext uri="{FF2B5EF4-FFF2-40B4-BE49-F238E27FC236}">
                <a16:creationId xmlns:a16="http://schemas.microsoft.com/office/drawing/2014/main" id="{AE941821-2907-4901-B960-5A9141B4C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780" y="3149438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EFA8A-D3CE-43EF-A838-158B22DBA49F}"/>
              </a:ext>
            </a:extLst>
          </p:cNvPr>
          <p:cNvSpPr txBox="1"/>
          <p:nvPr/>
        </p:nvSpPr>
        <p:spPr>
          <a:xfrm>
            <a:off x="8642205" y="851881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“Perceptron” Loss</a:t>
            </a: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5C095044-9C64-46B0-81C5-D0611916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517" y="6273066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D0AF7061-082A-420D-B676-2F6286FD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480" y="3896578"/>
            <a:ext cx="36512" cy="23764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A6EA52DF-E67C-463A-9934-712962A0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67" y="3969603"/>
            <a:ext cx="3421063" cy="2268538"/>
          </a:xfrm>
          <a:custGeom>
            <a:avLst/>
            <a:gdLst>
              <a:gd name="T0" fmla="*/ 0 w 9501"/>
              <a:gd name="T1" fmla="*/ 0 h 6301"/>
              <a:gd name="T2" fmla="*/ 6500 w 9501"/>
              <a:gd name="T3" fmla="*/ 6200 h 6301"/>
              <a:gd name="T4" fmla="*/ 9500 w 9501"/>
              <a:gd name="T5" fmla="*/ 6300 h 6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1" h="6301">
                <a:moveTo>
                  <a:pt x="0" y="0"/>
                </a:moveTo>
                <a:cubicBezTo>
                  <a:pt x="1100" y="2000"/>
                  <a:pt x="3400" y="5900"/>
                  <a:pt x="6500" y="6200"/>
                </a:cubicBezTo>
                <a:lnTo>
                  <a:pt x="9500" y="6300"/>
                </a:ln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64593369-A2E8-4167-A06C-367BD240FDEF}"/>
              </a:ext>
            </a:extLst>
          </p:cNvPr>
          <p:cNvGrpSpPr>
            <a:grpSpLocks/>
          </p:cNvGrpSpPr>
          <p:nvPr/>
        </p:nvGrpSpPr>
        <p:grpSpPr bwMode="auto">
          <a:xfrm>
            <a:off x="2500242" y="4394259"/>
            <a:ext cx="2782888" cy="388938"/>
            <a:chOff x="1774" y="3212"/>
            <a:chExt cx="1428" cy="245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E7DE1B1-E060-4078-A052-FA2883E3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213"/>
              <a:ext cx="1428" cy="245"/>
            </a:xfrm>
            <a:custGeom>
              <a:avLst/>
              <a:gdLst>
                <a:gd name="T0" fmla="*/ 3151 w 6301"/>
                <a:gd name="T1" fmla="*/ 1083 h 1084"/>
                <a:gd name="T2" fmla="*/ 0 w 6301"/>
                <a:gd name="T3" fmla="*/ 1083 h 1084"/>
                <a:gd name="T4" fmla="*/ 0 w 6301"/>
                <a:gd name="T5" fmla="*/ 0 h 1084"/>
                <a:gd name="T6" fmla="*/ 6300 w 6301"/>
                <a:gd name="T7" fmla="*/ 0 h 1084"/>
                <a:gd name="T8" fmla="*/ 6300 w 6301"/>
                <a:gd name="T9" fmla="*/ 1083 h 1084"/>
                <a:gd name="T10" fmla="*/ 3151 w 6301"/>
                <a:gd name="T11" fmla="*/ 108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01" h="1084">
                  <a:moveTo>
                    <a:pt x="3151" y="1083"/>
                  </a:moveTo>
                  <a:lnTo>
                    <a:pt x="0" y="1083"/>
                  </a:lnTo>
                  <a:lnTo>
                    <a:pt x="0" y="0"/>
                  </a:lnTo>
                  <a:lnTo>
                    <a:pt x="6300" y="0"/>
                  </a:lnTo>
                  <a:lnTo>
                    <a:pt x="6300" y="1083"/>
                  </a:lnTo>
                  <a:lnTo>
                    <a:pt x="3151" y="10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D8D6F770-842A-442E-8E1A-D7F6323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256"/>
              <a:ext cx="33" cy="148"/>
            </a:xfrm>
            <a:custGeom>
              <a:avLst/>
              <a:gdLst>
                <a:gd name="T0" fmla="*/ 95 w 149"/>
                <a:gd name="T1" fmla="*/ 0 h 657"/>
                <a:gd name="T2" fmla="*/ 0 w 149"/>
                <a:gd name="T3" fmla="*/ 11 h 657"/>
                <a:gd name="T4" fmla="*/ 0 w 149"/>
                <a:gd name="T5" fmla="*/ 40 h 657"/>
                <a:gd name="T6" fmla="*/ 53 w 149"/>
                <a:gd name="T7" fmla="*/ 92 h 657"/>
                <a:gd name="T8" fmla="*/ 53 w 149"/>
                <a:gd name="T9" fmla="*/ 585 h 657"/>
                <a:gd name="T10" fmla="*/ 0 w 149"/>
                <a:gd name="T11" fmla="*/ 627 h 657"/>
                <a:gd name="T12" fmla="*/ 0 w 149"/>
                <a:gd name="T13" fmla="*/ 656 h 657"/>
                <a:gd name="T14" fmla="*/ 73 w 149"/>
                <a:gd name="T15" fmla="*/ 654 h 657"/>
                <a:gd name="T16" fmla="*/ 148 w 149"/>
                <a:gd name="T17" fmla="*/ 656 h 657"/>
                <a:gd name="T18" fmla="*/ 148 w 149"/>
                <a:gd name="T19" fmla="*/ 627 h 657"/>
                <a:gd name="T20" fmla="*/ 95 w 149"/>
                <a:gd name="T21" fmla="*/ 585 h 657"/>
                <a:gd name="T22" fmla="*/ 95 w 149"/>
                <a:gd name="T2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657">
                  <a:moveTo>
                    <a:pt x="95" y="0"/>
                  </a:move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3" y="49"/>
                    <a:pt x="53" y="92"/>
                  </a:cubicBezTo>
                  <a:lnTo>
                    <a:pt x="53" y="585"/>
                  </a:lnTo>
                  <a:cubicBezTo>
                    <a:pt x="53" y="627"/>
                    <a:pt x="45" y="627"/>
                    <a:pt x="0" y="627"/>
                  </a:cubicBezTo>
                  <a:lnTo>
                    <a:pt x="0" y="656"/>
                  </a:lnTo>
                  <a:cubicBezTo>
                    <a:pt x="22" y="654"/>
                    <a:pt x="56" y="654"/>
                    <a:pt x="73" y="654"/>
                  </a:cubicBezTo>
                  <a:cubicBezTo>
                    <a:pt x="90" y="654"/>
                    <a:pt x="123" y="654"/>
                    <a:pt x="148" y="656"/>
                  </a:cubicBezTo>
                  <a:lnTo>
                    <a:pt x="148" y="627"/>
                  </a:lnTo>
                  <a:cubicBezTo>
                    <a:pt x="103" y="627"/>
                    <a:pt x="95" y="627"/>
                    <a:pt x="95" y="585"/>
                  </a:cubicBezTo>
                  <a:lnTo>
                    <a:pt x="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D62F28D0-FA42-40A1-B456-A7C8536C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309"/>
              <a:ext cx="66" cy="97"/>
            </a:xfrm>
            <a:custGeom>
              <a:avLst/>
              <a:gdLst>
                <a:gd name="T0" fmla="*/ 293 w 294"/>
                <a:gd name="T1" fmla="*/ 219 h 434"/>
                <a:gd name="T2" fmla="*/ 147 w 294"/>
                <a:gd name="T3" fmla="*/ 0 h 434"/>
                <a:gd name="T4" fmla="*/ 0 w 294"/>
                <a:gd name="T5" fmla="*/ 219 h 434"/>
                <a:gd name="T6" fmla="*/ 147 w 294"/>
                <a:gd name="T7" fmla="*/ 433 h 434"/>
                <a:gd name="T8" fmla="*/ 293 w 294"/>
                <a:gd name="T9" fmla="*/ 219 h 434"/>
                <a:gd name="T10" fmla="*/ 147 w 294"/>
                <a:gd name="T11" fmla="*/ 413 h 434"/>
                <a:gd name="T12" fmla="*/ 72 w 294"/>
                <a:gd name="T13" fmla="*/ 348 h 434"/>
                <a:gd name="T14" fmla="*/ 56 w 294"/>
                <a:gd name="T15" fmla="*/ 214 h 434"/>
                <a:gd name="T16" fmla="*/ 72 w 294"/>
                <a:gd name="T17" fmla="*/ 83 h 434"/>
                <a:gd name="T18" fmla="*/ 147 w 294"/>
                <a:gd name="T19" fmla="*/ 22 h 434"/>
                <a:gd name="T20" fmla="*/ 221 w 294"/>
                <a:gd name="T21" fmla="*/ 80 h 434"/>
                <a:gd name="T22" fmla="*/ 237 w 294"/>
                <a:gd name="T23" fmla="*/ 214 h 434"/>
                <a:gd name="T24" fmla="*/ 223 w 294"/>
                <a:gd name="T25" fmla="*/ 339 h 434"/>
                <a:gd name="T26" fmla="*/ 147 w 294"/>
                <a:gd name="T27" fmla="*/ 4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434">
                  <a:moveTo>
                    <a:pt x="293" y="219"/>
                  </a:moveTo>
                  <a:cubicBezTo>
                    <a:pt x="293" y="103"/>
                    <a:pt x="226" y="0"/>
                    <a:pt x="147" y="0"/>
                  </a:cubicBezTo>
                  <a:cubicBezTo>
                    <a:pt x="64" y="0"/>
                    <a:pt x="0" y="103"/>
                    <a:pt x="0" y="219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93" y="339"/>
                    <a:pt x="293" y="219"/>
                  </a:cubicBezTo>
                  <a:close/>
                  <a:moveTo>
                    <a:pt x="147" y="413"/>
                  </a:moveTo>
                  <a:cubicBezTo>
                    <a:pt x="119" y="413"/>
                    <a:pt x="90" y="391"/>
                    <a:pt x="72" y="348"/>
                  </a:cubicBezTo>
                  <a:cubicBezTo>
                    <a:pt x="56" y="306"/>
                    <a:pt x="56" y="250"/>
                    <a:pt x="56" y="214"/>
                  </a:cubicBezTo>
                  <a:cubicBezTo>
                    <a:pt x="56" y="176"/>
                    <a:pt x="56" y="125"/>
                    <a:pt x="72" y="83"/>
                  </a:cubicBezTo>
                  <a:cubicBezTo>
                    <a:pt x="87" y="40"/>
                    <a:pt x="120" y="22"/>
                    <a:pt x="147" y="22"/>
                  </a:cubicBezTo>
                  <a:cubicBezTo>
                    <a:pt x="176" y="22"/>
                    <a:pt x="204" y="40"/>
                    <a:pt x="221" y="80"/>
                  </a:cubicBezTo>
                  <a:cubicBezTo>
                    <a:pt x="237" y="123"/>
                    <a:pt x="237" y="176"/>
                    <a:pt x="237" y="214"/>
                  </a:cubicBezTo>
                  <a:cubicBezTo>
                    <a:pt x="237" y="250"/>
                    <a:pt x="237" y="299"/>
                    <a:pt x="223" y="339"/>
                  </a:cubicBezTo>
                  <a:cubicBezTo>
                    <a:pt x="209" y="384"/>
                    <a:pt x="179" y="413"/>
                    <a:pt x="147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84BE449B-FAB8-4BFB-9463-99240191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308"/>
              <a:ext cx="68" cy="141"/>
            </a:xfrm>
            <a:custGeom>
              <a:avLst/>
              <a:gdLst>
                <a:gd name="T0" fmla="*/ 129 w 304"/>
                <a:gd name="T1" fmla="*/ 266 h 626"/>
                <a:gd name="T2" fmla="*/ 72 w 304"/>
                <a:gd name="T3" fmla="*/ 150 h 626"/>
                <a:gd name="T4" fmla="*/ 81 w 304"/>
                <a:gd name="T5" fmla="*/ 69 h 626"/>
                <a:gd name="T6" fmla="*/ 129 w 304"/>
                <a:gd name="T7" fmla="*/ 31 h 626"/>
                <a:gd name="T8" fmla="*/ 186 w 304"/>
                <a:gd name="T9" fmla="*/ 147 h 626"/>
                <a:gd name="T10" fmla="*/ 176 w 304"/>
                <a:gd name="T11" fmla="*/ 228 h 626"/>
                <a:gd name="T12" fmla="*/ 129 w 304"/>
                <a:gd name="T13" fmla="*/ 266 h 626"/>
                <a:gd name="T14" fmla="*/ 50 w 304"/>
                <a:gd name="T15" fmla="*/ 304 h 626"/>
                <a:gd name="T16" fmla="*/ 64 w 304"/>
                <a:gd name="T17" fmla="*/ 257 h 626"/>
                <a:gd name="T18" fmla="*/ 129 w 304"/>
                <a:gd name="T19" fmla="*/ 286 h 626"/>
                <a:gd name="T20" fmla="*/ 236 w 304"/>
                <a:gd name="T21" fmla="*/ 150 h 626"/>
                <a:gd name="T22" fmla="*/ 207 w 304"/>
                <a:gd name="T23" fmla="*/ 58 h 626"/>
                <a:gd name="T24" fmla="*/ 268 w 304"/>
                <a:gd name="T25" fmla="*/ 22 h 626"/>
                <a:gd name="T26" fmla="*/ 273 w 304"/>
                <a:gd name="T27" fmla="*/ 22 h 626"/>
                <a:gd name="T28" fmla="*/ 264 w 304"/>
                <a:gd name="T29" fmla="*/ 49 h 626"/>
                <a:gd name="T30" fmla="*/ 282 w 304"/>
                <a:gd name="T31" fmla="*/ 76 h 626"/>
                <a:gd name="T32" fmla="*/ 303 w 304"/>
                <a:gd name="T33" fmla="*/ 49 h 626"/>
                <a:gd name="T34" fmla="*/ 268 w 304"/>
                <a:gd name="T35" fmla="*/ 0 h 626"/>
                <a:gd name="T36" fmla="*/ 198 w 304"/>
                <a:gd name="T37" fmla="*/ 45 h 626"/>
                <a:gd name="T38" fmla="*/ 129 w 304"/>
                <a:gd name="T39" fmla="*/ 11 h 626"/>
                <a:gd name="T40" fmla="*/ 20 w 304"/>
                <a:gd name="T41" fmla="*/ 147 h 626"/>
                <a:gd name="T42" fmla="*/ 53 w 304"/>
                <a:gd name="T43" fmla="*/ 246 h 626"/>
                <a:gd name="T44" fmla="*/ 31 w 304"/>
                <a:gd name="T45" fmla="*/ 324 h 626"/>
                <a:gd name="T46" fmla="*/ 62 w 304"/>
                <a:gd name="T47" fmla="*/ 406 h 626"/>
                <a:gd name="T48" fmla="*/ 0 w 304"/>
                <a:gd name="T49" fmla="*/ 505 h 626"/>
                <a:gd name="T50" fmla="*/ 147 w 304"/>
                <a:gd name="T51" fmla="*/ 625 h 626"/>
                <a:gd name="T52" fmla="*/ 293 w 304"/>
                <a:gd name="T53" fmla="*/ 500 h 626"/>
                <a:gd name="T54" fmla="*/ 251 w 304"/>
                <a:gd name="T55" fmla="*/ 391 h 626"/>
                <a:gd name="T56" fmla="*/ 137 w 304"/>
                <a:gd name="T57" fmla="*/ 366 h 626"/>
                <a:gd name="T58" fmla="*/ 86 w 304"/>
                <a:gd name="T59" fmla="*/ 366 h 626"/>
                <a:gd name="T60" fmla="*/ 50 w 304"/>
                <a:gd name="T61" fmla="*/ 304 h 626"/>
                <a:gd name="T62" fmla="*/ 147 w 304"/>
                <a:gd name="T63" fmla="*/ 601 h 626"/>
                <a:gd name="T64" fmla="*/ 34 w 304"/>
                <a:gd name="T65" fmla="*/ 505 h 626"/>
                <a:gd name="T66" fmla="*/ 87 w 304"/>
                <a:gd name="T67" fmla="*/ 424 h 626"/>
                <a:gd name="T68" fmla="*/ 128 w 304"/>
                <a:gd name="T69" fmla="*/ 424 h 626"/>
                <a:gd name="T70" fmla="*/ 259 w 304"/>
                <a:gd name="T71" fmla="*/ 505 h 626"/>
                <a:gd name="T72" fmla="*/ 147 w 304"/>
                <a:gd name="T73" fmla="*/ 60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626">
                  <a:moveTo>
                    <a:pt x="129" y="266"/>
                  </a:moveTo>
                  <a:cubicBezTo>
                    <a:pt x="72" y="266"/>
                    <a:pt x="72" y="172"/>
                    <a:pt x="72" y="150"/>
                  </a:cubicBezTo>
                  <a:cubicBezTo>
                    <a:pt x="72" y="123"/>
                    <a:pt x="72" y="94"/>
                    <a:pt x="81" y="69"/>
                  </a:cubicBezTo>
                  <a:cubicBezTo>
                    <a:pt x="86" y="58"/>
                    <a:pt x="101" y="31"/>
                    <a:pt x="129" y="31"/>
                  </a:cubicBezTo>
                  <a:cubicBezTo>
                    <a:pt x="186" y="31"/>
                    <a:pt x="186" y="125"/>
                    <a:pt x="186" y="147"/>
                  </a:cubicBezTo>
                  <a:cubicBezTo>
                    <a:pt x="186" y="174"/>
                    <a:pt x="186" y="203"/>
                    <a:pt x="176" y="228"/>
                  </a:cubicBezTo>
                  <a:cubicBezTo>
                    <a:pt x="168" y="241"/>
                    <a:pt x="153" y="266"/>
                    <a:pt x="129" y="266"/>
                  </a:cubicBezTo>
                  <a:close/>
                  <a:moveTo>
                    <a:pt x="50" y="304"/>
                  </a:moveTo>
                  <a:cubicBezTo>
                    <a:pt x="50" y="297"/>
                    <a:pt x="50" y="277"/>
                    <a:pt x="64" y="257"/>
                  </a:cubicBezTo>
                  <a:cubicBezTo>
                    <a:pt x="87" y="284"/>
                    <a:pt x="115" y="286"/>
                    <a:pt x="129" y="286"/>
                  </a:cubicBezTo>
                  <a:cubicBezTo>
                    <a:pt x="190" y="286"/>
                    <a:pt x="236" y="223"/>
                    <a:pt x="236" y="150"/>
                  </a:cubicBezTo>
                  <a:cubicBezTo>
                    <a:pt x="236" y="112"/>
                    <a:pt x="225" y="80"/>
                    <a:pt x="207" y="58"/>
                  </a:cubicBezTo>
                  <a:cubicBezTo>
                    <a:pt x="232" y="27"/>
                    <a:pt x="256" y="22"/>
                    <a:pt x="268" y="22"/>
                  </a:cubicBezTo>
                  <a:cubicBezTo>
                    <a:pt x="270" y="22"/>
                    <a:pt x="273" y="22"/>
                    <a:pt x="273" y="22"/>
                  </a:cubicBezTo>
                  <a:cubicBezTo>
                    <a:pt x="265" y="27"/>
                    <a:pt x="264" y="38"/>
                    <a:pt x="264" y="49"/>
                  </a:cubicBezTo>
                  <a:cubicBezTo>
                    <a:pt x="264" y="65"/>
                    <a:pt x="273" y="76"/>
                    <a:pt x="282" y="76"/>
                  </a:cubicBezTo>
                  <a:cubicBezTo>
                    <a:pt x="289" y="76"/>
                    <a:pt x="303" y="69"/>
                    <a:pt x="303" y="49"/>
                  </a:cubicBezTo>
                  <a:cubicBezTo>
                    <a:pt x="303" y="29"/>
                    <a:pt x="293" y="0"/>
                    <a:pt x="268" y="0"/>
                  </a:cubicBezTo>
                  <a:cubicBezTo>
                    <a:pt x="254" y="0"/>
                    <a:pt x="226" y="4"/>
                    <a:pt x="198" y="45"/>
                  </a:cubicBezTo>
                  <a:cubicBezTo>
                    <a:pt x="170" y="13"/>
                    <a:pt x="142" y="11"/>
                    <a:pt x="129" y="11"/>
                  </a:cubicBezTo>
                  <a:cubicBezTo>
                    <a:pt x="67" y="11"/>
                    <a:pt x="20" y="76"/>
                    <a:pt x="20" y="147"/>
                  </a:cubicBezTo>
                  <a:cubicBezTo>
                    <a:pt x="20" y="190"/>
                    <a:pt x="36" y="225"/>
                    <a:pt x="53" y="246"/>
                  </a:cubicBezTo>
                  <a:cubicBezTo>
                    <a:pt x="44" y="259"/>
                    <a:pt x="31" y="292"/>
                    <a:pt x="31" y="324"/>
                  </a:cubicBezTo>
                  <a:cubicBezTo>
                    <a:pt x="31" y="353"/>
                    <a:pt x="41" y="391"/>
                    <a:pt x="62" y="406"/>
                  </a:cubicBezTo>
                  <a:cubicBezTo>
                    <a:pt x="20" y="424"/>
                    <a:pt x="0" y="467"/>
                    <a:pt x="0" y="505"/>
                  </a:cubicBezTo>
                  <a:cubicBezTo>
                    <a:pt x="0" y="572"/>
                    <a:pt x="66" y="625"/>
                    <a:pt x="147" y="625"/>
                  </a:cubicBezTo>
                  <a:cubicBezTo>
                    <a:pt x="225" y="625"/>
                    <a:pt x="293" y="576"/>
                    <a:pt x="293" y="500"/>
                  </a:cubicBezTo>
                  <a:cubicBezTo>
                    <a:pt x="293" y="467"/>
                    <a:pt x="282" y="420"/>
                    <a:pt x="251" y="391"/>
                  </a:cubicBezTo>
                  <a:cubicBezTo>
                    <a:pt x="214" y="366"/>
                    <a:pt x="176" y="366"/>
                    <a:pt x="137" y="366"/>
                  </a:cubicBezTo>
                  <a:cubicBezTo>
                    <a:pt x="120" y="366"/>
                    <a:pt x="92" y="366"/>
                    <a:pt x="86" y="366"/>
                  </a:cubicBezTo>
                  <a:cubicBezTo>
                    <a:pt x="66" y="362"/>
                    <a:pt x="50" y="333"/>
                    <a:pt x="50" y="304"/>
                  </a:cubicBezTo>
                  <a:close/>
                  <a:moveTo>
                    <a:pt x="147" y="601"/>
                  </a:moveTo>
                  <a:cubicBezTo>
                    <a:pt x="78" y="601"/>
                    <a:pt x="34" y="554"/>
                    <a:pt x="34" y="505"/>
                  </a:cubicBezTo>
                  <a:cubicBezTo>
                    <a:pt x="34" y="458"/>
                    <a:pt x="59" y="424"/>
                    <a:pt x="87" y="424"/>
                  </a:cubicBezTo>
                  <a:lnTo>
                    <a:pt x="128" y="424"/>
                  </a:lnTo>
                  <a:cubicBezTo>
                    <a:pt x="184" y="424"/>
                    <a:pt x="259" y="424"/>
                    <a:pt x="259" y="505"/>
                  </a:cubicBezTo>
                  <a:cubicBezTo>
                    <a:pt x="259" y="554"/>
                    <a:pt x="212" y="601"/>
                    <a:pt x="147" y="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8C76D27-4BAF-4A46-AD45-74308355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93986CA-BEA1-4944-A524-4B13D202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262"/>
              <a:ext cx="49" cy="142"/>
            </a:xfrm>
            <a:custGeom>
              <a:avLst/>
              <a:gdLst>
                <a:gd name="T0" fmla="*/ 137 w 219"/>
                <a:gd name="T1" fmla="*/ 25 h 631"/>
                <a:gd name="T2" fmla="*/ 122 w 219"/>
                <a:gd name="T3" fmla="*/ 0 h 631"/>
                <a:gd name="T4" fmla="*/ 0 w 219"/>
                <a:gd name="T5" fmla="*/ 58 h 631"/>
                <a:gd name="T6" fmla="*/ 0 w 219"/>
                <a:gd name="T7" fmla="*/ 92 h 631"/>
                <a:gd name="T8" fmla="*/ 86 w 219"/>
                <a:gd name="T9" fmla="*/ 65 h 631"/>
                <a:gd name="T10" fmla="*/ 86 w 219"/>
                <a:gd name="T11" fmla="*/ 554 h 631"/>
                <a:gd name="T12" fmla="*/ 27 w 219"/>
                <a:gd name="T13" fmla="*/ 601 h 631"/>
                <a:gd name="T14" fmla="*/ 3 w 219"/>
                <a:gd name="T15" fmla="*/ 601 h 631"/>
                <a:gd name="T16" fmla="*/ 3 w 219"/>
                <a:gd name="T17" fmla="*/ 630 h 631"/>
                <a:gd name="T18" fmla="*/ 111 w 219"/>
                <a:gd name="T19" fmla="*/ 627 h 631"/>
                <a:gd name="T20" fmla="*/ 218 w 219"/>
                <a:gd name="T21" fmla="*/ 630 h 631"/>
                <a:gd name="T22" fmla="*/ 218 w 219"/>
                <a:gd name="T23" fmla="*/ 601 h 631"/>
                <a:gd name="T24" fmla="*/ 198 w 219"/>
                <a:gd name="T25" fmla="*/ 601 h 631"/>
                <a:gd name="T26" fmla="*/ 137 w 219"/>
                <a:gd name="T27" fmla="*/ 554 h 631"/>
                <a:gd name="T28" fmla="*/ 137 w 219"/>
                <a:gd name="T29" fmla="*/ 2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631">
                  <a:moveTo>
                    <a:pt x="137" y="25"/>
                  </a:moveTo>
                  <a:cubicBezTo>
                    <a:pt x="137" y="2"/>
                    <a:pt x="137" y="0"/>
                    <a:pt x="122" y="0"/>
                  </a:cubicBezTo>
                  <a:cubicBezTo>
                    <a:pt x="78" y="58"/>
                    <a:pt x="20" y="58"/>
                    <a:pt x="0" y="58"/>
                  </a:cubicBezTo>
                  <a:lnTo>
                    <a:pt x="0" y="92"/>
                  </a:lnTo>
                  <a:cubicBezTo>
                    <a:pt x="12" y="92"/>
                    <a:pt x="53" y="92"/>
                    <a:pt x="86" y="65"/>
                  </a:cubicBezTo>
                  <a:lnTo>
                    <a:pt x="86" y="554"/>
                  </a:lnTo>
                  <a:cubicBezTo>
                    <a:pt x="86" y="589"/>
                    <a:pt x="86" y="601"/>
                    <a:pt x="27" y="601"/>
                  </a:cubicBezTo>
                  <a:lnTo>
                    <a:pt x="3" y="601"/>
                  </a:lnTo>
                  <a:lnTo>
                    <a:pt x="3" y="630"/>
                  </a:lnTo>
                  <a:cubicBezTo>
                    <a:pt x="27" y="627"/>
                    <a:pt x="86" y="627"/>
                    <a:pt x="111" y="627"/>
                  </a:cubicBezTo>
                  <a:cubicBezTo>
                    <a:pt x="139" y="627"/>
                    <a:pt x="195" y="627"/>
                    <a:pt x="218" y="630"/>
                  </a:cubicBezTo>
                  <a:lnTo>
                    <a:pt x="218" y="601"/>
                  </a:lnTo>
                  <a:lnTo>
                    <a:pt x="198" y="601"/>
                  </a:lnTo>
                  <a:cubicBezTo>
                    <a:pt x="139" y="601"/>
                    <a:pt x="137" y="589"/>
                    <a:pt x="137" y="554"/>
                  </a:cubicBezTo>
                  <a:lnTo>
                    <a:pt x="137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F858BA1-D4FF-456D-9707-3F958F64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280"/>
              <a:ext cx="99" cy="142"/>
            </a:xfrm>
            <a:custGeom>
              <a:avLst/>
              <a:gdLst>
                <a:gd name="T0" fmla="*/ 234 w 439"/>
                <a:gd name="T1" fmla="*/ 335 h 631"/>
                <a:gd name="T2" fmla="*/ 418 w 439"/>
                <a:gd name="T3" fmla="*/ 335 h 631"/>
                <a:gd name="T4" fmla="*/ 438 w 439"/>
                <a:gd name="T5" fmla="*/ 317 h 631"/>
                <a:gd name="T6" fmla="*/ 418 w 439"/>
                <a:gd name="T7" fmla="*/ 295 h 631"/>
                <a:gd name="T8" fmla="*/ 234 w 439"/>
                <a:gd name="T9" fmla="*/ 295 h 631"/>
                <a:gd name="T10" fmla="*/ 234 w 439"/>
                <a:gd name="T11" fmla="*/ 31 h 631"/>
                <a:gd name="T12" fmla="*/ 221 w 439"/>
                <a:gd name="T13" fmla="*/ 0 h 631"/>
                <a:gd name="T14" fmla="*/ 206 w 439"/>
                <a:gd name="T15" fmla="*/ 31 h 631"/>
                <a:gd name="T16" fmla="*/ 206 w 439"/>
                <a:gd name="T17" fmla="*/ 295 h 631"/>
                <a:gd name="T18" fmla="*/ 22 w 439"/>
                <a:gd name="T19" fmla="*/ 295 h 631"/>
                <a:gd name="T20" fmla="*/ 0 w 439"/>
                <a:gd name="T21" fmla="*/ 317 h 631"/>
                <a:gd name="T22" fmla="*/ 22 w 439"/>
                <a:gd name="T23" fmla="*/ 335 h 631"/>
                <a:gd name="T24" fmla="*/ 206 w 439"/>
                <a:gd name="T25" fmla="*/ 335 h 631"/>
                <a:gd name="T26" fmla="*/ 206 w 439"/>
                <a:gd name="T27" fmla="*/ 598 h 631"/>
                <a:gd name="T28" fmla="*/ 221 w 439"/>
                <a:gd name="T29" fmla="*/ 630 h 631"/>
                <a:gd name="T30" fmla="*/ 234 w 439"/>
                <a:gd name="T31" fmla="*/ 598 h 631"/>
                <a:gd name="T32" fmla="*/ 234 w 439"/>
                <a:gd name="T33" fmla="*/ 33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631">
                  <a:moveTo>
                    <a:pt x="234" y="335"/>
                  </a:moveTo>
                  <a:lnTo>
                    <a:pt x="418" y="335"/>
                  </a:lnTo>
                  <a:cubicBezTo>
                    <a:pt x="427" y="335"/>
                    <a:pt x="438" y="335"/>
                    <a:pt x="438" y="317"/>
                  </a:cubicBezTo>
                  <a:cubicBezTo>
                    <a:pt x="438" y="295"/>
                    <a:pt x="427" y="295"/>
                    <a:pt x="418" y="295"/>
                  </a:cubicBezTo>
                  <a:lnTo>
                    <a:pt x="234" y="295"/>
                  </a:lnTo>
                  <a:lnTo>
                    <a:pt x="234" y="31"/>
                  </a:lnTo>
                  <a:cubicBezTo>
                    <a:pt x="234" y="16"/>
                    <a:pt x="234" y="0"/>
                    <a:pt x="221" y="0"/>
                  </a:cubicBezTo>
                  <a:cubicBezTo>
                    <a:pt x="206" y="0"/>
                    <a:pt x="206" y="16"/>
                    <a:pt x="206" y="31"/>
                  </a:cubicBezTo>
                  <a:lnTo>
                    <a:pt x="206" y="295"/>
                  </a:lnTo>
                  <a:lnTo>
                    <a:pt x="22" y="295"/>
                  </a:lnTo>
                  <a:cubicBezTo>
                    <a:pt x="11" y="295"/>
                    <a:pt x="0" y="295"/>
                    <a:pt x="0" y="317"/>
                  </a:cubicBezTo>
                  <a:cubicBezTo>
                    <a:pt x="0" y="335"/>
                    <a:pt x="11" y="335"/>
                    <a:pt x="22" y="335"/>
                  </a:cubicBezTo>
                  <a:lnTo>
                    <a:pt x="206" y="335"/>
                  </a:lnTo>
                  <a:lnTo>
                    <a:pt x="206" y="598"/>
                  </a:lnTo>
                  <a:cubicBezTo>
                    <a:pt x="206" y="612"/>
                    <a:pt x="206" y="630"/>
                    <a:pt x="221" y="630"/>
                  </a:cubicBezTo>
                  <a:cubicBezTo>
                    <a:pt x="234" y="630"/>
                    <a:pt x="234" y="612"/>
                    <a:pt x="234" y="598"/>
                  </a:cubicBezTo>
                  <a:lnTo>
                    <a:pt x="234" y="3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555206D7-1A9F-4AF9-B427-98AEBD6E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309"/>
              <a:ext cx="57" cy="97"/>
            </a:xfrm>
            <a:custGeom>
              <a:avLst/>
              <a:gdLst>
                <a:gd name="T0" fmla="*/ 56 w 257"/>
                <a:gd name="T1" fmla="*/ 188 h 434"/>
                <a:gd name="T2" fmla="*/ 139 w 257"/>
                <a:gd name="T3" fmla="*/ 22 h 434"/>
                <a:gd name="T4" fmla="*/ 214 w 257"/>
                <a:gd name="T5" fmla="*/ 188 h 434"/>
                <a:gd name="T6" fmla="*/ 56 w 257"/>
                <a:gd name="T7" fmla="*/ 188 h 434"/>
                <a:gd name="T8" fmla="*/ 56 w 257"/>
                <a:gd name="T9" fmla="*/ 205 h 434"/>
                <a:gd name="T10" fmla="*/ 240 w 257"/>
                <a:gd name="T11" fmla="*/ 205 h 434"/>
                <a:gd name="T12" fmla="*/ 256 w 257"/>
                <a:gd name="T13" fmla="*/ 188 h 434"/>
                <a:gd name="T14" fmla="*/ 139 w 257"/>
                <a:gd name="T15" fmla="*/ 0 h 434"/>
                <a:gd name="T16" fmla="*/ 0 w 257"/>
                <a:gd name="T17" fmla="*/ 217 h 434"/>
                <a:gd name="T18" fmla="*/ 147 w 257"/>
                <a:gd name="T19" fmla="*/ 433 h 434"/>
                <a:gd name="T20" fmla="*/ 256 w 257"/>
                <a:gd name="T21" fmla="*/ 310 h 434"/>
                <a:gd name="T22" fmla="*/ 246 w 257"/>
                <a:gd name="T23" fmla="*/ 299 h 434"/>
                <a:gd name="T24" fmla="*/ 240 w 257"/>
                <a:gd name="T25" fmla="*/ 313 h 434"/>
                <a:gd name="T26" fmla="*/ 150 w 257"/>
                <a:gd name="T27" fmla="*/ 413 h 434"/>
                <a:gd name="T28" fmla="*/ 75 w 257"/>
                <a:gd name="T29" fmla="*/ 348 h 434"/>
                <a:gd name="T30" fmla="*/ 56 w 257"/>
                <a:gd name="T31" fmla="*/ 20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434">
                  <a:moveTo>
                    <a:pt x="56" y="188"/>
                  </a:moveTo>
                  <a:cubicBezTo>
                    <a:pt x="59" y="45"/>
                    <a:pt x="115" y="22"/>
                    <a:pt x="139" y="22"/>
                  </a:cubicBezTo>
                  <a:cubicBezTo>
                    <a:pt x="206" y="22"/>
                    <a:pt x="214" y="147"/>
                    <a:pt x="214" y="188"/>
                  </a:cubicBezTo>
                  <a:lnTo>
                    <a:pt x="56" y="188"/>
                  </a:lnTo>
                  <a:close/>
                  <a:moveTo>
                    <a:pt x="56" y="205"/>
                  </a:moveTo>
                  <a:lnTo>
                    <a:pt x="240" y="205"/>
                  </a:lnTo>
                  <a:cubicBezTo>
                    <a:pt x="254" y="205"/>
                    <a:pt x="256" y="205"/>
                    <a:pt x="256" y="188"/>
                  </a:cubicBezTo>
                  <a:cubicBezTo>
                    <a:pt x="256" y="92"/>
                    <a:pt x="221" y="0"/>
                    <a:pt x="139" y="0"/>
                  </a:cubicBezTo>
                  <a:cubicBezTo>
                    <a:pt x="62" y="0"/>
                    <a:pt x="0" y="96"/>
                    <a:pt x="0" y="217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56" y="330"/>
                    <a:pt x="256" y="310"/>
                  </a:cubicBezTo>
                  <a:cubicBezTo>
                    <a:pt x="256" y="304"/>
                    <a:pt x="251" y="299"/>
                    <a:pt x="246" y="299"/>
                  </a:cubicBezTo>
                  <a:cubicBezTo>
                    <a:pt x="242" y="299"/>
                    <a:pt x="240" y="306"/>
                    <a:pt x="240" y="313"/>
                  </a:cubicBezTo>
                  <a:cubicBezTo>
                    <a:pt x="215" y="413"/>
                    <a:pt x="156" y="413"/>
                    <a:pt x="150" y="413"/>
                  </a:cubicBezTo>
                  <a:cubicBezTo>
                    <a:pt x="115" y="413"/>
                    <a:pt x="90" y="380"/>
                    <a:pt x="75" y="348"/>
                  </a:cubicBezTo>
                  <a:cubicBezTo>
                    <a:pt x="56" y="304"/>
                    <a:pt x="56" y="241"/>
                    <a:pt x="56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D66E4EA-231D-4AE8-B0AE-83B33764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313"/>
              <a:ext cx="75" cy="91"/>
            </a:xfrm>
            <a:custGeom>
              <a:avLst/>
              <a:gdLst>
                <a:gd name="T0" fmla="*/ 181 w 335"/>
                <a:gd name="T1" fmla="*/ 188 h 407"/>
                <a:gd name="T2" fmla="*/ 243 w 335"/>
                <a:gd name="T3" fmla="*/ 80 h 407"/>
                <a:gd name="T4" fmla="*/ 320 w 335"/>
                <a:gd name="T5" fmla="*/ 29 h 407"/>
                <a:gd name="T6" fmla="*/ 320 w 335"/>
                <a:gd name="T7" fmla="*/ 0 h 407"/>
                <a:gd name="T8" fmla="*/ 265 w 335"/>
                <a:gd name="T9" fmla="*/ 2 h 407"/>
                <a:gd name="T10" fmla="*/ 204 w 335"/>
                <a:gd name="T11" fmla="*/ 0 h 407"/>
                <a:gd name="T12" fmla="*/ 204 w 335"/>
                <a:gd name="T13" fmla="*/ 29 h 407"/>
                <a:gd name="T14" fmla="*/ 223 w 335"/>
                <a:gd name="T15" fmla="*/ 58 h 407"/>
                <a:gd name="T16" fmla="*/ 214 w 335"/>
                <a:gd name="T17" fmla="*/ 92 h 407"/>
                <a:gd name="T18" fmla="*/ 172 w 335"/>
                <a:gd name="T19" fmla="*/ 165 h 407"/>
                <a:gd name="T20" fmla="*/ 120 w 335"/>
                <a:gd name="T21" fmla="*/ 69 h 407"/>
                <a:gd name="T22" fmla="*/ 114 w 335"/>
                <a:gd name="T23" fmla="*/ 54 h 407"/>
                <a:gd name="T24" fmla="*/ 139 w 335"/>
                <a:gd name="T25" fmla="*/ 29 h 407"/>
                <a:gd name="T26" fmla="*/ 139 w 335"/>
                <a:gd name="T27" fmla="*/ 0 h 407"/>
                <a:gd name="T28" fmla="*/ 66 w 335"/>
                <a:gd name="T29" fmla="*/ 2 h 407"/>
                <a:gd name="T30" fmla="*/ 3 w 335"/>
                <a:gd name="T31" fmla="*/ 0 h 407"/>
                <a:gd name="T32" fmla="*/ 3 w 335"/>
                <a:gd name="T33" fmla="*/ 29 h 407"/>
                <a:gd name="T34" fmla="*/ 81 w 335"/>
                <a:gd name="T35" fmla="*/ 89 h 407"/>
                <a:gd name="T36" fmla="*/ 147 w 335"/>
                <a:gd name="T37" fmla="*/ 210 h 407"/>
                <a:gd name="T38" fmla="*/ 84 w 335"/>
                <a:gd name="T39" fmla="*/ 321 h 407"/>
                <a:gd name="T40" fmla="*/ 0 w 335"/>
                <a:gd name="T41" fmla="*/ 380 h 407"/>
                <a:gd name="T42" fmla="*/ 0 w 335"/>
                <a:gd name="T43" fmla="*/ 406 h 407"/>
                <a:gd name="T44" fmla="*/ 56 w 335"/>
                <a:gd name="T45" fmla="*/ 404 h 407"/>
                <a:gd name="T46" fmla="*/ 119 w 335"/>
                <a:gd name="T47" fmla="*/ 406 h 407"/>
                <a:gd name="T48" fmla="*/ 119 w 335"/>
                <a:gd name="T49" fmla="*/ 380 h 407"/>
                <a:gd name="T50" fmla="*/ 100 w 335"/>
                <a:gd name="T51" fmla="*/ 348 h 407"/>
                <a:gd name="T52" fmla="*/ 158 w 335"/>
                <a:gd name="T53" fmla="*/ 230 h 407"/>
                <a:gd name="T54" fmla="*/ 207 w 335"/>
                <a:gd name="T55" fmla="*/ 324 h 407"/>
                <a:gd name="T56" fmla="*/ 221 w 335"/>
                <a:gd name="T57" fmla="*/ 357 h 407"/>
                <a:gd name="T58" fmla="*/ 198 w 335"/>
                <a:gd name="T59" fmla="*/ 380 h 407"/>
                <a:gd name="T60" fmla="*/ 198 w 335"/>
                <a:gd name="T61" fmla="*/ 406 h 407"/>
                <a:gd name="T62" fmla="*/ 270 w 335"/>
                <a:gd name="T63" fmla="*/ 404 h 407"/>
                <a:gd name="T64" fmla="*/ 334 w 335"/>
                <a:gd name="T65" fmla="*/ 406 h 407"/>
                <a:gd name="T66" fmla="*/ 334 w 335"/>
                <a:gd name="T67" fmla="*/ 380 h 407"/>
                <a:gd name="T68" fmla="*/ 270 w 335"/>
                <a:gd name="T69" fmla="*/ 348 h 407"/>
                <a:gd name="T70" fmla="*/ 181 w 335"/>
                <a:gd name="T71" fmla="*/ 18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5" h="407">
                  <a:moveTo>
                    <a:pt x="181" y="188"/>
                  </a:moveTo>
                  <a:cubicBezTo>
                    <a:pt x="203" y="150"/>
                    <a:pt x="226" y="103"/>
                    <a:pt x="243" y="80"/>
                  </a:cubicBezTo>
                  <a:cubicBezTo>
                    <a:pt x="264" y="45"/>
                    <a:pt x="290" y="29"/>
                    <a:pt x="320" y="29"/>
                  </a:cubicBezTo>
                  <a:lnTo>
                    <a:pt x="320" y="0"/>
                  </a:lnTo>
                  <a:cubicBezTo>
                    <a:pt x="303" y="2"/>
                    <a:pt x="284" y="2"/>
                    <a:pt x="265" y="2"/>
                  </a:cubicBezTo>
                  <a:cubicBezTo>
                    <a:pt x="246" y="2"/>
                    <a:pt x="214" y="0"/>
                    <a:pt x="204" y="0"/>
                  </a:cubicBezTo>
                  <a:lnTo>
                    <a:pt x="204" y="29"/>
                  </a:lnTo>
                  <a:cubicBezTo>
                    <a:pt x="217" y="31"/>
                    <a:pt x="223" y="42"/>
                    <a:pt x="223" y="58"/>
                  </a:cubicBezTo>
                  <a:cubicBezTo>
                    <a:pt x="223" y="71"/>
                    <a:pt x="215" y="85"/>
                    <a:pt x="214" y="92"/>
                  </a:cubicBezTo>
                  <a:lnTo>
                    <a:pt x="172" y="165"/>
                  </a:lnTo>
                  <a:lnTo>
                    <a:pt x="120" y="69"/>
                  </a:lnTo>
                  <a:cubicBezTo>
                    <a:pt x="114" y="58"/>
                    <a:pt x="114" y="58"/>
                    <a:pt x="114" y="54"/>
                  </a:cubicBezTo>
                  <a:cubicBezTo>
                    <a:pt x="114" y="38"/>
                    <a:pt x="123" y="29"/>
                    <a:pt x="139" y="29"/>
                  </a:cubicBezTo>
                  <a:lnTo>
                    <a:pt x="139" y="0"/>
                  </a:lnTo>
                  <a:cubicBezTo>
                    <a:pt x="120" y="0"/>
                    <a:pt x="76" y="2"/>
                    <a:pt x="66" y="2"/>
                  </a:cubicBezTo>
                  <a:cubicBezTo>
                    <a:pt x="53" y="2"/>
                    <a:pt x="20" y="2"/>
                    <a:pt x="3" y="0"/>
                  </a:cubicBezTo>
                  <a:lnTo>
                    <a:pt x="3" y="29"/>
                  </a:lnTo>
                  <a:cubicBezTo>
                    <a:pt x="48" y="29"/>
                    <a:pt x="50" y="29"/>
                    <a:pt x="81" y="89"/>
                  </a:cubicBezTo>
                  <a:lnTo>
                    <a:pt x="147" y="210"/>
                  </a:lnTo>
                  <a:lnTo>
                    <a:pt x="84" y="321"/>
                  </a:lnTo>
                  <a:cubicBezTo>
                    <a:pt x="53" y="377"/>
                    <a:pt x="12" y="380"/>
                    <a:pt x="0" y="380"/>
                  </a:cubicBezTo>
                  <a:lnTo>
                    <a:pt x="0" y="406"/>
                  </a:lnTo>
                  <a:cubicBezTo>
                    <a:pt x="17" y="404"/>
                    <a:pt x="37" y="404"/>
                    <a:pt x="56" y="404"/>
                  </a:cubicBezTo>
                  <a:cubicBezTo>
                    <a:pt x="73" y="404"/>
                    <a:pt x="101" y="406"/>
                    <a:pt x="119" y="406"/>
                  </a:cubicBezTo>
                  <a:lnTo>
                    <a:pt x="119" y="380"/>
                  </a:lnTo>
                  <a:cubicBezTo>
                    <a:pt x="103" y="375"/>
                    <a:pt x="100" y="364"/>
                    <a:pt x="100" y="348"/>
                  </a:cubicBezTo>
                  <a:cubicBezTo>
                    <a:pt x="100" y="326"/>
                    <a:pt x="119" y="297"/>
                    <a:pt x="158" y="230"/>
                  </a:cubicBezTo>
                  <a:lnTo>
                    <a:pt x="207" y="324"/>
                  </a:lnTo>
                  <a:cubicBezTo>
                    <a:pt x="214" y="335"/>
                    <a:pt x="221" y="348"/>
                    <a:pt x="221" y="357"/>
                  </a:cubicBezTo>
                  <a:cubicBezTo>
                    <a:pt x="221" y="364"/>
                    <a:pt x="215" y="377"/>
                    <a:pt x="198" y="380"/>
                  </a:cubicBezTo>
                  <a:lnTo>
                    <a:pt x="198" y="406"/>
                  </a:lnTo>
                  <a:cubicBezTo>
                    <a:pt x="218" y="406"/>
                    <a:pt x="254" y="404"/>
                    <a:pt x="270" y="404"/>
                  </a:cubicBezTo>
                  <a:cubicBezTo>
                    <a:pt x="289" y="404"/>
                    <a:pt x="312" y="404"/>
                    <a:pt x="334" y="406"/>
                  </a:cubicBezTo>
                  <a:lnTo>
                    <a:pt x="334" y="380"/>
                  </a:lnTo>
                  <a:cubicBezTo>
                    <a:pt x="298" y="380"/>
                    <a:pt x="287" y="377"/>
                    <a:pt x="270" y="348"/>
                  </a:cubicBezTo>
                  <a:lnTo>
                    <a:pt x="18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6E57DF0-CCB4-4644-9DE9-B3B726BA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3310"/>
              <a:ext cx="73" cy="136"/>
            </a:xfrm>
            <a:custGeom>
              <a:avLst/>
              <a:gdLst>
                <a:gd name="T0" fmla="*/ 95 w 327"/>
                <a:gd name="T1" fmla="*/ 63 h 602"/>
                <a:gd name="T2" fmla="*/ 95 w 327"/>
                <a:gd name="T3" fmla="*/ 0 h 602"/>
                <a:gd name="T4" fmla="*/ 0 w 327"/>
                <a:gd name="T5" fmla="*/ 11 h 602"/>
                <a:gd name="T6" fmla="*/ 0 w 327"/>
                <a:gd name="T7" fmla="*/ 40 h 602"/>
                <a:gd name="T8" fmla="*/ 50 w 327"/>
                <a:gd name="T9" fmla="*/ 89 h 602"/>
                <a:gd name="T10" fmla="*/ 50 w 327"/>
                <a:gd name="T11" fmla="*/ 531 h 602"/>
                <a:gd name="T12" fmla="*/ 0 w 327"/>
                <a:gd name="T13" fmla="*/ 574 h 602"/>
                <a:gd name="T14" fmla="*/ 0 w 327"/>
                <a:gd name="T15" fmla="*/ 601 h 602"/>
                <a:gd name="T16" fmla="*/ 73 w 327"/>
                <a:gd name="T17" fmla="*/ 598 h 602"/>
                <a:gd name="T18" fmla="*/ 148 w 327"/>
                <a:gd name="T19" fmla="*/ 601 h 602"/>
                <a:gd name="T20" fmla="*/ 148 w 327"/>
                <a:gd name="T21" fmla="*/ 574 h 602"/>
                <a:gd name="T22" fmla="*/ 97 w 327"/>
                <a:gd name="T23" fmla="*/ 531 h 602"/>
                <a:gd name="T24" fmla="*/ 97 w 327"/>
                <a:gd name="T25" fmla="*/ 371 h 602"/>
                <a:gd name="T26" fmla="*/ 97 w 327"/>
                <a:gd name="T27" fmla="*/ 362 h 602"/>
                <a:gd name="T28" fmla="*/ 178 w 327"/>
                <a:gd name="T29" fmla="*/ 429 h 602"/>
                <a:gd name="T30" fmla="*/ 326 w 327"/>
                <a:gd name="T31" fmla="*/ 214 h 602"/>
                <a:gd name="T32" fmla="*/ 187 w 327"/>
                <a:gd name="T33" fmla="*/ 0 h 602"/>
                <a:gd name="T34" fmla="*/ 95 w 327"/>
                <a:gd name="T35" fmla="*/ 63 h 602"/>
                <a:gd name="T36" fmla="*/ 97 w 327"/>
                <a:gd name="T37" fmla="*/ 310 h 602"/>
                <a:gd name="T38" fmla="*/ 97 w 327"/>
                <a:gd name="T39" fmla="*/ 98 h 602"/>
                <a:gd name="T40" fmla="*/ 184 w 327"/>
                <a:gd name="T41" fmla="*/ 25 h 602"/>
                <a:gd name="T42" fmla="*/ 271 w 327"/>
                <a:gd name="T43" fmla="*/ 214 h 602"/>
                <a:gd name="T44" fmla="*/ 176 w 327"/>
                <a:gd name="T45" fmla="*/ 406 h 602"/>
                <a:gd name="T46" fmla="*/ 106 w 327"/>
                <a:gd name="T47" fmla="*/ 348 h 602"/>
                <a:gd name="T48" fmla="*/ 97 w 327"/>
                <a:gd name="T49" fmla="*/ 31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602">
                  <a:moveTo>
                    <a:pt x="95" y="63"/>
                  </a:moveTo>
                  <a:lnTo>
                    <a:pt x="95" y="0"/>
                  </a:ln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0" y="45"/>
                    <a:pt x="50" y="89"/>
                  </a:cubicBezTo>
                  <a:lnTo>
                    <a:pt x="50" y="531"/>
                  </a:lnTo>
                  <a:cubicBezTo>
                    <a:pt x="50" y="574"/>
                    <a:pt x="45" y="574"/>
                    <a:pt x="0" y="574"/>
                  </a:cubicBezTo>
                  <a:lnTo>
                    <a:pt x="0" y="601"/>
                  </a:lnTo>
                  <a:cubicBezTo>
                    <a:pt x="22" y="601"/>
                    <a:pt x="56" y="598"/>
                    <a:pt x="73" y="598"/>
                  </a:cubicBezTo>
                  <a:cubicBezTo>
                    <a:pt x="92" y="598"/>
                    <a:pt x="125" y="601"/>
                    <a:pt x="148" y="601"/>
                  </a:cubicBezTo>
                  <a:lnTo>
                    <a:pt x="148" y="574"/>
                  </a:lnTo>
                  <a:cubicBezTo>
                    <a:pt x="105" y="574"/>
                    <a:pt x="97" y="574"/>
                    <a:pt x="97" y="531"/>
                  </a:cubicBezTo>
                  <a:lnTo>
                    <a:pt x="97" y="371"/>
                  </a:lnTo>
                  <a:lnTo>
                    <a:pt x="97" y="362"/>
                  </a:lnTo>
                  <a:cubicBezTo>
                    <a:pt x="101" y="377"/>
                    <a:pt x="129" y="429"/>
                    <a:pt x="178" y="429"/>
                  </a:cubicBezTo>
                  <a:cubicBezTo>
                    <a:pt x="259" y="429"/>
                    <a:pt x="326" y="337"/>
                    <a:pt x="326" y="214"/>
                  </a:cubicBezTo>
                  <a:cubicBezTo>
                    <a:pt x="326" y="94"/>
                    <a:pt x="262" y="0"/>
                    <a:pt x="187" y="0"/>
                  </a:cubicBezTo>
                  <a:cubicBezTo>
                    <a:pt x="137" y="0"/>
                    <a:pt x="109" y="40"/>
                    <a:pt x="95" y="63"/>
                  </a:cubicBezTo>
                  <a:close/>
                  <a:moveTo>
                    <a:pt x="97" y="310"/>
                  </a:moveTo>
                  <a:lnTo>
                    <a:pt x="97" y="98"/>
                  </a:lnTo>
                  <a:cubicBezTo>
                    <a:pt x="115" y="51"/>
                    <a:pt x="148" y="25"/>
                    <a:pt x="184" y="25"/>
                  </a:cubicBezTo>
                  <a:cubicBezTo>
                    <a:pt x="231" y="25"/>
                    <a:pt x="271" y="107"/>
                    <a:pt x="271" y="214"/>
                  </a:cubicBezTo>
                  <a:cubicBezTo>
                    <a:pt x="271" y="326"/>
                    <a:pt x="225" y="406"/>
                    <a:pt x="176" y="406"/>
                  </a:cubicBezTo>
                  <a:cubicBezTo>
                    <a:pt x="150" y="406"/>
                    <a:pt x="123" y="388"/>
                    <a:pt x="106" y="348"/>
                  </a:cubicBezTo>
                  <a:cubicBezTo>
                    <a:pt x="97" y="330"/>
                    <a:pt x="97" y="326"/>
                    <a:pt x="97" y="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E41AF66-38C9-4AD2-AAF7-B8685816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FEF1715-0D9A-4822-9625-4C28F8C3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3347"/>
              <a:ext cx="90" cy="8"/>
            </a:xfrm>
            <a:custGeom>
              <a:avLst/>
              <a:gdLst>
                <a:gd name="T0" fmla="*/ 381 w 403"/>
                <a:gd name="T1" fmla="*/ 40 h 41"/>
                <a:gd name="T2" fmla="*/ 402 w 403"/>
                <a:gd name="T3" fmla="*/ 18 h 41"/>
                <a:gd name="T4" fmla="*/ 381 w 403"/>
                <a:gd name="T5" fmla="*/ 0 h 41"/>
                <a:gd name="T6" fmla="*/ 22 w 403"/>
                <a:gd name="T7" fmla="*/ 0 h 41"/>
                <a:gd name="T8" fmla="*/ 0 w 403"/>
                <a:gd name="T9" fmla="*/ 18 h 41"/>
                <a:gd name="T10" fmla="*/ 22 w 403"/>
                <a:gd name="T11" fmla="*/ 40 h 41"/>
                <a:gd name="T12" fmla="*/ 381 w 403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41">
                  <a:moveTo>
                    <a:pt x="381" y="40"/>
                  </a:moveTo>
                  <a:cubicBezTo>
                    <a:pt x="392" y="40"/>
                    <a:pt x="402" y="40"/>
                    <a:pt x="402" y="18"/>
                  </a:cubicBezTo>
                  <a:cubicBezTo>
                    <a:pt x="402" y="0"/>
                    <a:pt x="392" y="0"/>
                    <a:pt x="38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8"/>
                  </a:cubicBezTo>
                  <a:cubicBezTo>
                    <a:pt x="0" y="40"/>
                    <a:pt x="11" y="40"/>
                    <a:pt x="22" y="40"/>
                  </a:cubicBezTo>
                  <a:lnTo>
                    <a:pt x="381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5F29D5CB-30E3-4E90-8D3A-91F1CF3D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10"/>
              <a:ext cx="69" cy="138"/>
            </a:xfrm>
            <a:custGeom>
              <a:avLst/>
              <a:gdLst>
                <a:gd name="T0" fmla="*/ 303 w 307"/>
                <a:gd name="T1" fmla="*/ 58 h 613"/>
                <a:gd name="T2" fmla="*/ 306 w 307"/>
                <a:gd name="T3" fmla="*/ 38 h 613"/>
                <a:gd name="T4" fmla="*/ 287 w 307"/>
                <a:gd name="T5" fmla="*/ 11 h 613"/>
                <a:gd name="T6" fmla="*/ 262 w 307"/>
                <a:gd name="T7" fmla="*/ 29 h 613"/>
                <a:gd name="T8" fmla="*/ 253 w 307"/>
                <a:gd name="T9" fmla="*/ 80 h 613"/>
                <a:gd name="T10" fmla="*/ 240 w 307"/>
                <a:gd name="T11" fmla="*/ 156 h 613"/>
                <a:gd name="T12" fmla="*/ 209 w 307"/>
                <a:gd name="T13" fmla="*/ 326 h 613"/>
                <a:gd name="T14" fmla="*/ 137 w 307"/>
                <a:gd name="T15" fmla="*/ 406 h 613"/>
                <a:gd name="T16" fmla="*/ 94 w 307"/>
                <a:gd name="T17" fmla="*/ 330 h 613"/>
                <a:gd name="T18" fmla="*/ 129 w 307"/>
                <a:gd name="T19" fmla="*/ 145 h 613"/>
                <a:gd name="T20" fmla="*/ 140 w 307"/>
                <a:gd name="T21" fmla="*/ 78 h 613"/>
                <a:gd name="T22" fmla="*/ 86 w 307"/>
                <a:gd name="T23" fmla="*/ 0 h 613"/>
                <a:gd name="T24" fmla="*/ 0 w 307"/>
                <a:gd name="T25" fmla="*/ 145 h 613"/>
                <a:gd name="T26" fmla="*/ 8 w 307"/>
                <a:gd name="T27" fmla="*/ 156 h 613"/>
                <a:gd name="T28" fmla="*/ 19 w 307"/>
                <a:gd name="T29" fmla="*/ 136 h 613"/>
                <a:gd name="T30" fmla="*/ 86 w 307"/>
                <a:gd name="T31" fmla="*/ 22 h 613"/>
                <a:gd name="T32" fmla="*/ 101 w 307"/>
                <a:gd name="T33" fmla="*/ 51 h 613"/>
                <a:gd name="T34" fmla="*/ 90 w 307"/>
                <a:gd name="T35" fmla="*/ 118 h 613"/>
                <a:gd name="T36" fmla="*/ 53 w 307"/>
                <a:gd name="T37" fmla="*/ 317 h 613"/>
                <a:gd name="T38" fmla="*/ 133 w 307"/>
                <a:gd name="T39" fmla="*/ 429 h 613"/>
                <a:gd name="T40" fmla="*/ 198 w 307"/>
                <a:gd name="T41" fmla="*/ 386 h 613"/>
                <a:gd name="T42" fmla="*/ 158 w 307"/>
                <a:gd name="T43" fmla="*/ 531 h 613"/>
                <a:gd name="T44" fmla="*/ 84 w 307"/>
                <a:gd name="T45" fmla="*/ 592 h 613"/>
                <a:gd name="T46" fmla="*/ 34 w 307"/>
                <a:gd name="T47" fmla="*/ 551 h 613"/>
                <a:gd name="T48" fmla="*/ 64 w 307"/>
                <a:gd name="T49" fmla="*/ 540 h 613"/>
                <a:gd name="T50" fmla="*/ 75 w 307"/>
                <a:gd name="T51" fmla="*/ 500 h 613"/>
                <a:gd name="T52" fmla="*/ 50 w 307"/>
                <a:gd name="T53" fmla="*/ 467 h 613"/>
                <a:gd name="T54" fmla="*/ 12 w 307"/>
                <a:gd name="T55" fmla="*/ 531 h 613"/>
                <a:gd name="T56" fmla="*/ 84 w 307"/>
                <a:gd name="T57" fmla="*/ 612 h 613"/>
                <a:gd name="T58" fmla="*/ 237 w 307"/>
                <a:gd name="T59" fmla="*/ 417 h 613"/>
                <a:gd name="T60" fmla="*/ 303 w 307"/>
                <a:gd name="T61" fmla="*/ 5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7" h="613">
                  <a:moveTo>
                    <a:pt x="303" y="58"/>
                  </a:moveTo>
                  <a:cubicBezTo>
                    <a:pt x="306" y="45"/>
                    <a:pt x="306" y="42"/>
                    <a:pt x="306" y="38"/>
                  </a:cubicBezTo>
                  <a:cubicBezTo>
                    <a:pt x="306" y="18"/>
                    <a:pt x="296" y="11"/>
                    <a:pt x="287" y="11"/>
                  </a:cubicBezTo>
                  <a:cubicBezTo>
                    <a:pt x="279" y="11"/>
                    <a:pt x="268" y="16"/>
                    <a:pt x="262" y="29"/>
                  </a:cubicBezTo>
                  <a:cubicBezTo>
                    <a:pt x="260" y="36"/>
                    <a:pt x="256" y="65"/>
                    <a:pt x="253" y="80"/>
                  </a:cubicBezTo>
                  <a:cubicBezTo>
                    <a:pt x="250" y="105"/>
                    <a:pt x="243" y="132"/>
                    <a:pt x="240" y="156"/>
                  </a:cubicBezTo>
                  <a:lnTo>
                    <a:pt x="209" y="326"/>
                  </a:lnTo>
                  <a:cubicBezTo>
                    <a:pt x="207" y="339"/>
                    <a:pt x="179" y="406"/>
                    <a:pt x="137" y="406"/>
                  </a:cubicBezTo>
                  <a:cubicBezTo>
                    <a:pt x="101" y="406"/>
                    <a:pt x="94" y="366"/>
                    <a:pt x="94" y="330"/>
                  </a:cubicBezTo>
                  <a:cubicBezTo>
                    <a:pt x="94" y="286"/>
                    <a:pt x="106" y="230"/>
                    <a:pt x="129" y="145"/>
                  </a:cubicBezTo>
                  <a:cubicBezTo>
                    <a:pt x="139" y="107"/>
                    <a:pt x="140" y="96"/>
                    <a:pt x="140" y="78"/>
                  </a:cubicBezTo>
                  <a:cubicBezTo>
                    <a:pt x="140" y="36"/>
                    <a:pt x="120" y="0"/>
                    <a:pt x="86" y="0"/>
                  </a:cubicBezTo>
                  <a:cubicBezTo>
                    <a:pt x="25" y="0"/>
                    <a:pt x="0" y="136"/>
                    <a:pt x="0" y="145"/>
                  </a:cubicBezTo>
                  <a:cubicBezTo>
                    <a:pt x="0" y="156"/>
                    <a:pt x="6" y="156"/>
                    <a:pt x="8" y="156"/>
                  </a:cubicBezTo>
                  <a:cubicBezTo>
                    <a:pt x="16" y="156"/>
                    <a:pt x="16" y="152"/>
                    <a:pt x="19" y="136"/>
                  </a:cubicBezTo>
                  <a:cubicBezTo>
                    <a:pt x="36" y="49"/>
                    <a:pt x="64" y="22"/>
                    <a:pt x="86" y="22"/>
                  </a:cubicBezTo>
                  <a:cubicBezTo>
                    <a:pt x="90" y="22"/>
                    <a:pt x="101" y="22"/>
                    <a:pt x="101" y="51"/>
                  </a:cubicBezTo>
                  <a:cubicBezTo>
                    <a:pt x="101" y="76"/>
                    <a:pt x="95" y="98"/>
                    <a:pt x="90" y="118"/>
                  </a:cubicBezTo>
                  <a:cubicBezTo>
                    <a:pt x="64" y="217"/>
                    <a:pt x="53" y="272"/>
                    <a:pt x="53" y="317"/>
                  </a:cubicBezTo>
                  <a:cubicBezTo>
                    <a:pt x="53" y="400"/>
                    <a:pt x="94" y="429"/>
                    <a:pt x="133" y="429"/>
                  </a:cubicBezTo>
                  <a:cubicBezTo>
                    <a:pt x="159" y="429"/>
                    <a:pt x="181" y="413"/>
                    <a:pt x="198" y="386"/>
                  </a:cubicBezTo>
                  <a:cubicBezTo>
                    <a:pt x="190" y="433"/>
                    <a:pt x="184" y="480"/>
                    <a:pt x="158" y="531"/>
                  </a:cubicBezTo>
                  <a:cubicBezTo>
                    <a:pt x="139" y="565"/>
                    <a:pt x="114" y="592"/>
                    <a:pt x="84" y="592"/>
                  </a:cubicBezTo>
                  <a:cubicBezTo>
                    <a:pt x="75" y="592"/>
                    <a:pt x="45" y="587"/>
                    <a:pt x="34" y="551"/>
                  </a:cubicBezTo>
                  <a:cubicBezTo>
                    <a:pt x="45" y="551"/>
                    <a:pt x="53" y="551"/>
                    <a:pt x="64" y="540"/>
                  </a:cubicBezTo>
                  <a:cubicBezTo>
                    <a:pt x="69" y="531"/>
                    <a:pt x="75" y="520"/>
                    <a:pt x="75" y="500"/>
                  </a:cubicBezTo>
                  <a:cubicBezTo>
                    <a:pt x="75" y="471"/>
                    <a:pt x="56" y="467"/>
                    <a:pt x="50" y="467"/>
                  </a:cubicBezTo>
                  <a:cubicBezTo>
                    <a:pt x="36" y="467"/>
                    <a:pt x="12" y="482"/>
                    <a:pt x="12" y="531"/>
                  </a:cubicBezTo>
                  <a:cubicBezTo>
                    <a:pt x="12" y="576"/>
                    <a:pt x="44" y="612"/>
                    <a:pt x="84" y="612"/>
                  </a:cubicBezTo>
                  <a:cubicBezTo>
                    <a:pt x="153" y="612"/>
                    <a:pt x="221" y="525"/>
                    <a:pt x="237" y="417"/>
                  </a:cubicBezTo>
                  <a:lnTo>
                    <a:pt x="303" y="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34B4A2B-DD8D-4D2E-B684-FB12FF3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308"/>
              <a:ext cx="114" cy="99"/>
            </a:xfrm>
            <a:custGeom>
              <a:avLst/>
              <a:gdLst>
                <a:gd name="T0" fmla="*/ 346 w 506"/>
                <a:gd name="T1" fmla="*/ 92 h 439"/>
                <a:gd name="T2" fmla="*/ 353 w 506"/>
                <a:gd name="T3" fmla="*/ 49 h 439"/>
                <a:gd name="T4" fmla="*/ 321 w 506"/>
                <a:gd name="T5" fmla="*/ 9 h 439"/>
                <a:gd name="T6" fmla="*/ 278 w 506"/>
                <a:gd name="T7" fmla="*/ 58 h 439"/>
                <a:gd name="T8" fmla="*/ 243 w 506"/>
                <a:gd name="T9" fmla="*/ 252 h 439"/>
                <a:gd name="T10" fmla="*/ 237 w 506"/>
                <a:gd name="T11" fmla="*/ 308 h 439"/>
                <a:gd name="T12" fmla="*/ 242 w 506"/>
                <a:gd name="T13" fmla="*/ 337 h 439"/>
                <a:gd name="T14" fmla="*/ 184 w 506"/>
                <a:gd name="T15" fmla="*/ 402 h 439"/>
                <a:gd name="T16" fmla="*/ 131 w 506"/>
                <a:gd name="T17" fmla="*/ 324 h 439"/>
                <a:gd name="T18" fmla="*/ 167 w 506"/>
                <a:gd name="T19" fmla="*/ 145 h 439"/>
                <a:gd name="T20" fmla="*/ 178 w 506"/>
                <a:gd name="T21" fmla="*/ 85 h 439"/>
                <a:gd name="T22" fmla="*/ 103 w 506"/>
                <a:gd name="T23" fmla="*/ 0 h 439"/>
                <a:gd name="T24" fmla="*/ 0 w 506"/>
                <a:gd name="T25" fmla="*/ 147 h 439"/>
                <a:gd name="T26" fmla="*/ 17 w 506"/>
                <a:gd name="T27" fmla="*/ 161 h 439"/>
                <a:gd name="T28" fmla="*/ 31 w 506"/>
                <a:gd name="T29" fmla="*/ 150 h 439"/>
                <a:gd name="T30" fmla="*/ 100 w 506"/>
                <a:gd name="T31" fmla="*/ 36 h 439"/>
                <a:gd name="T32" fmla="*/ 111 w 506"/>
                <a:gd name="T33" fmla="*/ 56 h 439"/>
                <a:gd name="T34" fmla="*/ 95 w 506"/>
                <a:gd name="T35" fmla="*/ 129 h 439"/>
                <a:gd name="T36" fmla="*/ 59 w 506"/>
                <a:gd name="T37" fmla="*/ 306 h 439"/>
                <a:gd name="T38" fmla="*/ 179 w 506"/>
                <a:gd name="T39" fmla="*/ 438 h 439"/>
                <a:gd name="T40" fmla="*/ 254 w 506"/>
                <a:gd name="T41" fmla="*/ 384 h 439"/>
                <a:gd name="T42" fmla="*/ 354 w 506"/>
                <a:gd name="T43" fmla="*/ 438 h 439"/>
                <a:gd name="T44" fmla="*/ 459 w 506"/>
                <a:gd name="T45" fmla="*/ 326 h 439"/>
                <a:gd name="T46" fmla="*/ 505 w 506"/>
                <a:gd name="T47" fmla="*/ 85 h 439"/>
                <a:gd name="T48" fmla="*/ 460 w 506"/>
                <a:gd name="T49" fmla="*/ 0 h 439"/>
                <a:gd name="T50" fmla="*/ 410 w 506"/>
                <a:gd name="T51" fmla="*/ 71 h 439"/>
                <a:gd name="T52" fmla="*/ 431 w 506"/>
                <a:gd name="T53" fmla="*/ 112 h 439"/>
                <a:gd name="T54" fmla="*/ 462 w 506"/>
                <a:gd name="T55" fmla="*/ 174 h 439"/>
                <a:gd name="T56" fmla="*/ 424 w 506"/>
                <a:gd name="T57" fmla="*/ 330 h 439"/>
                <a:gd name="T58" fmla="*/ 357 w 506"/>
                <a:gd name="T59" fmla="*/ 402 h 439"/>
                <a:gd name="T60" fmla="*/ 310 w 506"/>
                <a:gd name="T61" fmla="*/ 326 h 439"/>
                <a:gd name="T62" fmla="*/ 320 w 506"/>
                <a:gd name="T63" fmla="*/ 241 h 439"/>
                <a:gd name="T64" fmla="*/ 337 w 506"/>
                <a:gd name="T65" fmla="*/ 145 h 439"/>
                <a:gd name="T66" fmla="*/ 346 w 506"/>
                <a:gd name="T67" fmla="*/ 9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39">
                  <a:moveTo>
                    <a:pt x="346" y="92"/>
                  </a:moveTo>
                  <a:cubicBezTo>
                    <a:pt x="348" y="80"/>
                    <a:pt x="353" y="56"/>
                    <a:pt x="353" y="49"/>
                  </a:cubicBezTo>
                  <a:cubicBezTo>
                    <a:pt x="353" y="29"/>
                    <a:pt x="340" y="9"/>
                    <a:pt x="321" y="9"/>
                  </a:cubicBezTo>
                  <a:cubicBezTo>
                    <a:pt x="310" y="9"/>
                    <a:pt x="287" y="16"/>
                    <a:pt x="278" y="58"/>
                  </a:cubicBezTo>
                  <a:cubicBezTo>
                    <a:pt x="265" y="118"/>
                    <a:pt x="254" y="188"/>
                    <a:pt x="243" y="252"/>
                  </a:cubicBezTo>
                  <a:cubicBezTo>
                    <a:pt x="237" y="284"/>
                    <a:pt x="237" y="297"/>
                    <a:pt x="237" y="308"/>
                  </a:cubicBezTo>
                  <a:cubicBezTo>
                    <a:pt x="237" y="335"/>
                    <a:pt x="242" y="335"/>
                    <a:pt x="242" y="337"/>
                  </a:cubicBezTo>
                  <a:cubicBezTo>
                    <a:pt x="242" y="346"/>
                    <a:pt x="223" y="402"/>
                    <a:pt x="184" y="402"/>
                  </a:cubicBezTo>
                  <a:cubicBezTo>
                    <a:pt x="131" y="402"/>
                    <a:pt x="131" y="346"/>
                    <a:pt x="131" y="324"/>
                  </a:cubicBezTo>
                  <a:cubicBezTo>
                    <a:pt x="131" y="284"/>
                    <a:pt x="139" y="241"/>
                    <a:pt x="167" y="145"/>
                  </a:cubicBezTo>
                  <a:cubicBezTo>
                    <a:pt x="170" y="123"/>
                    <a:pt x="178" y="103"/>
                    <a:pt x="178" y="85"/>
                  </a:cubicBezTo>
                  <a:cubicBezTo>
                    <a:pt x="178" y="31"/>
                    <a:pt x="139" y="0"/>
                    <a:pt x="103" y="0"/>
                  </a:cubicBezTo>
                  <a:cubicBezTo>
                    <a:pt x="34" y="0"/>
                    <a:pt x="0" y="129"/>
                    <a:pt x="0" y="147"/>
                  </a:cubicBezTo>
                  <a:cubicBezTo>
                    <a:pt x="0" y="161"/>
                    <a:pt x="11" y="161"/>
                    <a:pt x="17" y="161"/>
                  </a:cubicBezTo>
                  <a:cubicBezTo>
                    <a:pt x="25" y="161"/>
                    <a:pt x="28" y="161"/>
                    <a:pt x="31" y="150"/>
                  </a:cubicBezTo>
                  <a:cubicBezTo>
                    <a:pt x="53" y="45"/>
                    <a:pt x="87" y="36"/>
                    <a:pt x="100" y="36"/>
                  </a:cubicBezTo>
                  <a:cubicBezTo>
                    <a:pt x="103" y="36"/>
                    <a:pt x="111" y="36"/>
                    <a:pt x="111" y="56"/>
                  </a:cubicBezTo>
                  <a:cubicBezTo>
                    <a:pt x="111" y="78"/>
                    <a:pt x="103" y="103"/>
                    <a:pt x="95" y="129"/>
                  </a:cubicBezTo>
                  <a:cubicBezTo>
                    <a:pt x="72" y="219"/>
                    <a:pt x="59" y="268"/>
                    <a:pt x="59" y="306"/>
                  </a:cubicBezTo>
                  <a:cubicBezTo>
                    <a:pt x="59" y="413"/>
                    <a:pt x="123" y="438"/>
                    <a:pt x="179" y="438"/>
                  </a:cubicBezTo>
                  <a:cubicBezTo>
                    <a:pt x="193" y="438"/>
                    <a:pt x="223" y="438"/>
                    <a:pt x="254" y="384"/>
                  </a:cubicBezTo>
                  <a:cubicBezTo>
                    <a:pt x="273" y="415"/>
                    <a:pt x="301" y="438"/>
                    <a:pt x="354" y="438"/>
                  </a:cubicBezTo>
                  <a:cubicBezTo>
                    <a:pt x="393" y="438"/>
                    <a:pt x="429" y="411"/>
                    <a:pt x="459" y="326"/>
                  </a:cubicBezTo>
                  <a:cubicBezTo>
                    <a:pt x="482" y="255"/>
                    <a:pt x="505" y="134"/>
                    <a:pt x="505" y="85"/>
                  </a:cubicBezTo>
                  <a:cubicBezTo>
                    <a:pt x="505" y="0"/>
                    <a:pt x="460" y="0"/>
                    <a:pt x="460" y="0"/>
                  </a:cubicBezTo>
                  <a:cubicBezTo>
                    <a:pt x="434" y="0"/>
                    <a:pt x="410" y="38"/>
                    <a:pt x="410" y="71"/>
                  </a:cubicBezTo>
                  <a:cubicBezTo>
                    <a:pt x="410" y="98"/>
                    <a:pt x="423" y="109"/>
                    <a:pt x="431" y="112"/>
                  </a:cubicBezTo>
                  <a:cubicBezTo>
                    <a:pt x="454" y="136"/>
                    <a:pt x="462" y="156"/>
                    <a:pt x="462" y="174"/>
                  </a:cubicBezTo>
                  <a:cubicBezTo>
                    <a:pt x="462" y="188"/>
                    <a:pt x="446" y="279"/>
                    <a:pt x="424" y="330"/>
                  </a:cubicBezTo>
                  <a:cubicBezTo>
                    <a:pt x="409" y="377"/>
                    <a:pt x="385" y="402"/>
                    <a:pt x="357" y="402"/>
                  </a:cubicBezTo>
                  <a:cubicBezTo>
                    <a:pt x="310" y="402"/>
                    <a:pt x="310" y="348"/>
                    <a:pt x="310" y="326"/>
                  </a:cubicBezTo>
                  <a:cubicBezTo>
                    <a:pt x="310" y="304"/>
                    <a:pt x="310" y="290"/>
                    <a:pt x="320" y="241"/>
                  </a:cubicBezTo>
                  <a:cubicBezTo>
                    <a:pt x="326" y="214"/>
                    <a:pt x="334" y="165"/>
                    <a:pt x="337" y="145"/>
                  </a:cubicBezTo>
                  <a:lnTo>
                    <a:pt x="346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E588CD8-A3CC-4104-8D78-0C2227AE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212"/>
              <a:ext cx="76" cy="103"/>
            </a:xfrm>
            <a:custGeom>
              <a:avLst/>
              <a:gdLst>
                <a:gd name="T0" fmla="*/ 184 w 341"/>
                <a:gd name="T1" fmla="*/ 31 h 459"/>
                <a:gd name="T2" fmla="*/ 324 w 341"/>
                <a:gd name="T3" fmla="*/ 31 h 459"/>
                <a:gd name="T4" fmla="*/ 340 w 341"/>
                <a:gd name="T5" fmla="*/ 16 h 459"/>
                <a:gd name="T6" fmla="*/ 324 w 341"/>
                <a:gd name="T7" fmla="*/ 0 h 459"/>
                <a:gd name="T8" fmla="*/ 19 w 341"/>
                <a:gd name="T9" fmla="*/ 0 h 459"/>
                <a:gd name="T10" fmla="*/ 0 w 341"/>
                <a:gd name="T11" fmla="*/ 16 h 459"/>
                <a:gd name="T12" fmla="*/ 19 w 341"/>
                <a:gd name="T13" fmla="*/ 31 h 459"/>
                <a:gd name="T14" fmla="*/ 161 w 341"/>
                <a:gd name="T15" fmla="*/ 31 h 459"/>
                <a:gd name="T16" fmla="*/ 161 w 341"/>
                <a:gd name="T17" fmla="*/ 433 h 459"/>
                <a:gd name="T18" fmla="*/ 170 w 341"/>
                <a:gd name="T19" fmla="*/ 458 h 459"/>
                <a:gd name="T20" fmla="*/ 184 w 341"/>
                <a:gd name="T21" fmla="*/ 433 h 459"/>
                <a:gd name="T22" fmla="*/ 184 w 341"/>
                <a:gd name="T23" fmla="*/ 3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459">
                  <a:moveTo>
                    <a:pt x="184" y="31"/>
                  </a:moveTo>
                  <a:lnTo>
                    <a:pt x="324" y="31"/>
                  </a:lnTo>
                  <a:cubicBezTo>
                    <a:pt x="331" y="31"/>
                    <a:pt x="340" y="31"/>
                    <a:pt x="340" y="16"/>
                  </a:cubicBezTo>
                  <a:cubicBezTo>
                    <a:pt x="340" y="0"/>
                    <a:pt x="331" y="0"/>
                    <a:pt x="324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1" y="31"/>
                    <a:pt x="19" y="31"/>
                  </a:cubicBezTo>
                  <a:lnTo>
                    <a:pt x="161" y="31"/>
                  </a:lnTo>
                  <a:lnTo>
                    <a:pt x="161" y="433"/>
                  </a:lnTo>
                  <a:cubicBezTo>
                    <a:pt x="161" y="444"/>
                    <a:pt x="161" y="458"/>
                    <a:pt x="170" y="458"/>
                  </a:cubicBezTo>
                  <a:cubicBezTo>
                    <a:pt x="184" y="458"/>
                    <a:pt x="184" y="444"/>
                    <a:pt x="184" y="433"/>
                  </a:cubicBezTo>
                  <a:lnTo>
                    <a:pt x="184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3707F6C-F507-46E9-B3EA-6E3B8491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09"/>
              <a:ext cx="84" cy="97"/>
            </a:xfrm>
            <a:custGeom>
              <a:avLst/>
              <a:gdLst>
                <a:gd name="T0" fmla="*/ 329 w 375"/>
                <a:gd name="T1" fmla="*/ 49 h 434"/>
                <a:gd name="T2" fmla="*/ 293 w 375"/>
                <a:gd name="T3" fmla="*/ 112 h 434"/>
                <a:gd name="T4" fmla="*/ 326 w 375"/>
                <a:gd name="T5" fmla="*/ 156 h 434"/>
                <a:gd name="T6" fmla="*/ 374 w 375"/>
                <a:gd name="T7" fmla="*/ 83 h 434"/>
                <a:gd name="T8" fmla="*/ 298 w 375"/>
                <a:gd name="T9" fmla="*/ 0 h 434"/>
                <a:gd name="T10" fmla="*/ 228 w 375"/>
                <a:gd name="T11" fmla="*/ 58 h 434"/>
                <a:gd name="T12" fmla="*/ 137 w 375"/>
                <a:gd name="T13" fmla="*/ 0 h 434"/>
                <a:gd name="T14" fmla="*/ 9 w 375"/>
                <a:gd name="T15" fmla="*/ 147 h 434"/>
                <a:gd name="T16" fmla="*/ 25 w 375"/>
                <a:gd name="T17" fmla="*/ 161 h 434"/>
                <a:gd name="T18" fmla="*/ 39 w 375"/>
                <a:gd name="T19" fmla="*/ 147 h 434"/>
                <a:gd name="T20" fmla="*/ 133 w 375"/>
                <a:gd name="T21" fmla="*/ 36 h 434"/>
                <a:gd name="T22" fmla="*/ 170 w 375"/>
                <a:gd name="T23" fmla="*/ 80 h 434"/>
                <a:gd name="T24" fmla="*/ 156 w 375"/>
                <a:gd name="T25" fmla="*/ 188 h 434"/>
                <a:gd name="T26" fmla="*/ 133 w 375"/>
                <a:gd name="T27" fmla="*/ 317 h 434"/>
                <a:gd name="T28" fmla="*/ 76 w 375"/>
                <a:gd name="T29" fmla="*/ 402 h 434"/>
                <a:gd name="T30" fmla="*/ 45 w 375"/>
                <a:gd name="T31" fmla="*/ 388 h 434"/>
                <a:gd name="T32" fmla="*/ 81 w 375"/>
                <a:gd name="T33" fmla="*/ 321 h 434"/>
                <a:gd name="T34" fmla="*/ 48 w 375"/>
                <a:gd name="T35" fmla="*/ 279 h 434"/>
                <a:gd name="T36" fmla="*/ 0 w 375"/>
                <a:gd name="T37" fmla="*/ 351 h 434"/>
                <a:gd name="T38" fmla="*/ 75 w 375"/>
                <a:gd name="T39" fmla="*/ 433 h 434"/>
                <a:gd name="T40" fmla="*/ 147 w 375"/>
                <a:gd name="T41" fmla="*/ 377 h 434"/>
                <a:gd name="T42" fmla="*/ 236 w 375"/>
                <a:gd name="T43" fmla="*/ 433 h 434"/>
                <a:gd name="T44" fmla="*/ 365 w 375"/>
                <a:gd name="T45" fmla="*/ 286 h 434"/>
                <a:gd name="T46" fmla="*/ 348 w 375"/>
                <a:gd name="T47" fmla="*/ 272 h 434"/>
                <a:gd name="T48" fmla="*/ 334 w 375"/>
                <a:gd name="T49" fmla="*/ 286 h 434"/>
                <a:gd name="T50" fmla="*/ 242 w 375"/>
                <a:gd name="T51" fmla="*/ 402 h 434"/>
                <a:gd name="T52" fmla="*/ 204 w 375"/>
                <a:gd name="T53" fmla="*/ 353 h 434"/>
                <a:gd name="T54" fmla="*/ 218 w 375"/>
                <a:gd name="T55" fmla="*/ 250 h 434"/>
                <a:gd name="T56" fmla="*/ 242 w 375"/>
                <a:gd name="T57" fmla="*/ 121 h 434"/>
                <a:gd name="T58" fmla="*/ 296 w 375"/>
                <a:gd name="T59" fmla="*/ 36 h 434"/>
                <a:gd name="T60" fmla="*/ 329 w 375"/>
                <a:gd name="T61" fmla="*/ 4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5" h="434">
                  <a:moveTo>
                    <a:pt x="329" y="49"/>
                  </a:moveTo>
                  <a:cubicBezTo>
                    <a:pt x="306" y="58"/>
                    <a:pt x="293" y="92"/>
                    <a:pt x="293" y="112"/>
                  </a:cubicBezTo>
                  <a:cubicBezTo>
                    <a:pt x="293" y="134"/>
                    <a:pt x="303" y="156"/>
                    <a:pt x="326" y="156"/>
                  </a:cubicBezTo>
                  <a:cubicBezTo>
                    <a:pt x="348" y="156"/>
                    <a:pt x="374" y="129"/>
                    <a:pt x="374" y="83"/>
                  </a:cubicBezTo>
                  <a:cubicBezTo>
                    <a:pt x="374" y="31"/>
                    <a:pt x="338" y="0"/>
                    <a:pt x="298" y="0"/>
                  </a:cubicBezTo>
                  <a:cubicBezTo>
                    <a:pt x="260" y="0"/>
                    <a:pt x="236" y="40"/>
                    <a:pt x="228" y="58"/>
                  </a:cubicBezTo>
                  <a:cubicBezTo>
                    <a:pt x="212" y="16"/>
                    <a:pt x="175" y="0"/>
                    <a:pt x="137" y="0"/>
                  </a:cubicBezTo>
                  <a:cubicBezTo>
                    <a:pt x="55" y="0"/>
                    <a:pt x="9" y="116"/>
                    <a:pt x="9" y="147"/>
                  </a:cubicBezTo>
                  <a:cubicBezTo>
                    <a:pt x="9" y="161"/>
                    <a:pt x="19" y="161"/>
                    <a:pt x="25" y="161"/>
                  </a:cubicBezTo>
                  <a:cubicBezTo>
                    <a:pt x="34" y="161"/>
                    <a:pt x="37" y="161"/>
                    <a:pt x="39" y="147"/>
                  </a:cubicBezTo>
                  <a:cubicBezTo>
                    <a:pt x="58" y="63"/>
                    <a:pt x="106" y="36"/>
                    <a:pt x="133" y="36"/>
                  </a:cubicBezTo>
                  <a:cubicBezTo>
                    <a:pt x="159" y="36"/>
                    <a:pt x="170" y="51"/>
                    <a:pt x="170" y="80"/>
                  </a:cubicBezTo>
                  <a:cubicBezTo>
                    <a:pt x="170" y="98"/>
                    <a:pt x="161" y="152"/>
                    <a:pt x="156" y="188"/>
                  </a:cubicBezTo>
                  <a:lnTo>
                    <a:pt x="133" y="317"/>
                  </a:lnTo>
                  <a:cubicBezTo>
                    <a:pt x="123" y="373"/>
                    <a:pt x="100" y="402"/>
                    <a:pt x="76" y="402"/>
                  </a:cubicBezTo>
                  <a:cubicBezTo>
                    <a:pt x="73" y="402"/>
                    <a:pt x="58" y="402"/>
                    <a:pt x="45" y="388"/>
                  </a:cubicBezTo>
                  <a:cubicBezTo>
                    <a:pt x="69" y="377"/>
                    <a:pt x="81" y="346"/>
                    <a:pt x="81" y="321"/>
                  </a:cubicBezTo>
                  <a:cubicBezTo>
                    <a:pt x="81" y="299"/>
                    <a:pt x="69" y="279"/>
                    <a:pt x="48" y="279"/>
                  </a:cubicBezTo>
                  <a:cubicBezTo>
                    <a:pt x="25" y="279"/>
                    <a:pt x="0" y="306"/>
                    <a:pt x="0" y="351"/>
                  </a:cubicBezTo>
                  <a:cubicBezTo>
                    <a:pt x="0" y="402"/>
                    <a:pt x="34" y="433"/>
                    <a:pt x="75" y="433"/>
                  </a:cubicBezTo>
                  <a:cubicBezTo>
                    <a:pt x="112" y="433"/>
                    <a:pt x="139" y="393"/>
                    <a:pt x="147" y="377"/>
                  </a:cubicBezTo>
                  <a:cubicBezTo>
                    <a:pt x="162" y="417"/>
                    <a:pt x="198" y="433"/>
                    <a:pt x="236" y="433"/>
                  </a:cubicBezTo>
                  <a:cubicBezTo>
                    <a:pt x="320" y="433"/>
                    <a:pt x="365" y="319"/>
                    <a:pt x="365" y="286"/>
                  </a:cubicBezTo>
                  <a:cubicBezTo>
                    <a:pt x="365" y="272"/>
                    <a:pt x="356" y="272"/>
                    <a:pt x="348" y="272"/>
                  </a:cubicBezTo>
                  <a:cubicBezTo>
                    <a:pt x="340" y="272"/>
                    <a:pt x="337" y="272"/>
                    <a:pt x="334" y="286"/>
                  </a:cubicBezTo>
                  <a:cubicBezTo>
                    <a:pt x="315" y="373"/>
                    <a:pt x="268" y="402"/>
                    <a:pt x="242" y="402"/>
                  </a:cubicBezTo>
                  <a:cubicBezTo>
                    <a:pt x="215" y="402"/>
                    <a:pt x="204" y="384"/>
                    <a:pt x="204" y="353"/>
                  </a:cubicBezTo>
                  <a:cubicBezTo>
                    <a:pt x="204" y="335"/>
                    <a:pt x="214" y="284"/>
                    <a:pt x="218" y="250"/>
                  </a:cubicBezTo>
                  <a:cubicBezTo>
                    <a:pt x="223" y="225"/>
                    <a:pt x="237" y="134"/>
                    <a:pt x="242" y="121"/>
                  </a:cubicBezTo>
                  <a:cubicBezTo>
                    <a:pt x="251" y="65"/>
                    <a:pt x="273" y="36"/>
                    <a:pt x="296" y="36"/>
                  </a:cubicBezTo>
                  <a:cubicBezTo>
                    <a:pt x="301" y="36"/>
                    <a:pt x="317" y="36"/>
                    <a:pt x="329" y="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51FB5B3-7CB8-4881-8B86-CCFDA8DC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7691F5D-2D58-4D92-BAE5-22BBEEDE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114">
            <a:extLst>
              <a:ext uri="{FF2B5EF4-FFF2-40B4-BE49-F238E27FC236}">
                <a16:creationId xmlns:a16="http://schemas.microsoft.com/office/drawing/2014/main" id="{9D2A3F0D-1164-4CAF-B005-9B703A249FFA}"/>
              </a:ext>
            </a:extLst>
          </p:cNvPr>
          <p:cNvGrpSpPr>
            <a:grpSpLocks/>
          </p:cNvGrpSpPr>
          <p:nvPr/>
        </p:nvGrpSpPr>
        <p:grpSpPr bwMode="auto">
          <a:xfrm>
            <a:off x="3908280" y="6311166"/>
            <a:ext cx="754062" cy="322262"/>
            <a:chOff x="2721" y="4393"/>
            <a:chExt cx="475" cy="203"/>
          </a:xfrm>
        </p:grpSpPr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F54B8D4-17C4-4F8B-A6DD-54BF6316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4394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2E1C033D-5D7C-46FD-A67F-C9AC686E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4478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23FED6A1-64A6-4F15-9AB3-0B61CD5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4476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C83FBA25-D024-4E79-84A7-CBB9B6E7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4393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859C67CA-5391-4BDA-826B-84E480F8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4476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" name="Text Box 131">
            <a:extLst>
              <a:ext uri="{FF2B5EF4-FFF2-40B4-BE49-F238E27FC236}">
                <a16:creationId xmlns:a16="http://schemas.microsoft.com/office/drawing/2014/main" id="{46392A7B-69B9-4263-BCEB-C7DC5EC2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030" y="6263541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A8ED00C1-5BF6-4E7D-B317-8DD216447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942" y="6273066"/>
            <a:ext cx="381952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26776A5-E187-4CA2-95C2-9EAFF286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830" y="3896579"/>
            <a:ext cx="36512" cy="23764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2657E294-E2EE-42FA-8873-E3B8E31C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855" y="4193441"/>
            <a:ext cx="1917700" cy="2079625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31ECAE9C-946A-42B7-B7CC-62445D1B3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0042" y="6236554"/>
            <a:ext cx="1622425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32">
            <a:extLst>
              <a:ext uri="{FF2B5EF4-FFF2-40B4-BE49-F238E27FC236}">
                <a16:creationId xmlns:a16="http://schemas.microsoft.com/office/drawing/2014/main" id="{CD290CFA-3652-4E35-9295-1CBEE942297A}"/>
              </a:ext>
            </a:extLst>
          </p:cNvPr>
          <p:cNvGrpSpPr>
            <a:grpSpLocks/>
          </p:cNvGrpSpPr>
          <p:nvPr/>
        </p:nvGrpSpPr>
        <p:grpSpPr bwMode="auto">
          <a:xfrm>
            <a:off x="7418242" y="4298216"/>
            <a:ext cx="2090738" cy="352425"/>
            <a:chOff x="4782" y="3110"/>
            <a:chExt cx="1317" cy="222"/>
          </a:xfrm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0699B5AF-CEB8-487C-9C4E-27EEF3E6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111"/>
              <a:ext cx="1317" cy="222"/>
            </a:xfrm>
            <a:custGeom>
              <a:avLst/>
              <a:gdLst>
                <a:gd name="T0" fmla="*/ 2907 w 5814"/>
                <a:gd name="T1" fmla="*/ 983 h 984"/>
                <a:gd name="T2" fmla="*/ 0 w 5814"/>
                <a:gd name="T3" fmla="*/ 983 h 984"/>
                <a:gd name="T4" fmla="*/ 0 w 5814"/>
                <a:gd name="T5" fmla="*/ 0 h 984"/>
                <a:gd name="T6" fmla="*/ 5813 w 5814"/>
                <a:gd name="T7" fmla="*/ 0 h 984"/>
                <a:gd name="T8" fmla="*/ 5813 w 5814"/>
                <a:gd name="T9" fmla="*/ 983 h 984"/>
                <a:gd name="T10" fmla="*/ 2907 w 5814"/>
                <a:gd name="T11" fmla="*/ 98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4" h="984">
                  <a:moveTo>
                    <a:pt x="2907" y="983"/>
                  </a:moveTo>
                  <a:lnTo>
                    <a:pt x="0" y="983"/>
                  </a:lnTo>
                  <a:lnTo>
                    <a:pt x="0" y="0"/>
                  </a:lnTo>
                  <a:lnTo>
                    <a:pt x="5813" y="0"/>
                  </a:lnTo>
                  <a:lnTo>
                    <a:pt x="5813" y="983"/>
                  </a:lnTo>
                  <a:lnTo>
                    <a:pt x="2907" y="9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252C6A-30A1-4F39-9551-7047BB43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199"/>
              <a:ext cx="124" cy="85"/>
            </a:xfrm>
            <a:custGeom>
              <a:avLst/>
              <a:gdLst>
                <a:gd name="T0" fmla="*/ 54 w 553"/>
                <a:gd name="T1" fmla="*/ 83 h 380"/>
                <a:gd name="T2" fmla="*/ 54 w 553"/>
                <a:gd name="T3" fmla="*/ 316 h 380"/>
                <a:gd name="T4" fmla="*/ 0 w 553"/>
                <a:gd name="T5" fmla="*/ 353 h 380"/>
                <a:gd name="T6" fmla="*/ 0 w 553"/>
                <a:gd name="T7" fmla="*/ 379 h 380"/>
                <a:gd name="T8" fmla="*/ 80 w 553"/>
                <a:gd name="T9" fmla="*/ 377 h 380"/>
                <a:gd name="T10" fmla="*/ 159 w 553"/>
                <a:gd name="T11" fmla="*/ 379 h 380"/>
                <a:gd name="T12" fmla="*/ 159 w 553"/>
                <a:gd name="T13" fmla="*/ 353 h 380"/>
                <a:gd name="T14" fmla="*/ 104 w 553"/>
                <a:gd name="T15" fmla="*/ 316 h 380"/>
                <a:gd name="T16" fmla="*/ 104 w 553"/>
                <a:gd name="T17" fmla="*/ 156 h 380"/>
                <a:gd name="T18" fmla="*/ 199 w 553"/>
                <a:gd name="T19" fmla="*/ 20 h 380"/>
                <a:gd name="T20" fmla="*/ 253 w 553"/>
                <a:gd name="T21" fmla="*/ 113 h 380"/>
                <a:gd name="T22" fmla="*/ 253 w 553"/>
                <a:gd name="T23" fmla="*/ 316 h 380"/>
                <a:gd name="T24" fmla="*/ 197 w 553"/>
                <a:gd name="T25" fmla="*/ 353 h 380"/>
                <a:gd name="T26" fmla="*/ 197 w 553"/>
                <a:gd name="T27" fmla="*/ 379 h 380"/>
                <a:gd name="T28" fmla="*/ 278 w 553"/>
                <a:gd name="T29" fmla="*/ 377 h 380"/>
                <a:gd name="T30" fmla="*/ 358 w 553"/>
                <a:gd name="T31" fmla="*/ 379 h 380"/>
                <a:gd name="T32" fmla="*/ 358 w 553"/>
                <a:gd name="T33" fmla="*/ 353 h 380"/>
                <a:gd name="T34" fmla="*/ 301 w 553"/>
                <a:gd name="T35" fmla="*/ 316 h 380"/>
                <a:gd name="T36" fmla="*/ 301 w 553"/>
                <a:gd name="T37" fmla="*/ 156 h 380"/>
                <a:gd name="T38" fmla="*/ 398 w 553"/>
                <a:gd name="T39" fmla="*/ 20 h 380"/>
                <a:gd name="T40" fmla="*/ 448 w 553"/>
                <a:gd name="T41" fmla="*/ 113 h 380"/>
                <a:gd name="T42" fmla="*/ 448 w 553"/>
                <a:gd name="T43" fmla="*/ 316 h 380"/>
                <a:gd name="T44" fmla="*/ 393 w 553"/>
                <a:gd name="T45" fmla="*/ 353 h 380"/>
                <a:gd name="T46" fmla="*/ 393 w 553"/>
                <a:gd name="T47" fmla="*/ 379 h 380"/>
                <a:gd name="T48" fmla="*/ 474 w 553"/>
                <a:gd name="T49" fmla="*/ 377 h 380"/>
                <a:gd name="T50" fmla="*/ 552 w 553"/>
                <a:gd name="T51" fmla="*/ 379 h 380"/>
                <a:gd name="T52" fmla="*/ 552 w 553"/>
                <a:gd name="T53" fmla="*/ 353 h 380"/>
                <a:gd name="T54" fmla="*/ 499 w 553"/>
                <a:gd name="T55" fmla="*/ 326 h 380"/>
                <a:gd name="T56" fmla="*/ 499 w 553"/>
                <a:gd name="T57" fmla="*/ 162 h 380"/>
                <a:gd name="T58" fmla="*/ 477 w 553"/>
                <a:gd name="T59" fmla="*/ 32 h 380"/>
                <a:gd name="T60" fmla="*/ 402 w 553"/>
                <a:gd name="T61" fmla="*/ 0 h 380"/>
                <a:gd name="T62" fmla="*/ 300 w 553"/>
                <a:gd name="T63" fmla="*/ 83 h 380"/>
                <a:gd name="T64" fmla="*/ 204 w 553"/>
                <a:gd name="T65" fmla="*/ 0 h 380"/>
                <a:gd name="T66" fmla="*/ 100 w 553"/>
                <a:gd name="T67" fmla="*/ 89 h 380"/>
                <a:gd name="T68" fmla="*/ 100 w 553"/>
                <a:gd name="T69" fmla="*/ 0 h 380"/>
                <a:gd name="T70" fmla="*/ 0 w 553"/>
                <a:gd name="T71" fmla="*/ 10 h 380"/>
                <a:gd name="T72" fmla="*/ 0 w 553"/>
                <a:gd name="T73" fmla="*/ 36 h 380"/>
                <a:gd name="T74" fmla="*/ 54 w 553"/>
                <a:gd name="T75" fmla="*/ 8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380">
                  <a:moveTo>
                    <a:pt x="54" y="83"/>
                  </a:moveTo>
                  <a:lnTo>
                    <a:pt x="54" y="316"/>
                  </a:lnTo>
                  <a:cubicBezTo>
                    <a:pt x="54" y="353"/>
                    <a:pt x="49" y="353"/>
                    <a:pt x="0" y="353"/>
                  </a:cubicBezTo>
                  <a:lnTo>
                    <a:pt x="0" y="379"/>
                  </a:lnTo>
                  <a:cubicBezTo>
                    <a:pt x="23" y="379"/>
                    <a:pt x="60" y="377"/>
                    <a:pt x="80" y="377"/>
                  </a:cubicBezTo>
                  <a:cubicBezTo>
                    <a:pt x="99" y="377"/>
                    <a:pt x="134" y="379"/>
                    <a:pt x="159" y="379"/>
                  </a:cubicBezTo>
                  <a:lnTo>
                    <a:pt x="159" y="353"/>
                  </a:lnTo>
                  <a:cubicBezTo>
                    <a:pt x="112" y="353"/>
                    <a:pt x="104" y="353"/>
                    <a:pt x="104" y="316"/>
                  </a:cubicBezTo>
                  <a:lnTo>
                    <a:pt x="104" y="156"/>
                  </a:lnTo>
                  <a:cubicBezTo>
                    <a:pt x="104" y="65"/>
                    <a:pt x="154" y="20"/>
                    <a:pt x="199" y="20"/>
                  </a:cubicBezTo>
                  <a:cubicBezTo>
                    <a:pt x="244" y="20"/>
                    <a:pt x="253" y="65"/>
                    <a:pt x="253" y="113"/>
                  </a:cubicBezTo>
                  <a:lnTo>
                    <a:pt x="253" y="316"/>
                  </a:lnTo>
                  <a:cubicBezTo>
                    <a:pt x="253" y="353"/>
                    <a:pt x="244" y="353"/>
                    <a:pt x="197" y="353"/>
                  </a:cubicBezTo>
                  <a:lnTo>
                    <a:pt x="197" y="379"/>
                  </a:lnTo>
                  <a:cubicBezTo>
                    <a:pt x="221" y="379"/>
                    <a:pt x="258" y="377"/>
                    <a:pt x="278" y="377"/>
                  </a:cubicBezTo>
                  <a:cubicBezTo>
                    <a:pt x="294" y="377"/>
                    <a:pt x="333" y="379"/>
                    <a:pt x="358" y="379"/>
                  </a:cubicBezTo>
                  <a:lnTo>
                    <a:pt x="358" y="353"/>
                  </a:lnTo>
                  <a:cubicBezTo>
                    <a:pt x="310" y="353"/>
                    <a:pt x="301" y="353"/>
                    <a:pt x="301" y="316"/>
                  </a:cubicBezTo>
                  <a:lnTo>
                    <a:pt x="301" y="156"/>
                  </a:lnTo>
                  <a:cubicBezTo>
                    <a:pt x="301" y="65"/>
                    <a:pt x="351" y="20"/>
                    <a:pt x="398" y="20"/>
                  </a:cubicBezTo>
                  <a:cubicBezTo>
                    <a:pt x="442" y="20"/>
                    <a:pt x="448" y="65"/>
                    <a:pt x="448" y="113"/>
                  </a:cubicBezTo>
                  <a:lnTo>
                    <a:pt x="448" y="316"/>
                  </a:lnTo>
                  <a:cubicBezTo>
                    <a:pt x="448" y="353"/>
                    <a:pt x="442" y="353"/>
                    <a:pt x="393" y="353"/>
                  </a:cubicBezTo>
                  <a:lnTo>
                    <a:pt x="393" y="379"/>
                  </a:lnTo>
                  <a:cubicBezTo>
                    <a:pt x="418" y="379"/>
                    <a:pt x="453" y="377"/>
                    <a:pt x="474" y="377"/>
                  </a:cubicBezTo>
                  <a:cubicBezTo>
                    <a:pt x="492" y="377"/>
                    <a:pt x="529" y="379"/>
                    <a:pt x="552" y="379"/>
                  </a:cubicBezTo>
                  <a:lnTo>
                    <a:pt x="552" y="353"/>
                  </a:lnTo>
                  <a:cubicBezTo>
                    <a:pt x="517" y="353"/>
                    <a:pt x="499" y="353"/>
                    <a:pt x="499" y="326"/>
                  </a:cubicBezTo>
                  <a:lnTo>
                    <a:pt x="499" y="162"/>
                  </a:lnTo>
                  <a:cubicBezTo>
                    <a:pt x="499" y="89"/>
                    <a:pt x="499" y="63"/>
                    <a:pt x="477" y="32"/>
                  </a:cubicBezTo>
                  <a:cubicBezTo>
                    <a:pt x="467" y="16"/>
                    <a:pt x="442" y="0"/>
                    <a:pt x="402" y="0"/>
                  </a:cubicBezTo>
                  <a:cubicBezTo>
                    <a:pt x="341" y="0"/>
                    <a:pt x="310" y="51"/>
                    <a:pt x="300" y="83"/>
                  </a:cubicBezTo>
                  <a:cubicBezTo>
                    <a:pt x="289" y="10"/>
                    <a:pt x="238" y="0"/>
                    <a:pt x="204" y="0"/>
                  </a:cubicBezTo>
                  <a:cubicBezTo>
                    <a:pt x="152" y="0"/>
                    <a:pt x="119" y="36"/>
                    <a:pt x="100" y="89"/>
                  </a:cubicBezTo>
                  <a:lnTo>
                    <a:pt x="100" y="0"/>
                  </a:lnTo>
                  <a:lnTo>
                    <a:pt x="0" y="10"/>
                  </a:lnTo>
                  <a:lnTo>
                    <a:pt x="0" y="36"/>
                  </a:lnTo>
                  <a:cubicBezTo>
                    <a:pt x="50" y="36"/>
                    <a:pt x="54" y="45"/>
                    <a:pt x="54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EC35F31-EE6B-4B0A-8F5E-6F5CEC5B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197"/>
              <a:ext cx="72" cy="88"/>
            </a:xfrm>
            <a:custGeom>
              <a:avLst/>
              <a:gdLst>
                <a:gd name="T0" fmla="*/ 204 w 321"/>
                <a:gd name="T1" fmla="*/ 318 h 394"/>
                <a:gd name="T2" fmla="*/ 261 w 321"/>
                <a:gd name="T3" fmla="*/ 389 h 394"/>
                <a:gd name="T4" fmla="*/ 320 w 321"/>
                <a:gd name="T5" fmla="*/ 306 h 394"/>
                <a:gd name="T6" fmla="*/ 320 w 321"/>
                <a:gd name="T7" fmla="*/ 259 h 394"/>
                <a:gd name="T8" fmla="*/ 301 w 321"/>
                <a:gd name="T9" fmla="*/ 259 h 394"/>
                <a:gd name="T10" fmla="*/ 301 w 321"/>
                <a:gd name="T11" fmla="*/ 306 h 394"/>
                <a:gd name="T12" fmla="*/ 278 w 321"/>
                <a:gd name="T13" fmla="*/ 365 h 394"/>
                <a:gd name="T14" fmla="*/ 251 w 321"/>
                <a:gd name="T15" fmla="*/ 320 h 394"/>
                <a:gd name="T16" fmla="*/ 251 w 321"/>
                <a:gd name="T17" fmla="*/ 148 h 394"/>
                <a:gd name="T18" fmla="*/ 224 w 321"/>
                <a:gd name="T19" fmla="*/ 47 h 394"/>
                <a:gd name="T20" fmla="*/ 127 w 321"/>
                <a:gd name="T21" fmla="*/ 0 h 394"/>
                <a:gd name="T22" fmla="*/ 20 w 321"/>
                <a:gd name="T23" fmla="*/ 97 h 394"/>
                <a:gd name="T24" fmla="*/ 52 w 321"/>
                <a:gd name="T25" fmla="*/ 138 h 394"/>
                <a:gd name="T26" fmla="*/ 84 w 321"/>
                <a:gd name="T27" fmla="*/ 97 h 394"/>
                <a:gd name="T28" fmla="*/ 50 w 321"/>
                <a:gd name="T29" fmla="*/ 59 h 394"/>
                <a:gd name="T30" fmla="*/ 127 w 321"/>
                <a:gd name="T31" fmla="*/ 20 h 394"/>
                <a:gd name="T32" fmla="*/ 201 w 321"/>
                <a:gd name="T33" fmla="*/ 130 h 394"/>
                <a:gd name="T34" fmla="*/ 201 w 321"/>
                <a:gd name="T35" fmla="*/ 160 h 394"/>
                <a:gd name="T36" fmla="*/ 70 w 321"/>
                <a:gd name="T37" fmla="*/ 191 h 394"/>
                <a:gd name="T38" fmla="*/ 0 w 321"/>
                <a:gd name="T39" fmla="*/ 304 h 394"/>
                <a:gd name="T40" fmla="*/ 114 w 321"/>
                <a:gd name="T41" fmla="*/ 393 h 394"/>
                <a:gd name="T42" fmla="*/ 204 w 321"/>
                <a:gd name="T43" fmla="*/ 318 h 394"/>
                <a:gd name="T44" fmla="*/ 201 w 321"/>
                <a:gd name="T45" fmla="*/ 180 h 394"/>
                <a:gd name="T46" fmla="*/ 201 w 321"/>
                <a:gd name="T47" fmla="*/ 266 h 394"/>
                <a:gd name="T48" fmla="*/ 119 w 321"/>
                <a:gd name="T49" fmla="*/ 375 h 394"/>
                <a:gd name="T50" fmla="*/ 54 w 321"/>
                <a:gd name="T51" fmla="*/ 302 h 394"/>
                <a:gd name="T52" fmla="*/ 201 w 321"/>
                <a:gd name="T53" fmla="*/ 18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394">
                  <a:moveTo>
                    <a:pt x="204" y="318"/>
                  </a:moveTo>
                  <a:cubicBezTo>
                    <a:pt x="209" y="355"/>
                    <a:pt x="229" y="389"/>
                    <a:pt x="261" y="389"/>
                  </a:cubicBezTo>
                  <a:cubicBezTo>
                    <a:pt x="278" y="389"/>
                    <a:pt x="320" y="377"/>
                    <a:pt x="320" y="306"/>
                  </a:cubicBezTo>
                  <a:lnTo>
                    <a:pt x="320" y="259"/>
                  </a:lnTo>
                  <a:lnTo>
                    <a:pt x="301" y="259"/>
                  </a:lnTo>
                  <a:lnTo>
                    <a:pt x="301" y="306"/>
                  </a:lnTo>
                  <a:cubicBezTo>
                    <a:pt x="301" y="357"/>
                    <a:pt x="284" y="365"/>
                    <a:pt x="278" y="365"/>
                  </a:cubicBezTo>
                  <a:cubicBezTo>
                    <a:pt x="253" y="365"/>
                    <a:pt x="251" y="326"/>
                    <a:pt x="251" y="320"/>
                  </a:cubicBezTo>
                  <a:lnTo>
                    <a:pt x="251" y="148"/>
                  </a:lnTo>
                  <a:cubicBezTo>
                    <a:pt x="251" y="111"/>
                    <a:pt x="251" y="81"/>
                    <a:pt x="224" y="47"/>
                  </a:cubicBezTo>
                  <a:cubicBezTo>
                    <a:pt x="197" y="14"/>
                    <a:pt x="162" y="0"/>
                    <a:pt x="127" y="0"/>
                  </a:cubicBezTo>
                  <a:cubicBezTo>
                    <a:pt x="69" y="0"/>
                    <a:pt x="20" y="41"/>
                    <a:pt x="20" y="97"/>
                  </a:cubicBezTo>
                  <a:cubicBezTo>
                    <a:pt x="20" y="122"/>
                    <a:pt x="37" y="138"/>
                    <a:pt x="52" y="138"/>
                  </a:cubicBezTo>
                  <a:cubicBezTo>
                    <a:pt x="72" y="138"/>
                    <a:pt x="84" y="122"/>
                    <a:pt x="84" y="97"/>
                  </a:cubicBezTo>
                  <a:cubicBezTo>
                    <a:pt x="84" y="87"/>
                    <a:pt x="82" y="59"/>
                    <a:pt x="50" y="59"/>
                  </a:cubicBezTo>
                  <a:cubicBezTo>
                    <a:pt x="69" y="28"/>
                    <a:pt x="102" y="20"/>
                    <a:pt x="127" y="20"/>
                  </a:cubicBezTo>
                  <a:cubicBezTo>
                    <a:pt x="161" y="20"/>
                    <a:pt x="201" y="53"/>
                    <a:pt x="201" y="130"/>
                  </a:cubicBezTo>
                  <a:lnTo>
                    <a:pt x="201" y="160"/>
                  </a:lnTo>
                  <a:cubicBezTo>
                    <a:pt x="164" y="162"/>
                    <a:pt x="117" y="166"/>
                    <a:pt x="70" y="191"/>
                  </a:cubicBezTo>
                  <a:cubicBezTo>
                    <a:pt x="18" y="219"/>
                    <a:pt x="0" y="266"/>
                    <a:pt x="0" y="304"/>
                  </a:cubicBezTo>
                  <a:cubicBezTo>
                    <a:pt x="0" y="375"/>
                    <a:pt x="69" y="393"/>
                    <a:pt x="114" y="393"/>
                  </a:cubicBezTo>
                  <a:cubicBezTo>
                    <a:pt x="161" y="393"/>
                    <a:pt x="192" y="361"/>
                    <a:pt x="204" y="318"/>
                  </a:cubicBezTo>
                  <a:close/>
                  <a:moveTo>
                    <a:pt x="201" y="180"/>
                  </a:moveTo>
                  <a:lnTo>
                    <a:pt x="201" y="266"/>
                  </a:lnTo>
                  <a:cubicBezTo>
                    <a:pt x="201" y="345"/>
                    <a:pt x="151" y="375"/>
                    <a:pt x="119" y="375"/>
                  </a:cubicBezTo>
                  <a:cubicBezTo>
                    <a:pt x="84" y="375"/>
                    <a:pt x="54" y="345"/>
                    <a:pt x="54" y="302"/>
                  </a:cubicBezTo>
                  <a:cubicBezTo>
                    <a:pt x="54" y="255"/>
                    <a:pt x="84" y="182"/>
                    <a:pt x="201" y="1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41A01B89-FDB1-4C10-80B3-2D8DB4AC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3201"/>
              <a:ext cx="80" cy="83"/>
            </a:xfrm>
            <a:custGeom>
              <a:avLst/>
              <a:gdLst>
                <a:gd name="T0" fmla="*/ 194 w 359"/>
                <a:gd name="T1" fmla="*/ 170 h 370"/>
                <a:gd name="T2" fmla="*/ 261 w 359"/>
                <a:gd name="T3" fmla="*/ 73 h 370"/>
                <a:gd name="T4" fmla="*/ 343 w 359"/>
                <a:gd name="T5" fmla="*/ 26 h 370"/>
                <a:gd name="T6" fmla="*/ 343 w 359"/>
                <a:gd name="T7" fmla="*/ 0 h 370"/>
                <a:gd name="T8" fmla="*/ 284 w 359"/>
                <a:gd name="T9" fmla="*/ 2 h 370"/>
                <a:gd name="T10" fmla="*/ 219 w 359"/>
                <a:gd name="T11" fmla="*/ 0 h 370"/>
                <a:gd name="T12" fmla="*/ 219 w 359"/>
                <a:gd name="T13" fmla="*/ 26 h 370"/>
                <a:gd name="T14" fmla="*/ 239 w 359"/>
                <a:gd name="T15" fmla="*/ 53 h 370"/>
                <a:gd name="T16" fmla="*/ 229 w 359"/>
                <a:gd name="T17" fmla="*/ 83 h 370"/>
                <a:gd name="T18" fmla="*/ 184 w 359"/>
                <a:gd name="T19" fmla="*/ 150 h 370"/>
                <a:gd name="T20" fmla="*/ 129 w 359"/>
                <a:gd name="T21" fmla="*/ 63 h 370"/>
                <a:gd name="T22" fmla="*/ 122 w 359"/>
                <a:gd name="T23" fmla="*/ 49 h 370"/>
                <a:gd name="T24" fmla="*/ 149 w 359"/>
                <a:gd name="T25" fmla="*/ 26 h 370"/>
                <a:gd name="T26" fmla="*/ 149 w 359"/>
                <a:gd name="T27" fmla="*/ 0 h 370"/>
                <a:gd name="T28" fmla="*/ 70 w 359"/>
                <a:gd name="T29" fmla="*/ 2 h 370"/>
                <a:gd name="T30" fmla="*/ 3 w 359"/>
                <a:gd name="T31" fmla="*/ 0 h 370"/>
                <a:gd name="T32" fmla="*/ 3 w 359"/>
                <a:gd name="T33" fmla="*/ 26 h 370"/>
                <a:gd name="T34" fmla="*/ 87 w 359"/>
                <a:gd name="T35" fmla="*/ 81 h 370"/>
                <a:gd name="T36" fmla="*/ 157 w 359"/>
                <a:gd name="T37" fmla="*/ 191 h 370"/>
                <a:gd name="T38" fmla="*/ 90 w 359"/>
                <a:gd name="T39" fmla="*/ 292 h 370"/>
                <a:gd name="T40" fmla="*/ 0 w 359"/>
                <a:gd name="T41" fmla="*/ 345 h 370"/>
                <a:gd name="T42" fmla="*/ 0 w 359"/>
                <a:gd name="T43" fmla="*/ 369 h 370"/>
                <a:gd name="T44" fmla="*/ 60 w 359"/>
                <a:gd name="T45" fmla="*/ 367 h 370"/>
                <a:gd name="T46" fmla="*/ 127 w 359"/>
                <a:gd name="T47" fmla="*/ 369 h 370"/>
                <a:gd name="T48" fmla="*/ 127 w 359"/>
                <a:gd name="T49" fmla="*/ 345 h 370"/>
                <a:gd name="T50" fmla="*/ 107 w 359"/>
                <a:gd name="T51" fmla="*/ 316 h 370"/>
                <a:gd name="T52" fmla="*/ 169 w 359"/>
                <a:gd name="T53" fmla="*/ 209 h 370"/>
                <a:gd name="T54" fmla="*/ 223 w 359"/>
                <a:gd name="T55" fmla="*/ 294 h 370"/>
                <a:gd name="T56" fmla="*/ 238 w 359"/>
                <a:gd name="T57" fmla="*/ 324 h 370"/>
                <a:gd name="T58" fmla="*/ 213 w 359"/>
                <a:gd name="T59" fmla="*/ 345 h 370"/>
                <a:gd name="T60" fmla="*/ 213 w 359"/>
                <a:gd name="T61" fmla="*/ 369 h 370"/>
                <a:gd name="T62" fmla="*/ 289 w 359"/>
                <a:gd name="T63" fmla="*/ 367 h 370"/>
                <a:gd name="T64" fmla="*/ 358 w 359"/>
                <a:gd name="T65" fmla="*/ 369 h 370"/>
                <a:gd name="T66" fmla="*/ 358 w 359"/>
                <a:gd name="T67" fmla="*/ 345 h 370"/>
                <a:gd name="T68" fmla="*/ 289 w 359"/>
                <a:gd name="T69" fmla="*/ 316 h 370"/>
                <a:gd name="T70" fmla="*/ 194 w 359"/>
                <a:gd name="T71" fmla="*/ 1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370">
                  <a:moveTo>
                    <a:pt x="194" y="170"/>
                  </a:moveTo>
                  <a:cubicBezTo>
                    <a:pt x="218" y="136"/>
                    <a:pt x="243" y="93"/>
                    <a:pt x="261" y="73"/>
                  </a:cubicBezTo>
                  <a:cubicBezTo>
                    <a:pt x="283" y="41"/>
                    <a:pt x="311" y="26"/>
                    <a:pt x="343" y="26"/>
                  </a:cubicBezTo>
                  <a:lnTo>
                    <a:pt x="343" y="0"/>
                  </a:lnTo>
                  <a:cubicBezTo>
                    <a:pt x="325" y="2"/>
                    <a:pt x="305" y="2"/>
                    <a:pt x="284" y="2"/>
                  </a:cubicBezTo>
                  <a:cubicBezTo>
                    <a:pt x="264" y="2"/>
                    <a:pt x="229" y="0"/>
                    <a:pt x="219" y="0"/>
                  </a:cubicBezTo>
                  <a:lnTo>
                    <a:pt x="219" y="26"/>
                  </a:lnTo>
                  <a:cubicBezTo>
                    <a:pt x="233" y="28"/>
                    <a:pt x="239" y="39"/>
                    <a:pt x="239" y="53"/>
                  </a:cubicBezTo>
                  <a:cubicBezTo>
                    <a:pt x="239" y="65"/>
                    <a:pt x="231" y="77"/>
                    <a:pt x="229" y="83"/>
                  </a:cubicBezTo>
                  <a:lnTo>
                    <a:pt x="184" y="150"/>
                  </a:lnTo>
                  <a:lnTo>
                    <a:pt x="129" y="63"/>
                  </a:lnTo>
                  <a:cubicBezTo>
                    <a:pt x="122" y="53"/>
                    <a:pt x="122" y="53"/>
                    <a:pt x="122" y="49"/>
                  </a:cubicBezTo>
                  <a:cubicBezTo>
                    <a:pt x="122" y="34"/>
                    <a:pt x="132" y="26"/>
                    <a:pt x="149" y="26"/>
                  </a:cubicBezTo>
                  <a:lnTo>
                    <a:pt x="149" y="0"/>
                  </a:lnTo>
                  <a:cubicBezTo>
                    <a:pt x="129" y="0"/>
                    <a:pt x="82" y="2"/>
                    <a:pt x="70" y="2"/>
                  </a:cubicBezTo>
                  <a:cubicBezTo>
                    <a:pt x="57" y="2"/>
                    <a:pt x="22" y="2"/>
                    <a:pt x="3" y="0"/>
                  </a:cubicBezTo>
                  <a:lnTo>
                    <a:pt x="3" y="26"/>
                  </a:lnTo>
                  <a:cubicBezTo>
                    <a:pt x="52" y="26"/>
                    <a:pt x="54" y="26"/>
                    <a:pt x="87" y="81"/>
                  </a:cubicBezTo>
                  <a:lnTo>
                    <a:pt x="157" y="191"/>
                  </a:lnTo>
                  <a:lnTo>
                    <a:pt x="90" y="292"/>
                  </a:lnTo>
                  <a:cubicBezTo>
                    <a:pt x="57" y="343"/>
                    <a:pt x="13" y="345"/>
                    <a:pt x="0" y="345"/>
                  </a:cubicBezTo>
                  <a:lnTo>
                    <a:pt x="0" y="369"/>
                  </a:lnTo>
                  <a:cubicBezTo>
                    <a:pt x="18" y="367"/>
                    <a:pt x="40" y="367"/>
                    <a:pt x="60" y="367"/>
                  </a:cubicBezTo>
                  <a:cubicBezTo>
                    <a:pt x="79" y="367"/>
                    <a:pt x="109" y="369"/>
                    <a:pt x="127" y="369"/>
                  </a:cubicBezTo>
                  <a:lnTo>
                    <a:pt x="127" y="345"/>
                  </a:lnTo>
                  <a:cubicBezTo>
                    <a:pt x="110" y="340"/>
                    <a:pt x="107" y="330"/>
                    <a:pt x="107" y="316"/>
                  </a:cubicBezTo>
                  <a:cubicBezTo>
                    <a:pt x="107" y="296"/>
                    <a:pt x="127" y="270"/>
                    <a:pt x="169" y="209"/>
                  </a:cubicBezTo>
                  <a:lnTo>
                    <a:pt x="223" y="294"/>
                  </a:lnTo>
                  <a:cubicBezTo>
                    <a:pt x="229" y="304"/>
                    <a:pt x="238" y="316"/>
                    <a:pt x="238" y="324"/>
                  </a:cubicBezTo>
                  <a:cubicBezTo>
                    <a:pt x="238" y="330"/>
                    <a:pt x="231" y="343"/>
                    <a:pt x="213" y="345"/>
                  </a:cubicBezTo>
                  <a:lnTo>
                    <a:pt x="213" y="369"/>
                  </a:lnTo>
                  <a:cubicBezTo>
                    <a:pt x="234" y="369"/>
                    <a:pt x="273" y="367"/>
                    <a:pt x="289" y="367"/>
                  </a:cubicBezTo>
                  <a:cubicBezTo>
                    <a:pt x="310" y="367"/>
                    <a:pt x="335" y="367"/>
                    <a:pt x="358" y="369"/>
                  </a:cubicBezTo>
                  <a:lnTo>
                    <a:pt x="358" y="345"/>
                  </a:lnTo>
                  <a:cubicBezTo>
                    <a:pt x="320" y="345"/>
                    <a:pt x="308" y="343"/>
                    <a:pt x="289" y="316"/>
                  </a:cubicBezTo>
                  <a:lnTo>
                    <a:pt x="194" y="1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47DD9A13-A30D-4FBA-98C5-2345BE4C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3140"/>
              <a:ext cx="57" cy="193"/>
            </a:xfrm>
            <a:custGeom>
              <a:avLst/>
              <a:gdLst>
                <a:gd name="T0" fmla="*/ 149 w 254"/>
                <a:gd name="T1" fmla="*/ 113 h 856"/>
                <a:gd name="T2" fmla="*/ 244 w 254"/>
                <a:gd name="T3" fmla="*/ 20 h 856"/>
                <a:gd name="T4" fmla="*/ 253 w 254"/>
                <a:gd name="T5" fmla="*/ 10 h 856"/>
                <a:gd name="T6" fmla="*/ 239 w 254"/>
                <a:gd name="T7" fmla="*/ 0 h 856"/>
                <a:gd name="T8" fmla="*/ 102 w 254"/>
                <a:gd name="T9" fmla="*/ 107 h 856"/>
                <a:gd name="T10" fmla="*/ 102 w 254"/>
                <a:gd name="T11" fmla="*/ 302 h 856"/>
                <a:gd name="T12" fmla="*/ 74 w 254"/>
                <a:gd name="T13" fmla="*/ 391 h 856"/>
                <a:gd name="T14" fmla="*/ 7 w 254"/>
                <a:gd name="T15" fmla="*/ 418 h 856"/>
                <a:gd name="T16" fmla="*/ 0 w 254"/>
                <a:gd name="T17" fmla="*/ 428 h 856"/>
                <a:gd name="T18" fmla="*/ 12 w 254"/>
                <a:gd name="T19" fmla="*/ 438 h 856"/>
                <a:gd name="T20" fmla="*/ 100 w 254"/>
                <a:gd name="T21" fmla="*/ 513 h 856"/>
                <a:gd name="T22" fmla="*/ 102 w 254"/>
                <a:gd name="T23" fmla="*/ 557 h 856"/>
                <a:gd name="T24" fmla="*/ 102 w 254"/>
                <a:gd name="T25" fmla="*/ 728 h 856"/>
                <a:gd name="T26" fmla="*/ 137 w 254"/>
                <a:gd name="T27" fmla="*/ 823 h 856"/>
                <a:gd name="T28" fmla="*/ 239 w 254"/>
                <a:gd name="T29" fmla="*/ 855 h 856"/>
                <a:gd name="T30" fmla="*/ 253 w 254"/>
                <a:gd name="T31" fmla="*/ 847 h 856"/>
                <a:gd name="T32" fmla="*/ 241 w 254"/>
                <a:gd name="T33" fmla="*/ 839 h 856"/>
                <a:gd name="T34" fmla="*/ 152 w 254"/>
                <a:gd name="T35" fmla="*/ 764 h 856"/>
                <a:gd name="T36" fmla="*/ 149 w 254"/>
                <a:gd name="T37" fmla="*/ 726 h 856"/>
                <a:gd name="T38" fmla="*/ 149 w 254"/>
                <a:gd name="T39" fmla="*/ 543 h 856"/>
                <a:gd name="T40" fmla="*/ 122 w 254"/>
                <a:gd name="T41" fmla="*/ 462 h 856"/>
                <a:gd name="T42" fmla="*/ 67 w 254"/>
                <a:gd name="T43" fmla="*/ 428 h 856"/>
                <a:gd name="T44" fmla="*/ 149 w 254"/>
                <a:gd name="T45" fmla="*/ 318 h 856"/>
                <a:gd name="T46" fmla="*/ 149 w 254"/>
                <a:gd name="T47" fmla="*/ 11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49" y="113"/>
                  </a:moveTo>
                  <a:cubicBezTo>
                    <a:pt x="149" y="81"/>
                    <a:pt x="169" y="24"/>
                    <a:pt x="244" y="20"/>
                  </a:cubicBezTo>
                  <a:cubicBezTo>
                    <a:pt x="249" y="16"/>
                    <a:pt x="253" y="14"/>
                    <a:pt x="253" y="10"/>
                  </a:cubicBezTo>
                  <a:cubicBezTo>
                    <a:pt x="253" y="0"/>
                    <a:pt x="244" y="0"/>
                    <a:pt x="239" y="0"/>
                  </a:cubicBezTo>
                  <a:cubicBezTo>
                    <a:pt x="167" y="0"/>
                    <a:pt x="102" y="45"/>
                    <a:pt x="102" y="107"/>
                  </a:cubicBezTo>
                  <a:lnTo>
                    <a:pt x="102" y="302"/>
                  </a:lnTo>
                  <a:cubicBezTo>
                    <a:pt x="102" y="336"/>
                    <a:pt x="102" y="365"/>
                    <a:pt x="74" y="391"/>
                  </a:cubicBezTo>
                  <a:cubicBezTo>
                    <a:pt x="50" y="415"/>
                    <a:pt x="22" y="418"/>
                    <a:pt x="7" y="418"/>
                  </a:cubicBezTo>
                  <a:cubicBezTo>
                    <a:pt x="3" y="422"/>
                    <a:pt x="0" y="424"/>
                    <a:pt x="0" y="428"/>
                  </a:cubicBezTo>
                  <a:cubicBezTo>
                    <a:pt x="0" y="438"/>
                    <a:pt x="3" y="438"/>
                    <a:pt x="12" y="438"/>
                  </a:cubicBezTo>
                  <a:cubicBezTo>
                    <a:pt x="59" y="442"/>
                    <a:pt x="92" y="472"/>
                    <a:pt x="100" y="513"/>
                  </a:cubicBezTo>
                  <a:cubicBezTo>
                    <a:pt x="102" y="523"/>
                    <a:pt x="102" y="525"/>
                    <a:pt x="102" y="557"/>
                  </a:cubicBezTo>
                  <a:lnTo>
                    <a:pt x="102" y="728"/>
                  </a:lnTo>
                  <a:cubicBezTo>
                    <a:pt x="102" y="762"/>
                    <a:pt x="102" y="790"/>
                    <a:pt x="137" y="823"/>
                  </a:cubicBezTo>
                  <a:cubicBezTo>
                    <a:pt x="164" y="847"/>
                    <a:pt x="211" y="855"/>
                    <a:pt x="239" y="855"/>
                  </a:cubicBezTo>
                  <a:cubicBezTo>
                    <a:pt x="244" y="855"/>
                    <a:pt x="253" y="855"/>
                    <a:pt x="253" y="847"/>
                  </a:cubicBezTo>
                  <a:cubicBezTo>
                    <a:pt x="253" y="839"/>
                    <a:pt x="248" y="839"/>
                    <a:pt x="241" y="839"/>
                  </a:cubicBezTo>
                  <a:cubicBezTo>
                    <a:pt x="197" y="835"/>
                    <a:pt x="161" y="807"/>
                    <a:pt x="152" y="764"/>
                  </a:cubicBezTo>
                  <a:cubicBezTo>
                    <a:pt x="149" y="756"/>
                    <a:pt x="149" y="754"/>
                    <a:pt x="149" y="726"/>
                  </a:cubicBezTo>
                  <a:lnTo>
                    <a:pt x="149" y="543"/>
                  </a:lnTo>
                  <a:cubicBezTo>
                    <a:pt x="149" y="503"/>
                    <a:pt x="144" y="488"/>
                    <a:pt x="122" y="462"/>
                  </a:cubicBezTo>
                  <a:cubicBezTo>
                    <a:pt x="107" y="442"/>
                    <a:pt x="84" y="436"/>
                    <a:pt x="67" y="428"/>
                  </a:cubicBezTo>
                  <a:cubicBezTo>
                    <a:pt x="124" y="409"/>
                    <a:pt x="149" y="369"/>
                    <a:pt x="149" y="318"/>
                  </a:cubicBezTo>
                  <a:lnTo>
                    <a:pt x="149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9EE267E6-F74D-4DA5-9259-BDD9F590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3155"/>
              <a:ext cx="67" cy="133"/>
            </a:xfrm>
            <a:custGeom>
              <a:avLst/>
              <a:gdLst>
                <a:gd name="T0" fmla="*/ 300 w 301"/>
                <a:gd name="T1" fmla="*/ 296 h 593"/>
                <a:gd name="T2" fmla="*/ 269 w 301"/>
                <a:gd name="T3" fmla="*/ 95 h 593"/>
                <a:gd name="T4" fmla="*/ 149 w 301"/>
                <a:gd name="T5" fmla="*/ 0 h 593"/>
                <a:gd name="T6" fmla="*/ 27 w 301"/>
                <a:gd name="T7" fmla="*/ 101 h 593"/>
                <a:gd name="T8" fmla="*/ 0 w 301"/>
                <a:gd name="T9" fmla="*/ 296 h 593"/>
                <a:gd name="T10" fmla="*/ 32 w 301"/>
                <a:gd name="T11" fmla="*/ 503 h 593"/>
                <a:gd name="T12" fmla="*/ 149 w 301"/>
                <a:gd name="T13" fmla="*/ 592 h 593"/>
                <a:gd name="T14" fmla="*/ 273 w 301"/>
                <a:gd name="T15" fmla="*/ 490 h 593"/>
                <a:gd name="T16" fmla="*/ 300 w 301"/>
                <a:gd name="T17" fmla="*/ 296 h 593"/>
                <a:gd name="T18" fmla="*/ 149 w 301"/>
                <a:gd name="T19" fmla="*/ 572 h 593"/>
                <a:gd name="T20" fmla="*/ 69 w 301"/>
                <a:gd name="T21" fmla="*/ 466 h 593"/>
                <a:gd name="T22" fmla="*/ 60 w 301"/>
                <a:gd name="T23" fmla="*/ 288 h 593"/>
                <a:gd name="T24" fmla="*/ 64 w 301"/>
                <a:gd name="T25" fmla="*/ 130 h 593"/>
                <a:gd name="T26" fmla="*/ 149 w 301"/>
                <a:gd name="T27" fmla="*/ 20 h 593"/>
                <a:gd name="T28" fmla="*/ 233 w 301"/>
                <a:gd name="T29" fmla="*/ 120 h 593"/>
                <a:gd name="T30" fmla="*/ 239 w 301"/>
                <a:gd name="T31" fmla="*/ 288 h 593"/>
                <a:gd name="T32" fmla="*/ 231 w 301"/>
                <a:gd name="T33" fmla="*/ 462 h 593"/>
                <a:gd name="T34" fmla="*/ 149 w 301"/>
                <a:gd name="T35" fmla="*/ 57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593">
                  <a:moveTo>
                    <a:pt x="300" y="296"/>
                  </a:moveTo>
                  <a:cubicBezTo>
                    <a:pt x="300" y="229"/>
                    <a:pt x="294" y="160"/>
                    <a:pt x="269" y="95"/>
                  </a:cubicBezTo>
                  <a:cubicBezTo>
                    <a:pt x="238" y="14"/>
                    <a:pt x="181" y="0"/>
                    <a:pt x="149" y="0"/>
                  </a:cubicBezTo>
                  <a:cubicBezTo>
                    <a:pt x="109" y="0"/>
                    <a:pt x="54" y="22"/>
                    <a:pt x="27" y="101"/>
                  </a:cubicBezTo>
                  <a:cubicBezTo>
                    <a:pt x="3" y="160"/>
                    <a:pt x="0" y="229"/>
                    <a:pt x="0" y="296"/>
                  </a:cubicBezTo>
                  <a:cubicBezTo>
                    <a:pt x="0" y="363"/>
                    <a:pt x="3" y="438"/>
                    <a:pt x="32" y="503"/>
                  </a:cubicBezTo>
                  <a:cubicBezTo>
                    <a:pt x="62" y="572"/>
                    <a:pt x="114" y="592"/>
                    <a:pt x="149" y="592"/>
                  </a:cubicBezTo>
                  <a:cubicBezTo>
                    <a:pt x="189" y="592"/>
                    <a:pt x="241" y="572"/>
                    <a:pt x="273" y="490"/>
                  </a:cubicBezTo>
                  <a:cubicBezTo>
                    <a:pt x="294" y="434"/>
                    <a:pt x="300" y="365"/>
                    <a:pt x="300" y="296"/>
                  </a:cubicBezTo>
                  <a:close/>
                  <a:moveTo>
                    <a:pt x="149" y="572"/>
                  </a:moveTo>
                  <a:cubicBezTo>
                    <a:pt x="122" y="572"/>
                    <a:pt x="79" y="551"/>
                    <a:pt x="69" y="466"/>
                  </a:cubicBezTo>
                  <a:cubicBezTo>
                    <a:pt x="60" y="415"/>
                    <a:pt x="60" y="336"/>
                    <a:pt x="60" y="288"/>
                  </a:cubicBezTo>
                  <a:cubicBezTo>
                    <a:pt x="60" y="231"/>
                    <a:pt x="60" y="174"/>
                    <a:pt x="64" y="130"/>
                  </a:cubicBezTo>
                  <a:cubicBezTo>
                    <a:pt x="79" y="26"/>
                    <a:pt x="132" y="20"/>
                    <a:pt x="149" y="20"/>
                  </a:cubicBezTo>
                  <a:cubicBezTo>
                    <a:pt x="172" y="20"/>
                    <a:pt x="221" y="34"/>
                    <a:pt x="233" y="120"/>
                  </a:cubicBezTo>
                  <a:cubicBezTo>
                    <a:pt x="239" y="168"/>
                    <a:pt x="239" y="231"/>
                    <a:pt x="239" y="288"/>
                  </a:cubicBezTo>
                  <a:cubicBezTo>
                    <a:pt x="239" y="351"/>
                    <a:pt x="239" y="409"/>
                    <a:pt x="231" y="462"/>
                  </a:cubicBezTo>
                  <a:cubicBezTo>
                    <a:pt x="221" y="545"/>
                    <a:pt x="181" y="572"/>
                    <a:pt x="149" y="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BA925033-F2AE-4286-8173-5FC48156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3264"/>
              <a:ext cx="18" cy="58"/>
            </a:xfrm>
            <a:custGeom>
              <a:avLst/>
              <a:gdLst>
                <a:gd name="T0" fmla="*/ 84 w 85"/>
                <a:gd name="T1" fmla="*/ 89 h 258"/>
                <a:gd name="T2" fmla="*/ 38 w 85"/>
                <a:gd name="T3" fmla="*/ 0 h 258"/>
                <a:gd name="T4" fmla="*/ 0 w 85"/>
                <a:gd name="T5" fmla="*/ 45 h 258"/>
                <a:gd name="T6" fmla="*/ 38 w 85"/>
                <a:gd name="T7" fmla="*/ 93 h 258"/>
                <a:gd name="T8" fmla="*/ 62 w 85"/>
                <a:gd name="T9" fmla="*/ 81 h 258"/>
                <a:gd name="T10" fmla="*/ 69 w 85"/>
                <a:gd name="T11" fmla="*/ 77 h 258"/>
                <a:gd name="T12" fmla="*/ 69 w 85"/>
                <a:gd name="T13" fmla="*/ 89 h 258"/>
                <a:gd name="T14" fmla="*/ 20 w 85"/>
                <a:gd name="T15" fmla="*/ 233 h 258"/>
                <a:gd name="T16" fmla="*/ 12 w 85"/>
                <a:gd name="T17" fmla="*/ 247 h 258"/>
                <a:gd name="T18" fmla="*/ 20 w 85"/>
                <a:gd name="T19" fmla="*/ 257 h 258"/>
                <a:gd name="T20" fmla="*/ 84 w 85"/>
                <a:gd name="T21" fmla="*/ 8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258">
                  <a:moveTo>
                    <a:pt x="84" y="89"/>
                  </a:moveTo>
                  <a:cubicBezTo>
                    <a:pt x="84" y="34"/>
                    <a:pt x="67" y="0"/>
                    <a:pt x="38" y="0"/>
                  </a:cubicBezTo>
                  <a:cubicBezTo>
                    <a:pt x="13" y="0"/>
                    <a:pt x="0" y="22"/>
                    <a:pt x="0" y="45"/>
                  </a:cubicBezTo>
                  <a:cubicBezTo>
                    <a:pt x="0" y="69"/>
                    <a:pt x="13" y="93"/>
                    <a:pt x="38" y="93"/>
                  </a:cubicBezTo>
                  <a:cubicBezTo>
                    <a:pt x="47" y="93"/>
                    <a:pt x="57" y="87"/>
                    <a:pt x="62" y="81"/>
                  </a:cubicBezTo>
                  <a:cubicBezTo>
                    <a:pt x="67" y="77"/>
                    <a:pt x="67" y="77"/>
                    <a:pt x="69" y="77"/>
                  </a:cubicBezTo>
                  <a:lnTo>
                    <a:pt x="69" y="89"/>
                  </a:lnTo>
                  <a:cubicBezTo>
                    <a:pt x="69" y="154"/>
                    <a:pt x="44" y="207"/>
                    <a:pt x="20" y="233"/>
                  </a:cubicBezTo>
                  <a:cubicBezTo>
                    <a:pt x="12" y="243"/>
                    <a:pt x="12" y="245"/>
                    <a:pt x="12" y="247"/>
                  </a:cubicBezTo>
                  <a:cubicBezTo>
                    <a:pt x="12" y="255"/>
                    <a:pt x="13" y="257"/>
                    <a:pt x="20" y="257"/>
                  </a:cubicBezTo>
                  <a:cubicBezTo>
                    <a:pt x="28" y="257"/>
                    <a:pt x="84" y="191"/>
                    <a:pt x="84" y="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3509D267-9A60-40FA-8C1F-961F13E8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3155"/>
              <a:ext cx="52" cy="129"/>
            </a:xfrm>
            <a:custGeom>
              <a:avLst/>
              <a:gdLst>
                <a:gd name="T0" fmla="*/ 147 w 235"/>
                <a:gd name="T1" fmla="*/ 22 h 573"/>
                <a:gd name="T2" fmla="*/ 129 w 235"/>
                <a:gd name="T3" fmla="*/ 0 h 573"/>
                <a:gd name="T4" fmla="*/ 0 w 235"/>
                <a:gd name="T5" fmla="*/ 53 h 573"/>
                <a:gd name="T6" fmla="*/ 0 w 235"/>
                <a:gd name="T7" fmla="*/ 83 h 573"/>
                <a:gd name="T8" fmla="*/ 92 w 235"/>
                <a:gd name="T9" fmla="*/ 59 h 573"/>
                <a:gd name="T10" fmla="*/ 92 w 235"/>
                <a:gd name="T11" fmla="*/ 503 h 573"/>
                <a:gd name="T12" fmla="*/ 28 w 235"/>
                <a:gd name="T13" fmla="*/ 545 h 573"/>
                <a:gd name="T14" fmla="*/ 3 w 235"/>
                <a:gd name="T15" fmla="*/ 545 h 573"/>
                <a:gd name="T16" fmla="*/ 3 w 235"/>
                <a:gd name="T17" fmla="*/ 572 h 573"/>
                <a:gd name="T18" fmla="*/ 119 w 235"/>
                <a:gd name="T19" fmla="*/ 570 h 573"/>
                <a:gd name="T20" fmla="*/ 234 w 235"/>
                <a:gd name="T21" fmla="*/ 572 h 573"/>
                <a:gd name="T22" fmla="*/ 234 w 235"/>
                <a:gd name="T23" fmla="*/ 545 h 573"/>
                <a:gd name="T24" fmla="*/ 213 w 235"/>
                <a:gd name="T25" fmla="*/ 545 h 573"/>
                <a:gd name="T26" fmla="*/ 147 w 235"/>
                <a:gd name="T27" fmla="*/ 503 h 573"/>
                <a:gd name="T28" fmla="*/ 147 w 235"/>
                <a:gd name="T29" fmla="*/ 2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573">
                  <a:moveTo>
                    <a:pt x="147" y="22"/>
                  </a:moveTo>
                  <a:cubicBezTo>
                    <a:pt x="147" y="2"/>
                    <a:pt x="147" y="0"/>
                    <a:pt x="129" y="0"/>
                  </a:cubicBezTo>
                  <a:cubicBezTo>
                    <a:pt x="84" y="53"/>
                    <a:pt x="22" y="53"/>
                    <a:pt x="0" y="53"/>
                  </a:cubicBezTo>
                  <a:lnTo>
                    <a:pt x="0" y="83"/>
                  </a:lnTo>
                  <a:cubicBezTo>
                    <a:pt x="13" y="83"/>
                    <a:pt x="57" y="83"/>
                    <a:pt x="92" y="59"/>
                  </a:cubicBezTo>
                  <a:lnTo>
                    <a:pt x="92" y="503"/>
                  </a:lnTo>
                  <a:cubicBezTo>
                    <a:pt x="92" y="535"/>
                    <a:pt x="92" y="545"/>
                    <a:pt x="28" y="545"/>
                  </a:cubicBezTo>
                  <a:lnTo>
                    <a:pt x="3" y="545"/>
                  </a:lnTo>
                  <a:lnTo>
                    <a:pt x="3" y="572"/>
                  </a:lnTo>
                  <a:cubicBezTo>
                    <a:pt x="28" y="570"/>
                    <a:pt x="92" y="570"/>
                    <a:pt x="119" y="570"/>
                  </a:cubicBezTo>
                  <a:cubicBezTo>
                    <a:pt x="149" y="570"/>
                    <a:pt x="209" y="570"/>
                    <a:pt x="234" y="572"/>
                  </a:cubicBezTo>
                  <a:lnTo>
                    <a:pt x="234" y="545"/>
                  </a:lnTo>
                  <a:lnTo>
                    <a:pt x="213" y="545"/>
                  </a:lnTo>
                  <a:cubicBezTo>
                    <a:pt x="149" y="545"/>
                    <a:pt x="147" y="535"/>
                    <a:pt x="147" y="503"/>
                  </a:cubicBezTo>
                  <a:lnTo>
                    <a:pt x="14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33090A75-E833-411B-8F89-CE8D2198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" y="3232"/>
              <a:ext cx="97" cy="7"/>
            </a:xfrm>
            <a:custGeom>
              <a:avLst/>
              <a:gdLst>
                <a:gd name="T0" fmla="*/ 408 w 433"/>
                <a:gd name="T1" fmla="*/ 36 h 37"/>
                <a:gd name="T2" fmla="*/ 432 w 433"/>
                <a:gd name="T3" fmla="*/ 16 h 37"/>
                <a:gd name="T4" fmla="*/ 408 w 433"/>
                <a:gd name="T5" fmla="*/ 0 h 37"/>
                <a:gd name="T6" fmla="*/ 23 w 433"/>
                <a:gd name="T7" fmla="*/ 0 h 37"/>
                <a:gd name="T8" fmla="*/ 0 w 433"/>
                <a:gd name="T9" fmla="*/ 16 h 37"/>
                <a:gd name="T10" fmla="*/ 23 w 433"/>
                <a:gd name="T11" fmla="*/ 36 h 37"/>
                <a:gd name="T12" fmla="*/ 408 w 433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7">
                  <a:moveTo>
                    <a:pt x="408" y="36"/>
                  </a:moveTo>
                  <a:cubicBezTo>
                    <a:pt x="420" y="36"/>
                    <a:pt x="432" y="36"/>
                    <a:pt x="432" y="16"/>
                  </a:cubicBezTo>
                  <a:cubicBezTo>
                    <a:pt x="432" y="0"/>
                    <a:pt x="420" y="0"/>
                    <a:pt x="408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6"/>
                    <a:pt x="12" y="36"/>
                    <a:pt x="23" y="36"/>
                  </a:cubicBezTo>
                  <a:lnTo>
                    <a:pt x="40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BE14CE6B-70DD-4AC5-A456-847A3FE5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3199"/>
              <a:ext cx="74" cy="125"/>
            </a:xfrm>
            <a:custGeom>
              <a:avLst/>
              <a:gdLst>
                <a:gd name="T0" fmla="*/ 325 w 329"/>
                <a:gd name="T1" fmla="*/ 53 h 556"/>
                <a:gd name="T2" fmla="*/ 328 w 329"/>
                <a:gd name="T3" fmla="*/ 34 h 556"/>
                <a:gd name="T4" fmla="*/ 308 w 329"/>
                <a:gd name="T5" fmla="*/ 10 h 556"/>
                <a:gd name="T6" fmla="*/ 281 w 329"/>
                <a:gd name="T7" fmla="*/ 26 h 556"/>
                <a:gd name="T8" fmla="*/ 271 w 329"/>
                <a:gd name="T9" fmla="*/ 73 h 556"/>
                <a:gd name="T10" fmla="*/ 258 w 329"/>
                <a:gd name="T11" fmla="*/ 142 h 556"/>
                <a:gd name="T12" fmla="*/ 224 w 329"/>
                <a:gd name="T13" fmla="*/ 296 h 556"/>
                <a:gd name="T14" fmla="*/ 144 w 329"/>
                <a:gd name="T15" fmla="*/ 369 h 556"/>
                <a:gd name="T16" fmla="*/ 100 w 329"/>
                <a:gd name="T17" fmla="*/ 300 h 556"/>
                <a:gd name="T18" fmla="*/ 139 w 329"/>
                <a:gd name="T19" fmla="*/ 132 h 556"/>
                <a:gd name="T20" fmla="*/ 151 w 329"/>
                <a:gd name="T21" fmla="*/ 71 h 556"/>
                <a:gd name="T22" fmla="*/ 92 w 329"/>
                <a:gd name="T23" fmla="*/ 0 h 556"/>
                <a:gd name="T24" fmla="*/ 0 w 329"/>
                <a:gd name="T25" fmla="*/ 132 h 556"/>
                <a:gd name="T26" fmla="*/ 8 w 329"/>
                <a:gd name="T27" fmla="*/ 142 h 556"/>
                <a:gd name="T28" fmla="*/ 20 w 329"/>
                <a:gd name="T29" fmla="*/ 124 h 556"/>
                <a:gd name="T30" fmla="*/ 92 w 329"/>
                <a:gd name="T31" fmla="*/ 20 h 556"/>
                <a:gd name="T32" fmla="*/ 109 w 329"/>
                <a:gd name="T33" fmla="*/ 47 h 556"/>
                <a:gd name="T34" fmla="*/ 97 w 329"/>
                <a:gd name="T35" fmla="*/ 107 h 556"/>
                <a:gd name="T36" fmla="*/ 57 w 329"/>
                <a:gd name="T37" fmla="*/ 288 h 556"/>
                <a:gd name="T38" fmla="*/ 142 w 329"/>
                <a:gd name="T39" fmla="*/ 389 h 556"/>
                <a:gd name="T40" fmla="*/ 213 w 329"/>
                <a:gd name="T41" fmla="*/ 351 h 556"/>
                <a:gd name="T42" fmla="*/ 169 w 329"/>
                <a:gd name="T43" fmla="*/ 482 h 556"/>
                <a:gd name="T44" fmla="*/ 90 w 329"/>
                <a:gd name="T45" fmla="*/ 537 h 556"/>
                <a:gd name="T46" fmla="*/ 37 w 329"/>
                <a:gd name="T47" fmla="*/ 501 h 556"/>
                <a:gd name="T48" fmla="*/ 69 w 329"/>
                <a:gd name="T49" fmla="*/ 490 h 556"/>
                <a:gd name="T50" fmla="*/ 80 w 329"/>
                <a:gd name="T51" fmla="*/ 454 h 556"/>
                <a:gd name="T52" fmla="*/ 54 w 329"/>
                <a:gd name="T53" fmla="*/ 424 h 556"/>
                <a:gd name="T54" fmla="*/ 13 w 329"/>
                <a:gd name="T55" fmla="*/ 482 h 556"/>
                <a:gd name="T56" fmla="*/ 90 w 329"/>
                <a:gd name="T57" fmla="*/ 555 h 556"/>
                <a:gd name="T58" fmla="*/ 254 w 329"/>
                <a:gd name="T59" fmla="*/ 379 h 556"/>
                <a:gd name="T60" fmla="*/ 325 w 329"/>
                <a:gd name="T61" fmla="*/ 5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9" h="556">
                  <a:moveTo>
                    <a:pt x="325" y="53"/>
                  </a:moveTo>
                  <a:cubicBezTo>
                    <a:pt x="328" y="41"/>
                    <a:pt x="328" y="39"/>
                    <a:pt x="328" y="34"/>
                  </a:cubicBezTo>
                  <a:cubicBezTo>
                    <a:pt x="328" y="16"/>
                    <a:pt x="318" y="10"/>
                    <a:pt x="308" y="10"/>
                  </a:cubicBezTo>
                  <a:cubicBezTo>
                    <a:pt x="300" y="10"/>
                    <a:pt x="288" y="14"/>
                    <a:pt x="281" y="26"/>
                  </a:cubicBezTo>
                  <a:cubicBezTo>
                    <a:pt x="279" y="32"/>
                    <a:pt x="274" y="59"/>
                    <a:pt x="271" y="73"/>
                  </a:cubicBezTo>
                  <a:cubicBezTo>
                    <a:pt x="268" y="95"/>
                    <a:pt x="261" y="120"/>
                    <a:pt x="258" y="142"/>
                  </a:cubicBezTo>
                  <a:lnTo>
                    <a:pt x="224" y="296"/>
                  </a:lnTo>
                  <a:cubicBezTo>
                    <a:pt x="223" y="308"/>
                    <a:pt x="192" y="369"/>
                    <a:pt x="144" y="369"/>
                  </a:cubicBezTo>
                  <a:cubicBezTo>
                    <a:pt x="109" y="369"/>
                    <a:pt x="100" y="332"/>
                    <a:pt x="100" y="300"/>
                  </a:cubicBezTo>
                  <a:cubicBezTo>
                    <a:pt x="100" y="259"/>
                    <a:pt x="114" y="209"/>
                    <a:pt x="139" y="132"/>
                  </a:cubicBezTo>
                  <a:cubicBezTo>
                    <a:pt x="149" y="97"/>
                    <a:pt x="151" y="87"/>
                    <a:pt x="151" y="71"/>
                  </a:cubicBezTo>
                  <a:cubicBezTo>
                    <a:pt x="151" y="32"/>
                    <a:pt x="129" y="0"/>
                    <a:pt x="92" y="0"/>
                  </a:cubicBezTo>
                  <a:cubicBezTo>
                    <a:pt x="27" y="0"/>
                    <a:pt x="0" y="124"/>
                    <a:pt x="0" y="132"/>
                  </a:cubicBezTo>
                  <a:cubicBezTo>
                    <a:pt x="0" y="142"/>
                    <a:pt x="7" y="142"/>
                    <a:pt x="8" y="142"/>
                  </a:cubicBezTo>
                  <a:cubicBezTo>
                    <a:pt x="17" y="142"/>
                    <a:pt x="17" y="138"/>
                    <a:pt x="20" y="124"/>
                  </a:cubicBezTo>
                  <a:cubicBezTo>
                    <a:pt x="38" y="45"/>
                    <a:pt x="69" y="20"/>
                    <a:pt x="92" y="20"/>
                  </a:cubicBezTo>
                  <a:cubicBezTo>
                    <a:pt x="97" y="20"/>
                    <a:pt x="109" y="20"/>
                    <a:pt x="109" y="47"/>
                  </a:cubicBezTo>
                  <a:cubicBezTo>
                    <a:pt x="109" y="69"/>
                    <a:pt x="102" y="89"/>
                    <a:pt x="97" y="107"/>
                  </a:cubicBezTo>
                  <a:cubicBezTo>
                    <a:pt x="69" y="197"/>
                    <a:pt x="57" y="247"/>
                    <a:pt x="57" y="288"/>
                  </a:cubicBezTo>
                  <a:cubicBezTo>
                    <a:pt x="57" y="363"/>
                    <a:pt x="100" y="389"/>
                    <a:pt x="142" y="389"/>
                  </a:cubicBezTo>
                  <a:cubicBezTo>
                    <a:pt x="171" y="389"/>
                    <a:pt x="194" y="375"/>
                    <a:pt x="213" y="351"/>
                  </a:cubicBezTo>
                  <a:cubicBezTo>
                    <a:pt x="204" y="393"/>
                    <a:pt x="197" y="436"/>
                    <a:pt x="169" y="482"/>
                  </a:cubicBezTo>
                  <a:cubicBezTo>
                    <a:pt x="149" y="513"/>
                    <a:pt x="122" y="537"/>
                    <a:pt x="90" y="537"/>
                  </a:cubicBezTo>
                  <a:cubicBezTo>
                    <a:pt x="80" y="537"/>
                    <a:pt x="49" y="533"/>
                    <a:pt x="37" y="501"/>
                  </a:cubicBezTo>
                  <a:cubicBezTo>
                    <a:pt x="49" y="501"/>
                    <a:pt x="57" y="501"/>
                    <a:pt x="69" y="490"/>
                  </a:cubicBezTo>
                  <a:cubicBezTo>
                    <a:pt x="74" y="482"/>
                    <a:pt x="80" y="472"/>
                    <a:pt x="80" y="454"/>
                  </a:cubicBezTo>
                  <a:cubicBezTo>
                    <a:pt x="80" y="428"/>
                    <a:pt x="60" y="424"/>
                    <a:pt x="54" y="424"/>
                  </a:cubicBezTo>
                  <a:cubicBezTo>
                    <a:pt x="38" y="424"/>
                    <a:pt x="13" y="438"/>
                    <a:pt x="13" y="482"/>
                  </a:cubicBezTo>
                  <a:cubicBezTo>
                    <a:pt x="13" y="523"/>
                    <a:pt x="47" y="555"/>
                    <a:pt x="90" y="555"/>
                  </a:cubicBezTo>
                  <a:cubicBezTo>
                    <a:pt x="164" y="555"/>
                    <a:pt x="238" y="476"/>
                    <a:pt x="254" y="379"/>
                  </a:cubicBezTo>
                  <a:lnTo>
                    <a:pt x="325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9EAA854C-87B9-4FE0-98F1-0CCCDAC8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" y="3197"/>
              <a:ext cx="122" cy="89"/>
            </a:xfrm>
            <a:custGeom>
              <a:avLst/>
              <a:gdLst>
                <a:gd name="T0" fmla="*/ 371 w 543"/>
                <a:gd name="T1" fmla="*/ 83 h 398"/>
                <a:gd name="T2" fmla="*/ 378 w 543"/>
                <a:gd name="T3" fmla="*/ 45 h 398"/>
                <a:gd name="T4" fmla="*/ 345 w 543"/>
                <a:gd name="T5" fmla="*/ 8 h 398"/>
                <a:gd name="T6" fmla="*/ 298 w 543"/>
                <a:gd name="T7" fmla="*/ 53 h 398"/>
                <a:gd name="T8" fmla="*/ 261 w 543"/>
                <a:gd name="T9" fmla="*/ 229 h 398"/>
                <a:gd name="T10" fmla="*/ 254 w 543"/>
                <a:gd name="T11" fmla="*/ 280 h 398"/>
                <a:gd name="T12" fmla="*/ 259 w 543"/>
                <a:gd name="T13" fmla="*/ 306 h 398"/>
                <a:gd name="T14" fmla="*/ 197 w 543"/>
                <a:gd name="T15" fmla="*/ 365 h 398"/>
                <a:gd name="T16" fmla="*/ 141 w 543"/>
                <a:gd name="T17" fmla="*/ 294 h 398"/>
                <a:gd name="T18" fmla="*/ 179 w 543"/>
                <a:gd name="T19" fmla="*/ 132 h 398"/>
                <a:gd name="T20" fmla="*/ 191 w 543"/>
                <a:gd name="T21" fmla="*/ 77 h 398"/>
                <a:gd name="T22" fmla="*/ 110 w 543"/>
                <a:gd name="T23" fmla="*/ 0 h 398"/>
                <a:gd name="T24" fmla="*/ 0 w 543"/>
                <a:gd name="T25" fmla="*/ 134 h 398"/>
                <a:gd name="T26" fmla="*/ 18 w 543"/>
                <a:gd name="T27" fmla="*/ 146 h 398"/>
                <a:gd name="T28" fmla="*/ 33 w 543"/>
                <a:gd name="T29" fmla="*/ 136 h 398"/>
                <a:gd name="T30" fmla="*/ 107 w 543"/>
                <a:gd name="T31" fmla="*/ 32 h 398"/>
                <a:gd name="T32" fmla="*/ 119 w 543"/>
                <a:gd name="T33" fmla="*/ 51 h 398"/>
                <a:gd name="T34" fmla="*/ 102 w 543"/>
                <a:gd name="T35" fmla="*/ 118 h 398"/>
                <a:gd name="T36" fmla="*/ 64 w 543"/>
                <a:gd name="T37" fmla="*/ 278 h 398"/>
                <a:gd name="T38" fmla="*/ 192 w 543"/>
                <a:gd name="T39" fmla="*/ 397 h 398"/>
                <a:gd name="T40" fmla="*/ 273 w 543"/>
                <a:gd name="T41" fmla="*/ 349 h 398"/>
                <a:gd name="T42" fmla="*/ 380 w 543"/>
                <a:gd name="T43" fmla="*/ 397 h 398"/>
                <a:gd name="T44" fmla="*/ 492 w 543"/>
                <a:gd name="T45" fmla="*/ 296 h 398"/>
                <a:gd name="T46" fmla="*/ 542 w 543"/>
                <a:gd name="T47" fmla="*/ 77 h 398"/>
                <a:gd name="T48" fmla="*/ 494 w 543"/>
                <a:gd name="T49" fmla="*/ 0 h 398"/>
                <a:gd name="T50" fmla="*/ 440 w 543"/>
                <a:gd name="T51" fmla="*/ 65 h 398"/>
                <a:gd name="T52" fmla="*/ 462 w 543"/>
                <a:gd name="T53" fmla="*/ 101 h 398"/>
                <a:gd name="T54" fmla="*/ 497 w 543"/>
                <a:gd name="T55" fmla="*/ 158 h 398"/>
                <a:gd name="T56" fmla="*/ 457 w 543"/>
                <a:gd name="T57" fmla="*/ 300 h 398"/>
                <a:gd name="T58" fmla="*/ 383 w 543"/>
                <a:gd name="T59" fmla="*/ 365 h 398"/>
                <a:gd name="T60" fmla="*/ 333 w 543"/>
                <a:gd name="T61" fmla="*/ 296 h 398"/>
                <a:gd name="T62" fmla="*/ 343 w 543"/>
                <a:gd name="T63" fmla="*/ 219 h 398"/>
                <a:gd name="T64" fmla="*/ 361 w 543"/>
                <a:gd name="T65" fmla="*/ 132 h 398"/>
                <a:gd name="T66" fmla="*/ 371 w 543"/>
                <a:gd name="T67" fmla="*/ 8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3" h="398">
                  <a:moveTo>
                    <a:pt x="371" y="83"/>
                  </a:moveTo>
                  <a:cubicBezTo>
                    <a:pt x="373" y="73"/>
                    <a:pt x="378" y="51"/>
                    <a:pt x="378" y="45"/>
                  </a:cubicBezTo>
                  <a:cubicBezTo>
                    <a:pt x="378" y="26"/>
                    <a:pt x="365" y="8"/>
                    <a:pt x="345" y="8"/>
                  </a:cubicBezTo>
                  <a:cubicBezTo>
                    <a:pt x="333" y="8"/>
                    <a:pt x="308" y="14"/>
                    <a:pt x="298" y="53"/>
                  </a:cubicBezTo>
                  <a:cubicBezTo>
                    <a:pt x="284" y="107"/>
                    <a:pt x="273" y="170"/>
                    <a:pt x="261" y="229"/>
                  </a:cubicBezTo>
                  <a:cubicBezTo>
                    <a:pt x="254" y="257"/>
                    <a:pt x="254" y="270"/>
                    <a:pt x="254" y="280"/>
                  </a:cubicBezTo>
                  <a:cubicBezTo>
                    <a:pt x="254" y="304"/>
                    <a:pt x="259" y="304"/>
                    <a:pt x="259" y="306"/>
                  </a:cubicBezTo>
                  <a:cubicBezTo>
                    <a:pt x="259" y="314"/>
                    <a:pt x="239" y="365"/>
                    <a:pt x="197" y="365"/>
                  </a:cubicBezTo>
                  <a:cubicBezTo>
                    <a:pt x="141" y="365"/>
                    <a:pt x="141" y="314"/>
                    <a:pt x="141" y="294"/>
                  </a:cubicBezTo>
                  <a:cubicBezTo>
                    <a:pt x="141" y="257"/>
                    <a:pt x="149" y="219"/>
                    <a:pt x="179" y="132"/>
                  </a:cubicBezTo>
                  <a:cubicBezTo>
                    <a:pt x="182" y="111"/>
                    <a:pt x="191" y="93"/>
                    <a:pt x="191" y="77"/>
                  </a:cubicBezTo>
                  <a:cubicBezTo>
                    <a:pt x="191" y="28"/>
                    <a:pt x="149" y="0"/>
                    <a:pt x="110" y="0"/>
                  </a:cubicBezTo>
                  <a:cubicBezTo>
                    <a:pt x="37" y="0"/>
                    <a:pt x="0" y="118"/>
                    <a:pt x="0" y="134"/>
                  </a:cubicBezTo>
                  <a:cubicBezTo>
                    <a:pt x="0" y="146"/>
                    <a:pt x="12" y="146"/>
                    <a:pt x="18" y="146"/>
                  </a:cubicBezTo>
                  <a:cubicBezTo>
                    <a:pt x="27" y="146"/>
                    <a:pt x="30" y="146"/>
                    <a:pt x="33" y="136"/>
                  </a:cubicBezTo>
                  <a:cubicBezTo>
                    <a:pt x="57" y="41"/>
                    <a:pt x="94" y="32"/>
                    <a:pt x="107" y="32"/>
                  </a:cubicBezTo>
                  <a:cubicBezTo>
                    <a:pt x="110" y="32"/>
                    <a:pt x="119" y="32"/>
                    <a:pt x="119" y="51"/>
                  </a:cubicBezTo>
                  <a:cubicBezTo>
                    <a:pt x="119" y="71"/>
                    <a:pt x="110" y="93"/>
                    <a:pt x="102" y="118"/>
                  </a:cubicBezTo>
                  <a:cubicBezTo>
                    <a:pt x="77" y="199"/>
                    <a:pt x="64" y="243"/>
                    <a:pt x="64" y="278"/>
                  </a:cubicBezTo>
                  <a:cubicBezTo>
                    <a:pt x="64" y="375"/>
                    <a:pt x="132" y="397"/>
                    <a:pt x="192" y="397"/>
                  </a:cubicBezTo>
                  <a:cubicBezTo>
                    <a:pt x="207" y="397"/>
                    <a:pt x="239" y="397"/>
                    <a:pt x="273" y="349"/>
                  </a:cubicBezTo>
                  <a:cubicBezTo>
                    <a:pt x="293" y="377"/>
                    <a:pt x="323" y="397"/>
                    <a:pt x="380" y="397"/>
                  </a:cubicBezTo>
                  <a:cubicBezTo>
                    <a:pt x="422" y="397"/>
                    <a:pt x="458" y="373"/>
                    <a:pt x="492" y="296"/>
                  </a:cubicBezTo>
                  <a:cubicBezTo>
                    <a:pt x="519" y="231"/>
                    <a:pt x="542" y="122"/>
                    <a:pt x="542" y="77"/>
                  </a:cubicBezTo>
                  <a:cubicBezTo>
                    <a:pt x="542" y="0"/>
                    <a:pt x="494" y="0"/>
                    <a:pt x="494" y="0"/>
                  </a:cubicBezTo>
                  <a:cubicBezTo>
                    <a:pt x="467" y="0"/>
                    <a:pt x="440" y="34"/>
                    <a:pt x="440" y="65"/>
                  </a:cubicBezTo>
                  <a:cubicBezTo>
                    <a:pt x="440" y="89"/>
                    <a:pt x="453" y="99"/>
                    <a:pt x="462" y="101"/>
                  </a:cubicBezTo>
                  <a:cubicBezTo>
                    <a:pt x="489" y="124"/>
                    <a:pt x="497" y="142"/>
                    <a:pt x="497" y="158"/>
                  </a:cubicBezTo>
                  <a:cubicBezTo>
                    <a:pt x="497" y="170"/>
                    <a:pt x="479" y="253"/>
                    <a:pt x="457" y="300"/>
                  </a:cubicBezTo>
                  <a:cubicBezTo>
                    <a:pt x="438" y="343"/>
                    <a:pt x="413" y="365"/>
                    <a:pt x="383" y="365"/>
                  </a:cubicBezTo>
                  <a:cubicBezTo>
                    <a:pt x="333" y="365"/>
                    <a:pt x="333" y="316"/>
                    <a:pt x="333" y="296"/>
                  </a:cubicBezTo>
                  <a:cubicBezTo>
                    <a:pt x="333" y="276"/>
                    <a:pt x="333" y="263"/>
                    <a:pt x="343" y="219"/>
                  </a:cubicBezTo>
                  <a:cubicBezTo>
                    <a:pt x="350" y="195"/>
                    <a:pt x="358" y="150"/>
                    <a:pt x="361" y="132"/>
                  </a:cubicBezTo>
                  <a:lnTo>
                    <a:pt x="371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2893F471-388D-4943-BC28-582CEB07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" y="3110"/>
              <a:ext cx="82" cy="93"/>
            </a:xfrm>
            <a:custGeom>
              <a:avLst/>
              <a:gdLst>
                <a:gd name="T0" fmla="*/ 197 w 366"/>
                <a:gd name="T1" fmla="*/ 28 h 416"/>
                <a:gd name="T2" fmla="*/ 348 w 366"/>
                <a:gd name="T3" fmla="*/ 28 h 416"/>
                <a:gd name="T4" fmla="*/ 365 w 366"/>
                <a:gd name="T5" fmla="*/ 14 h 416"/>
                <a:gd name="T6" fmla="*/ 348 w 366"/>
                <a:gd name="T7" fmla="*/ 0 h 416"/>
                <a:gd name="T8" fmla="*/ 20 w 366"/>
                <a:gd name="T9" fmla="*/ 0 h 416"/>
                <a:gd name="T10" fmla="*/ 0 w 366"/>
                <a:gd name="T11" fmla="*/ 14 h 416"/>
                <a:gd name="T12" fmla="*/ 20 w 366"/>
                <a:gd name="T13" fmla="*/ 28 h 416"/>
                <a:gd name="T14" fmla="*/ 172 w 366"/>
                <a:gd name="T15" fmla="*/ 28 h 416"/>
                <a:gd name="T16" fmla="*/ 172 w 366"/>
                <a:gd name="T17" fmla="*/ 393 h 416"/>
                <a:gd name="T18" fmla="*/ 182 w 366"/>
                <a:gd name="T19" fmla="*/ 415 h 416"/>
                <a:gd name="T20" fmla="*/ 197 w 366"/>
                <a:gd name="T21" fmla="*/ 393 h 416"/>
                <a:gd name="T22" fmla="*/ 197 w 366"/>
                <a:gd name="T23" fmla="*/ 2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416">
                  <a:moveTo>
                    <a:pt x="197" y="28"/>
                  </a:moveTo>
                  <a:lnTo>
                    <a:pt x="348" y="28"/>
                  </a:lnTo>
                  <a:cubicBezTo>
                    <a:pt x="355" y="28"/>
                    <a:pt x="365" y="28"/>
                    <a:pt x="365" y="14"/>
                  </a:cubicBezTo>
                  <a:cubicBezTo>
                    <a:pt x="365" y="0"/>
                    <a:pt x="355" y="0"/>
                    <a:pt x="3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0" y="28"/>
                  </a:cubicBezTo>
                  <a:lnTo>
                    <a:pt x="172" y="28"/>
                  </a:lnTo>
                  <a:lnTo>
                    <a:pt x="172" y="393"/>
                  </a:lnTo>
                  <a:cubicBezTo>
                    <a:pt x="172" y="403"/>
                    <a:pt x="172" y="415"/>
                    <a:pt x="182" y="415"/>
                  </a:cubicBezTo>
                  <a:cubicBezTo>
                    <a:pt x="197" y="415"/>
                    <a:pt x="197" y="403"/>
                    <a:pt x="197" y="393"/>
                  </a:cubicBezTo>
                  <a:lnTo>
                    <a:pt x="197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AB0C6B23-49C8-47EB-8274-8A5EA839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" y="3197"/>
              <a:ext cx="90" cy="88"/>
            </a:xfrm>
            <a:custGeom>
              <a:avLst/>
              <a:gdLst>
                <a:gd name="T0" fmla="*/ 353 w 403"/>
                <a:gd name="T1" fmla="*/ 45 h 394"/>
                <a:gd name="T2" fmla="*/ 315 w 403"/>
                <a:gd name="T3" fmla="*/ 101 h 394"/>
                <a:gd name="T4" fmla="*/ 350 w 403"/>
                <a:gd name="T5" fmla="*/ 142 h 394"/>
                <a:gd name="T6" fmla="*/ 402 w 403"/>
                <a:gd name="T7" fmla="*/ 75 h 394"/>
                <a:gd name="T8" fmla="*/ 320 w 403"/>
                <a:gd name="T9" fmla="*/ 0 h 394"/>
                <a:gd name="T10" fmla="*/ 244 w 403"/>
                <a:gd name="T11" fmla="*/ 53 h 394"/>
                <a:gd name="T12" fmla="*/ 147 w 403"/>
                <a:gd name="T13" fmla="*/ 0 h 394"/>
                <a:gd name="T14" fmla="*/ 10 w 403"/>
                <a:gd name="T15" fmla="*/ 134 h 394"/>
                <a:gd name="T16" fmla="*/ 27 w 403"/>
                <a:gd name="T17" fmla="*/ 146 h 394"/>
                <a:gd name="T18" fmla="*/ 42 w 403"/>
                <a:gd name="T19" fmla="*/ 134 h 394"/>
                <a:gd name="T20" fmla="*/ 142 w 403"/>
                <a:gd name="T21" fmla="*/ 32 h 394"/>
                <a:gd name="T22" fmla="*/ 182 w 403"/>
                <a:gd name="T23" fmla="*/ 73 h 394"/>
                <a:gd name="T24" fmla="*/ 167 w 403"/>
                <a:gd name="T25" fmla="*/ 170 h 394"/>
                <a:gd name="T26" fmla="*/ 142 w 403"/>
                <a:gd name="T27" fmla="*/ 288 h 394"/>
                <a:gd name="T28" fmla="*/ 82 w 403"/>
                <a:gd name="T29" fmla="*/ 365 h 394"/>
                <a:gd name="T30" fmla="*/ 49 w 403"/>
                <a:gd name="T31" fmla="*/ 353 h 394"/>
                <a:gd name="T32" fmla="*/ 87 w 403"/>
                <a:gd name="T33" fmla="*/ 292 h 394"/>
                <a:gd name="T34" fmla="*/ 52 w 403"/>
                <a:gd name="T35" fmla="*/ 253 h 394"/>
                <a:gd name="T36" fmla="*/ 0 w 403"/>
                <a:gd name="T37" fmla="*/ 318 h 394"/>
                <a:gd name="T38" fmla="*/ 80 w 403"/>
                <a:gd name="T39" fmla="*/ 393 h 394"/>
                <a:gd name="T40" fmla="*/ 157 w 403"/>
                <a:gd name="T41" fmla="*/ 343 h 394"/>
                <a:gd name="T42" fmla="*/ 253 w 403"/>
                <a:gd name="T43" fmla="*/ 393 h 394"/>
                <a:gd name="T44" fmla="*/ 392 w 403"/>
                <a:gd name="T45" fmla="*/ 259 h 394"/>
                <a:gd name="T46" fmla="*/ 373 w 403"/>
                <a:gd name="T47" fmla="*/ 247 h 394"/>
                <a:gd name="T48" fmla="*/ 358 w 403"/>
                <a:gd name="T49" fmla="*/ 259 h 394"/>
                <a:gd name="T50" fmla="*/ 259 w 403"/>
                <a:gd name="T51" fmla="*/ 365 h 394"/>
                <a:gd name="T52" fmla="*/ 219 w 403"/>
                <a:gd name="T53" fmla="*/ 320 h 394"/>
                <a:gd name="T54" fmla="*/ 234 w 403"/>
                <a:gd name="T55" fmla="*/ 227 h 394"/>
                <a:gd name="T56" fmla="*/ 259 w 403"/>
                <a:gd name="T57" fmla="*/ 109 h 394"/>
                <a:gd name="T58" fmla="*/ 318 w 403"/>
                <a:gd name="T59" fmla="*/ 32 h 394"/>
                <a:gd name="T60" fmla="*/ 353 w 403"/>
                <a:gd name="T61" fmla="*/ 45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" h="394">
                  <a:moveTo>
                    <a:pt x="353" y="45"/>
                  </a:moveTo>
                  <a:cubicBezTo>
                    <a:pt x="328" y="53"/>
                    <a:pt x="315" y="83"/>
                    <a:pt x="315" y="101"/>
                  </a:cubicBezTo>
                  <a:cubicBezTo>
                    <a:pt x="315" y="122"/>
                    <a:pt x="325" y="142"/>
                    <a:pt x="350" y="142"/>
                  </a:cubicBezTo>
                  <a:cubicBezTo>
                    <a:pt x="373" y="142"/>
                    <a:pt x="402" y="118"/>
                    <a:pt x="402" y="75"/>
                  </a:cubicBezTo>
                  <a:cubicBezTo>
                    <a:pt x="402" y="28"/>
                    <a:pt x="363" y="0"/>
                    <a:pt x="320" y="0"/>
                  </a:cubicBezTo>
                  <a:cubicBezTo>
                    <a:pt x="279" y="0"/>
                    <a:pt x="253" y="36"/>
                    <a:pt x="244" y="53"/>
                  </a:cubicBezTo>
                  <a:cubicBezTo>
                    <a:pt x="228" y="14"/>
                    <a:pt x="187" y="0"/>
                    <a:pt x="147" y="0"/>
                  </a:cubicBezTo>
                  <a:cubicBezTo>
                    <a:pt x="59" y="0"/>
                    <a:pt x="10" y="105"/>
                    <a:pt x="10" y="134"/>
                  </a:cubicBezTo>
                  <a:cubicBezTo>
                    <a:pt x="10" y="146"/>
                    <a:pt x="20" y="146"/>
                    <a:pt x="27" y="146"/>
                  </a:cubicBezTo>
                  <a:cubicBezTo>
                    <a:pt x="37" y="146"/>
                    <a:pt x="40" y="146"/>
                    <a:pt x="42" y="134"/>
                  </a:cubicBezTo>
                  <a:cubicBezTo>
                    <a:pt x="62" y="57"/>
                    <a:pt x="114" y="32"/>
                    <a:pt x="142" y="32"/>
                  </a:cubicBezTo>
                  <a:cubicBezTo>
                    <a:pt x="171" y="32"/>
                    <a:pt x="182" y="47"/>
                    <a:pt x="182" y="73"/>
                  </a:cubicBezTo>
                  <a:cubicBezTo>
                    <a:pt x="182" y="89"/>
                    <a:pt x="172" y="138"/>
                    <a:pt x="167" y="170"/>
                  </a:cubicBezTo>
                  <a:lnTo>
                    <a:pt x="142" y="288"/>
                  </a:lnTo>
                  <a:cubicBezTo>
                    <a:pt x="132" y="338"/>
                    <a:pt x="107" y="365"/>
                    <a:pt x="82" y="365"/>
                  </a:cubicBezTo>
                  <a:cubicBezTo>
                    <a:pt x="79" y="365"/>
                    <a:pt x="62" y="365"/>
                    <a:pt x="49" y="353"/>
                  </a:cubicBezTo>
                  <a:cubicBezTo>
                    <a:pt x="74" y="343"/>
                    <a:pt x="87" y="314"/>
                    <a:pt x="87" y="292"/>
                  </a:cubicBezTo>
                  <a:cubicBezTo>
                    <a:pt x="87" y="272"/>
                    <a:pt x="74" y="253"/>
                    <a:pt x="52" y="253"/>
                  </a:cubicBezTo>
                  <a:cubicBezTo>
                    <a:pt x="27" y="253"/>
                    <a:pt x="0" y="278"/>
                    <a:pt x="0" y="318"/>
                  </a:cubicBezTo>
                  <a:cubicBezTo>
                    <a:pt x="0" y="365"/>
                    <a:pt x="37" y="393"/>
                    <a:pt x="80" y="393"/>
                  </a:cubicBezTo>
                  <a:cubicBezTo>
                    <a:pt x="120" y="393"/>
                    <a:pt x="149" y="357"/>
                    <a:pt x="157" y="343"/>
                  </a:cubicBezTo>
                  <a:cubicBezTo>
                    <a:pt x="172" y="379"/>
                    <a:pt x="213" y="393"/>
                    <a:pt x="253" y="393"/>
                  </a:cubicBezTo>
                  <a:cubicBezTo>
                    <a:pt x="343" y="393"/>
                    <a:pt x="392" y="290"/>
                    <a:pt x="392" y="259"/>
                  </a:cubicBezTo>
                  <a:cubicBezTo>
                    <a:pt x="392" y="247"/>
                    <a:pt x="382" y="247"/>
                    <a:pt x="373" y="247"/>
                  </a:cubicBezTo>
                  <a:cubicBezTo>
                    <a:pt x="365" y="247"/>
                    <a:pt x="361" y="247"/>
                    <a:pt x="358" y="259"/>
                  </a:cubicBezTo>
                  <a:cubicBezTo>
                    <a:pt x="338" y="338"/>
                    <a:pt x="288" y="365"/>
                    <a:pt x="259" y="365"/>
                  </a:cubicBezTo>
                  <a:cubicBezTo>
                    <a:pt x="231" y="365"/>
                    <a:pt x="219" y="349"/>
                    <a:pt x="219" y="320"/>
                  </a:cubicBezTo>
                  <a:cubicBezTo>
                    <a:pt x="219" y="304"/>
                    <a:pt x="229" y="257"/>
                    <a:pt x="234" y="227"/>
                  </a:cubicBezTo>
                  <a:cubicBezTo>
                    <a:pt x="239" y="205"/>
                    <a:pt x="254" y="122"/>
                    <a:pt x="259" y="109"/>
                  </a:cubicBezTo>
                  <a:cubicBezTo>
                    <a:pt x="269" y="59"/>
                    <a:pt x="293" y="32"/>
                    <a:pt x="318" y="32"/>
                  </a:cubicBezTo>
                  <a:cubicBezTo>
                    <a:pt x="323" y="32"/>
                    <a:pt x="340" y="32"/>
                    <a:pt x="353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3B62634-DD4A-449D-B7D2-B1779245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3140"/>
              <a:ext cx="57" cy="193"/>
            </a:xfrm>
            <a:custGeom>
              <a:avLst/>
              <a:gdLst>
                <a:gd name="T0" fmla="*/ 102 w 254"/>
                <a:gd name="T1" fmla="*/ 744 h 856"/>
                <a:gd name="T2" fmla="*/ 7 w 254"/>
                <a:gd name="T3" fmla="*/ 839 h 856"/>
                <a:gd name="T4" fmla="*/ 0 w 254"/>
                <a:gd name="T5" fmla="*/ 847 h 856"/>
                <a:gd name="T6" fmla="*/ 13 w 254"/>
                <a:gd name="T7" fmla="*/ 855 h 856"/>
                <a:gd name="T8" fmla="*/ 149 w 254"/>
                <a:gd name="T9" fmla="*/ 750 h 856"/>
                <a:gd name="T10" fmla="*/ 149 w 254"/>
                <a:gd name="T11" fmla="*/ 555 h 856"/>
                <a:gd name="T12" fmla="*/ 179 w 254"/>
                <a:gd name="T13" fmla="*/ 464 h 856"/>
                <a:gd name="T14" fmla="*/ 244 w 254"/>
                <a:gd name="T15" fmla="*/ 438 h 856"/>
                <a:gd name="T16" fmla="*/ 253 w 254"/>
                <a:gd name="T17" fmla="*/ 428 h 856"/>
                <a:gd name="T18" fmla="*/ 241 w 254"/>
                <a:gd name="T19" fmla="*/ 418 h 856"/>
                <a:gd name="T20" fmla="*/ 152 w 254"/>
                <a:gd name="T21" fmla="*/ 343 h 856"/>
                <a:gd name="T22" fmla="*/ 149 w 254"/>
                <a:gd name="T23" fmla="*/ 302 h 856"/>
                <a:gd name="T24" fmla="*/ 149 w 254"/>
                <a:gd name="T25" fmla="*/ 132 h 856"/>
                <a:gd name="T26" fmla="*/ 117 w 254"/>
                <a:gd name="T27" fmla="*/ 34 h 856"/>
                <a:gd name="T28" fmla="*/ 13 w 254"/>
                <a:gd name="T29" fmla="*/ 0 h 856"/>
                <a:gd name="T30" fmla="*/ 0 w 254"/>
                <a:gd name="T31" fmla="*/ 10 h 856"/>
                <a:gd name="T32" fmla="*/ 12 w 254"/>
                <a:gd name="T33" fmla="*/ 20 h 856"/>
                <a:gd name="T34" fmla="*/ 100 w 254"/>
                <a:gd name="T35" fmla="*/ 93 h 856"/>
                <a:gd name="T36" fmla="*/ 102 w 254"/>
                <a:gd name="T37" fmla="*/ 134 h 856"/>
                <a:gd name="T38" fmla="*/ 102 w 254"/>
                <a:gd name="T39" fmla="*/ 314 h 856"/>
                <a:gd name="T40" fmla="*/ 131 w 254"/>
                <a:gd name="T41" fmla="*/ 393 h 856"/>
                <a:gd name="T42" fmla="*/ 187 w 254"/>
                <a:gd name="T43" fmla="*/ 428 h 856"/>
                <a:gd name="T44" fmla="*/ 102 w 254"/>
                <a:gd name="T45" fmla="*/ 537 h 856"/>
                <a:gd name="T46" fmla="*/ 102 w 254"/>
                <a:gd name="T47" fmla="*/ 74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02" y="744"/>
                  </a:moveTo>
                  <a:cubicBezTo>
                    <a:pt x="102" y="776"/>
                    <a:pt x="84" y="835"/>
                    <a:pt x="7" y="839"/>
                  </a:cubicBezTo>
                  <a:cubicBezTo>
                    <a:pt x="3" y="839"/>
                    <a:pt x="0" y="843"/>
                    <a:pt x="0" y="847"/>
                  </a:cubicBezTo>
                  <a:cubicBezTo>
                    <a:pt x="0" y="855"/>
                    <a:pt x="8" y="855"/>
                    <a:pt x="13" y="855"/>
                  </a:cubicBezTo>
                  <a:cubicBezTo>
                    <a:pt x="84" y="855"/>
                    <a:pt x="149" y="815"/>
                    <a:pt x="149" y="750"/>
                  </a:cubicBezTo>
                  <a:lnTo>
                    <a:pt x="149" y="555"/>
                  </a:lnTo>
                  <a:cubicBezTo>
                    <a:pt x="149" y="523"/>
                    <a:pt x="149" y="495"/>
                    <a:pt x="179" y="464"/>
                  </a:cubicBezTo>
                  <a:cubicBezTo>
                    <a:pt x="202" y="440"/>
                    <a:pt x="229" y="438"/>
                    <a:pt x="244" y="438"/>
                  </a:cubicBezTo>
                  <a:cubicBezTo>
                    <a:pt x="249" y="438"/>
                    <a:pt x="253" y="434"/>
                    <a:pt x="253" y="428"/>
                  </a:cubicBezTo>
                  <a:cubicBezTo>
                    <a:pt x="253" y="422"/>
                    <a:pt x="248" y="422"/>
                    <a:pt x="241" y="418"/>
                  </a:cubicBezTo>
                  <a:cubicBezTo>
                    <a:pt x="194" y="415"/>
                    <a:pt x="159" y="385"/>
                    <a:pt x="152" y="343"/>
                  </a:cubicBezTo>
                  <a:cubicBezTo>
                    <a:pt x="149" y="332"/>
                    <a:pt x="149" y="330"/>
                    <a:pt x="149" y="302"/>
                  </a:cubicBezTo>
                  <a:lnTo>
                    <a:pt x="149" y="132"/>
                  </a:lnTo>
                  <a:cubicBezTo>
                    <a:pt x="149" y="95"/>
                    <a:pt x="149" y="69"/>
                    <a:pt x="117" y="34"/>
                  </a:cubicBezTo>
                  <a:cubicBezTo>
                    <a:pt x="87" y="8"/>
                    <a:pt x="38" y="0"/>
                    <a:pt x="13" y="0"/>
                  </a:cubicBezTo>
                  <a:cubicBezTo>
                    <a:pt x="8" y="0"/>
                    <a:pt x="0" y="0"/>
                    <a:pt x="0" y="10"/>
                  </a:cubicBezTo>
                  <a:cubicBezTo>
                    <a:pt x="0" y="16"/>
                    <a:pt x="3" y="16"/>
                    <a:pt x="12" y="20"/>
                  </a:cubicBezTo>
                  <a:cubicBezTo>
                    <a:pt x="57" y="22"/>
                    <a:pt x="92" y="51"/>
                    <a:pt x="100" y="93"/>
                  </a:cubicBezTo>
                  <a:cubicBezTo>
                    <a:pt x="102" y="101"/>
                    <a:pt x="102" y="101"/>
                    <a:pt x="102" y="134"/>
                  </a:cubicBezTo>
                  <a:lnTo>
                    <a:pt x="102" y="314"/>
                  </a:lnTo>
                  <a:cubicBezTo>
                    <a:pt x="102" y="353"/>
                    <a:pt x="109" y="367"/>
                    <a:pt x="131" y="393"/>
                  </a:cubicBezTo>
                  <a:cubicBezTo>
                    <a:pt x="147" y="413"/>
                    <a:pt x="164" y="424"/>
                    <a:pt x="187" y="428"/>
                  </a:cubicBezTo>
                  <a:cubicBezTo>
                    <a:pt x="129" y="448"/>
                    <a:pt x="102" y="488"/>
                    <a:pt x="102" y="537"/>
                  </a:cubicBezTo>
                  <a:lnTo>
                    <a:pt x="102" y="7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6" name="Group 120">
            <a:extLst>
              <a:ext uri="{FF2B5EF4-FFF2-40B4-BE49-F238E27FC236}">
                <a16:creationId xmlns:a16="http://schemas.microsoft.com/office/drawing/2014/main" id="{47802AB1-3498-4474-8FA3-0E6A1DCD7EA6}"/>
              </a:ext>
            </a:extLst>
          </p:cNvPr>
          <p:cNvGrpSpPr>
            <a:grpSpLocks/>
          </p:cNvGrpSpPr>
          <p:nvPr/>
        </p:nvGrpSpPr>
        <p:grpSpPr bwMode="auto">
          <a:xfrm>
            <a:off x="8683480" y="6309579"/>
            <a:ext cx="754062" cy="322262"/>
            <a:chOff x="5579" y="4377"/>
            <a:chExt cx="475" cy="203"/>
          </a:xfrm>
        </p:grpSpPr>
        <p:sp>
          <p:nvSpPr>
            <p:cNvPr id="97" name="Freeform 121">
              <a:extLst>
                <a:ext uri="{FF2B5EF4-FFF2-40B4-BE49-F238E27FC236}">
                  <a16:creationId xmlns:a16="http://schemas.microsoft.com/office/drawing/2014/main" id="{E22996D8-6AE8-41CF-8AB5-7A02FAC5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378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122">
              <a:extLst>
                <a:ext uri="{FF2B5EF4-FFF2-40B4-BE49-F238E27FC236}">
                  <a16:creationId xmlns:a16="http://schemas.microsoft.com/office/drawing/2014/main" id="{8AEA1672-C825-4B3A-8519-D6C788A0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4462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23">
              <a:extLst>
                <a:ext uri="{FF2B5EF4-FFF2-40B4-BE49-F238E27FC236}">
                  <a16:creationId xmlns:a16="http://schemas.microsoft.com/office/drawing/2014/main" id="{8BAB4CAE-DB57-43F7-B978-B4C9B60A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4459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124">
              <a:extLst>
                <a:ext uri="{FF2B5EF4-FFF2-40B4-BE49-F238E27FC236}">
                  <a16:creationId xmlns:a16="http://schemas.microsoft.com/office/drawing/2014/main" id="{CF8D4A95-5E87-4CBF-9C72-D23746E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4377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125">
              <a:extLst>
                <a:ext uri="{FF2B5EF4-FFF2-40B4-BE49-F238E27FC236}">
                  <a16:creationId xmlns:a16="http://schemas.microsoft.com/office/drawing/2014/main" id="{C1B92693-E94F-42B6-9164-924FF19A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4460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" name="Text Box 129">
            <a:extLst>
              <a:ext uri="{FF2B5EF4-FFF2-40B4-BE49-F238E27FC236}">
                <a16:creationId xmlns:a16="http://schemas.microsoft.com/office/drawing/2014/main" id="{94BE71E4-BAB7-47D2-8478-0826CBE0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080" y="5211029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03" name="Text Box 130">
            <a:extLst>
              <a:ext uri="{FF2B5EF4-FFF2-40B4-BE49-F238E27FC236}">
                <a16:creationId xmlns:a16="http://schemas.microsoft.com/office/drawing/2014/main" id="{6DB8532C-B7A8-464F-923A-C1D8032E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905" y="6236554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104" name="Text Box 132">
            <a:extLst>
              <a:ext uri="{FF2B5EF4-FFF2-40B4-BE49-F238E27FC236}">
                <a16:creationId xmlns:a16="http://schemas.microsoft.com/office/drawing/2014/main" id="{0905B68C-B86A-43C7-B68B-476DB5F7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080" y="6236554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EA999F-7493-46FD-BAD3-9F21D2B99EC8}"/>
              </a:ext>
            </a:extLst>
          </p:cNvPr>
          <p:cNvSpPr txBox="1"/>
          <p:nvPr/>
        </p:nvSpPr>
        <p:spPr>
          <a:xfrm>
            <a:off x="1539059" y="361309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Log(</a:t>
            </a:r>
            <a:r>
              <a:rPr lang="en-IN" dirty="0" err="1">
                <a:solidFill>
                  <a:srgbClr val="0000FF"/>
                </a:solidFill>
              </a:rPr>
              <a:t>istic</a:t>
            </a:r>
            <a:r>
              <a:rPr lang="en-IN" dirty="0">
                <a:solidFill>
                  <a:srgbClr val="0000FF"/>
                </a:solidFill>
              </a:rPr>
              <a:t>) Loss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9C0A63-BFAF-4B5B-AE18-A7B0F19681BC}"/>
              </a:ext>
            </a:extLst>
          </p:cNvPr>
          <p:cNvSpPr txBox="1"/>
          <p:nvPr/>
        </p:nvSpPr>
        <p:spPr>
          <a:xfrm>
            <a:off x="6576726" y="3613968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Hinge Loss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49726CA9-41BB-4F8A-B6AD-549D75F66A2F}"/>
              </a:ext>
            </a:extLst>
          </p:cNvPr>
          <p:cNvSpPr/>
          <p:nvPr/>
        </p:nvSpPr>
        <p:spPr>
          <a:xfrm>
            <a:off x="3093925" y="3405375"/>
            <a:ext cx="2660618" cy="62528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Same as cross-entropy loss (logistic reg.) if we assume labels to be -1/+1 instead of 0/1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49F13C04-A7EF-445F-B2EB-9671A17049B0}"/>
              </a:ext>
            </a:extLst>
          </p:cNvPr>
          <p:cNvSpPr/>
          <p:nvPr/>
        </p:nvSpPr>
        <p:spPr>
          <a:xfrm>
            <a:off x="2938722" y="5470705"/>
            <a:ext cx="2002973" cy="39995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Differentiable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218EDA61-9AE7-4F3B-A611-7DF2423E2F74}"/>
              </a:ext>
            </a:extLst>
          </p:cNvPr>
          <p:cNvSpPr/>
          <p:nvPr/>
        </p:nvSpPr>
        <p:spPr>
          <a:xfrm>
            <a:off x="7899134" y="5584931"/>
            <a:ext cx="2376035" cy="330154"/>
          </a:xfrm>
          <a:prstGeom prst="wedgeRectCallout">
            <a:avLst>
              <a:gd name="adj1" fmla="val -52395"/>
              <a:gd name="adj2" fmla="val 85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77482EA4-3B73-4B9D-A04E-E275F661C2B0}"/>
              </a:ext>
            </a:extLst>
          </p:cNvPr>
          <p:cNvSpPr/>
          <p:nvPr/>
        </p:nvSpPr>
        <p:spPr>
          <a:xfrm>
            <a:off x="9590735" y="2501255"/>
            <a:ext cx="2301875" cy="294288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D2C5EA9-4A81-821B-4EE3-D4DCF0B85586}"/>
              </a:ext>
            </a:extLst>
          </p:cNvPr>
          <p:cNvSpPr/>
          <p:nvPr/>
        </p:nvSpPr>
        <p:spPr>
          <a:xfrm>
            <a:off x="9965497" y="1943545"/>
            <a:ext cx="1520032" cy="451347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</a:t>
            </a:r>
            <a:r>
              <a:rPr lang="en-IN" sz="14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not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 upper bound on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0-1 loss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53FD56D-4E45-7FAD-FFF1-5218C2D08A03}"/>
              </a:ext>
            </a:extLst>
          </p:cNvPr>
          <p:cNvSpPr/>
          <p:nvPr/>
        </p:nvSpPr>
        <p:spPr>
          <a:xfrm>
            <a:off x="4037682" y="4948269"/>
            <a:ext cx="1520032" cy="451347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an upper bound on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0-1 loss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6B8A3D1-DB05-42CB-7DDB-2AB37B61A3DC}"/>
              </a:ext>
            </a:extLst>
          </p:cNvPr>
          <p:cNvSpPr/>
          <p:nvPr/>
        </p:nvSpPr>
        <p:spPr>
          <a:xfrm>
            <a:off x="9123217" y="4924495"/>
            <a:ext cx="1520032" cy="451347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an upper bound on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0-1 loss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7587A25-6374-679D-3DCE-FE8FEB69C2A2}"/>
              </a:ext>
            </a:extLst>
          </p:cNvPr>
          <p:cNvSpPr/>
          <p:nvPr/>
        </p:nvSpPr>
        <p:spPr>
          <a:xfrm>
            <a:off x="7740505" y="3625289"/>
            <a:ext cx="3016250" cy="630277"/>
          </a:xfrm>
          <a:prstGeom prst="wedgeRectCallout">
            <a:avLst>
              <a:gd name="adj1" fmla="val -54521"/>
              <a:gd name="adj2" fmla="val -57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Very popular like cross-entropy loss. Used in SVM (Support Vector Machine) classification</a:t>
            </a: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9B5296D5-6E2C-2F58-8914-313B8507F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5409" y="2412004"/>
            <a:ext cx="1587" cy="785372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355D3E09-5FDE-CA4B-CFB1-A10FD6DC8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3685" y="3197314"/>
            <a:ext cx="2019436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9B9DFDA-55CB-2114-343D-7E5E8809E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101" y="2416234"/>
            <a:ext cx="1911479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C61CFEBE-A9C2-0FEB-01CA-E5A5F8CBB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7762" y="5489559"/>
            <a:ext cx="1587" cy="785372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21A9AFCF-8C07-7543-28A5-E0ED273D8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038" y="6274869"/>
            <a:ext cx="2019436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DB9A5661-C92A-6B64-98AF-C5F199561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630" y="5518674"/>
            <a:ext cx="1911479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Line 3">
            <a:extLst>
              <a:ext uri="{FF2B5EF4-FFF2-40B4-BE49-F238E27FC236}">
                <a16:creationId xmlns:a16="http://schemas.microsoft.com/office/drawing/2014/main" id="{68A6F786-D083-65C6-A450-5A6A0C71B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830" y="5511144"/>
            <a:ext cx="1587" cy="785372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Line 4">
            <a:extLst>
              <a:ext uri="{FF2B5EF4-FFF2-40B4-BE49-F238E27FC236}">
                <a16:creationId xmlns:a16="http://schemas.microsoft.com/office/drawing/2014/main" id="{C27669D3-F7B8-3E22-E319-17527C68C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106" y="6296454"/>
            <a:ext cx="2019436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id="{1D3F6DED-0004-A790-20A4-A5A468791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2607" y="5547552"/>
            <a:ext cx="1911479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1" grpId="0" animBg="1"/>
      <p:bldP spid="42" grpId="0" animBg="1"/>
      <p:bldP spid="43" grpId="0" animBg="1"/>
      <p:bldP spid="75" grpId="0"/>
      <p:bldP spid="76" grpId="0" animBg="1"/>
      <p:bldP spid="77" grpId="0" animBg="1"/>
      <p:bldP spid="78" grpId="0" animBg="1"/>
      <p:bldP spid="79" grpId="0" animBg="1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 animBg="1"/>
      <p:bldP spid="40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Average classification error or average accuracy (on val./test data)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cross-entropy loss itself (on val./test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Precision, Recall, and F1 score (preferred if labels are imbalanced)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Precision (P): Of positive predictions by the model, what fraction is true positive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(R): Of all true positive examples, what fraction the model predicted as positive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F1 score: Harmonic mean of P and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Confusion matrix is also a helpful measure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/>
              <p:nvPr/>
            </p:nvSpPr>
            <p:spPr>
              <a:xfrm>
                <a:off x="1276929" y="1723937"/>
                <a:ext cx="394511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29" y="1723937"/>
                <a:ext cx="3945119" cy="75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/>
              <p:nvPr/>
            </p:nvSpPr>
            <p:spPr>
              <a:xfrm>
                <a:off x="6135553" y="1723937"/>
                <a:ext cx="395775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1723937"/>
                <a:ext cx="395775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516681D-1ECF-4987-67C8-4123434C5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99" y="5295946"/>
            <a:ext cx="1930059" cy="13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0FA633F-E3E5-F06B-F8F3-8B64E645D1B5}"/>
              </a:ext>
            </a:extLst>
          </p:cNvPr>
          <p:cNvSpPr/>
          <p:nvPr/>
        </p:nvSpPr>
        <p:spPr>
          <a:xfrm>
            <a:off x="6214954" y="5540490"/>
            <a:ext cx="2422777" cy="927422"/>
          </a:xfrm>
          <a:prstGeom prst="wedgeRectCallout">
            <a:avLst>
              <a:gd name="adj1" fmla="val -56903"/>
              <a:gd name="adj2" fmla="val 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metrics such as error/accuracy, P, R, F1, etc. can be readily calculated from the confusion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4822D-8FBF-48F6-A98A-E5B0E405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Just use the GD algorithm with the gradient expressions we derived </a:t>
            </a: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Iterative updates for linear regression will be of the form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Similar updates for ridge regression as well (with the gradient expression being slightly different; left as an exercise)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More on iterative optimization methods later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i="1" dirty="0">
              <a:solidFill>
                <a:srgbClr val="00B05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 for Linear/Ridge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/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/>
              <p:nvPr/>
            </p:nvSpPr>
            <p:spPr>
              <a:xfrm>
                <a:off x="4229183" y="3017175"/>
                <a:ext cx="6909712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IN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83" y="3017175"/>
                <a:ext cx="6909712" cy="155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/>
              <p:nvPr/>
            </p:nvSpPr>
            <p:spPr>
              <a:xfrm>
                <a:off x="486578" y="2877571"/>
                <a:ext cx="3151854" cy="1432707"/>
              </a:xfrm>
              <a:prstGeom prst="wedgeRectCallout">
                <a:avLst>
                  <a:gd name="adj1" fmla="val 66862"/>
                  <a:gd name="adj2" fmla="val 115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Unlike the closed form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least squares regression, here we have iterative updates but do not require the expensive matrix inversion of 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8" y="2877571"/>
                <a:ext cx="3151854" cy="1432707"/>
              </a:xfrm>
              <a:prstGeom prst="wedgeRectCallout">
                <a:avLst>
                  <a:gd name="adj1" fmla="val 66862"/>
                  <a:gd name="adj2" fmla="val 11503"/>
                </a:avLst>
              </a:prstGeom>
              <a:blipFill>
                <a:blip r:embed="rId5"/>
                <a:stretch>
                  <a:fillRect l="-818" t="-5042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41D4C9-3361-6E5F-CBB9-F14F6BBBB09E}"/>
                  </a:ext>
                </a:extLst>
              </p:cNvPr>
              <p:cNvSpPr/>
              <p:nvPr/>
            </p:nvSpPr>
            <p:spPr>
              <a:xfrm>
                <a:off x="8666625" y="2241225"/>
                <a:ext cx="3468558" cy="1005281"/>
              </a:xfrm>
              <a:prstGeom prst="wedgeRectCallout">
                <a:avLst>
                  <a:gd name="adj1" fmla="val -37311"/>
                  <a:gd name="adj2" fmla="val 647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form of each term in the gradient expression update: Amount of current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error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 multiplied by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41D4C9-3361-6E5F-CBB9-F14F6BBBB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25" y="2241225"/>
                <a:ext cx="3468558" cy="1005281"/>
              </a:xfrm>
              <a:prstGeom prst="wedgeRectCallout">
                <a:avLst>
                  <a:gd name="adj1" fmla="val -37311"/>
                  <a:gd name="adj2" fmla="val 64700"/>
                </a:avLst>
              </a:prstGeom>
              <a:blipFill>
                <a:blip r:embed="rId6"/>
                <a:stretch>
                  <a:fillRect l="-874" t="-41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25BEE0F-2449-1D26-F3F3-3E659FBC99BD}"/>
                  </a:ext>
                </a:extLst>
              </p:cNvPr>
              <p:cNvSpPr/>
              <p:nvPr/>
            </p:nvSpPr>
            <p:spPr>
              <a:xfrm>
                <a:off x="9265515" y="1509440"/>
                <a:ext cx="2805007" cy="661983"/>
              </a:xfrm>
              <a:prstGeom prst="wedgeRectCallout">
                <a:avLst>
                  <a:gd name="adj1" fmla="val -44662"/>
                  <a:gd name="adj2" fmla="val 647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we usually work with average gradient so the gradient term is divided by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25BEE0F-2449-1D26-F3F3-3E659FBC9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15" y="1509440"/>
                <a:ext cx="2805007" cy="661983"/>
              </a:xfrm>
              <a:prstGeom prst="wedgeRectCallout">
                <a:avLst>
                  <a:gd name="adj1" fmla="val -44662"/>
                  <a:gd name="adj2" fmla="val 64700"/>
                </a:avLst>
              </a:prstGeom>
              <a:blipFill>
                <a:blip r:embed="rId7"/>
                <a:stretch>
                  <a:fillRect l="-1080" t="-12500" r="-1296" b="-54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5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Multi-class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Average classification error or average accuracy (on val./test data)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Top-k accuracy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cross-entropy loss itself (on val./test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Class-wise Precision, Recall, and F1 score (preferred if labels are imbalanced)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Confusion matrix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/>
              <p:nvPr/>
            </p:nvSpPr>
            <p:spPr>
              <a:xfrm>
                <a:off x="1322696" y="1631446"/>
                <a:ext cx="394511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96" y="1631446"/>
                <a:ext cx="3945119" cy="75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/>
              <p:nvPr/>
            </p:nvSpPr>
            <p:spPr>
              <a:xfrm>
                <a:off x="6096000" y="1667376"/>
                <a:ext cx="395775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67376"/>
                <a:ext cx="395775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4CFFDE-2CC6-CB46-954D-7229D4400F99}"/>
                  </a:ext>
                </a:extLst>
              </p:cNvPr>
              <p:cNvSpPr txBox="1"/>
              <p:nvPr/>
            </p:nvSpPr>
            <p:spPr>
              <a:xfrm>
                <a:off x="2910979" y="3016138"/>
                <a:ext cx="5326907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correct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top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4CFFDE-2CC6-CB46-954D-7229D440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79" y="3016138"/>
                <a:ext cx="5326907" cy="566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E383CB9-FD23-7B53-EA7A-0871E71CE99B}"/>
                  </a:ext>
                </a:extLst>
              </p:cNvPr>
              <p:cNvSpPr/>
              <p:nvPr/>
            </p:nvSpPr>
            <p:spPr>
              <a:xfrm>
                <a:off x="7047857" y="2443920"/>
                <a:ext cx="4958005" cy="566886"/>
              </a:xfrm>
              <a:prstGeom prst="wedgeRectCallout">
                <a:avLst>
                  <a:gd name="adj1" fmla="val -38649"/>
                  <a:gd name="adj2" fmla="val 754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true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set of top-k predicted classes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(based on the predicted probabilities/scores of the various classes)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E383CB9-FD23-7B53-EA7A-0871E71CE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857" y="2443920"/>
                <a:ext cx="4958005" cy="566886"/>
              </a:xfrm>
              <a:prstGeom prst="wedgeRectCallout">
                <a:avLst>
                  <a:gd name="adj1" fmla="val -38649"/>
                  <a:gd name="adj2" fmla="val 75402"/>
                </a:avLst>
              </a:prstGeom>
              <a:blipFill>
                <a:blip r:embed="rId6"/>
                <a:stretch>
                  <a:fillRect l="-2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4BC037FA-0256-721E-0FAE-1F0C84B8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96" y="4844559"/>
            <a:ext cx="2316367" cy="17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4E7157C-9AFF-125F-39F0-63D5CDF4D16F}"/>
              </a:ext>
            </a:extLst>
          </p:cNvPr>
          <p:cNvSpPr/>
          <p:nvPr/>
        </p:nvSpPr>
        <p:spPr>
          <a:xfrm>
            <a:off x="7171299" y="5263502"/>
            <a:ext cx="2422777" cy="927422"/>
          </a:xfrm>
          <a:prstGeom prst="wedgeRectCallout">
            <a:avLst>
              <a:gd name="adj1" fmla="val -67291"/>
              <a:gd name="adj2" fmla="val 37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metrics such as error/accuracy, P, R, F1, etc. can be readily calculated from the confusion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2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Optimization techniques for machine learning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8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regularization and “Smoothness”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regularized objective we minimized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gives a solution 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Keeps the training error small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Has a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squared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entries in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are good since they lead to “smooth” models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/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/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Good because, consequently, the individual entries of the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also prevented from becoming too large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blipFill>
                <a:blip r:embed="rId6"/>
                <a:stretch>
                  <a:fillRect r="-914"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AF9502-2385-4636-8018-57CDE34BB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5102" y="1953497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24ADAB-DDCD-4E40-B5AA-6242C8AE27B5}"/>
              </a:ext>
            </a:extLst>
          </p:cNvPr>
          <p:cNvSpPr/>
          <p:nvPr/>
        </p:nvSpPr>
        <p:spPr>
          <a:xfrm>
            <a:off x="8978233" y="539166"/>
            <a:ext cx="2708578" cy="1297601"/>
          </a:xfrm>
          <a:prstGeom prst="wedgeRectCallout">
            <a:avLst>
              <a:gd name="adj1" fmla="val 38164"/>
              <a:gd name="adj2" fmla="val 786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 – in general, weights with large magnitude are bad since they can cause overfitting on training data and may not work well on test data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7F22197B-A8DF-4E43-AB15-620205CF2664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4803445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7DFBE7-D7C0-4E0C-9B6D-92522078DB97}"/>
              </a:ext>
            </a:extLst>
          </p:cNvPr>
          <p:cNvSpPr txBox="1"/>
          <p:nvPr/>
        </p:nvSpPr>
        <p:spPr>
          <a:xfrm>
            <a:off x="1877674" y="49101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C09EB-1649-4486-A04B-754CF50AA8F3}"/>
              </a:ext>
            </a:extLst>
          </p:cNvPr>
          <p:cNvSpPr txBox="1"/>
          <p:nvPr/>
        </p:nvSpPr>
        <p:spPr>
          <a:xfrm>
            <a:off x="2341033" y="49101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069CD-5F1D-430A-9500-68D00C82DC53}"/>
              </a:ext>
            </a:extLst>
          </p:cNvPr>
          <p:cNvSpPr txBox="1"/>
          <p:nvPr/>
        </p:nvSpPr>
        <p:spPr>
          <a:xfrm>
            <a:off x="2809578" y="490602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D0700-E2B9-47EA-8FFB-FBA504A756D3}"/>
              </a:ext>
            </a:extLst>
          </p:cNvPr>
          <p:cNvSpPr txBox="1"/>
          <p:nvPr/>
        </p:nvSpPr>
        <p:spPr>
          <a:xfrm>
            <a:off x="3278123" y="49090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8198-7C5C-4395-9AB7-3DF8FABFC8DC}"/>
              </a:ext>
            </a:extLst>
          </p:cNvPr>
          <p:cNvSpPr txBox="1"/>
          <p:nvPr/>
        </p:nvSpPr>
        <p:spPr>
          <a:xfrm>
            <a:off x="380605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198A9-E4BC-4026-9B22-815A88653DE1}"/>
              </a:ext>
            </a:extLst>
          </p:cNvPr>
          <p:cNvSpPr txBox="1"/>
          <p:nvPr/>
        </p:nvSpPr>
        <p:spPr>
          <a:xfrm>
            <a:off x="430433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CCDE4-2765-48E9-A75D-54D2BC19259C}"/>
              </a:ext>
            </a:extLst>
          </p:cNvPr>
          <p:cNvSpPr txBox="1"/>
          <p:nvPr/>
        </p:nvSpPr>
        <p:spPr>
          <a:xfrm>
            <a:off x="480252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4B04A-4D19-43E3-B910-43148C708B49}"/>
              </a:ext>
            </a:extLst>
          </p:cNvPr>
          <p:cNvSpPr txBox="1"/>
          <p:nvPr/>
        </p:nvSpPr>
        <p:spPr>
          <a:xfrm>
            <a:off x="525738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FAE1CF5-FF89-4EBB-B0E2-6747DAD0BF5E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5433512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EB8472-6A69-4B90-A696-F7A133263906}"/>
              </a:ext>
            </a:extLst>
          </p:cNvPr>
          <p:cNvSpPr txBox="1"/>
          <p:nvPr/>
        </p:nvSpPr>
        <p:spPr>
          <a:xfrm>
            <a:off x="1877674" y="55402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895FC-4B85-45CB-B864-9AC964FFF82E}"/>
              </a:ext>
            </a:extLst>
          </p:cNvPr>
          <p:cNvSpPr txBox="1"/>
          <p:nvPr/>
        </p:nvSpPr>
        <p:spPr>
          <a:xfrm>
            <a:off x="2341033" y="55402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58AB6-4BCA-458E-A3B1-EF6E068CF3A2}"/>
              </a:ext>
            </a:extLst>
          </p:cNvPr>
          <p:cNvSpPr txBox="1"/>
          <p:nvPr/>
        </p:nvSpPr>
        <p:spPr>
          <a:xfrm>
            <a:off x="2809578" y="55360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8261A-0E01-4545-AEA1-A573A5DA3018}"/>
              </a:ext>
            </a:extLst>
          </p:cNvPr>
          <p:cNvSpPr txBox="1"/>
          <p:nvPr/>
        </p:nvSpPr>
        <p:spPr>
          <a:xfrm>
            <a:off x="3278123" y="55391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/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 dirty="0"/>
                  <a:t>0.8 </a:t>
                </a:r>
                <a14:m>
                  <m:oMath xmlns:m="http://schemas.openxmlformats.org/officeDocument/2006/math">
                    <m:r>
                      <a:rPr lang="en-IN" sz="1200" b="1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2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blipFill>
                <a:blip r:embed="rId8"/>
                <a:stretch>
                  <a:fillRect l="-95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D71273-FCE1-47AF-93AF-499C50B7883D}"/>
              </a:ext>
            </a:extLst>
          </p:cNvPr>
          <p:cNvSpPr txBox="1"/>
          <p:nvPr/>
        </p:nvSpPr>
        <p:spPr>
          <a:xfrm>
            <a:off x="4304331" y="553609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5808-F96B-4FBD-B491-935C42BD299A}"/>
              </a:ext>
            </a:extLst>
          </p:cNvPr>
          <p:cNvSpPr txBox="1"/>
          <p:nvPr/>
        </p:nvSpPr>
        <p:spPr>
          <a:xfrm>
            <a:off x="480252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E2D6C-0380-4AE8-98C7-C2CD4D1FD908}"/>
              </a:ext>
            </a:extLst>
          </p:cNvPr>
          <p:cNvSpPr txBox="1"/>
          <p:nvPr/>
        </p:nvSpPr>
        <p:spPr>
          <a:xfrm>
            <a:off x="525738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/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blipFill>
                <a:blip r:embed="rId9"/>
                <a:stretch>
                  <a:fillRect l="-538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/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blipFill>
                <a:blip r:embed="rId10"/>
                <a:stretch>
                  <a:fillRect l="-5036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/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=0.8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blipFill>
                <a:blip r:embed="rId11"/>
                <a:stretch>
                  <a:fillRect l="-5882" r="-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/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blipFill>
                <a:blip r:embed="rId12"/>
                <a:stretch>
                  <a:fillRect l="-4741" r="-4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A8061AB-64F3-42D5-A25C-C5024AD57C01}"/>
              </a:ext>
            </a:extLst>
          </p:cNvPr>
          <p:cNvSpPr/>
          <p:nvPr/>
        </p:nvSpPr>
        <p:spPr>
          <a:xfrm>
            <a:off x="3732983" y="4683371"/>
            <a:ext cx="499926" cy="13208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23FC6-F5C5-46D0-93B5-0DFBC8DF359E}"/>
              </a:ext>
            </a:extLst>
          </p:cNvPr>
          <p:cNvSpPr txBox="1"/>
          <p:nvPr/>
        </p:nvSpPr>
        <p:spPr>
          <a:xfrm>
            <a:off x="2145530" y="595358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Exact same feature vectors only differing in just one feature by a small amount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14BF48-B9ED-42A2-918C-FF43FF73B327}"/>
              </a:ext>
            </a:extLst>
          </p:cNvPr>
          <p:cNvCxnSpPr>
            <a:cxnSpLocks/>
          </p:cNvCxnSpPr>
          <p:nvPr/>
        </p:nvCxnSpPr>
        <p:spPr>
          <a:xfrm flipV="1">
            <a:off x="6722489" y="5720758"/>
            <a:ext cx="189980" cy="232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F4A16-7F72-467E-9EC2-87BD0C8C64D2}"/>
              </a:ext>
            </a:extLst>
          </p:cNvPr>
          <p:cNvSpPr txBox="1"/>
          <p:nvPr/>
        </p:nvSpPr>
        <p:spPr>
          <a:xfrm>
            <a:off x="5288910" y="592397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Very different outputs though (maybe one of these two training ex. is an outlier)</a:t>
            </a: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4A7E16F8-66CB-4ED4-952C-12874E962E00}"/>
              </a:ext>
            </a:extLst>
          </p:cNvPr>
          <p:cNvGraphicFramePr>
            <a:graphicFrameLocks noGrp="1"/>
          </p:cNvGraphicFramePr>
          <p:nvPr/>
        </p:nvGraphicFramePr>
        <p:xfrm>
          <a:off x="7874910" y="4946466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F14BAC1-8985-411B-B2A7-BFAD8E8BE6A0}"/>
              </a:ext>
            </a:extLst>
          </p:cNvPr>
          <p:cNvSpPr txBox="1"/>
          <p:nvPr/>
        </p:nvSpPr>
        <p:spPr>
          <a:xfrm>
            <a:off x="9815606" y="50445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10000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CE8A43-9190-4A8D-9BCF-FF0584FEF673}"/>
              </a:ext>
            </a:extLst>
          </p:cNvPr>
          <p:cNvSpPr txBox="1"/>
          <p:nvPr/>
        </p:nvSpPr>
        <p:spPr>
          <a:xfrm>
            <a:off x="7928862" y="504452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A0E59-9E9E-4093-9756-2EAD6B9C62A7}"/>
              </a:ext>
            </a:extLst>
          </p:cNvPr>
          <p:cNvSpPr txBox="1"/>
          <p:nvPr/>
        </p:nvSpPr>
        <p:spPr>
          <a:xfrm>
            <a:off x="841221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0073FE-65B0-4C66-A97E-4F43D7FEDD98}"/>
              </a:ext>
            </a:extLst>
          </p:cNvPr>
          <p:cNvSpPr txBox="1"/>
          <p:nvPr/>
        </p:nvSpPr>
        <p:spPr>
          <a:xfrm>
            <a:off x="8890132" y="504469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8D584-9658-4B4E-A468-EFD69CF6C3E5}"/>
              </a:ext>
            </a:extLst>
          </p:cNvPr>
          <p:cNvSpPr txBox="1"/>
          <p:nvPr/>
        </p:nvSpPr>
        <p:spPr>
          <a:xfrm>
            <a:off x="9390732" y="505319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C38C7A-4F42-40C9-B888-CBFDC05C058E}"/>
              </a:ext>
            </a:extLst>
          </p:cNvPr>
          <p:cNvSpPr txBox="1"/>
          <p:nvPr/>
        </p:nvSpPr>
        <p:spPr>
          <a:xfrm>
            <a:off x="10350306" y="50366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9721C-FDF3-4F2C-AF33-E948CD2918AE}"/>
              </a:ext>
            </a:extLst>
          </p:cNvPr>
          <p:cNvSpPr txBox="1"/>
          <p:nvPr/>
        </p:nvSpPr>
        <p:spPr>
          <a:xfrm>
            <a:off x="1085090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655AE5-4003-44B5-A74A-9894D4AE1A53}"/>
              </a:ext>
            </a:extLst>
          </p:cNvPr>
          <p:cNvSpPr txBox="1"/>
          <p:nvPr/>
        </p:nvSpPr>
        <p:spPr>
          <a:xfrm>
            <a:off x="11351506" y="504586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/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A typical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learned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reg.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blipFill>
                <a:blip r:embed="rId13"/>
                <a:stretch>
                  <a:fillRect l="-4563" t="-28261" r="-342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182BC9F5-D6CF-4BD8-A3D4-B133FACDCBEA}"/>
              </a:ext>
            </a:extLst>
          </p:cNvPr>
          <p:cNvSpPr/>
          <p:nvPr/>
        </p:nvSpPr>
        <p:spPr>
          <a:xfrm>
            <a:off x="8516493" y="5634937"/>
            <a:ext cx="3410262" cy="876219"/>
          </a:xfrm>
          <a:prstGeom prst="wedgeRectCallout">
            <a:avLst>
              <a:gd name="adj1" fmla="val -5149"/>
              <a:gd name="adj2" fmla="val -7769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Just to fit the training data where one of the inputs was possibly an outlier, this weight became too big. Such a weight vector will possibly do poorly on normal test inputs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2C532004-D75E-4E52-9455-B7683D021C95}"/>
              </a:ext>
            </a:extLst>
          </p:cNvPr>
          <p:cNvSpPr/>
          <p:nvPr/>
        </p:nvSpPr>
        <p:spPr>
          <a:xfrm>
            <a:off x="10172326" y="3016777"/>
            <a:ext cx="1860687" cy="1401245"/>
          </a:xfrm>
          <a:prstGeom prst="wedgeRectCallout">
            <a:avLst>
              <a:gd name="adj1" fmla="val -60745"/>
              <a:gd name="adj2" fmla="val 690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a “smooth” model since its test data predictions may change drastically even with small changes in some feature’s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222"/>
    </mc:Choice>
    <mc:Fallback xmlns="">
      <p:transition spd="slow" advTm="412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nnz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should I used these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regularizer?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them if you have a very large number of features but many irrelevant features. These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help in </a:t>
            </a:r>
            <a:r>
              <a:rPr lang="en-IN" sz="16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Automatic feature selection? Wow, cool!!!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how exactly?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111670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such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a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sparse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solution (will see the reason in detail later)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111670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27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(counts number of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optimizing loss functions with such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52"/>
    </mc:Choice>
    <mc:Fallback xmlns=""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as Solving System of Linear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Eqs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form of the lin. reg. model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akin to a system of linear equation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training examples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features each, we have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we will either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Thus we have an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underdetermined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or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overdetermined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system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Methods to solve over/underdetermined systems can be used for </a:t>
                </a:r>
                <a:r>
                  <a:rPr lang="en-GB" sz="20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-reg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Many of these methods don’t require expensive matrix inversion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/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blipFill>
                <a:blip r:embed="rId4"/>
                <a:stretch>
                  <a:fillRect l="-12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/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blipFill>
                <a:blip r:embed="rId5"/>
                <a:stretch>
                  <a:fillRect l="-1467" r="-2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/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blipFill>
                <a:blip r:embed="rId6"/>
                <a:stretch>
                  <a:fillRect l="-11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5B6AD-F8A0-4D28-B1A3-05FA86F489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93013" y="3072115"/>
            <a:ext cx="1" cy="7464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33FBE4-92EC-4A04-948B-0CF00FB6C7E1}"/>
              </a:ext>
            </a:extLst>
          </p:cNvPr>
          <p:cNvSpPr txBox="1"/>
          <p:nvPr/>
        </p:nvSpPr>
        <p:spPr>
          <a:xfrm>
            <a:off x="1154546" y="2179720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training example: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1FDCA-B669-47C8-9301-70BBB379631B}"/>
              </a:ext>
            </a:extLst>
          </p:cNvPr>
          <p:cNvSpPr txBox="1"/>
          <p:nvPr/>
        </p:nvSpPr>
        <p:spPr>
          <a:xfrm>
            <a:off x="1154546" y="2652523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 training 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3CD90-B8A3-450D-89CB-55FF3323838A}"/>
              </a:ext>
            </a:extLst>
          </p:cNvPr>
          <p:cNvSpPr txBox="1"/>
          <p:nvPr/>
        </p:nvSpPr>
        <p:spPr>
          <a:xfrm>
            <a:off x="1154546" y="3820728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N-</a:t>
            </a:r>
            <a:r>
              <a:rPr lang="en-IN" dirty="0" err="1"/>
              <a:t>th</a:t>
            </a:r>
            <a:r>
              <a:rPr lang="en-IN" dirty="0"/>
              <a:t> training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/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Note: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feature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training example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blipFill>
                <a:blip r:embed="rId7"/>
                <a:stretch>
                  <a:fillRect l="-5651" t="-942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/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unknowns 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)</a:t>
                </a: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blipFill>
                <a:blip r:embed="rId8"/>
                <a:stretch>
                  <a:fillRect l="-5111" t="-14286" r="-555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/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blipFill>
                <a:blip r:embed="rId9"/>
                <a:stretch>
                  <a:fillRect l="-1208" r="-2657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/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</a:t>
                </a:r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blipFill>
                <a:blip r:embed="rId10"/>
                <a:stretch>
                  <a:fillRect l="-1952" t="-28333" b="-4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5507A0-4376-421D-A045-8838564F10F2}"/>
              </a:ext>
            </a:extLst>
          </p:cNvPr>
          <p:cNvSpPr/>
          <p:nvPr/>
        </p:nvSpPr>
        <p:spPr>
          <a:xfrm>
            <a:off x="5635231" y="6077712"/>
            <a:ext cx="683492" cy="16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F4ECF-E3FD-4BFA-A0A8-7FA7BA41DAF4}"/>
              </a:ext>
            </a:extLst>
          </p:cNvPr>
          <p:cNvSpPr/>
          <p:nvPr/>
        </p:nvSpPr>
        <p:spPr>
          <a:xfrm>
            <a:off x="6577341" y="5976150"/>
            <a:ext cx="1163782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/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System of lin.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Eqns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unknowns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blipFill>
                <a:blip r:embed="rId11"/>
                <a:stretch>
                  <a:fillRect l="-523" b="-253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BAA17C-1162-44B2-BFEB-DFAB3CEFF493}"/>
              </a:ext>
            </a:extLst>
          </p:cNvPr>
          <p:cNvSpPr txBox="1"/>
          <p:nvPr/>
        </p:nvSpPr>
        <p:spPr>
          <a:xfrm>
            <a:off x="378593" y="5920754"/>
            <a:ext cx="19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Solving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-reg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as system of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 eq.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9C4B3-A53E-4B3C-A770-FBC19E3A14BD}"/>
              </a:ext>
            </a:extLst>
          </p:cNvPr>
          <p:cNvSpPr/>
          <p:nvPr/>
        </p:nvSpPr>
        <p:spPr>
          <a:xfrm>
            <a:off x="378593" y="5894753"/>
            <a:ext cx="1960665" cy="64633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9D0B4ED-1A62-4930-B2B4-923DB9D5DAC6}"/>
              </a:ext>
            </a:extLst>
          </p:cNvPr>
          <p:cNvSpPr/>
          <p:nvPr/>
        </p:nvSpPr>
        <p:spPr>
          <a:xfrm>
            <a:off x="7692947" y="5672486"/>
            <a:ext cx="1452434" cy="230834"/>
          </a:xfrm>
          <a:prstGeom prst="wedgeRectCallout">
            <a:avLst>
              <a:gd name="adj1" fmla="val -49624"/>
              <a:gd name="adj2" fmla="val 904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Now solve this!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4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549"/>
    </mc:Choice>
    <mc:Fallback xmlns="">
      <p:transition spd="slow" advTm="380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60710-E4C3-6D94-B3F8-6E1E6C6A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75" y="220611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bias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Linear models usually also have a bias term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in addition to the weights </a:t>
                </a:r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8C95804-B788-4094-9EDC-061F5B5D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9" y="1647258"/>
            <a:ext cx="4654178" cy="27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/>
              <p:nvPr/>
            </p:nvSpPr>
            <p:spPr>
              <a:xfrm>
                <a:off x="5741377" y="1879725"/>
                <a:ext cx="5023307" cy="1725072"/>
              </a:xfrm>
              <a:prstGeom prst="wedgeRectCallout">
                <a:avLst>
                  <a:gd name="adj1" fmla="val 56531"/>
                  <a:gd name="adj2" fmla="val -361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append a constant feature “1” for each input and again rewrite as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now both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in</a:t>
                </a:r>
                <a:r>
                  <a:rPr lang="en-IN" sz="20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endParaRPr lang="en-GB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assume the same and omit the explicit bias for simplicity of notation</a:t>
                </a:r>
                <a:endParaRPr lang="en-IN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77" y="1879725"/>
                <a:ext cx="5023307" cy="1725072"/>
              </a:xfrm>
              <a:prstGeom prst="wedgeRectCallout">
                <a:avLst>
                  <a:gd name="adj1" fmla="val 56531"/>
                  <a:gd name="adj2" fmla="val -3615"/>
                </a:avLst>
              </a:prstGeom>
              <a:blipFill>
                <a:blip r:embed="rId6"/>
                <a:stretch>
                  <a:fillRect l="-1134" t="-7018" b="-1157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E1111D6-5F51-CDF9-79C6-5EB871D9A151}"/>
              </a:ext>
            </a:extLst>
          </p:cNvPr>
          <p:cNvSpPr/>
          <p:nvPr/>
        </p:nvSpPr>
        <p:spPr>
          <a:xfrm>
            <a:off x="2978093" y="4565903"/>
            <a:ext cx="2147582" cy="212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42514-FC98-20B0-77E1-C75260DCABA0}"/>
              </a:ext>
            </a:extLst>
          </p:cNvPr>
          <p:cNvSpPr/>
          <p:nvPr/>
        </p:nvSpPr>
        <p:spPr>
          <a:xfrm>
            <a:off x="6695814" y="4565902"/>
            <a:ext cx="2147582" cy="212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117C0-D433-9094-72F1-7520FE351AE4}"/>
              </a:ext>
            </a:extLst>
          </p:cNvPr>
          <p:cNvSpPr/>
          <p:nvPr/>
        </p:nvSpPr>
        <p:spPr>
          <a:xfrm>
            <a:off x="6464465" y="4565901"/>
            <a:ext cx="230602" cy="212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D1F662-A5A3-E3FE-F431-92EC27BD22C6}"/>
              </a:ext>
            </a:extLst>
          </p:cNvPr>
          <p:cNvSpPr/>
          <p:nvPr/>
        </p:nvSpPr>
        <p:spPr>
          <a:xfrm>
            <a:off x="5362012" y="5478011"/>
            <a:ext cx="634767" cy="249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1C995-674B-F78B-8908-53B56B81AD6E}"/>
                  </a:ext>
                </a:extLst>
              </p:cNvPr>
              <p:cNvSpPr txBox="1"/>
              <p:nvPr/>
            </p:nvSpPr>
            <p:spPr>
              <a:xfrm>
                <a:off x="2565823" y="5417946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1C995-674B-F78B-8908-53B56B81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5417946"/>
                <a:ext cx="411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E6AC6C-A680-2237-7E96-830398034DA2}"/>
                  </a:ext>
                </a:extLst>
              </p:cNvPr>
              <p:cNvSpPr txBox="1"/>
              <p:nvPr/>
            </p:nvSpPr>
            <p:spPr>
              <a:xfrm>
                <a:off x="6101251" y="5442442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E6AC6C-A680-2237-7E96-83039803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51" y="5442442"/>
                <a:ext cx="4115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5F151E-B38A-D11D-F62D-2C77853E209F}"/>
                  </a:ext>
                </a:extLst>
              </p:cNvPr>
              <p:cNvSpPr txBox="1"/>
              <p:nvPr/>
            </p:nvSpPr>
            <p:spPr>
              <a:xfrm>
                <a:off x="3846122" y="424566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5F151E-B38A-D11D-F62D-2C77853E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22" y="4245669"/>
                <a:ext cx="4115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3DB42-D2EA-F9A2-95FF-8A0A67C5C83D}"/>
                  </a:ext>
                </a:extLst>
              </p:cNvPr>
              <p:cNvSpPr txBox="1"/>
              <p:nvPr/>
            </p:nvSpPr>
            <p:spPr>
              <a:xfrm>
                <a:off x="7323198" y="4206418"/>
                <a:ext cx="808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3DB42-D2EA-F9A2-95FF-8A0A67C5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198" y="4206418"/>
                <a:ext cx="8085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38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Regression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Plotting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vs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the validation/test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Mean Squared Error (MSE) and Mean Absolute Error (MAE) on val./test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RMSE (Root Mean Squared Error)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Coefficient of determination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BF1CB-F020-40CA-AE41-478FF8EC9F2F}"/>
                  </a:ext>
                </a:extLst>
              </p:cNvPr>
              <p:cNvSpPr txBox="1"/>
              <p:nvPr/>
            </p:nvSpPr>
            <p:spPr>
              <a:xfrm>
                <a:off x="448443" y="2183380"/>
                <a:ext cx="359880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GB" sz="2400" dirty="0">
                                      <a:latin typeface="Abadi Extra Light" panose="020B0204020104020204" pitchFamily="34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BF1CB-F020-40CA-AE41-478FF8EC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3" y="2183380"/>
                <a:ext cx="3598806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32644-D222-4EC5-BA2D-8F658BACDA9F}"/>
                  </a:ext>
                </a:extLst>
              </p:cNvPr>
              <p:cNvSpPr txBox="1"/>
              <p:nvPr/>
            </p:nvSpPr>
            <p:spPr>
              <a:xfrm>
                <a:off x="2237315" y="4528240"/>
                <a:ext cx="4082208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GB" sz="2800" dirty="0">
                                          <a:latin typeface="Abadi Extra Light" panose="020B0204020104020204" pitchFamily="34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GB" sz="2800" dirty="0">
                                          <a:latin typeface="Abadi Extra Light" panose="020B0204020104020204" pitchFamily="34" charset="0"/>
                                        </a:rPr>
                                        <m:t> −</m:t>
                                      </m:r>
                                      <m:r>
                                        <a:rPr lang="en-IN" sz="2800" b="0" i="0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32644-D222-4EC5-BA2D-8F658BAC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15" y="4528240"/>
                <a:ext cx="4082208" cy="976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7DDE42-797A-420F-B362-46C64980F442}"/>
                  </a:ext>
                </a:extLst>
              </p:cNvPr>
              <p:cNvSpPr/>
              <p:nvPr/>
            </p:nvSpPr>
            <p:spPr>
              <a:xfrm>
                <a:off x="4679579" y="5792812"/>
                <a:ext cx="2481330" cy="641836"/>
              </a:xfrm>
              <a:prstGeom prst="wedgeRectCallout">
                <a:avLst>
                  <a:gd name="adj1" fmla="val -9455"/>
                  <a:gd name="adj2" fmla="val -860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empirical mean of true responses,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7DDE42-797A-420F-B362-46C6498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79" y="5792812"/>
                <a:ext cx="2481330" cy="641836"/>
              </a:xfrm>
              <a:prstGeom prst="wedgeRectCallout">
                <a:avLst>
                  <a:gd name="adj1" fmla="val -9455"/>
                  <a:gd name="adj2" fmla="val -86077"/>
                </a:avLst>
              </a:prstGeom>
              <a:blipFill>
                <a:blip r:embed="rId6"/>
                <a:stretch>
                  <a:fillRect l="-1220" b="-594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4B3C98E-9877-469F-8035-33B6063170EF}"/>
                  </a:ext>
                </a:extLst>
              </p:cNvPr>
              <p:cNvSpPr/>
              <p:nvPr/>
            </p:nvSpPr>
            <p:spPr>
              <a:xfrm>
                <a:off x="332287" y="5565525"/>
                <a:ext cx="3525680" cy="1096410"/>
              </a:xfrm>
              <a:prstGeom prst="wedgeRectCallout">
                <a:avLst>
                  <a:gd name="adj1" fmla="val 6788"/>
                  <a:gd name="adj2" fmla="val -78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“base” model that always predicts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the perfect model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Worse than base models can even have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4B3C98E-9877-469F-8035-33B606317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7" y="5565525"/>
                <a:ext cx="3525680" cy="1096410"/>
              </a:xfrm>
              <a:prstGeom prst="wedgeRectCallout">
                <a:avLst>
                  <a:gd name="adj1" fmla="val 6788"/>
                  <a:gd name="adj2" fmla="val -78483"/>
                </a:avLst>
              </a:prstGeom>
              <a:blipFill>
                <a:blip r:embed="rId7"/>
                <a:stretch>
                  <a:fillRect l="-861" r="-1377" b="-34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28AA92B-56BC-474E-9278-69CDEF6C9736}"/>
                  </a:ext>
                </a:extLst>
              </p:cNvPr>
              <p:cNvSpPr/>
              <p:nvPr/>
            </p:nvSpPr>
            <p:spPr>
              <a:xfrm>
                <a:off x="6643513" y="4505540"/>
                <a:ext cx="2428543" cy="976677"/>
              </a:xfrm>
              <a:prstGeom prst="wedgeRectCallout">
                <a:avLst>
                  <a:gd name="adj1" fmla="val -66841"/>
                  <a:gd name="adj2" fmla="val -38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“relative” error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 model that makes a constant prediction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inputs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28AA92B-56BC-474E-9278-69CDEF6C9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13" y="4505540"/>
                <a:ext cx="2428543" cy="976677"/>
              </a:xfrm>
              <a:prstGeom prst="wedgeRectCallout">
                <a:avLst>
                  <a:gd name="adj1" fmla="val -66841"/>
                  <a:gd name="adj2" fmla="val -3882"/>
                </a:avLst>
              </a:prstGeom>
              <a:blipFill>
                <a:blip r:embed="rId8"/>
                <a:stretch>
                  <a:fillRect r="-14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1AE1EC-51D5-466B-BC58-65DE633621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192" y="3011776"/>
            <a:ext cx="2502900" cy="161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3CF4D-F18C-41E2-82E0-EE9419C8A4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6581" y="4897416"/>
            <a:ext cx="2572425" cy="164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4F1D38-DCBD-41A3-A8AC-8711C3154CE7}"/>
                  </a:ext>
                </a:extLst>
              </p:cNvPr>
              <p:cNvSpPr txBox="1"/>
              <p:nvPr/>
            </p:nvSpPr>
            <p:spPr>
              <a:xfrm>
                <a:off x="8889176" y="2378837"/>
                <a:ext cx="3251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Plots of true vs predicted outputs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for two regression models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4F1D38-DCBD-41A3-A8AC-8711C315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176" y="2378837"/>
                <a:ext cx="3251211" cy="646331"/>
              </a:xfrm>
              <a:prstGeom prst="rect">
                <a:avLst/>
              </a:prstGeom>
              <a:blipFill>
                <a:blip r:embed="rId11"/>
                <a:stretch>
                  <a:fillRect l="-1498" t="-4717" r="-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C57694C-B4C7-427B-B1F1-4F455277A0C0}"/>
              </a:ext>
            </a:extLst>
          </p:cNvPr>
          <p:cNvSpPr txBox="1"/>
          <p:nvPr/>
        </p:nvSpPr>
        <p:spPr>
          <a:xfrm>
            <a:off x="8712530" y="659639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from MLAPP (Murphy)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3DC2A6-DA1F-FE90-359B-037CB89ACEFD}"/>
                  </a:ext>
                </a:extLst>
              </p:cNvPr>
              <p:cNvSpPr txBox="1"/>
              <p:nvPr/>
            </p:nvSpPr>
            <p:spPr>
              <a:xfrm>
                <a:off x="4679579" y="2175916"/>
                <a:ext cx="344177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3DC2A6-DA1F-FE90-359B-037CB89AC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79" y="2175916"/>
                <a:ext cx="3441776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F1BEAD9-058E-99E7-1550-94E4E7C8D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8962" y="487109"/>
            <a:ext cx="1837793" cy="11778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3B635A-8824-523F-8C6A-7FA55DD451C3}"/>
              </a:ext>
            </a:extLst>
          </p:cNvPr>
          <p:cNvSpPr txBox="1"/>
          <p:nvPr/>
        </p:nvSpPr>
        <p:spPr>
          <a:xfrm>
            <a:off x="10735408" y="1447947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235C2-AE2F-F8F2-CCEE-DAA6FFC4A37E}"/>
              </a:ext>
            </a:extLst>
          </p:cNvPr>
          <p:cNvSpPr txBox="1"/>
          <p:nvPr/>
        </p:nvSpPr>
        <p:spPr>
          <a:xfrm>
            <a:off x="9068833" y="83925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4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1" grpId="0"/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70" y="2946438"/>
            <a:ext cx="7268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Classification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2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 linear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can also be used in classification</a:t>
                </a: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classification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can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“score”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either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Threshold the score to get a binary label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Convert the score into a probability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Note: In LR,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if we assume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-1/+1 (not 0/1)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then we can write </a:t>
                </a:r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000" dirty="0">
                    <a:latin typeface="Abadi Extra Light" panose="020B0204020104020204" pitchFamily="34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/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blipFill>
                <a:blip r:embed="rId4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5D1940B-9F3B-A0B3-4DB2-8C631181BA66}"/>
              </a:ext>
            </a:extLst>
          </p:cNvPr>
          <p:cNvGrpSpPr/>
          <p:nvPr/>
        </p:nvGrpSpPr>
        <p:grpSpPr>
          <a:xfrm>
            <a:off x="5879268" y="3116872"/>
            <a:ext cx="5593039" cy="2288264"/>
            <a:chOff x="2454442" y="1188485"/>
            <a:chExt cx="7498080" cy="28830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CA05596-F1D6-F157-4E46-6D61CA7CF938}"/>
                </a:ext>
              </a:extLst>
            </p:cNvPr>
            <p:cNvCxnSpPr/>
            <p:nvPr/>
          </p:nvCxnSpPr>
          <p:spPr>
            <a:xfrm>
              <a:off x="6205889" y="1188485"/>
              <a:ext cx="0" cy="2883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82E784-385A-653B-339B-674D8E108E71}"/>
                </a:ext>
              </a:extLst>
            </p:cNvPr>
            <p:cNvCxnSpPr/>
            <p:nvPr/>
          </p:nvCxnSpPr>
          <p:spPr>
            <a:xfrm>
              <a:off x="2454442" y="4071486"/>
              <a:ext cx="749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0512E3-CF41-1A00-19C1-BDC3B2C88121}"/>
              </a:ext>
            </a:extLst>
          </p:cNvPr>
          <p:cNvSpPr txBox="1"/>
          <p:nvPr/>
        </p:nvSpPr>
        <p:spPr>
          <a:xfrm>
            <a:off x="8782210" y="5041425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C5C8E-E5FC-A8E5-E6D4-748CCC732075}"/>
              </a:ext>
            </a:extLst>
          </p:cNvPr>
          <p:cNvSpPr txBox="1"/>
          <p:nvPr/>
        </p:nvSpPr>
        <p:spPr>
          <a:xfrm>
            <a:off x="8675784" y="4054262"/>
            <a:ext cx="59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0.5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95C23-AA45-AD19-DCF8-DCD96A462CF5}"/>
              </a:ext>
            </a:extLst>
          </p:cNvPr>
          <p:cNvSpPr txBox="1"/>
          <p:nvPr/>
        </p:nvSpPr>
        <p:spPr>
          <a:xfrm>
            <a:off x="8625270" y="3198408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82B05D-A323-67EE-EE90-963DF0766CF6}"/>
              </a:ext>
            </a:extLst>
          </p:cNvPr>
          <p:cNvCxnSpPr/>
          <p:nvPr/>
        </p:nvCxnSpPr>
        <p:spPr>
          <a:xfrm>
            <a:off x="5879266" y="3293011"/>
            <a:ext cx="559303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 7">
            <a:extLst>
              <a:ext uri="{FF2B5EF4-FFF2-40B4-BE49-F238E27FC236}">
                <a16:creationId xmlns:a16="http://schemas.microsoft.com/office/drawing/2014/main" id="{67F9C6C5-6C42-FEBD-18EC-12FB0015C78B}"/>
              </a:ext>
            </a:extLst>
          </p:cNvPr>
          <p:cNvSpPr/>
          <p:nvPr/>
        </p:nvSpPr>
        <p:spPr>
          <a:xfrm>
            <a:off x="5879266" y="3356046"/>
            <a:ext cx="5593038" cy="1967256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/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/>
                  <a:t>(</a:t>
                </a:r>
                <a:r>
                  <a:rPr lang="en-IN" sz="2800" i="1" dirty="0"/>
                  <a:t>z</a:t>
                </a:r>
                <a:r>
                  <a:rPr lang="en-IN" sz="28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blipFill>
                <a:blip r:embed="rId5"/>
                <a:stretch>
                  <a:fillRect t="-24286" r="-37895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/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/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/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1" dirty="0"/>
                        <m:t>z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444408C-C8EA-D4AA-F1B1-6397AE317646}"/>
              </a:ext>
            </a:extLst>
          </p:cNvPr>
          <p:cNvSpPr/>
          <p:nvPr/>
        </p:nvSpPr>
        <p:spPr>
          <a:xfrm>
            <a:off x="186138" y="4039899"/>
            <a:ext cx="3075642" cy="1183418"/>
          </a:xfrm>
          <a:prstGeom prst="wedgeRectCallout">
            <a:avLst>
              <a:gd name="adj1" fmla="val 43982"/>
              <a:gd name="adj2" fmla="val -671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Popularly known as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“logistic regression” (LR)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model (misnomer: it is not a regression model but a classification model), a probabilistic model for binary classification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D3E9DB6-C33A-4026-4247-2027966D5D45}"/>
              </a:ext>
            </a:extLst>
          </p:cNvPr>
          <p:cNvSpPr/>
          <p:nvPr/>
        </p:nvSpPr>
        <p:spPr>
          <a:xfrm>
            <a:off x="5643166" y="3524464"/>
            <a:ext cx="2100378" cy="339141"/>
          </a:xfrm>
          <a:prstGeom prst="wedgeRectCallout">
            <a:avLst>
              <a:gd name="adj1" fmla="val 59958"/>
              <a:gd name="adj2" fmla="val 21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“sigmoid”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6BBD138-7455-4EE4-BCBC-B4E47C456391}"/>
              </a:ext>
            </a:extLst>
          </p:cNvPr>
          <p:cNvSpPr/>
          <p:nvPr/>
        </p:nvSpPr>
        <p:spPr>
          <a:xfrm>
            <a:off x="5705161" y="3960530"/>
            <a:ext cx="2100378" cy="498848"/>
          </a:xfrm>
          <a:prstGeom prst="wedgeRectCallout">
            <a:avLst>
              <a:gd name="adj1" fmla="val 41985"/>
              <a:gd name="adj2" fmla="val -775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Squashes a real number to the range 0-1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/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blipFill>
                <a:blip r:embed="rId9"/>
                <a:stretch>
                  <a:fillRect l="-2273" r="-3788" b="-3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D0D8914-F34B-FEEA-1EC8-009200079BFB}"/>
              </a:ext>
            </a:extLst>
          </p:cNvPr>
          <p:cNvSpPr/>
          <p:nvPr/>
        </p:nvSpPr>
        <p:spPr>
          <a:xfrm>
            <a:off x="6755350" y="2068788"/>
            <a:ext cx="2120582" cy="743907"/>
          </a:xfrm>
          <a:prstGeom prst="wedgeRectCallout">
            <a:avLst>
              <a:gd name="adj1" fmla="val -55459"/>
              <a:gd name="adj2" fmla="val 3505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positive score means positive label, otherwise negative label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/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FA0832E-D705-5D59-CD55-165C97EBC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4728" y="1181436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/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(the score) is also called the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log-odds ratio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and often also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logits</a:t>
                </a:r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blipFill>
                <a:blip r:embed="rId12"/>
                <a:stretch>
                  <a:fillRect l="-462" b="-56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50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6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1.9|22|6.3|18.7|10.6|15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.4|8.7|1.8|17.1|21|13.5|14.9|39.1|92|151.3|3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23.9|6.5|34.7|12.5|26.7|22.4|13.2|10.1|21.4|31.6|19.1|0.8|104.5|1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1.9|22|6.3|18.7|10.6|15.3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12078</TotalTime>
  <Words>3033</Words>
  <Application>Microsoft Office PowerPoint</Application>
  <PresentationFormat>Widescreen</PresentationFormat>
  <Paragraphs>604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Linear Regression (Contd), Linear Classification</vt:lpstr>
      <vt:lpstr>Gradient Descent for Linear/Ridge Regression</vt:lpstr>
      <vt:lpstr>ℓ_2 regularization and “Smoothness”</vt:lpstr>
      <vt:lpstr>Other Ways to Control Overfitting</vt:lpstr>
      <vt:lpstr>Linear Regression as Solving System of Linear Eqs</vt:lpstr>
      <vt:lpstr>The bias term</vt:lpstr>
      <vt:lpstr>Evaluation Measures for Regression Models</vt:lpstr>
      <vt:lpstr>Linear Models for Classification</vt:lpstr>
      <vt:lpstr>Linear Models for Classification</vt:lpstr>
      <vt:lpstr>Linear Models: The Decision Boundary</vt:lpstr>
      <vt:lpstr>Linear Models for (Multi-class) Classification</vt:lpstr>
      <vt:lpstr>Linear Classification: Interpreting weight vectors</vt:lpstr>
      <vt:lpstr>Loss Functions for Classification</vt:lpstr>
      <vt:lpstr>Loss Functions for Classification: Cross-Entropy</vt:lpstr>
      <vt:lpstr>Cross-Entropy Loss: The Gradient</vt:lpstr>
      <vt:lpstr>Linear Models for Classification</vt:lpstr>
      <vt:lpstr>Some Other Loss Functions for Binary Classification</vt:lpstr>
      <vt:lpstr>Some Other Loss Func for Binary Classification</vt:lpstr>
      <vt:lpstr>Evaluation Measures for Binary Classification</vt:lpstr>
      <vt:lpstr>Evaluation Measures for Multi-class Classification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361</cp:revision>
  <dcterms:created xsi:type="dcterms:W3CDTF">2020-07-07T20:42:16Z</dcterms:created>
  <dcterms:modified xsi:type="dcterms:W3CDTF">2023-09-02T05:06:05Z</dcterms:modified>
</cp:coreProperties>
</file>