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359" r:id="rId3"/>
    <p:sldId id="360" r:id="rId4"/>
    <p:sldId id="361" r:id="rId5"/>
    <p:sldId id="358" r:id="rId6"/>
    <p:sldId id="363" r:id="rId7"/>
    <p:sldId id="364" r:id="rId8"/>
    <p:sldId id="365" r:id="rId9"/>
    <p:sldId id="362" r:id="rId10"/>
    <p:sldId id="366" r:id="rId11"/>
    <p:sldId id="367" r:id="rId12"/>
    <p:sldId id="368" r:id="rId13"/>
    <p:sldId id="373" r:id="rId14"/>
    <p:sldId id="374" r:id="rId15"/>
    <p:sldId id="369" r:id="rId16"/>
    <p:sldId id="370" r:id="rId17"/>
    <p:sldId id="396" r:id="rId18"/>
    <p:sldId id="397" r:id="rId19"/>
    <p:sldId id="398" r:id="rId20"/>
    <p:sldId id="399" r:id="rId21"/>
    <p:sldId id="400" r:id="rId22"/>
    <p:sldId id="401" r:id="rId23"/>
    <p:sldId id="403" r:id="rId24"/>
    <p:sldId id="402" r:id="rId25"/>
    <p:sldId id="404" r:id="rId26"/>
    <p:sldId id="405" r:id="rId27"/>
    <p:sldId id="408" r:id="rId28"/>
    <p:sldId id="407" r:id="rId29"/>
    <p:sldId id="392" r:id="rId30"/>
    <p:sldId id="394" r:id="rId31"/>
    <p:sldId id="3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Singh" userId="38ab95c0-6479-44d9-8dff-7bcad68e1ec2" providerId="ADAL" clId="{45C79732-1441-D948-AA00-AC0ADA850AEE}"/>
    <pc:docChg chg="modSld">
      <pc:chgData name="Om Singh" userId="38ab95c0-6479-44d9-8dff-7bcad68e1ec2" providerId="ADAL" clId="{45C79732-1441-D948-AA00-AC0ADA850AEE}" dt="2023-10-12T11:44:27.294" v="0" actId="14100"/>
      <pc:docMkLst>
        <pc:docMk/>
      </pc:docMkLst>
      <pc:sldChg chg="modSp mod">
        <pc:chgData name="Om Singh" userId="38ab95c0-6479-44d9-8dff-7bcad68e1ec2" providerId="ADAL" clId="{45C79732-1441-D948-AA00-AC0ADA850AEE}" dt="2023-10-12T11:44:27.294" v="0" actId="14100"/>
        <pc:sldMkLst>
          <pc:docMk/>
          <pc:sldMk cId="3501185758" sldId="362"/>
        </pc:sldMkLst>
        <pc:spChg chg="mod">
          <ac:chgData name="Om Singh" userId="38ab95c0-6479-44d9-8dff-7bcad68e1ec2" providerId="ADAL" clId="{45C79732-1441-D948-AA00-AC0ADA850AEE}" dt="2023-10-12T11:44:27.294" v="0" actId="14100"/>
          <ac:spMkLst>
            <pc:docMk/>
            <pc:sldMk cId="3501185758" sldId="362"/>
            <ac:spMk id="4" creationId="{314819C9-D576-44D5-A1AF-875A21D5EF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12/10/23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12/10/23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12/10/23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12/10/23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12/10/23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12/10/23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12/10/23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12/10/23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12/10/23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12/10/23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12/10/23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12/10/23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NUL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0.png"/><Relationship Id="rId5" Type="http://schemas.openxmlformats.org/officeDocument/2006/relationships/image" Target="../media/image25.jpe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NUL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26.jpe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9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27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54.png"/><Relationship Id="rId3" Type="http://schemas.openxmlformats.org/officeDocument/2006/relationships/image" Target="../media/image69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tags" Target="../tags/tag26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51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92.png"/><Relationship Id="rId5" Type="http://schemas.openxmlformats.org/officeDocument/2006/relationships/image" Target="../media/image55.jpe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NULL"/><Relationship Id="rId5" Type="http://schemas.openxmlformats.org/officeDocument/2006/relationships/image" Target="../media/image5.png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70.png"/><Relationship Id="rId4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84.png"/><Relationship Id="rId7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100.png"/><Relationship Id="rId5" Type="http://schemas.openxmlformats.org/officeDocument/2006/relationships/image" Target="../media/image95.png"/><Relationship Id="rId4" Type="http://schemas.openxmlformats.org/officeDocument/2006/relationships/image" Target="../media/image9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NULL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NUL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" y="3029159"/>
            <a:ext cx="11760199" cy="79968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Basics of Probability for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Independence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are independent when knowing one tells nothing about the other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above is the marginal independence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⫫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Two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may not be marginally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indep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but may be given the value of another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9A82469-859F-4627-8EE0-24F838A0D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64" y="1784191"/>
            <a:ext cx="3590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C5E782-3B74-4260-8AB5-B359262C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331" y="2894696"/>
            <a:ext cx="3724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DEB04E-49AB-4BDD-A36D-2C4147D93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50" y="1845768"/>
            <a:ext cx="6468405" cy="142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203476-07A4-4DAB-BCA9-DA48DC6F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37" y="5286070"/>
            <a:ext cx="61436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DC8988-E974-4070-B020-2347699BD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874" y="5386082"/>
            <a:ext cx="1438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049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595"/>
    </mc:Choice>
    <mc:Fallback xmlns="">
      <p:transition spd="slow" advTm="78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random variable tells the expected or average value it takes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discrete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having PMF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continuous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having PDF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definition applies to functions of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too (e.g..,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Exp. is always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the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of 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and often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B37481-253D-4590-8AD8-47F576D5740C}"/>
                  </a:ext>
                </a:extLst>
              </p:cNvPr>
              <p:cNvSpPr txBox="1"/>
              <p:nvPr/>
            </p:nvSpPr>
            <p:spPr>
              <a:xfrm>
                <a:off x="4026715" y="2406534"/>
                <a:ext cx="3926048" cy="1096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B37481-253D-4590-8AD8-47F576D5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15" y="2406534"/>
                <a:ext cx="3926048" cy="1096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043CA1-3245-472E-AF0D-B0C7F3DB5224}"/>
                  </a:ext>
                </a:extLst>
              </p:cNvPr>
              <p:cNvSpPr txBox="1"/>
              <p:nvPr/>
            </p:nvSpPr>
            <p:spPr>
              <a:xfrm>
                <a:off x="4026715" y="4049086"/>
                <a:ext cx="3926048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043CA1-3245-472E-AF0D-B0C7F3DB5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15" y="4049086"/>
                <a:ext cx="3926048" cy="1130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AD45BC4-7555-45FB-8EB4-D006657D411F}"/>
              </a:ext>
            </a:extLst>
          </p:cNvPr>
          <p:cNvSpPr/>
          <p:nvPr/>
        </p:nvSpPr>
        <p:spPr>
          <a:xfrm>
            <a:off x="9868989" y="5071346"/>
            <a:ext cx="2323011" cy="664198"/>
          </a:xfrm>
          <a:prstGeom prst="wedgeRectCallout">
            <a:avLst>
              <a:gd name="adj1" fmla="val -16619"/>
              <a:gd name="adj2" fmla="val 945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Often the subscript is omitted but do keep in mind the underlying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5EE5829-EA80-4C8C-8349-EBFE6C560AF5}"/>
                  </a:ext>
                </a:extLst>
              </p:cNvPr>
              <p:cNvSpPr/>
              <p:nvPr/>
            </p:nvSpPr>
            <p:spPr>
              <a:xfrm>
                <a:off x="7858428" y="4538917"/>
                <a:ext cx="2827002" cy="480024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this exp. is </a:t>
                </a:r>
                <a:r>
                  <a:rPr lang="en-IN" sz="14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distribution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</a:t>
                </a:r>
                <a:r>
                  <a:rPr lang="en-IN" sz="14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r.v.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5EE5829-EA80-4C8C-8349-EBFE6C560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428" y="4538917"/>
                <a:ext cx="2827002" cy="480024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6"/>
                <a:stretch>
                  <a:fillRect t="-360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22A189-090B-4663-B628-D8E1D78FD770}"/>
                  </a:ext>
                </a:extLst>
              </p:cNvPr>
              <p:cNvSpPr txBox="1"/>
              <p:nvPr/>
            </p:nvSpPr>
            <p:spPr>
              <a:xfrm>
                <a:off x="5551350" y="4847223"/>
                <a:ext cx="876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22A189-090B-4663-B628-D8E1D78F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350" y="4847223"/>
                <a:ext cx="8767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D912843-EC22-421E-ABB3-2F581744CE92}"/>
                  </a:ext>
                </a:extLst>
              </p:cNvPr>
              <p:cNvSpPr/>
              <p:nvPr/>
            </p:nvSpPr>
            <p:spPr>
              <a:xfrm>
                <a:off x="7466804" y="2406534"/>
                <a:ext cx="1850451" cy="303132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that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D912843-EC22-421E-ABB3-2F581744C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804" y="2406534"/>
                <a:ext cx="1850451" cy="303132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8"/>
                <a:stretch>
                  <a:fillRect t="-140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477FB762-5429-4D7C-BA38-1C4C0BD65FD3}"/>
                  </a:ext>
                </a:extLst>
              </p:cNvPr>
              <p:cNvSpPr/>
              <p:nvPr/>
            </p:nvSpPr>
            <p:spPr>
              <a:xfrm>
                <a:off x="7001169" y="4062463"/>
                <a:ext cx="2219833" cy="276379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density at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477FB762-5429-4D7C-BA38-1C4C0BD6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169" y="4062463"/>
                <a:ext cx="2219833" cy="276379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9"/>
                <a:stretch>
                  <a:fillRect t="-447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564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744"/>
    </mc:Choice>
    <mc:Fallback xmlns="">
      <p:transition spd="slow" advTm="205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 animBg="1"/>
      <p:bldP spid="15" grpId="0" animBg="1"/>
      <p:bldP spid="9" grpId="0"/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Expectation: A Few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sum of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Proof is as follows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	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IN" sz="2800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sub>
                      <m:sup/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       s</a:t>
                </a:r>
                <a:r>
                  <a:rPr lang="en-GB" sz="2800" dirty="0" err="1">
                    <a:latin typeface="Abadi Extra Light" panose="020B0204020104020204" pitchFamily="34" charset="0"/>
                  </a:rPr>
                  <a:t>.t.</a:t>
                </a:r>
                <a:r>
                  <a:rPr lang="en-GB" sz="28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IN" sz="2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836142B6-8A19-487D-A7DD-27ED853AB099}"/>
                  </a:ext>
                </a:extLst>
              </p:cNvPr>
              <p:cNvSpPr/>
              <p:nvPr/>
            </p:nvSpPr>
            <p:spPr>
              <a:xfrm>
                <a:off x="8243552" y="247434"/>
                <a:ext cx="2046913" cy="665995"/>
              </a:xfrm>
              <a:prstGeom prst="wedgeRectCallout">
                <a:avLst>
                  <a:gd name="adj1" fmla="val -51667"/>
                  <a:gd name="adj2" fmla="val 8963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need not be even independent. Can be discrete or continuous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836142B6-8A19-487D-A7DD-27ED853AB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552" y="247434"/>
                <a:ext cx="2046913" cy="665995"/>
              </a:xfrm>
              <a:prstGeom prst="wedgeRectCallout">
                <a:avLst>
                  <a:gd name="adj1" fmla="val -51667"/>
                  <a:gd name="adj2" fmla="val 89636"/>
                </a:avLst>
              </a:prstGeom>
              <a:blipFill>
                <a:blip r:embed="rId4"/>
                <a:stretch>
                  <a:fillRect t="-4487" r="-200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445A75B-2252-472A-961E-968067572FCE}"/>
              </a:ext>
            </a:extLst>
          </p:cNvPr>
          <p:cNvSpPr/>
          <p:nvPr/>
        </p:nvSpPr>
        <p:spPr>
          <a:xfrm>
            <a:off x="8790587" y="4581817"/>
            <a:ext cx="2533343" cy="509947"/>
          </a:xfrm>
          <a:prstGeom prst="wedgeRectCallout">
            <a:avLst>
              <a:gd name="adj1" fmla="val -85937"/>
              <a:gd name="adj2" fmla="val 233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Used the rule of marginalization of joint dist.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of two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endParaRPr lang="en-IN" sz="1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33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476"/>
    </mc:Choice>
    <mc:Fallback xmlns="">
      <p:transition spd="slow" advTm="229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Expectation: A Few Rules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scaled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Linearity of 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(More General) Lin. of exp.: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Exp. of product of two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independent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Law of the Unconscious Statistician (LOTUS): Given an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with a known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another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for some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Rule of iterated expectation: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8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650602DC-C7E8-4168-9549-F8935FE03A75}"/>
                  </a:ext>
                </a:extLst>
              </p:cNvPr>
              <p:cNvSpPr/>
              <p:nvPr/>
            </p:nvSpPr>
            <p:spPr>
              <a:xfrm>
                <a:off x="9523162" y="1685280"/>
                <a:ext cx="2403593" cy="260130"/>
              </a:xfrm>
              <a:prstGeom prst="wedgeRectCallout">
                <a:avLst>
                  <a:gd name="adj1" fmla="val -47520"/>
                  <a:gd name="adj2" fmla="val 14348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arbitrary functions. 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650602DC-C7E8-4168-9549-F8935FE03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62" y="1685280"/>
                <a:ext cx="2403593" cy="260130"/>
              </a:xfrm>
              <a:prstGeom prst="wedgeRectCallout">
                <a:avLst>
                  <a:gd name="adj1" fmla="val -47520"/>
                  <a:gd name="adj2" fmla="val 143483"/>
                </a:avLst>
              </a:prstGeom>
              <a:blipFill>
                <a:blip r:embed="rId4"/>
                <a:stretch>
                  <a:fillRect t="-459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344AE8-F0A9-4C37-AF55-E47DDCABCF84}"/>
                  </a:ext>
                </a:extLst>
              </p:cNvPr>
              <p:cNvSpPr txBox="1"/>
              <p:nvPr/>
            </p:nvSpPr>
            <p:spPr>
              <a:xfrm>
                <a:off x="2351489" y="4371945"/>
                <a:ext cx="434221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344AE8-F0A9-4C37-AF55-E47DDCABC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489" y="4371945"/>
                <a:ext cx="4342214" cy="726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2306BE-3AAF-493B-9A2E-DFCF67793610}"/>
                  </a:ext>
                </a:extLst>
              </p:cNvPr>
              <p:cNvSpPr txBox="1"/>
              <p:nvPr/>
            </p:nvSpPr>
            <p:spPr>
              <a:xfrm>
                <a:off x="7000222" y="4349200"/>
                <a:ext cx="2572820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2306BE-3AAF-493B-9A2E-DFCF67793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22" y="4349200"/>
                <a:ext cx="2572820" cy="726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9BDA9A53-F56F-42C2-9BBB-144826ADD0F6}"/>
                  </a:ext>
                </a:extLst>
              </p:cNvPr>
              <p:cNvSpPr/>
              <p:nvPr/>
            </p:nvSpPr>
            <p:spPr>
              <a:xfrm>
                <a:off x="6135553" y="3965698"/>
                <a:ext cx="1729339" cy="336445"/>
              </a:xfrm>
              <a:prstGeom prst="wedgeRectCallout">
                <a:avLst>
                  <a:gd name="adj1" fmla="val -37821"/>
                  <a:gd name="adj2" fmla="val 11591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Requires finding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9BDA9A53-F56F-42C2-9BBB-144826ADD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53" y="3965698"/>
                <a:ext cx="1729339" cy="336445"/>
              </a:xfrm>
              <a:prstGeom prst="wedgeRectCallout">
                <a:avLst>
                  <a:gd name="adj1" fmla="val -37821"/>
                  <a:gd name="adj2" fmla="val 115919"/>
                </a:avLst>
              </a:prstGeom>
              <a:blipFill>
                <a:blip r:embed="rId7"/>
                <a:stretch>
                  <a:fillRect l="-69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7D862DD7-8B39-45FF-AD97-A8CD9618B909}"/>
                  </a:ext>
                </a:extLst>
              </p:cNvPr>
              <p:cNvSpPr/>
              <p:nvPr/>
            </p:nvSpPr>
            <p:spPr>
              <a:xfrm>
                <a:off x="8908011" y="3961831"/>
                <a:ext cx="3200570" cy="336445"/>
              </a:xfrm>
              <a:prstGeom prst="wedgeRectCallout">
                <a:avLst>
                  <a:gd name="adj1" fmla="val -39746"/>
                  <a:gd name="adj2" fmla="val 11592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Requires only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which we already have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7D862DD7-8B39-45FF-AD97-A8CD9618B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011" y="3961831"/>
                <a:ext cx="3200570" cy="336445"/>
              </a:xfrm>
              <a:prstGeom prst="wedgeRectCallout">
                <a:avLst>
                  <a:gd name="adj1" fmla="val -39746"/>
                  <a:gd name="adj2" fmla="val 115920"/>
                </a:avLst>
              </a:prstGeom>
              <a:blipFill>
                <a:blip r:embed="rId8"/>
                <a:stretch>
                  <a:fillRect l="-38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F54D54B-7AF0-4873-ABC8-D487C56C3FC1}"/>
              </a:ext>
            </a:extLst>
          </p:cNvPr>
          <p:cNvSpPr/>
          <p:nvPr/>
        </p:nvSpPr>
        <p:spPr>
          <a:xfrm>
            <a:off x="10113469" y="4680115"/>
            <a:ext cx="1792790" cy="471887"/>
          </a:xfrm>
          <a:prstGeom prst="wedgeRectCallout">
            <a:avLst>
              <a:gd name="adj1" fmla="val -86476"/>
              <a:gd name="adj2" fmla="val 278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LOTUS also applicable for continuous </a:t>
            </a:r>
            <a:r>
              <a:rPr lang="en-IN" sz="14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endParaRPr lang="en-IN" sz="1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AA218D34-34B7-4697-8DF2-A8329CB0AF27}"/>
                  </a:ext>
                </a:extLst>
              </p:cNvPr>
              <p:cNvSpPr/>
              <p:nvPr/>
            </p:nvSpPr>
            <p:spPr>
              <a:xfrm>
                <a:off x="8193518" y="1071588"/>
                <a:ext cx="2403593" cy="336445"/>
              </a:xfrm>
              <a:prstGeom prst="wedgeRectCallout">
                <a:avLst>
                  <a:gd name="adj1" fmla="val -68745"/>
                  <a:gd name="adj2" fmla="val 12566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real-valued scalars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AA218D34-34B7-4697-8DF2-A8329CB0A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18" y="1071588"/>
                <a:ext cx="2403593" cy="336445"/>
              </a:xfrm>
              <a:prstGeom prst="wedgeRectCallout">
                <a:avLst>
                  <a:gd name="adj1" fmla="val -68745"/>
                  <a:gd name="adj2" fmla="val 125668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A691477-1845-45FC-8FA2-DD63C081F13F}"/>
                  </a:ext>
                </a:extLst>
              </p:cNvPr>
              <p:cNvSpPr/>
              <p:nvPr/>
            </p:nvSpPr>
            <p:spPr>
              <a:xfrm>
                <a:off x="6257238" y="794341"/>
                <a:ext cx="1833562" cy="336445"/>
              </a:xfrm>
              <a:prstGeom prst="wedgeRectCallout">
                <a:avLst>
                  <a:gd name="adj1" fmla="val -53955"/>
                  <a:gd name="adj2" fmla="val 7417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a real-valued scalar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A691477-1845-45FC-8FA2-DD63C081F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238" y="794341"/>
                <a:ext cx="1833562" cy="336445"/>
              </a:xfrm>
              <a:prstGeom prst="wedgeRectCallout">
                <a:avLst>
                  <a:gd name="adj1" fmla="val -53955"/>
                  <a:gd name="adj2" fmla="val 74172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8548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840"/>
    </mc:Choice>
    <mc:Fallback xmlns="">
      <p:transition spd="slow" advTm="359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5" grpId="0"/>
      <p:bldP spid="15" grpId="0" animBg="1"/>
      <p:bldP spid="16" grpId="0" animBg="1"/>
      <p:bldP spid="17" grpId="0" animBg="1"/>
      <p:bldP spid="18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Variance and Covariance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Variance of a scalar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tells us about its spread around its mean value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Standard deviation is simply the square root is variance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two scalar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 covariance is defined by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two vector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(assume column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vec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), the covariance matrix is defined by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of components of a vector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The definitions apply to functions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too (e.g.,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Variance of sum of independent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9CD47-B325-47CE-AE65-DA55FBD59681}"/>
                  </a:ext>
                </a:extLst>
              </p:cNvPr>
              <p:cNvSpPr txBox="1"/>
              <p:nvPr/>
            </p:nvSpPr>
            <p:spPr>
              <a:xfrm>
                <a:off x="3331837" y="1621856"/>
                <a:ext cx="56074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9CD47-B325-47CE-AE65-DA55FBD5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37" y="1621856"/>
                <a:ext cx="56074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5F5B9-7A60-4769-9E67-F694FFBB2C64}"/>
                  </a:ext>
                </a:extLst>
              </p:cNvPr>
              <p:cNvSpPr txBox="1"/>
              <p:nvPr/>
            </p:nvSpPr>
            <p:spPr>
              <a:xfrm>
                <a:off x="1640581" y="3093526"/>
                <a:ext cx="89108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5F5B9-7A60-4769-9E67-F694FFBB2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581" y="3093526"/>
                <a:ext cx="89108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8FB491-D60C-461A-9740-FC0066CF1029}"/>
                  </a:ext>
                </a:extLst>
              </p:cNvPr>
              <p:cNvSpPr txBox="1"/>
              <p:nvPr/>
            </p:nvSpPr>
            <p:spPr>
              <a:xfrm>
                <a:off x="1640580" y="4349752"/>
                <a:ext cx="97611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]}{</m:t>
                          </m:r>
                          <m:sSup>
                            <m:sSup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8FB491-D60C-461A-9740-FC0066CF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580" y="4349752"/>
                <a:ext cx="976113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7057A27-F021-4F79-9989-18E14EC64F8A}"/>
              </a:ext>
            </a:extLst>
          </p:cNvPr>
          <p:cNvSpPr/>
          <p:nvPr/>
        </p:nvSpPr>
        <p:spPr>
          <a:xfrm>
            <a:off x="9989322" y="5409397"/>
            <a:ext cx="1412391" cy="336207"/>
          </a:xfrm>
          <a:prstGeom prst="wedgeRectCallout">
            <a:avLst>
              <a:gd name="adj1" fmla="val -54181"/>
              <a:gd name="adj2" fmla="val 11680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Important result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47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400"/>
    </mc:Choice>
    <mc:Fallback xmlns="">
      <p:transition spd="slow" advTm="296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Transformation of 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be a linear function of a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 matrix 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 vector, both constants)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then for the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Likewise, if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 a linear function of a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vector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scalar, both constants)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then for the scalar-valued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r="-1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912A7-1690-401B-9CAE-8F93CB6EAC8F}"/>
                  </a:ext>
                </a:extLst>
              </p:cNvPr>
              <p:cNvSpPr txBox="1"/>
              <p:nvPr/>
            </p:nvSpPr>
            <p:spPr>
              <a:xfrm>
                <a:off x="3777916" y="2678217"/>
                <a:ext cx="43588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𝐴𝑋</m:t>
                          </m:r>
                          <m: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912A7-1690-401B-9CAE-8F93CB6EA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16" y="2678217"/>
                <a:ext cx="435882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7DE0FD-2BC9-4F02-80C5-104A4FDAD6E3}"/>
                  </a:ext>
                </a:extLst>
              </p:cNvPr>
              <p:cNvSpPr txBox="1"/>
              <p:nvPr/>
            </p:nvSpPr>
            <p:spPr>
              <a:xfrm>
                <a:off x="3461356" y="3248708"/>
                <a:ext cx="4730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𝐴𝑋</m:t>
                          </m:r>
                          <m: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7DE0FD-2BC9-4F02-80C5-104A4FDA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56" y="3248708"/>
                <a:ext cx="473007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29AAA-8016-4723-9A13-A69D93D2ADC3}"/>
                  </a:ext>
                </a:extLst>
              </p:cNvPr>
              <p:cNvSpPr txBox="1"/>
              <p:nvPr/>
            </p:nvSpPr>
            <p:spPr>
              <a:xfrm>
                <a:off x="3646983" y="5371624"/>
                <a:ext cx="48612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29AAA-8016-4723-9A13-A69D93D2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83" y="5371624"/>
                <a:ext cx="486126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B4AD94-1D18-4B9B-A61B-8B7A0B9D166D}"/>
                  </a:ext>
                </a:extLst>
              </p:cNvPr>
              <p:cNvSpPr txBox="1"/>
              <p:nvPr/>
            </p:nvSpPr>
            <p:spPr>
              <a:xfrm>
                <a:off x="3406661" y="5942115"/>
                <a:ext cx="5003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sz="28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B4AD94-1D18-4B9B-A61B-8B7A0B9D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61" y="5942115"/>
                <a:ext cx="50031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230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738"/>
    </mc:Choice>
    <mc:Fallback xmlns="">
      <p:transition spd="slow" advTm="224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Common Probability Distributions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Important: We will use these extensively to model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data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as well as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parameters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common discrete distributions and what they can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Bernoulli: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Binary numbers, e.g., outcome (head/tail, 0/1) of a coin toss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Binomial: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Bounded non-negative integers, e.g., # of heads in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coin tosses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Multinomial/</a:t>
                </a:r>
                <a:r>
                  <a:rPr lang="en-GB" sz="2200" b="1" dirty="0" err="1">
                    <a:latin typeface="Abadi Extra Light" panose="020B0204020104020204" pitchFamily="34" charset="0"/>
                  </a:rPr>
                  <a:t>multinoulli</a:t>
                </a:r>
                <a:r>
                  <a:rPr lang="en-GB" sz="2200" b="1" dirty="0">
                    <a:latin typeface="Abadi Extra Light" panose="020B0204020104020204" pitchFamily="34" charset="0"/>
                  </a:rPr>
                  <a:t>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One of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(&gt;2) possibilities, e.g., outcome of a dice roll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Poisson: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Non-negative integers, e.g., # of words in a document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common continuous distributions and what they can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Uniform: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numbers defined over a fixed range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Beta: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numbers between 0 and 1, e.g., probability of head for a biased coin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Gamma: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Positive unbounded real numbers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Dirichlet: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vectors that sum of 1 (fraction of data points in different classes/clusters)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Gaussian: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real-valued numbers or real-valued vectors</a:t>
                </a: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0501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633"/>
    </mc:Choice>
    <mc:Fallback xmlns="">
      <p:transition spd="slow" advTm="248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797" y="2356257"/>
            <a:ext cx="8682605" cy="1927371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  Discrete Distributions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47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1"/>
    </mc:Choice>
    <mc:Fallback xmlns="">
      <p:transition spd="slow" advTm="943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Bernoulli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Distribution over a binary random variable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e.g., outcome of a coin-toss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Defined by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probability parameter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probability mass function (PMF) of Bernoulli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Variance: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]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1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/>
              <p:nvPr/>
            </p:nvSpPr>
            <p:spPr>
              <a:xfrm>
                <a:off x="2214370" y="3293999"/>
                <a:ext cx="627293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70" y="3293999"/>
                <a:ext cx="627293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328EF62-552C-B3ED-339F-A7F2CDA6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612" y="1761505"/>
            <a:ext cx="2541034" cy="246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D963A-7C9F-C577-F4FB-3F405D0CE573}"/>
                  </a:ext>
                </a:extLst>
              </p:cNvPr>
              <p:cNvSpPr txBox="1"/>
              <p:nvPr/>
            </p:nvSpPr>
            <p:spPr>
              <a:xfrm>
                <a:off x="9123075" y="2853921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D963A-7C9F-C577-F4FB-3F405D0CE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075" y="2853921"/>
                <a:ext cx="185755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2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3D983D-691A-3554-331B-9905975F3DC0}"/>
                  </a:ext>
                </a:extLst>
              </p:cNvPr>
              <p:cNvSpPr txBox="1"/>
              <p:nvPr/>
            </p:nvSpPr>
            <p:spPr>
              <a:xfrm>
                <a:off x="8675522" y="2472620"/>
                <a:ext cx="589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3D983D-691A-3554-331B-9905975F3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522" y="2472620"/>
                <a:ext cx="589713" cy="276999"/>
              </a:xfrm>
              <a:prstGeom prst="rect">
                <a:avLst/>
              </a:prstGeom>
              <a:blipFill>
                <a:blip r:embed="rId7"/>
                <a:stretch>
                  <a:fillRect l="-8247" r="-8247" b="-2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959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18"/>
    </mc:Choice>
    <mc:Fallback xmlns=""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Binomial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Distribution over number of successes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trials, e.g., number of heads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coin tosses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Defined by a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parameter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GB" sz="500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, probability of success of each trial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probability mass function (PMF) of Binomial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Variance: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]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/>
              <p:nvPr/>
            </p:nvSpPr>
            <p:spPr>
              <a:xfrm>
                <a:off x="1958865" y="3399064"/>
                <a:ext cx="7524624" cy="920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865" y="3399064"/>
                <a:ext cx="7524624" cy="920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1A34B8A-0306-1AAE-1810-5CE2ACAD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66" y="4580022"/>
            <a:ext cx="307657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382FE7-4BB4-458E-B802-0FE0130A8DC9}"/>
                  </a:ext>
                </a:extLst>
              </p:cNvPr>
              <p:cNvSpPr txBox="1"/>
              <p:nvPr/>
            </p:nvSpPr>
            <p:spPr>
              <a:xfrm>
                <a:off x="7392566" y="4268776"/>
                <a:ext cx="3086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Binomial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=15,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382FE7-4BB4-458E-B802-0FE0130A8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566" y="4268776"/>
                <a:ext cx="3086742" cy="369332"/>
              </a:xfrm>
              <a:prstGeom prst="rect">
                <a:avLst/>
              </a:prstGeom>
              <a:blipFill>
                <a:blip r:embed="rId6"/>
                <a:stretch>
                  <a:fillRect l="-1779" t="-9836" b="-22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1F0CBA-DFAA-F1F3-975B-C5EFF40BA9DD}"/>
                  </a:ext>
                </a:extLst>
              </p:cNvPr>
              <p:cNvSpPr txBox="1"/>
              <p:nvPr/>
            </p:nvSpPr>
            <p:spPr>
              <a:xfrm rot="16200000">
                <a:off x="5898634" y="5342692"/>
                <a:ext cx="2147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1F0CBA-DFAA-F1F3-975B-C5EFF40BA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98634" y="5342692"/>
                <a:ext cx="2147832" cy="369332"/>
              </a:xfrm>
              <a:prstGeom prst="rect">
                <a:avLst/>
              </a:prstGeom>
              <a:blipFill>
                <a:blip r:embed="rId7"/>
                <a:stretch>
                  <a:fillRect l="-8197" r="-24590" b="-2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5771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18"/>
    </mc:Choice>
    <mc:Fallback xmlns=""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Informally, a random variable (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possible outcomes of an event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be discrete (i.e., finite many possible outcomes) or continuous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of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{0, 1}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outcomes of a coin-toss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{1, 2, . . . , 6}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outcome of a dice roll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of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(0, 1)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the bias of a coin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heights of students in a class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time to get to your hall from the department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C1AEA44-B07A-4053-A041-424AFD55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84" y="2293488"/>
            <a:ext cx="22574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95E8F7-A1B1-4E7A-8F96-F8A4F5172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664" y="4843719"/>
            <a:ext cx="2717353" cy="1437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9EAB1-93E1-4EBB-8274-113E4C47E9FE}"/>
                  </a:ext>
                </a:extLst>
              </p:cNvPr>
              <p:cNvSpPr txBox="1"/>
              <p:nvPr/>
            </p:nvSpPr>
            <p:spPr>
              <a:xfrm>
                <a:off x="8231861" y="5285474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9EAB1-93E1-4EBB-8274-113E4C47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861" y="5285474"/>
                <a:ext cx="531043" cy="276999"/>
              </a:xfrm>
              <a:prstGeom prst="rect">
                <a:avLst/>
              </a:prstGeom>
              <a:blipFill>
                <a:blip r:embed="rId6"/>
                <a:stretch>
                  <a:fillRect l="-10345" t="-2222" r="-1609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469AB-B562-441D-97CC-DD1CBE713593}"/>
                  </a:ext>
                </a:extLst>
              </p:cNvPr>
              <p:cNvSpPr txBox="1"/>
              <p:nvPr/>
            </p:nvSpPr>
            <p:spPr>
              <a:xfrm>
                <a:off x="8430271" y="2997564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469AB-B562-441D-97CC-DD1CBE713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71" y="2997564"/>
                <a:ext cx="531043" cy="276999"/>
              </a:xfrm>
              <a:prstGeom prst="rect">
                <a:avLst/>
              </a:prstGeom>
              <a:blipFill>
                <a:blip r:embed="rId7"/>
                <a:stretch>
                  <a:fillRect l="-10345" t="-4444" r="-1609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9137C-637D-4210-896C-49B9643A3BC5}"/>
                  </a:ext>
                </a:extLst>
              </p:cNvPr>
              <p:cNvSpPr txBox="1"/>
              <p:nvPr/>
            </p:nvSpPr>
            <p:spPr>
              <a:xfrm>
                <a:off x="9436018" y="4201446"/>
                <a:ext cx="1504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(a discrete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9137C-637D-4210-896C-49B9643A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18" y="4201446"/>
                <a:ext cx="1504643" cy="276999"/>
              </a:xfrm>
              <a:prstGeom prst="rect">
                <a:avLst/>
              </a:prstGeom>
              <a:blipFill>
                <a:blip r:embed="rId8"/>
                <a:stretch>
                  <a:fillRect l="-5668" t="-28261" r="-7692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3E04D7-1986-4E6B-8927-BE3D422FDDD4}"/>
                  </a:ext>
                </a:extLst>
              </p:cNvPr>
              <p:cNvSpPr txBox="1"/>
              <p:nvPr/>
            </p:nvSpPr>
            <p:spPr>
              <a:xfrm>
                <a:off x="9436018" y="6285423"/>
                <a:ext cx="1780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(a continuous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3E04D7-1986-4E6B-8927-BE3D422FD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18" y="6285423"/>
                <a:ext cx="1780103" cy="276999"/>
              </a:xfrm>
              <a:prstGeom prst="rect">
                <a:avLst/>
              </a:prstGeom>
              <a:blipFill>
                <a:blip r:embed="rId9"/>
                <a:stretch>
                  <a:fillRect l="-4795" t="-28261" r="-6849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924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230"/>
    </mc:Choice>
    <mc:Fallback xmlns="">
      <p:transition spd="slow" advTm="153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7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Multinoulli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Generalization of Bernoulli distribution for </a:t>
                </a:r>
                <a:r>
                  <a:rPr lang="en-IN" dirty="0">
                    <a:latin typeface="Abadi Extra Light" panose="020B0204020104020204" pitchFamily="34" charset="0"/>
                  </a:rPr>
                  <a:t>discrete/categorical variable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taking one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outcomes, e.g., outcome of a single dice roll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we can also use a one-hot vector of length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to denote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 err="1">
                    <a:latin typeface="Abadi Extra Light" panose="020B0204020104020204" pitchFamily="34" charset="0"/>
                  </a:rPr>
                  <a:t>Multinoulli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is defined by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params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PMF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Multinoulli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variance: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]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/>
              <p:nvPr/>
            </p:nvSpPr>
            <p:spPr>
              <a:xfrm>
                <a:off x="4242536" y="4532386"/>
                <a:ext cx="3208251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536" y="4532386"/>
                <a:ext cx="3208251" cy="881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39586-8EDA-6DED-AAF4-7D20815A8DA3}"/>
                  </a:ext>
                </a:extLst>
              </p:cNvPr>
              <p:cNvSpPr txBox="1"/>
              <p:nvPr/>
            </p:nvSpPr>
            <p:spPr>
              <a:xfrm>
                <a:off x="3275382" y="2827412"/>
                <a:ext cx="42904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=[0, 0, …, 0, 1, 0, …, 0, 0]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39586-8EDA-6DED-AAF4-7D20815A8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382" y="2827412"/>
                <a:ext cx="429040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9A43D80-432F-2B53-D4A7-56A26EBD2FFE}"/>
                  </a:ext>
                </a:extLst>
              </p:cNvPr>
              <p:cNvSpPr/>
              <p:nvPr/>
            </p:nvSpPr>
            <p:spPr>
              <a:xfrm>
                <a:off x="7773007" y="2727690"/>
                <a:ext cx="3157847" cy="430888"/>
              </a:xfrm>
              <a:prstGeom prst="wedgeRectCallout">
                <a:avLst>
                  <a:gd name="adj1" fmla="val -58984"/>
                  <a:gd name="adj2" fmla="val -301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Vector of all zeros except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which is 1; all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0  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9A43D80-432F-2B53-D4A7-56A26EBD2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07" y="2727690"/>
                <a:ext cx="3157847" cy="430888"/>
              </a:xfrm>
              <a:prstGeom prst="wedgeRectCallout">
                <a:avLst>
                  <a:gd name="adj1" fmla="val -58984"/>
                  <a:gd name="adj2" fmla="val -3016"/>
                </a:avLst>
              </a:prstGeom>
              <a:blipFill>
                <a:blip r:embed="rId6"/>
                <a:stretch>
                  <a:fillRect t="-12329" b="-205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4419BB5F-858A-2641-3C12-EBB779681883}"/>
                  </a:ext>
                </a:extLst>
              </p:cNvPr>
              <p:cNvSpPr/>
              <p:nvPr/>
            </p:nvSpPr>
            <p:spPr>
              <a:xfrm>
                <a:off x="8462303" y="3258299"/>
                <a:ext cx="2292384" cy="257513"/>
              </a:xfrm>
              <a:prstGeom prst="wedgeRectCallout">
                <a:avLst>
                  <a:gd name="adj1" fmla="val -60082"/>
                  <a:gd name="adj2" fmla="val 12077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outcome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4419BB5F-858A-2641-3C12-EBB779681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303" y="3258299"/>
                <a:ext cx="2292384" cy="257513"/>
              </a:xfrm>
              <a:prstGeom prst="wedgeRectCallout">
                <a:avLst>
                  <a:gd name="adj1" fmla="val -60082"/>
                  <a:gd name="adj2" fmla="val 120777"/>
                </a:avLst>
              </a:prstGeom>
              <a:blipFill>
                <a:blip r:embed="rId7"/>
                <a:stretch>
                  <a:fillRect t="-519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610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18"/>
    </mc:Choice>
    <mc:Fallback xmlns=""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Multinomial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Generalization of multinomial for a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outcome trial repeated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times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Defines distribution of random var.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denoting counts of each possible outcome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use a vector</a:t>
                </a:r>
                <a:r>
                  <a:rPr lang="en-GB" dirty="0">
                    <a:latin typeface="Abadi Extra Light" panose="020B0204020104020204" pitchFamily="34" charset="0"/>
                  </a:rPr>
                  <a:t> of length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to denote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Multinomial is defined by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params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PMF of Multinomial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variance: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]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Multinomial can also be viewed as a generalization of Binomial for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outcomes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21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/>
              <p:nvPr/>
            </p:nvSpPr>
            <p:spPr>
              <a:xfrm>
                <a:off x="3030223" y="4706448"/>
                <a:ext cx="5398144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nary>
                        <m:naryPr>
                          <m:chr m:val="∏"/>
                          <m:limLoc m:val="subSup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223" y="4706448"/>
                <a:ext cx="5398144" cy="881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39586-8EDA-6DED-AAF4-7D20815A8DA3}"/>
                  </a:ext>
                </a:extLst>
              </p:cNvPr>
              <p:cNvSpPr txBox="1"/>
              <p:nvPr/>
            </p:nvSpPr>
            <p:spPr>
              <a:xfrm>
                <a:off x="3482603" y="2819492"/>
                <a:ext cx="47863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39586-8EDA-6DED-AAF4-7D20815A8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03" y="2819492"/>
                <a:ext cx="47863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9A43D80-432F-2B53-D4A7-56A26EBD2FFE}"/>
                  </a:ext>
                </a:extLst>
              </p:cNvPr>
              <p:cNvSpPr/>
              <p:nvPr/>
            </p:nvSpPr>
            <p:spPr>
              <a:xfrm>
                <a:off x="8428367" y="2222885"/>
                <a:ext cx="1924666" cy="794857"/>
              </a:xfrm>
              <a:prstGeom prst="wedgeRectCallout">
                <a:avLst>
                  <a:gd name="adj1" fmla="val -61493"/>
                  <a:gd name="adj2" fmla="val 4328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the number of times we had outcome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9A43D80-432F-2B53-D4A7-56A26EBD2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367" y="2222885"/>
                <a:ext cx="1924666" cy="794857"/>
              </a:xfrm>
              <a:prstGeom prst="wedgeRectCallout">
                <a:avLst>
                  <a:gd name="adj1" fmla="val -61493"/>
                  <a:gd name="adj2" fmla="val 43282"/>
                </a:avLst>
              </a:prstGeom>
              <a:blipFill>
                <a:blip r:embed="rId6"/>
                <a:stretch>
                  <a:fillRect r="-2247" b="-303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A0F17DEA-935A-C628-A845-5D22953983A1}"/>
                  </a:ext>
                </a:extLst>
              </p:cNvPr>
              <p:cNvSpPr/>
              <p:nvPr/>
            </p:nvSpPr>
            <p:spPr>
              <a:xfrm>
                <a:off x="10447713" y="2241760"/>
                <a:ext cx="1263318" cy="527239"/>
              </a:xfrm>
              <a:prstGeom prst="wedgeRectCallout">
                <a:avLst>
                  <a:gd name="adj1" fmla="val -61493"/>
                  <a:gd name="adj2" fmla="val 4328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A0F17DEA-935A-C628-A845-5D2295398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713" y="2241760"/>
                <a:ext cx="1263318" cy="527239"/>
              </a:xfrm>
              <a:prstGeom prst="wedgeRectCallout">
                <a:avLst>
                  <a:gd name="adj1" fmla="val -61493"/>
                  <a:gd name="adj2" fmla="val 43282"/>
                </a:avLst>
              </a:prstGeom>
              <a:blipFill>
                <a:blip r:embed="rId7"/>
                <a:stretch>
                  <a:fillRect l="-25532" t="-132955" r="-29787" b="-20568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74EF8F1-1809-2415-4716-4D7F44B917E4}"/>
                  </a:ext>
                </a:extLst>
              </p:cNvPr>
              <p:cNvSpPr/>
              <p:nvPr/>
            </p:nvSpPr>
            <p:spPr>
              <a:xfrm>
                <a:off x="9351228" y="562062"/>
                <a:ext cx="1411847" cy="498922"/>
              </a:xfrm>
              <a:prstGeom prst="wedgeRectCallout">
                <a:avLst>
                  <a:gd name="adj1" fmla="val -77620"/>
                  <a:gd name="adj2" fmla="val 5805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E.g., same dice rolled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times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74EF8F1-1809-2415-4716-4D7F44B91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228" y="562062"/>
                <a:ext cx="1411847" cy="498922"/>
              </a:xfrm>
              <a:prstGeom prst="wedgeRectCallout">
                <a:avLst>
                  <a:gd name="adj1" fmla="val -77620"/>
                  <a:gd name="adj2" fmla="val 58058"/>
                </a:avLst>
              </a:prstGeom>
              <a:blipFill>
                <a:blip r:embed="rId8"/>
                <a:stretch>
                  <a:fillRect t="-2151" b="-215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22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18"/>
    </mc:Choice>
    <mc:Fallback xmlns=""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 animBg="1"/>
      <p:bldP spid="3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Poisson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Distribution a non-negative integer (count) random variable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e.g., </a:t>
                </a:r>
                <a:r>
                  <a:rPr lang="en-US" dirty="0">
                    <a:latin typeface="Abadi Extra Light" panose="020B0204020104020204" pitchFamily="34" charset="0"/>
                  </a:rPr>
                  <a:t>number of events in a fixed interval of time</a:t>
                </a:r>
              </a:p>
              <a:p>
                <a:pPr marL="0" indent="0">
                  <a:buNone/>
                </a:pPr>
                <a:endParaRPr lang="en-US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Defined by a non-negative rate parameter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PMF of Poisson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variance: </a:t>
                </a:r>
                <a:r>
                  <a:rPr lang="en-GB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]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57FB81-6AA8-7DED-5446-448B51BD8EFE}"/>
                  </a:ext>
                </a:extLst>
              </p:cNvPr>
              <p:cNvSpPr txBox="1"/>
              <p:nvPr/>
            </p:nvSpPr>
            <p:spPr>
              <a:xfrm>
                <a:off x="1885373" y="3832473"/>
                <a:ext cx="5764334" cy="1243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IN" sz="40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57FB81-6AA8-7DED-5446-448B51BD8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373" y="3832473"/>
                <a:ext cx="5764334" cy="1243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773899-C35C-B259-A0F7-B2AD2F87F97C}"/>
                  </a:ext>
                </a:extLst>
              </p:cNvPr>
              <p:cNvSpPr txBox="1"/>
              <p:nvPr/>
            </p:nvSpPr>
            <p:spPr>
              <a:xfrm>
                <a:off x="8200287" y="4341193"/>
                <a:ext cx="19352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=0,1,2,…)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773899-C35C-B259-A0F7-B2AD2F87F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287" y="4341193"/>
                <a:ext cx="1935273" cy="369332"/>
              </a:xfrm>
              <a:prstGeom prst="rect">
                <a:avLst/>
              </a:prstGeom>
              <a:blipFill>
                <a:blip r:embed="rId5"/>
                <a:stretch>
                  <a:fillRect l="-5031" r="-5031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30674F5-8B1C-4DED-5F35-B7367CABE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926" y="1652849"/>
            <a:ext cx="2648654" cy="21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9827A4-B210-135D-EA7E-0AC9D8F406A8}"/>
                  </a:ext>
                </a:extLst>
              </p:cNvPr>
              <p:cNvSpPr txBox="1"/>
              <p:nvPr/>
            </p:nvSpPr>
            <p:spPr>
              <a:xfrm>
                <a:off x="7248088" y="2500139"/>
                <a:ext cx="1348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9827A4-B210-135D-EA7E-0AC9D8F40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88" y="2500139"/>
                <a:ext cx="134838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3D57AA-A003-43E0-389F-1695C5EBF9A6}"/>
                  </a:ext>
                </a:extLst>
              </p:cNvPr>
              <p:cNvSpPr txBox="1"/>
              <p:nvPr/>
            </p:nvSpPr>
            <p:spPr>
              <a:xfrm>
                <a:off x="9927939" y="3737465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3D57AA-A003-43E0-389F-1695C5EBF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39" y="3737465"/>
                <a:ext cx="207621" cy="276999"/>
              </a:xfrm>
              <a:prstGeom prst="rect">
                <a:avLst/>
              </a:prstGeom>
              <a:blipFill>
                <a:blip r:embed="rId8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713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18"/>
    </mc:Choice>
    <mc:Fallback xmlns=""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180" y="2465314"/>
            <a:ext cx="9899007" cy="1927371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  Continuous Distributions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6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1"/>
    </mc:Choice>
    <mc:Fallback xmlns="">
      <p:transition spd="slow" advTm="943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Uniform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Distribution over a uniformly distributed </a:t>
                </a:r>
                <a:r>
                  <a:rPr lang="en-IN" dirty="0">
                    <a:latin typeface="Abadi Extra Light" panose="020B0204020104020204" pitchFamily="34" charset="0"/>
                  </a:rPr>
                  <a:t>random variable in interval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probability density function (PDF) is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Variance: </a:t>
                </a:r>
                <a:r>
                  <a:rPr lang="en-GB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]= 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57FB81-6AA8-7DED-5446-448B51BD8EFE}"/>
                  </a:ext>
                </a:extLst>
              </p:cNvPr>
              <p:cNvSpPr txBox="1"/>
              <p:nvPr/>
            </p:nvSpPr>
            <p:spPr>
              <a:xfrm>
                <a:off x="3673571" y="2922738"/>
                <a:ext cx="3994042" cy="1012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57FB81-6AA8-7DED-5446-448B51BD8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71" y="2922738"/>
                <a:ext cx="3994042" cy="1012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DA702B43-7094-ACAC-8240-E5637D421311}"/>
                  </a:ext>
                </a:extLst>
              </p:cNvPr>
              <p:cNvSpPr/>
              <p:nvPr/>
            </p:nvSpPr>
            <p:spPr>
              <a:xfrm>
                <a:off x="451399" y="2698453"/>
                <a:ext cx="2869035" cy="1054667"/>
              </a:xfrm>
              <a:prstGeom prst="wedgeRectCallout">
                <a:avLst>
                  <a:gd name="adj1" fmla="val 60338"/>
                  <a:gd name="adj2" fmla="val 3467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Recall that since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continuous, this is not the probability of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but probability of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very small</a:t>
                </a: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DA702B43-7094-ACAC-8240-E5637D42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99" y="2698453"/>
                <a:ext cx="2869035" cy="1054667"/>
              </a:xfrm>
              <a:prstGeom prst="wedgeRectCallout">
                <a:avLst>
                  <a:gd name="adj1" fmla="val 60338"/>
                  <a:gd name="adj2" fmla="val 34678"/>
                </a:avLst>
              </a:prstGeom>
              <a:blipFill>
                <a:blip r:embed="rId5"/>
                <a:stretch>
                  <a:fillRect l="-38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D54E6EB-942E-0803-7034-96CEA8ECD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45" y="2414587"/>
            <a:ext cx="28860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828493-829A-A3D1-0D54-73C25CC24374}"/>
                  </a:ext>
                </a:extLst>
              </p:cNvPr>
              <p:cNvSpPr txBox="1"/>
              <p:nvPr/>
            </p:nvSpPr>
            <p:spPr>
              <a:xfrm>
                <a:off x="7885984" y="3244333"/>
                <a:ext cx="1147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828493-829A-A3D1-0D54-73C25CC24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984" y="3244333"/>
                <a:ext cx="114749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551FB-0ED8-B56E-EC08-8963F0AB69B1}"/>
                  </a:ext>
                </a:extLst>
              </p:cNvPr>
              <p:cNvSpPr txBox="1"/>
              <p:nvPr/>
            </p:nvSpPr>
            <p:spPr>
              <a:xfrm>
                <a:off x="10072382" y="4258746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551FB-0ED8-B56E-EC08-8963F0AB6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382" y="4258746"/>
                <a:ext cx="3922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2035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18"/>
    </mc:Choice>
    <mc:Fallback xmlns=""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Beta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Distribution over a </a:t>
                </a:r>
                <a:r>
                  <a:rPr lang="en-IN" dirty="0">
                    <a:latin typeface="Abadi Extra Light" panose="020B0204020104020204" pitchFamily="34" charset="0"/>
                  </a:rPr>
                  <a:t>random var.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e.g., probability of head for a coin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Defined by two parameters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. They control the shape of the distribution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probability density function (PDF) is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Variance: </a:t>
                </a:r>
                <a:r>
                  <a:rPr lang="en-GB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]= 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216602-AF03-CDD1-46C5-98E09A052029}"/>
                  </a:ext>
                </a:extLst>
              </p:cNvPr>
              <p:cNvSpPr txBox="1"/>
              <p:nvPr/>
            </p:nvSpPr>
            <p:spPr>
              <a:xfrm>
                <a:off x="1091431" y="3291238"/>
                <a:ext cx="7116243" cy="1020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216602-AF03-CDD1-46C5-98E09A052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31" y="3291238"/>
                <a:ext cx="7116243" cy="10209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97C687-AD91-0C97-E105-01A86B3D98EF}"/>
                  </a:ext>
                </a:extLst>
              </p:cNvPr>
              <p:cNvSpPr txBox="1"/>
              <p:nvPr/>
            </p:nvSpPr>
            <p:spPr>
              <a:xfrm>
                <a:off x="8285838" y="4103571"/>
                <a:ext cx="509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97C687-AD91-0C97-E105-01A86B3D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38" y="4103571"/>
                <a:ext cx="509178" cy="276999"/>
              </a:xfrm>
              <a:prstGeom prst="rect">
                <a:avLst/>
              </a:prstGeom>
              <a:blipFill>
                <a:blip r:embed="rId5"/>
                <a:stretch>
                  <a:fillRect l="-10714" t="-2174" r="-15476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BA2C5F-CD22-0238-09A4-2860822E2374}"/>
                  </a:ext>
                </a:extLst>
              </p:cNvPr>
              <p:cNvSpPr txBox="1"/>
              <p:nvPr/>
            </p:nvSpPr>
            <p:spPr>
              <a:xfrm>
                <a:off x="10168562" y="5330122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BA2C5F-CD22-0238-09A4-2860822E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562" y="5330122"/>
                <a:ext cx="185756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3A28E71-154D-E736-1C12-20AC0B563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5016" y="3032988"/>
            <a:ext cx="2597234" cy="22971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EE5522A2-B000-B039-0516-6AF392957986}"/>
                  </a:ext>
                </a:extLst>
              </p:cNvPr>
              <p:cNvSpPr/>
              <p:nvPr/>
            </p:nvSpPr>
            <p:spPr>
              <a:xfrm>
                <a:off x="6284914" y="4523287"/>
                <a:ext cx="2255513" cy="527333"/>
              </a:xfrm>
              <a:prstGeom prst="wedgeRectCallout">
                <a:avLst>
                  <a:gd name="adj1" fmla="val 60630"/>
                  <a:gd name="adj2" fmla="val -5122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 equivalent to a uniform distribution for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EE5522A2-B000-B039-0516-6AF392957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14" y="4523287"/>
                <a:ext cx="2255513" cy="527333"/>
              </a:xfrm>
              <a:prstGeom prst="wedgeRectCallout">
                <a:avLst>
                  <a:gd name="adj1" fmla="val 60630"/>
                  <a:gd name="adj2" fmla="val -51227"/>
                </a:avLst>
              </a:prstGeom>
              <a:blipFill>
                <a:blip r:embed="rId8"/>
                <a:stretch>
                  <a:fillRect l="-482" b="-869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DEE6D24-B3FC-F677-C427-056E85D0617A}"/>
                  </a:ext>
                </a:extLst>
              </p:cNvPr>
              <p:cNvSpPr/>
              <p:nvPr/>
            </p:nvSpPr>
            <p:spPr>
              <a:xfrm>
                <a:off x="377506" y="4181555"/>
                <a:ext cx="2677758" cy="527333"/>
              </a:xfrm>
              <a:prstGeom prst="wedgeRectCallout">
                <a:avLst>
                  <a:gd name="adj1" fmla="val 60630"/>
                  <a:gd name="adj2" fmla="val -5122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the gamma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DEE6D24-B3FC-F677-C427-056E85D06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6" y="4181555"/>
                <a:ext cx="2677758" cy="527333"/>
              </a:xfrm>
              <a:prstGeom prst="wedgeRectCallout">
                <a:avLst>
                  <a:gd name="adj1" fmla="val 60630"/>
                  <a:gd name="adj2" fmla="val -51227"/>
                </a:avLst>
              </a:prstGeom>
              <a:blipFill>
                <a:blip r:embed="rId9"/>
                <a:stretch>
                  <a:fillRect t="-28571" b="-11098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621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18"/>
    </mc:Choice>
    <mc:Fallback xmlns=""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Dirichlet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Distribution over a random </a:t>
                </a:r>
                <a:r>
                  <a:rPr lang="en-IN" dirty="0">
                    <a:latin typeface="Abadi Extra Light" panose="020B0204020104020204" pitchFamily="34" charset="0"/>
                  </a:rPr>
                  <a:t>non-neg vector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that sums to 1, e.g., vector of probabilities of a dice roll showing each of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faces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Equivalent to a distribution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en-US" dirty="0">
                    <a:latin typeface="Abadi Extra Light" panose="020B0204020104020204" pitchFamily="34" charset="0"/>
                  </a:rPr>
                  <a:t> dimensional </a:t>
                </a:r>
                <a:r>
                  <a:rPr lang="en-US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simplex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0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Defined by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US" dirty="0">
                    <a:latin typeface="Abadi Extra Light" panose="020B0204020104020204" pitchFamily="34" charset="0"/>
                  </a:rPr>
                  <a:t>non-negative parameters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IN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The PDF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>
                    <a:latin typeface="Abadi Extra Light" panose="020B0204020104020204" pitchFamily="34" charset="0"/>
                  </a:rPr>
                  <a:t>variance: </a:t>
                </a:r>
                <a:r>
                  <a:rPr lang="en-GB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216602-AF03-CDD1-46C5-98E09A052029}"/>
                  </a:ext>
                </a:extLst>
              </p:cNvPr>
              <p:cNvSpPr txBox="1"/>
              <p:nvPr/>
            </p:nvSpPr>
            <p:spPr>
              <a:xfrm>
                <a:off x="3486352" y="4677237"/>
                <a:ext cx="4965590" cy="1134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IN" sz="32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216602-AF03-CDD1-46C5-98E09A052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52" y="4677237"/>
                <a:ext cx="4965590" cy="1134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D672A2-C4A8-3850-B193-3A0DD4915EC6}"/>
                  </a:ext>
                </a:extLst>
              </p:cNvPr>
              <p:cNvSpPr txBox="1"/>
              <p:nvPr/>
            </p:nvSpPr>
            <p:spPr>
              <a:xfrm>
                <a:off x="2575420" y="2105246"/>
                <a:ext cx="6500626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≤1,  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=1,2,…,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sz="2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D672A2-C4A8-3850-B193-3A0DD4915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420" y="2105246"/>
                <a:ext cx="6500626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832012A6-1FF7-0367-34A6-108CDD2F943E}"/>
                  </a:ext>
                </a:extLst>
              </p:cNvPr>
              <p:cNvSpPr/>
              <p:nvPr/>
            </p:nvSpPr>
            <p:spPr>
              <a:xfrm>
                <a:off x="416114" y="5284830"/>
                <a:ext cx="2801923" cy="527333"/>
              </a:xfrm>
              <a:prstGeom prst="wedgeRectCallout">
                <a:avLst>
                  <a:gd name="adj1" fmla="val 57048"/>
                  <a:gd name="adj2" fmla="val -5122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Dirichlet is like a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-dimensional generalization of the Beta distribution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832012A6-1FF7-0367-34A6-108CDD2F9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4" y="5284830"/>
                <a:ext cx="2801923" cy="527333"/>
              </a:xfrm>
              <a:prstGeom prst="wedgeRectCallout">
                <a:avLst>
                  <a:gd name="adj1" fmla="val 57048"/>
                  <a:gd name="adj2" fmla="val -51227"/>
                </a:avLst>
              </a:prstGeom>
              <a:blipFill>
                <a:blip r:embed="rId6"/>
                <a:stretch>
                  <a:fillRect l="-402" b="-978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C3527FB-F444-21FF-E154-D503388A8AEB}"/>
                  </a:ext>
                </a:extLst>
              </p:cNvPr>
              <p:cNvSpPr/>
              <p:nvPr/>
            </p:nvSpPr>
            <p:spPr>
              <a:xfrm>
                <a:off x="8801973" y="5244700"/>
                <a:ext cx="870534" cy="527333"/>
              </a:xfrm>
              <a:prstGeom prst="wedgeRectCallout">
                <a:avLst>
                  <a:gd name="adj1" fmla="val -58381"/>
                  <a:gd name="adj2" fmla="val 6967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I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C3527FB-F444-21FF-E154-D503388A8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73" y="5244700"/>
                <a:ext cx="870534" cy="527333"/>
              </a:xfrm>
              <a:prstGeom prst="wedgeRectCallout">
                <a:avLst>
                  <a:gd name="adj1" fmla="val -58381"/>
                  <a:gd name="adj2" fmla="val 6967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F58BF1A-06BB-B41A-EC12-FB33764CF0BE}"/>
              </a:ext>
            </a:extLst>
          </p:cNvPr>
          <p:cNvSpPr/>
          <p:nvPr/>
        </p:nvSpPr>
        <p:spPr>
          <a:xfrm>
            <a:off x="9237240" y="3645885"/>
            <a:ext cx="2801923" cy="527333"/>
          </a:xfrm>
          <a:prstGeom prst="wedgeRectCallout">
            <a:avLst>
              <a:gd name="adj1" fmla="val -59119"/>
              <a:gd name="adj2" fmla="val 330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These parameters control the shape of the Dirichlet distribution</a:t>
            </a:r>
            <a:endParaRPr lang="en-US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218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18"/>
    </mc:Choice>
    <mc:Fallback xmlns=""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 animBg="1"/>
      <p:bldP spid="6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Dirichlet Distribution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Shape of the Dirichlet distribution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as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varies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Each point within the two-dim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simplices (triangles) below is a random probability vector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length 3, drawn from the Dirichlet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11E949C-41C3-CDE1-A230-5C5BBF65B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05" y="3713682"/>
            <a:ext cx="28098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3A5204-B3BA-9AD3-D83A-7C89FA4CF98B}"/>
                  </a:ext>
                </a:extLst>
              </p:cNvPr>
              <p:cNvSpPr txBox="1"/>
              <p:nvPr/>
            </p:nvSpPr>
            <p:spPr>
              <a:xfrm>
                <a:off x="1395923" y="2952217"/>
                <a:ext cx="37834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Visualizations of PDFs of some 3-dim Dirichlet distributions (each generated using a different conc. Param vector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3A5204-B3BA-9AD3-D83A-7C89FA4C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23" y="2952217"/>
                <a:ext cx="3783436" cy="923330"/>
              </a:xfrm>
              <a:prstGeom prst="rect">
                <a:avLst/>
              </a:prstGeom>
              <a:blipFill>
                <a:blip r:embed="rId5"/>
                <a:stretch>
                  <a:fillRect l="-1449" t="-3289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5B2F3-1273-0D87-0648-751D977C0B1D}"/>
                  </a:ext>
                </a:extLst>
              </p:cNvPr>
              <p:cNvSpPr txBox="1"/>
              <p:nvPr/>
            </p:nvSpPr>
            <p:spPr>
              <a:xfrm>
                <a:off x="2335710" y="4703508"/>
                <a:ext cx="2911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5B2F3-1273-0D87-0648-751D977C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710" y="4703508"/>
                <a:ext cx="291170" cy="276999"/>
              </a:xfrm>
              <a:prstGeom prst="rect">
                <a:avLst/>
              </a:prstGeom>
              <a:blipFill>
                <a:blip r:embed="rId6"/>
                <a:stretch>
                  <a:fillRect l="-12500" r="-8333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439568-3B38-133F-3594-BD24F5EFF937}"/>
                  </a:ext>
                </a:extLst>
              </p:cNvPr>
              <p:cNvSpPr txBox="1"/>
              <p:nvPr/>
            </p:nvSpPr>
            <p:spPr>
              <a:xfrm>
                <a:off x="2481295" y="4191520"/>
                <a:ext cx="296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439568-3B38-133F-3594-BD24F5EFF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295" y="4191520"/>
                <a:ext cx="296491" cy="276999"/>
              </a:xfrm>
              <a:prstGeom prst="rect">
                <a:avLst/>
              </a:prstGeom>
              <a:blipFill>
                <a:blip r:embed="rId7"/>
                <a:stretch>
                  <a:fillRect l="-12245" r="-8163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3B0CDC-0D6F-9410-CFD1-1279195BE4C0}"/>
                  </a:ext>
                </a:extLst>
              </p:cNvPr>
              <p:cNvSpPr txBox="1"/>
              <p:nvPr/>
            </p:nvSpPr>
            <p:spPr>
              <a:xfrm>
                <a:off x="3139396" y="4506247"/>
                <a:ext cx="296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3B0CDC-0D6F-9410-CFD1-1279195BE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396" y="4506247"/>
                <a:ext cx="296491" cy="276999"/>
              </a:xfrm>
              <a:prstGeom prst="rect">
                <a:avLst/>
              </a:prstGeom>
              <a:blipFill>
                <a:blip r:embed="rId8"/>
                <a:stretch>
                  <a:fillRect l="-12245" r="-6122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71DC6F-4008-5E9A-14AA-99A7E65CF4B9}"/>
                  </a:ext>
                </a:extLst>
              </p:cNvPr>
              <p:cNvSpPr txBox="1"/>
              <p:nvPr/>
            </p:nvSpPr>
            <p:spPr>
              <a:xfrm>
                <a:off x="3802818" y="4778673"/>
                <a:ext cx="2911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71DC6F-4008-5E9A-14AA-99A7E65CF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18" y="4778673"/>
                <a:ext cx="291170" cy="276999"/>
              </a:xfrm>
              <a:prstGeom prst="rect">
                <a:avLst/>
              </a:prstGeom>
              <a:blipFill>
                <a:blip r:embed="rId9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7A34D6-BCC4-4200-BF4E-5E58BC15A087}"/>
                  </a:ext>
                </a:extLst>
              </p:cNvPr>
              <p:cNvSpPr txBox="1"/>
              <p:nvPr/>
            </p:nvSpPr>
            <p:spPr>
              <a:xfrm>
                <a:off x="3677513" y="4191520"/>
                <a:ext cx="296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7A34D6-BCC4-4200-BF4E-5E58BC15A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513" y="4191520"/>
                <a:ext cx="296491" cy="276999"/>
              </a:xfrm>
              <a:prstGeom prst="rect">
                <a:avLst/>
              </a:prstGeom>
              <a:blipFill>
                <a:blip r:embed="rId10"/>
                <a:stretch>
                  <a:fillRect l="-12245" r="-8163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FA323F-8C99-A5CB-BBDD-0553FFE54716}"/>
                  </a:ext>
                </a:extLst>
              </p:cNvPr>
              <p:cNvSpPr txBox="1"/>
              <p:nvPr/>
            </p:nvSpPr>
            <p:spPr>
              <a:xfrm>
                <a:off x="4652346" y="4507506"/>
                <a:ext cx="296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FA323F-8C99-A5CB-BBDD-0553FFE5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46" y="4507506"/>
                <a:ext cx="296491" cy="276999"/>
              </a:xfrm>
              <a:prstGeom prst="rect">
                <a:avLst/>
              </a:prstGeom>
              <a:blipFill>
                <a:blip r:embed="rId11"/>
                <a:stretch>
                  <a:fillRect l="-12245" r="-8163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1A4A0B-C727-7920-FBE6-050CE55E9F00}"/>
                  </a:ext>
                </a:extLst>
              </p:cNvPr>
              <p:cNvSpPr txBox="1"/>
              <p:nvPr/>
            </p:nvSpPr>
            <p:spPr>
              <a:xfrm>
                <a:off x="2481295" y="5862587"/>
                <a:ext cx="2911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1A4A0B-C727-7920-FBE6-050CE55E9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295" y="5862587"/>
                <a:ext cx="291170" cy="276999"/>
              </a:xfrm>
              <a:prstGeom prst="rect">
                <a:avLst/>
              </a:prstGeom>
              <a:blipFill>
                <a:blip r:embed="rId12"/>
                <a:stretch>
                  <a:fillRect l="-12500" r="-8333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4EE24C-AEA3-D413-F089-78BD46682B1C}"/>
                  </a:ext>
                </a:extLst>
              </p:cNvPr>
              <p:cNvSpPr txBox="1"/>
              <p:nvPr/>
            </p:nvSpPr>
            <p:spPr>
              <a:xfrm>
                <a:off x="2183561" y="5305513"/>
                <a:ext cx="296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4EE24C-AEA3-D413-F089-78BD46682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561" y="5305513"/>
                <a:ext cx="296491" cy="276999"/>
              </a:xfrm>
              <a:prstGeom prst="rect">
                <a:avLst/>
              </a:prstGeom>
              <a:blipFill>
                <a:blip r:embed="rId13"/>
                <a:stretch>
                  <a:fillRect l="-12245" r="-8163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49F291-26A3-C45A-B646-43A718305D8B}"/>
                  </a:ext>
                </a:extLst>
              </p:cNvPr>
              <p:cNvSpPr txBox="1"/>
              <p:nvPr/>
            </p:nvSpPr>
            <p:spPr>
              <a:xfrm>
                <a:off x="3108723" y="5582258"/>
                <a:ext cx="296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49F291-26A3-C45A-B646-43A718305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23" y="5582258"/>
                <a:ext cx="296491" cy="276999"/>
              </a:xfrm>
              <a:prstGeom prst="rect">
                <a:avLst/>
              </a:prstGeom>
              <a:blipFill>
                <a:blip r:embed="rId14"/>
                <a:stretch>
                  <a:fillRect l="-12245" r="-612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687802-E755-0F8C-EACE-4C250ABC4B34}"/>
                  </a:ext>
                </a:extLst>
              </p:cNvPr>
              <p:cNvSpPr txBox="1"/>
              <p:nvPr/>
            </p:nvSpPr>
            <p:spPr>
              <a:xfrm>
                <a:off x="4524217" y="5620508"/>
                <a:ext cx="296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687802-E755-0F8C-EACE-4C250ABC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217" y="5620508"/>
                <a:ext cx="296491" cy="276999"/>
              </a:xfrm>
              <a:prstGeom prst="rect">
                <a:avLst/>
              </a:prstGeom>
              <a:blipFill>
                <a:blip r:embed="rId15"/>
                <a:stretch>
                  <a:fillRect l="-12245" r="-8163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7AD912-1964-31AB-AFC0-3073FE41FA9A}"/>
                  </a:ext>
                </a:extLst>
              </p:cNvPr>
              <p:cNvSpPr txBox="1"/>
              <p:nvPr/>
            </p:nvSpPr>
            <p:spPr>
              <a:xfrm>
                <a:off x="3876620" y="5862587"/>
                <a:ext cx="2911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7AD912-1964-31AB-AFC0-3073FE41F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620" y="5862587"/>
                <a:ext cx="291170" cy="276999"/>
              </a:xfrm>
              <a:prstGeom prst="rect">
                <a:avLst/>
              </a:prstGeom>
              <a:blipFill>
                <a:blip r:embed="rId16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9C2DD3-4F27-7242-6B25-4C0E5455C511}"/>
                  </a:ext>
                </a:extLst>
              </p:cNvPr>
              <p:cNvSpPr txBox="1"/>
              <p:nvPr/>
            </p:nvSpPr>
            <p:spPr>
              <a:xfrm>
                <a:off x="3593226" y="5351441"/>
                <a:ext cx="2964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9C2DD3-4F27-7242-6B25-4C0E545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226" y="5351441"/>
                <a:ext cx="296491" cy="276999"/>
              </a:xfrm>
              <a:prstGeom prst="rect">
                <a:avLst/>
              </a:prstGeom>
              <a:blipFill>
                <a:blip r:embed="rId17"/>
                <a:stretch>
                  <a:fillRect l="-12245" r="-8163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>
            <a:extLst>
              <a:ext uri="{FF2B5EF4-FFF2-40B4-BE49-F238E27FC236}">
                <a16:creationId xmlns:a16="http://schemas.microsoft.com/office/drawing/2014/main" id="{CCFC40A4-A202-AFCE-CC00-29AB1D29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373" y="2782918"/>
            <a:ext cx="4544568" cy="372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D8D5EEE0-7DF3-A7A1-AA94-F1E4D2E1B811}"/>
                  </a:ext>
                </a:extLst>
              </p:cNvPr>
              <p:cNvSpPr/>
              <p:nvPr/>
            </p:nvSpPr>
            <p:spPr>
              <a:xfrm>
                <a:off x="358853" y="3887753"/>
                <a:ext cx="1546431" cy="836895"/>
              </a:xfrm>
              <a:prstGeom prst="wedgeRectCallout">
                <a:avLst>
                  <a:gd name="adj1" fmla="val 75367"/>
                  <a:gd name="adj2" fmla="val -5709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controls the shape of the Dirichlet (just like Beta distribution’s hyperparameters)</a:t>
                </a: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D8D5EEE0-7DF3-A7A1-AA94-F1E4D2E1B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3" y="3887753"/>
                <a:ext cx="1546431" cy="836895"/>
              </a:xfrm>
              <a:prstGeom prst="wedgeRectCallout">
                <a:avLst>
                  <a:gd name="adj1" fmla="val 75367"/>
                  <a:gd name="adj2" fmla="val -57095"/>
                </a:avLst>
              </a:prstGeom>
              <a:blipFill>
                <a:blip r:embed="rId19"/>
                <a:stretch>
                  <a:fillRect b="-324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0C503295-C30A-FBC2-2868-458F41841AA3}"/>
                  </a:ext>
                </a:extLst>
              </p:cNvPr>
              <p:cNvSpPr/>
              <p:nvPr/>
            </p:nvSpPr>
            <p:spPr>
              <a:xfrm>
                <a:off x="4987392" y="2633691"/>
                <a:ext cx="1042663" cy="585132"/>
              </a:xfrm>
              <a:prstGeom prst="wedgeRectCallout">
                <a:avLst>
                  <a:gd name="adj1" fmla="val 59688"/>
                  <a:gd name="adj2" fmla="val 11049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Like a uniform distribution 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are 1</a:t>
                </a: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0C503295-C30A-FBC2-2868-458F4184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392" y="2633691"/>
                <a:ext cx="1042663" cy="585132"/>
              </a:xfrm>
              <a:prstGeom prst="wedgeRectCallout">
                <a:avLst>
                  <a:gd name="adj1" fmla="val 59688"/>
                  <a:gd name="adj2" fmla="val 110492"/>
                </a:avLst>
              </a:prstGeom>
              <a:blipFill>
                <a:blip r:embed="rId20"/>
                <a:stretch>
                  <a:fillRect t="-246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14583CBA-0AA4-A1D0-3278-65CDC006631F}"/>
                  </a:ext>
                </a:extLst>
              </p:cNvPr>
              <p:cNvSpPr/>
              <p:nvPr/>
            </p:nvSpPr>
            <p:spPr>
              <a:xfrm>
                <a:off x="10131152" y="3128550"/>
                <a:ext cx="1541293" cy="585132"/>
              </a:xfrm>
              <a:prstGeom prst="wedgeRectCallout">
                <a:avLst>
                  <a:gd name="adj1" fmla="val -67794"/>
                  <a:gd name="adj2" fmla="val 8755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large results in peak around the </a:t>
                </a:r>
                <a:r>
                  <a:rPr lang="en-IN" sz="12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simplex </a:t>
                </a: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14583CBA-0AA4-A1D0-3278-65CDC0066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152" y="3128550"/>
                <a:ext cx="1541293" cy="585132"/>
              </a:xfrm>
              <a:prstGeom prst="wedgeRectCallout">
                <a:avLst>
                  <a:gd name="adj1" fmla="val -67794"/>
                  <a:gd name="adj2" fmla="val 87553"/>
                </a:avLst>
              </a:prstGeom>
              <a:blipFill>
                <a:blip r:embed="rId21"/>
                <a:stretch>
                  <a:fillRect t="-2899" r="-128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A97F8826-9BDB-5B99-6BDA-277EE887CD5F}"/>
                  </a:ext>
                </a:extLst>
              </p:cNvPr>
              <p:cNvSpPr/>
              <p:nvPr/>
            </p:nvSpPr>
            <p:spPr>
              <a:xfrm>
                <a:off x="10309295" y="3921115"/>
                <a:ext cx="1790175" cy="994834"/>
              </a:xfrm>
              <a:prstGeom prst="wedgeRectCallout">
                <a:avLst>
                  <a:gd name="adj1" fmla="val 1466"/>
                  <a:gd name="adj2" fmla="val -7167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More red means we will get more points from that region when drawing random </a:t>
                </a:r>
                <a14:m>
                  <m:oMath xmlns:m="http://schemas.openxmlformats.org/officeDocument/2006/math">
                    <m:r>
                      <a:rPr lang="en-I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vectors from the Dirichlet </a:t>
                </a:r>
              </a:p>
            </p:txBody>
          </p:sp>
        </mc:Choice>
        <mc:Fallback xmlns="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A97F8826-9BDB-5B99-6BDA-277EE887C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295" y="3921115"/>
                <a:ext cx="1790175" cy="994834"/>
              </a:xfrm>
              <a:prstGeom prst="wedgeRectCallout">
                <a:avLst>
                  <a:gd name="adj1" fmla="val 1466"/>
                  <a:gd name="adj2" fmla="val -71673"/>
                </a:avLst>
              </a:prstGeom>
              <a:blipFill>
                <a:blip r:embed="rId22"/>
                <a:stretch>
                  <a:fillRect b="-34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693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18"/>
    </mc:Choice>
    <mc:Fallback xmlns=""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 animBg="1"/>
      <p:bldP spid="21" grpId="0" animBg="1"/>
      <p:bldP spid="22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Gamma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Distribution over non-negative random variable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e.g., time between phone-calls at a call </a:t>
                </a:r>
                <a:r>
                  <a:rPr lang="en-IN" dirty="0" err="1">
                    <a:latin typeface="Abadi Extra Light" panose="020B0204020104020204" pitchFamily="34" charset="0"/>
                  </a:rPr>
                  <a:t>center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Defined by a shape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Abadi Extra Light" panose="020B0204020104020204" pitchFamily="34" charset="0"/>
                  </a:rPr>
                  <a:t> and a scale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The PDF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>
                    <a:latin typeface="Abadi Extra Light" panose="020B0204020104020204" pitchFamily="34" charset="0"/>
                  </a:rPr>
                  <a:t>variance: </a:t>
                </a:r>
                <a:r>
                  <a:rPr lang="en-GB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badi Extra Light" panose="020B0204020104020204" pitchFamily="34" charset="0"/>
                  </a:rPr>
                  <a:t>Note: Sometimes, the gamma distribution can also be defined in another parameterization (shape and inverse scale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8B271-0235-7458-A55D-E50C9FFA1253}"/>
                  </a:ext>
                </a:extLst>
              </p:cNvPr>
              <p:cNvSpPr txBox="1"/>
              <p:nvPr/>
            </p:nvSpPr>
            <p:spPr>
              <a:xfrm>
                <a:off x="804535" y="3261450"/>
                <a:ext cx="5517729" cy="1252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m:rPr>
                              <m:lit/>
                            </m:rP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8B271-0235-7458-A55D-E50C9FFA1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35" y="3261450"/>
                <a:ext cx="5517729" cy="1252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8093F0EA-929C-4361-8781-44BCC5134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02" y="2249560"/>
            <a:ext cx="3518832" cy="263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22C34C-5C36-D0E4-8684-6EECCFDBE1C0}"/>
                  </a:ext>
                </a:extLst>
              </p:cNvPr>
              <p:cNvSpPr txBox="1"/>
              <p:nvPr/>
            </p:nvSpPr>
            <p:spPr>
              <a:xfrm>
                <a:off x="7053847" y="3359234"/>
                <a:ext cx="962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22C34C-5C36-D0E4-8684-6EECCFDBE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847" y="3359234"/>
                <a:ext cx="962828" cy="276999"/>
              </a:xfrm>
              <a:prstGeom prst="rect">
                <a:avLst/>
              </a:prstGeom>
              <a:blipFill>
                <a:blip r:embed="rId6"/>
                <a:stretch>
                  <a:fillRect l="-5696" t="-2222" r="-8228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E1F1B5-3F94-473F-CC52-B952DC187A63}"/>
                  </a:ext>
                </a:extLst>
              </p:cNvPr>
              <p:cNvSpPr txBox="1"/>
              <p:nvPr/>
            </p:nvSpPr>
            <p:spPr>
              <a:xfrm>
                <a:off x="9966224" y="4888684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E1F1B5-3F94-473F-CC52-B952DC187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224" y="4888684"/>
                <a:ext cx="207621" cy="276999"/>
              </a:xfrm>
              <a:prstGeom prst="rect">
                <a:avLst/>
              </a:prstGeom>
              <a:blipFill>
                <a:blip r:embed="rId7"/>
                <a:stretch>
                  <a:fillRect l="-29412" r="-2352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3044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18"/>
    </mc:Choice>
    <mc:Fallback xmlns=""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Gaussian Distribution (Univariate)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Distribution over real-valued scalar random variables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e.g., height of students in a class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Defined by a scalar mean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and a scalar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Mean: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IN" sz="24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Variance: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]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Inverse of variance is called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precision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2631C02-997A-4979-B9B6-F98D05F6D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266" y="2420136"/>
            <a:ext cx="3328980" cy="2580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A82EC-D0AD-43B3-9793-74B7D0360409}"/>
                  </a:ext>
                </a:extLst>
              </p:cNvPr>
              <p:cNvSpPr txBox="1"/>
              <p:nvPr/>
            </p:nvSpPr>
            <p:spPr>
              <a:xfrm>
                <a:off x="700474" y="3182859"/>
                <a:ext cx="5714962" cy="833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A82EC-D0AD-43B3-9793-74B7D0360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74" y="3182859"/>
                <a:ext cx="5714962" cy="833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/>
              <p:nvPr/>
            </p:nvSpPr>
            <p:spPr>
              <a:xfrm>
                <a:off x="7323266" y="5805049"/>
                <a:ext cx="3679597" cy="727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I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IN" sz="1600" b="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ECF9E1-D83B-4853-A9DB-E9313D379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266" y="5805049"/>
                <a:ext cx="3679597" cy="7275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A7BFF9F-3A68-4A9F-84E1-759C3F01C88E}"/>
              </a:ext>
            </a:extLst>
          </p:cNvPr>
          <p:cNvSpPr/>
          <p:nvPr/>
        </p:nvSpPr>
        <p:spPr>
          <a:xfrm>
            <a:off x="9989377" y="5230805"/>
            <a:ext cx="1703077" cy="574244"/>
          </a:xfrm>
          <a:prstGeom prst="wedgeRectCallout">
            <a:avLst>
              <a:gd name="adj1" fmla="val -84946"/>
              <a:gd name="adj2" fmla="val 6430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Gaussian PDF in terms of precision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38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18"/>
    </mc:Choice>
    <mc:Fallback xmlns="">
      <p:transition spd="slow" advTm="87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Discrete 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- probability that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called 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probability mass function </a:t>
                </a:r>
                <a:r>
                  <a:rPr lang="en-GB" dirty="0">
                    <a:latin typeface="Abadi Extra Light" panose="020B0204020104020204" pitchFamily="34" charset="0"/>
                  </a:rPr>
                  <a:t>(PMF) of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value</a:t>
                </a:r>
                <a:r>
                  <a:rPr lang="en-GB" dirty="0">
                    <a:latin typeface="Abadi Extra Light" panose="020B0204020104020204" pitchFamily="34" charset="0"/>
                  </a:rPr>
                  <a:t> of the PMF 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A833B1-E0E7-4EF8-853E-1C4BD9CDAD97}"/>
                  </a:ext>
                </a:extLst>
              </p:cNvPr>
              <p:cNvSpPr txBox="1"/>
              <p:nvPr/>
            </p:nvSpPr>
            <p:spPr>
              <a:xfrm>
                <a:off x="2635218" y="3794690"/>
                <a:ext cx="2090765" cy="1658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≤ 1</m:t>
                      </m:r>
                    </m:oMath>
                  </m:oMathPara>
                </a14:m>
                <a:endParaRPr lang="en-I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A833B1-E0E7-4EF8-853E-1C4BD9CD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18" y="3794690"/>
                <a:ext cx="2090765" cy="1658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C8A4FAFF-B2A7-4C28-B41C-7D7DB110D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64" y="3632715"/>
            <a:ext cx="3044378" cy="191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644F96-F07D-404C-96E6-ED844B662913}"/>
                  </a:ext>
                </a:extLst>
              </p:cNvPr>
              <p:cNvSpPr txBox="1"/>
              <p:nvPr/>
            </p:nvSpPr>
            <p:spPr>
              <a:xfrm>
                <a:off x="5730621" y="4379197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644F96-F07D-404C-96E6-ED844B662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21" y="4379197"/>
                <a:ext cx="531043" cy="276999"/>
              </a:xfrm>
              <a:prstGeom prst="rect">
                <a:avLst/>
              </a:prstGeom>
              <a:blipFill>
                <a:blip r:embed="rId6"/>
                <a:stretch>
                  <a:fillRect l="-10345" t="-2174" r="-16092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A78E39-6269-4709-861F-F3D073177F15}"/>
                  </a:ext>
                </a:extLst>
              </p:cNvPr>
              <p:cNvSpPr txBox="1"/>
              <p:nvPr/>
            </p:nvSpPr>
            <p:spPr>
              <a:xfrm>
                <a:off x="7656631" y="5640825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A78E39-6269-4709-861F-F3D07317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31" y="5640825"/>
                <a:ext cx="207621" cy="276999"/>
              </a:xfrm>
              <a:prstGeom prst="rect">
                <a:avLst/>
              </a:prstGeom>
              <a:blipFill>
                <a:blip r:embed="rId7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24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300"/>
    </mc:Choice>
    <mc:Fallback xmlns="">
      <p:transition spd="slow" advTm="98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Gaussian Distribution (Multivariate)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Distribution over real-valued vector random variables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Defined by a mean vector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and a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covariance matrix </a:t>
                </a:r>
                <a14:m>
                  <m:oMath xmlns:m="http://schemas.openxmlformats.org/officeDocument/2006/math">
                    <m:r>
                      <a:rPr lang="en-IN" sz="2600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matrix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must be symmetric and PSD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All eigenvalues are positive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200" i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for any real vector 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sz="2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covariance matrix also controls the shape of the Gaussian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A82EC-D0AD-43B3-9793-74B7D0360409}"/>
                  </a:ext>
                </a:extLst>
              </p:cNvPr>
              <p:cNvSpPr txBox="1"/>
              <p:nvPr/>
            </p:nvSpPr>
            <p:spPr>
              <a:xfrm>
                <a:off x="638664" y="2580113"/>
                <a:ext cx="7496219" cy="848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A82EC-D0AD-43B3-9793-74B7D0360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64" y="2580113"/>
                <a:ext cx="7496219" cy="848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BAF45D70-36D3-496C-B533-8C0F5DF53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872" y="2161409"/>
            <a:ext cx="3429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04CFC-42AC-4705-8C79-01CAF2FB79D1}"/>
              </a:ext>
            </a:extLst>
          </p:cNvPr>
          <p:cNvSpPr txBox="1"/>
          <p:nvPr/>
        </p:nvSpPr>
        <p:spPr>
          <a:xfrm>
            <a:off x="8647803" y="1976743"/>
            <a:ext cx="28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two-dimensional Gaussian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574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706"/>
    </mc:Choice>
    <mc:Fallback xmlns="">
      <p:transition spd="slow" advTm="96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Covariance Matrix for Multivariate Gaussian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2013EB-2F5F-4C1A-AD4F-38CEF6C1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8" y="1413383"/>
            <a:ext cx="2263892" cy="22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0623CF5-161C-4961-81FC-18F4DDDF3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8" y="3975336"/>
            <a:ext cx="2299488" cy="22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CFD693CE-D093-4342-8B5E-13882A7C0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71" y="1413383"/>
            <a:ext cx="2270654" cy="22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A852BEB-62C0-4A97-B375-7E29E79A5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71" y="3975335"/>
            <a:ext cx="2270654" cy="229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67A76E39-0D21-495C-A1C7-FC6207041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286" y="1413383"/>
            <a:ext cx="2212111" cy="22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2C97579C-D28A-4DAA-A03F-26E0CF156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90" y="3975335"/>
            <a:ext cx="2299486" cy="229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011CC-C932-4626-A6A7-21A1791B21B1}"/>
              </a:ext>
            </a:extLst>
          </p:cNvPr>
          <p:cNvSpPr txBox="1"/>
          <p:nvPr/>
        </p:nvSpPr>
        <p:spPr>
          <a:xfrm>
            <a:off x="395418" y="1023925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Spherical Covariance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82709-BAA7-4BE1-B681-D451CB135DA4}"/>
              </a:ext>
            </a:extLst>
          </p:cNvPr>
          <p:cNvSpPr txBox="1"/>
          <p:nvPr/>
        </p:nvSpPr>
        <p:spPr>
          <a:xfrm>
            <a:off x="3464169" y="1044051"/>
            <a:ext cx="209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Diagonal Covariance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38B9C-4D69-4F56-AB7A-E540C6551D60}"/>
              </a:ext>
            </a:extLst>
          </p:cNvPr>
          <p:cNvSpPr txBox="1"/>
          <p:nvPr/>
        </p:nvSpPr>
        <p:spPr>
          <a:xfrm>
            <a:off x="6769685" y="1049939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Full 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7DFA1-45F1-445E-8A16-FF4448FE18A7}"/>
              </a:ext>
            </a:extLst>
          </p:cNvPr>
          <p:cNvSpPr txBox="1"/>
          <p:nvPr/>
        </p:nvSpPr>
        <p:spPr>
          <a:xfrm>
            <a:off x="103243" y="1327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E878F-4FDB-44B7-AE7F-BB8A945CDEF2}"/>
              </a:ext>
            </a:extLst>
          </p:cNvPr>
          <p:cNvSpPr txBox="1"/>
          <p:nvPr/>
        </p:nvSpPr>
        <p:spPr>
          <a:xfrm>
            <a:off x="2403834" y="3625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C2B74D-8D2F-4873-9BD8-906B4434E2EA}"/>
              </a:ext>
            </a:extLst>
          </p:cNvPr>
          <p:cNvSpPr txBox="1"/>
          <p:nvPr/>
        </p:nvSpPr>
        <p:spPr>
          <a:xfrm>
            <a:off x="91760" y="35962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78F7C-5016-4AF9-ACC0-070AA207BBF6}"/>
              </a:ext>
            </a:extLst>
          </p:cNvPr>
          <p:cNvSpPr txBox="1"/>
          <p:nvPr/>
        </p:nvSpPr>
        <p:spPr>
          <a:xfrm>
            <a:off x="3117638" y="34937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1C77AF-A8A1-4F78-81CC-16FFDE3EC340}"/>
              </a:ext>
            </a:extLst>
          </p:cNvPr>
          <p:cNvSpPr txBox="1"/>
          <p:nvPr/>
        </p:nvSpPr>
        <p:spPr>
          <a:xfrm>
            <a:off x="6156450" y="352820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9F8B8-C8F8-4B6E-A819-10D23A4486B4}"/>
              </a:ext>
            </a:extLst>
          </p:cNvPr>
          <p:cNvSpPr txBox="1"/>
          <p:nvPr/>
        </p:nvSpPr>
        <p:spPr>
          <a:xfrm>
            <a:off x="209309" y="62553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5141F3-A418-4928-BA24-87984FF42098}"/>
              </a:ext>
            </a:extLst>
          </p:cNvPr>
          <p:cNvSpPr txBox="1"/>
          <p:nvPr/>
        </p:nvSpPr>
        <p:spPr>
          <a:xfrm>
            <a:off x="3133518" y="61679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519C3E-1B45-4599-A0ED-F0FEE11501BE}"/>
              </a:ext>
            </a:extLst>
          </p:cNvPr>
          <p:cNvSpPr txBox="1"/>
          <p:nvPr/>
        </p:nvSpPr>
        <p:spPr>
          <a:xfrm>
            <a:off x="6156450" y="61679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33B8F3-40E5-4F5B-BA02-CD48E697DC44}"/>
              </a:ext>
            </a:extLst>
          </p:cNvPr>
          <p:cNvSpPr txBox="1"/>
          <p:nvPr/>
        </p:nvSpPr>
        <p:spPr>
          <a:xfrm>
            <a:off x="138509" y="3994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1D6831-ED51-45EE-8D8A-C1A7AC776C7C}"/>
              </a:ext>
            </a:extLst>
          </p:cNvPr>
          <p:cNvSpPr txBox="1"/>
          <p:nvPr/>
        </p:nvSpPr>
        <p:spPr>
          <a:xfrm>
            <a:off x="2570574" y="6206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DC4E62-46EA-4857-A54D-6DB5FD7195E9}"/>
              </a:ext>
            </a:extLst>
          </p:cNvPr>
          <p:cNvSpPr txBox="1"/>
          <p:nvPr/>
        </p:nvSpPr>
        <p:spPr>
          <a:xfrm>
            <a:off x="5515228" y="6172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E2F695-5285-4AA6-AF6F-859C06AAAE03}"/>
              </a:ext>
            </a:extLst>
          </p:cNvPr>
          <p:cNvSpPr txBox="1"/>
          <p:nvPr/>
        </p:nvSpPr>
        <p:spPr>
          <a:xfrm>
            <a:off x="8621022" y="6167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4E83A7-5F27-4006-9589-61C0A3C58F0C}"/>
              </a:ext>
            </a:extLst>
          </p:cNvPr>
          <p:cNvSpPr txBox="1"/>
          <p:nvPr/>
        </p:nvSpPr>
        <p:spPr>
          <a:xfrm>
            <a:off x="3192037" y="3897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434B0-F286-4D68-86E4-5364A6E5A31D}"/>
              </a:ext>
            </a:extLst>
          </p:cNvPr>
          <p:cNvSpPr txBox="1"/>
          <p:nvPr/>
        </p:nvSpPr>
        <p:spPr>
          <a:xfrm>
            <a:off x="6191716" y="3897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DB43CD4-4EB5-434C-90C8-1CB33A3377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1040" y="2025525"/>
            <a:ext cx="1004822" cy="965223"/>
          </a:xfrm>
          <a:prstGeom prst="rect">
            <a:avLst/>
          </a:prstGeom>
        </p:spPr>
      </p:pic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9666D0D3-A1B0-46D7-91E6-A8A63C68F277}"/>
              </a:ext>
            </a:extLst>
          </p:cNvPr>
          <p:cNvSpPr/>
          <p:nvPr/>
        </p:nvSpPr>
        <p:spPr>
          <a:xfrm>
            <a:off x="9253057" y="1963780"/>
            <a:ext cx="1710314" cy="757347"/>
          </a:xfrm>
          <a:prstGeom prst="wedgeRectCallout">
            <a:avLst>
              <a:gd name="adj1" fmla="val 67401"/>
              <a:gd name="adj2" fmla="val -60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Spherical: Equal spreads (variances) along all dimensions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32E35E09-8A4B-435F-9E7B-77FC9DBFE6BB}"/>
              </a:ext>
            </a:extLst>
          </p:cNvPr>
          <p:cNvSpPr/>
          <p:nvPr/>
        </p:nvSpPr>
        <p:spPr>
          <a:xfrm>
            <a:off x="9290726" y="3012297"/>
            <a:ext cx="1710314" cy="891677"/>
          </a:xfrm>
          <a:prstGeom prst="wedgeRectCallout">
            <a:avLst>
              <a:gd name="adj1" fmla="val 203"/>
              <a:gd name="adj2" fmla="val -8765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Diagonal: Unequal spreads (variances) along all directions but still axis-parallel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16B123E8-227B-4C69-B081-555044B7A240}"/>
              </a:ext>
            </a:extLst>
          </p:cNvPr>
          <p:cNvSpPr/>
          <p:nvPr/>
        </p:nvSpPr>
        <p:spPr>
          <a:xfrm>
            <a:off x="9331631" y="4195144"/>
            <a:ext cx="1710314" cy="1097677"/>
          </a:xfrm>
          <a:prstGeom prst="wedgeRectCallout">
            <a:avLst>
              <a:gd name="adj1" fmla="val -287"/>
              <a:gd name="adj2" fmla="val -777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Full: Unequal spreads (variances) along all directions and also spreads along oblique directions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81EF24-C00C-4903-99CB-3F8B4979BF34}"/>
              </a:ext>
            </a:extLst>
          </p:cNvPr>
          <p:cNvSpPr txBox="1"/>
          <p:nvPr/>
        </p:nvSpPr>
        <p:spPr>
          <a:xfrm>
            <a:off x="3188170" y="1327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9C012E-9F65-4E1B-BD5C-3485A4B7B48C}"/>
              </a:ext>
            </a:extLst>
          </p:cNvPr>
          <p:cNvSpPr txBox="1"/>
          <p:nvPr/>
        </p:nvSpPr>
        <p:spPr>
          <a:xfrm>
            <a:off x="6206073" y="1292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B93460-0B2D-4D67-8611-282688FCCE4F}"/>
              </a:ext>
            </a:extLst>
          </p:cNvPr>
          <p:cNvSpPr txBox="1"/>
          <p:nvPr/>
        </p:nvSpPr>
        <p:spPr>
          <a:xfrm>
            <a:off x="5556793" y="3527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A8BE93-D17D-40F7-A97F-5CBD6CFF2987}"/>
              </a:ext>
            </a:extLst>
          </p:cNvPr>
          <p:cNvSpPr txBox="1"/>
          <p:nvPr/>
        </p:nvSpPr>
        <p:spPr>
          <a:xfrm>
            <a:off x="8513198" y="3561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25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580"/>
    </mc:Choice>
    <mc:Fallback xmlns="">
      <p:transition spd="slow" advTm="200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Continuous 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 </a:t>
                </a:r>
                <a:r>
                  <a:rPr lang="en-GB" i="1" dirty="0">
                    <a:latin typeface="Abadi Extra Light" panose="020B0204020104020204" pitchFamily="34" charset="0"/>
                  </a:rPr>
                  <a:t>probability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meaningless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cont.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IN" dirty="0">
                    <a:latin typeface="Abadi Extra Light" panose="020B0204020104020204" pitchFamily="34" charset="0"/>
                  </a:rPr>
                  <a:t>, we talk in terms of prob. within an </a:t>
                </a:r>
                <a:r>
                  <a:rPr lang="en-IN" u="sng" dirty="0">
                    <a:latin typeface="Abadi Extra Light" panose="020B0204020104020204" pitchFamily="34" charset="0"/>
                  </a:rPr>
                  <a:t>interval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prob. that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probability density at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C2D59-2D3D-4078-96E0-2D832DEC1114}"/>
                  </a:ext>
                </a:extLst>
              </p:cNvPr>
              <p:cNvSpPr txBox="1"/>
              <p:nvPr/>
            </p:nvSpPr>
            <p:spPr>
              <a:xfrm>
                <a:off x="5046931" y="3567360"/>
                <a:ext cx="2211696" cy="1991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trike="sngStrike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i="1" strike="sngStrike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strike="sngStrike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strike="sngStrike" dirty="0" smtClean="0">
                          <a:latin typeface="Cambria Math" panose="02040503050406030204" pitchFamily="18" charset="0"/>
                        </a:rPr>
                        <m:t>≤ 1</m:t>
                      </m:r>
                    </m:oMath>
                  </m:oMathPara>
                </a14:m>
                <a:endParaRPr lang="en-IN" sz="2800" strike="sngStrik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C2D59-2D3D-4078-96E0-2D832DEC1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931" y="3567360"/>
                <a:ext cx="2211696" cy="1991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32E6B9B-39B2-4132-99E2-EF9338831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47" y="4761991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7A2189B-D853-44D8-AAF8-63AE3BEDFE8E}"/>
                  </a:ext>
                </a:extLst>
              </p:cNvPr>
              <p:cNvSpPr/>
              <p:nvPr/>
            </p:nvSpPr>
            <p:spPr>
              <a:xfrm>
                <a:off x="1342663" y="3701098"/>
                <a:ext cx="3170614" cy="1385872"/>
              </a:xfrm>
              <a:prstGeom prst="wedgeRectCallout">
                <a:avLst>
                  <a:gd name="adj1" fmla="val -55987"/>
                  <a:gd name="adj2" fmla="val 3867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Yes, probability density at a point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very well be larger than 1. The integral however must be equal to 1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7A2189B-D853-44D8-AAF8-63AE3BEDF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63" y="3701098"/>
                <a:ext cx="3170614" cy="1385872"/>
              </a:xfrm>
              <a:prstGeom prst="wedgeRectCallout">
                <a:avLst>
                  <a:gd name="adj1" fmla="val -55987"/>
                  <a:gd name="adj2" fmla="val 38673"/>
                </a:avLst>
              </a:prstGeom>
              <a:blipFill>
                <a:blip r:embed="rId6"/>
                <a:stretch>
                  <a:fillRect b="-480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EF064D37-EE7A-47BF-9AD0-517FF86E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81" y="3348538"/>
            <a:ext cx="2836571" cy="237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26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82"/>
    </mc:Choice>
    <mc:Fallback xmlns="">
      <p:transition spd="slow" advTm="224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word about notation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can mean different things depending on the context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the distribution (PMF/PDF) of an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simply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the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prob.</a:t>
                </a:r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prob. density </a:t>
                </a:r>
                <a:r>
                  <a:rPr lang="en-GB" dirty="0">
                    <a:latin typeface="Abadi Extra Light" panose="020B0204020104020204" pitchFamily="34" charset="0"/>
                  </a:rPr>
                  <a:t>at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Actual meaning should be clear from the context (but be careful)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Exercise same care when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a specific distribution (Bernoulli, Gaussian, etc.)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following means generating a random sample from the distribution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CA94C5-915E-4C32-B869-BF3D644C5410}"/>
                  </a:ext>
                </a:extLst>
              </p:cNvPr>
              <p:cNvSpPr txBox="1"/>
              <p:nvPr/>
            </p:nvSpPr>
            <p:spPr>
              <a:xfrm>
                <a:off x="4857226" y="5529991"/>
                <a:ext cx="211461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CA94C5-915E-4C32-B869-BF3D644C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26" y="5529991"/>
                <a:ext cx="2114618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794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153"/>
    </mc:Choice>
    <mc:Fallback xmlns="">
      <p:transition spd="slow" advTm="201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Joint Probability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Joint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models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probability of co-occurrence </a:t>
                </a:r>
                <a:r>
                  <a:rPr lang="en-GB" dirty="0">
                    <a:latin typeface="Abadi Extra Light" panose="020B0204020104020204" pitchFamily="34" charset="0"/>
                  </a:rPr>
                  <a:t>of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, the joint PMF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like a </a:t>
                </a:r>
                <a:r>
                  <a:rPr lang="en-GB" u="sng" dirty="0">
                    <a:latin typeface="Abadi Extra Light" panose="020B0204020104020204" pitchFamily="34" charset="0"/>
                  </a:rPr>
                  <a:t>table</a:t>
                </a:r>
                <a:r>
                  <a:rPr lang="en-GB" dirty="0">
                    <a:latin typeface="Abadi Extra Light" panose="020B0204020104020204" pitchFamily="34" charset="0"/>
                  </a:rPr>
                  <a:t> (that sums to 1)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two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we have joint PDF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EB9C038C-36A9-41F9-AFAD-CB0DD9B08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8" y="2515390"/>
            <a:ext cx="58483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1D79174-785E-450C-AE50-AF1A3A3E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14" y="3305263"/>
            <a:ext cx="4226761" cy="106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B4BFB02-4F87-4F93-9214-054458774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11" y="5727214"/>
            <a:ext cx="4128340" cy="87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901E9-7A0A-4F40-BC58-7181D6ABAF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7243" y="2032778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D1E39A8-B32E-4A40-9368-8F827335FB76}"/>
              </a:ext>
            </a:extLst>
          </p:cNvPr>
          <p:cNvSpPr/>
          <p:nvPr/>
        </p:nvSpPr>
        <p:spPr>
          <a:xfrm>
            <a:off x="7516549" y="2136156"/>
            <a:ext cx="3170614" cy="1169107"/>
          </a:xfrm>
          <a:prstGeom prst="wedgeRectCallout">
            <a:avLst>
              <a:gd name="adj1" fmla="val 69956"/>
              <a:gd name="adj2" fmla="val -2670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3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, we will likewise have a “cube” for the PMF. For more than 3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’s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too, similar analogy holds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354BA2-BCD3-4C4A-8AA9-2F28E2383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0147" y="5634648"/>
            <a:ext cx="1004822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26FCB5B-4401-4BF1-B1BB-8F7F8929FF4F}"/>
              </a:ext>
            </a:extLst>
          </p:cNvPr>
          <p:cNvSpPr/>
          <p:nvPr/>
        </p:nvSpPr>
        <p:spPr>
          <a:xfrm>
            <a:off x="7909533" y="5777421"/>
            <a:ext cx="3170614" cy="910897"/>
          </a:xfrm>
          <a:prstGeom prst="wedgeRectCallout">
            <a:avLst>
              <a:gd name="adj1" fmla="val 60431"/>
              <a:gd name="adj2" fmla="val -2578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more than tw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o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, we will likewise have a multi-dim integral for this property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66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110"/>
    </mc:Choice>
    <mc:Fallback xmlns="">
      <p:transition spd="slow" advTm="212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Marginal Probability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 X and Y (discrete/continuous – both need not of same type)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Marg. Prob. is PMF/PDF of one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accounting for all possibilities of the other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it is the sum of the PMF table along the rows/columns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CFF253AC-3C40-4B48-B0CA-4D1EBB538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90" y="3232555"/>
            <a:ext cx="4274671" cy="229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A44604A-1FA6-43EA-872A-6FFAFACB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939" y="5727214"/>
            <a:ext cx="7843405" cy="53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B5E731-DE65-4E4B-B996-C0F34121F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1933" y="3501049"/>
            <a:ext cx="1004822" cy="965223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4C3427E-5CE1-4AEE-85FE-779C5DE60D57}"/>
              </a:ext>
            </a:extLst>
          </p:cNvPr>
          <p:cNvSpPr/>
          <p:nvPr/>
        </p:nvSpPr>
        <p:spPr>
          <a:xfrm>
            <a:off x="6596119" y="3281384"/>
            <a:ext cx="4100280" cy="1404552"/>
          </a:xfrm>
          <a:prstGeom prst="wedgeRectCallout">
            <a:avLst>
              <a:gd name="adj1" fmla="val 60521"/>
              <a:gd name="adj2" fmla="val -16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definition also applied for two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sets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of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marginal of one set of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is obtained by summing over all possibilities of the second set of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633F20C-9FA1-47A6-AC2F-9F5FD5433A11}"/>
              </a:ext>
            </a:extLst>
          </p:cNvPr>
          <p:cNvSpPr/>
          <p:nvPr/>
        </p:nvSpPr>
        <p:spPr>
          <a:xfrm>
            <a:off x="6438127" y="4825540"/>
            <a:ext cx="4100280" cy="901674"/>
          </a:xfrm>
          <a:prstGeom prst="wedgeRectCallout">
            <a:avLst>
              <a:gd name="adj1" fmla="val 42721"/>
              <a:gd name="adj2" fmla="val -6917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discrete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, marginalization is called summing over, for continuous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, it is called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“integrating out”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7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560"/>
    </mc:Choice>
    <mc:Fallback xmlns="">
      <p:transition spd="slow" advTm="263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Conditional Probability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(discrete/continuous – both need not of same type)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Conditional PMF/PDF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the prob. dist. of one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fixing other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like taking a slice of the joint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A conditional PMF/PDF may also be conditioned on something that is not the value of an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but some fixed quantity in general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1F55B481-03B8-4D39-882F-275A527F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21" y="3611115"/>
            <a:ext cx="5368695" cy="126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521A0-F0F6-434B-8F1A-D9807586A1EA}"/>
              </a:ext>
            </a:extLst>
          </p:cNvPr>
          <p:cNvSpPr txBox="1"/>
          <p:nvPr/>
        </p:nvSpPr>
        <p:spPr>
          <a:xfrm>
            <a:off x="2477952" y="3241783"/>
            <a:ext cx="26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Discrete Random Variables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5EBAB81-E392-482F-9501-E043FE73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56" y="3429000"/>
            <a:ext cx="3596844" cy="177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C75E0F-A375-4231-8708-3B3DFDBC739F}"/>
              </a:ext>
            </a:extLst>
          </p:cNvPr>
          <p:cNvSpPr txBox="1"/>
          <p:nvPr/>
        </p:nvSpPr>
        <p:spPr>
          <a:xfrm>
            <a:off x="7664757" y="3102736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B56E45A-B2BF-439B-BEA6-3D65B355A9D0}"/>
                  </a:ext>
                </a:extLst>
              </p:cNvPr>
              <p:cNvSpPr/>
              <p:nvPr/>
            </p:nvSpPr>
            <p:spPr>
              <a:xfrm>
                <a:off x="8574902" y="5727214"/>
                <a:ext cx="3596844" cy="901674"/>
              </a:xfrm>
              <a:prstGeom prst="wedgeRectCallout">
                <a:avLst>
                  <a:gd name="adj1" fmla="val -68507"/>
                  <a:gd name="adj2" fmla="val -3381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will  see cond. dist. of output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given weights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</a:t>
                </a:r>
                <a:r>
                  <a:rPr lang="en-IN" sz="20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</a:t>
                </a:r>
                <a:r>
                  <a:rPr lang="en-IN" sz="20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.v.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and features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2000" b="1" i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written as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B56E45A-B2BF-439B-BEA6-3D65B355A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902" y="5727214"/>
                <a:ext cx="3596844" cy="901674"/>
              </a:xfrm>
              <a:prstGeom prst="wedgeRectCallout">
                <a:avLst>
                  <a:gd name="adj1" fmla="val -68507"/>
                  <a:gd name="adj2" fmla="val -33811"/>
                </a:avLst>
              </a:prstGeom>
              <a:blipFill>
                <a:blip r:embed="rId6"/>
                <a:stretch>
                  <a:fillRect t="-9396" b="-1745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79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030"/>
    </mc:Choice>
    <mc:Fallback xmlns="">
      <p:transition spd="slow" advTm="521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Basic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04141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b="1" dirty="0">
                    <a:latin typeface="Abadi Extra Light" panose="020B0204020104020204" pitchFamily="34" charset="0"/>
                  </a:rPr>
                  <a:t>Sum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Gives the marginal probability distribution from joint probability distribution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ES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ES" sz="2600" b="1" dirty="0" err="1">
                    <a:latin typeface="Abadi Extra Light" panose="020B0204020104020204" pitchFamily="34" charset="0"/>
                  </a:rPr>
                  <a:t>Product</a:t>
                </a:r>
                <a:r>
                  <a:rPr lang="es-ES" sz="2600" b="1" dirty="0">
                    <a:latin typeface="Abadi Extra Light" panose="020B0204020104020204" pitchFamily="34" charset="0"/>
                  </a:rPr>
                  <a:t> Rule: </a:t>
                </a:r>
                <a14:m>
                  <m:oMath xmlns:m="http://schemas.openxmlformats.org/officeDocument/2006/math"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b="1" dirty="0">
                    <a:latin typeface="Abadi Extra Light" panose="020B0204020104020204" pitchFamily="34" charset="0"/>
                  </a:rPr>
                  <a:t>Bayes’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Gives conditional probability distribution (can derive it from product rule)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b="1" dirty="0">
                    <a:latin typeface="Abadi Extra Light" panose="020B0204020104020204" pitchFamily="34" charset="0"/>
                  </a:rPr>
                  <a:t>Chain Rule: 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). . .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041414"/>
              </a:xfrm>
              <a:blipFill>
                <a:blip r:embed="rId3"/>
                <a:stretch>
                  <a:fillRect l="-865" t="-1754" b="-2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CEA1DCA7-B8D9-4164-A87E-C408B42D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19" y="1851574"/>
            <a:ext cx="5519575" cy="90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F73059D-00F6-4AFC-BBC1-917814852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19" y="4622313"/>
            <a:ext cx="3810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2E1D80C-A544-48C2-857A-E5DC9E6A3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15" y="4604291"/>
            <a:ext cx="62293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118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743"/>
    </mc:Choice>
    <mc:Fallback xmlns="">
      <p:transition spd="slow" advTm="158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5.5|8.9|0.1|13.6|9.4|23.2|4.4|24.8|9.6|2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9.8|16.2|22.9|5.5|14.8|15.9|9.6|28.4|13.4|4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37|18.2|13.8|33.1|43.1|10.6|21.7|31.2|9.1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9|5.4|15.2|35.1|44.4|1.8|14.8|44.3|28.4|25.4|49.7|4.7|13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9.3|47.8|8.9|16.9|35.2|24.5|40.8|26.8|25.8|2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33.8|25.1|18.2|30.9|24.8|13|14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36.5|14.8|14.9|18.9|27.4|9.6|8.4|7.5|19.9|7.2|34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1.7|9.5|20.3|17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6.1|9.3|22.9|8|2|11.6|14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9.9|7.6|17.1|14.7|6.8|6|1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42.1|21.4|26.1|34.6|19.9|27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5.5|7.3|15|31.8|18.3|15.9|10.9|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10.4|12.5|38.1|30.8|26.1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2.6|23.4|56.2|12.1|44.9|15.1|2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16.3|14.3|38.8|20.7|53.9|5.3|25.2|28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3|22.1|56.1|145.6|166.1|5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9.7|11.8|17|19.6|41.6|25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8.6|5.4|7.6|9.1|9.3|22.1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17898</TotalTime>
  <Words>3372</Words>
  <Application>Microsoft Macintosh PowerPoint</Application>
  <PresentationFormat>Widescreen</PresentationFormat>
  <Paragraphs>526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Basics of Probability for ML</vt:lpstr>
      <vt:lpstr>Random Variables</vt:lpstr>
      <vt:lpstr>Discrete Random Variables</vt:lpstr>
      <vt:lpstr>Continuous Random Variables</vt:lpstr>
      <vt:lpstr>A word about notation</vt:lpstr>
      <vt:lpstr>Joint Probability Distribution</vt:lpstr>
      <vt:lpstr>Marginal Probability Distribution</vt:lpstr>
      <vt:lpstr>Conditional Probability Distribution</vt:lpstr>
      <vt:lpstr>Some Basic Rules</vt:lpstr>
      <vt:lpstr>Independence</vt:lpstr>
      <vt:lpstr>Expectation</vt:lpstr>
      <vt:lpstr>Expectation: A Few Rules</vt:lpstr>
      <vt:lpstr>Expectation: A Few Rules (Contd)</vt:lpstr>
      <vt:lpstr>Variance and Covariance</vt:lpstr>
      <vt:lpstr>Transformation of Random Variables</vt:lpstr>
      <vt:lpstr>Common Probability Distributions</vt:lpstr>
      <vt:lpstr>  Discrete Distributions</vt:lpstr>
      <vt:lpstr>Bernoulli Distribution</vt:lpstr>
      <vt:lpstr>Binomial Distribution</vt:lpstr>
      <vt:lpstr>Multinoulli Distribution</vt:lpstr>
      <vt:lpstr>Multinomial Distribution</vt:lpstr>
      <vt:lpstr>Poisson Distribution</vt:lpstr>
      <vt:lpstr>  Continuous Distributions</vt:lpstr>
      <vt:lpstr>Uniform Distribution</vt:lpstr>
      <vt:lpstr>Beta Distribution</vt:lpstr>
      <vt:lpstr>Dirichlet Distribution</vt:lpstr>
      <vt:lpstr>Dirichlet Distribution (contd)</vt:lpstr>
      <vt:lpstr>Gamma Distribution</vt:lpstr>
      <vt:lpstr>Gaussian Distribution (Univariate)</vt:lpstr>
      <vt:lpstr>Gaussian Distribution (Multivariate)</vt:lpstr>
      <vt:lpstr>Covariance Matrix for Multivariate Gaussian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Om Singh</cp:lastModifiedBy>
  <cp:revision>513</cp:revision>
  <dcterms:created xsi:type="dcterms:W3CDTF">2020-07-07T20:42:16Z</dcterms:created>
  <dcterms:modified xsi:type="dcterms:W3CDTF">2023-10-12T11:44:40Z</dcterms:modified>
</cp:coreProperties>
</file>