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385" r:id="rId3"/>
    <p:sldId id="495" r:id="rId4"/>
    <p:sldId id="386" r:id="rId5"/>
    <p:sldId id="387" r:id="rId6"/>
    <p:sldId id="496" r:id="rId7"/>
    <p:sldId id="388" r:id="rId8"/>
    <p:sldId id="498" r:id="rId9"/>
    <p:sldId id="499" r:id="rId10"/>
    <p:sldId id="493" r:id="rId11"/>
    <p:sldId id="389" r:id="rId12"/>
    <p:sldId id="400" r:id="rId13"/>
    <p:sldId id="399" r:id="rId14"/>
    <p:sldId id="397" r:id="rId15"/>
    <p:sldId id="408" r:id="rId16"/>
    <p:sldId id="402" r:id="rId17"/>
    <p:sldId id="411" r:id="rId18"/>
    <p:sldId id="403" r:id="rId19"/>
    <p:sldId id="407" r:id="rId20"/>
    <p:sldId id="5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B2"/>
    <a:srgbClr val="0000FF"/>
    <a:srgbClr val="1D6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DF954-9247-B74F-89DD-093D42A70D67}" v="78" dt="2023-10-17T18:22:27.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Singh" userId="38ab95c0-6479-44d9-8dff-7bcad68e1ec2" providerId="ADAL" clId="{3ABDF954-9247-B74F-89DD-093D42A70D67}"/>
    <pc:docChg chg="modSld">
      <pc:chgData name="Om Singh" userId="38ab95c0-6479-44d9-8dff-7bcad68e1ec2" providerId="ADAL" clId="{3ABDF954-9247-B74F-89DD-093D42A70D67}" dt="2023-10-17T18:22:27.288" v="77" actId="20577"/>
      <pc:docMkLst>
        <pc:docMk/>
      </pc:docMkLst>
      <pc:sldChg chg="modSp modAnim">
        <pc:chgData name="Om Singh" userId="38ab95c0-6479-44d9-8dff-7bcad68e1ec2" providerId="ADAL" clId="{3ABDF954-9247-B74F-89DD-093D42A70D67}" dt="2023-10-17T18:22:27.288" v="77" actId="20577"/>
        <pc:sldMkLst>
          <pc:docMk/>
          <pc:sldMk cId="1779570519" sldId="399"/>
        </pc:sldMkLst>
        <pc:spChg chg="mod">
          <ac:chgData name="Om Singh" userId="38ab95c0-6479-44d9-8dff-7bcad68e1ec2" providerId="ADAL" clId="{3ABDF954-9247-B74F-89DD-093D42A70D67}" dt="2023-10-17T18:22:27.288" v="77" actId="20577"/>
          <ac:spMkLst>
            <pc:docMk/>
            <pc:sldMk cId="1779570519" sldId="399"/>
            <ac:spMk id="4" creationId="{314819C9-D576-44D5-A1AF-875A21D5EF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17/10/23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17/10/23</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17/10/23</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17/10/23</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17/10/23</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17/10/23</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4DE6-F5FA-4EAA-848D-A77AAE5BE4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8C00C-37B0-705B-60EA-9AF3B6CAC9E9}"/>
              </a:ext>
            </a:extLst>
          </p:cNvPr>
          <p:cNvSpPr>
            <a:spLocks noGrp="1"/>
          </p:cNvSpPr>
          <p:nvPr>
            <p:ph type="dt" sz="half" idx="10"/>
          </p:nvPr>
        </p:nvSpPr>
        <p:spPr/>
        <p:txBody>
          <a:bodyPr/>
          <a:lstStyle/>
          <a:p>
            <a:fld id="{A4176463-DA8A-478C-9FC8-00C83590963D}" type="datetime1">
              <a:rPr lang="en-IN" smtClean="0"/>
              <a:t>17/10/23</a:t>
            </a:fld>
            <a:endParaRPr lang="en-IN"/>
          </a:p>
        </p:txBody>
      </p:sp>
      <p:sp>
        <p:nvSpPr>
          <p:cNvPr id="4" name="Footer Placeholder 3">
            <a:extLst>
              <a:ext uri="{FF2B5EF4-FFF2-40B4-BE49-F238E27FC236}">
                <a16:creationId xmlns:a16="http://schemas.microsoft.com/office/drawing/2014/main" id="{55CC7435-2B6B-F9C3-9A4E-A7EBB5BD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83EE0-0FFE-7317-6147-89715EE04818}"/>
              </a:ext>
            </a:extLst>
          </p:cNvPr>
          <p:cNvSpPr>
            <a:spLocks noGrp="1"/>
          </p:cNvSpPr>
          <p:nvPr>
            <p:ph type="sldNum" sz="quarter" idx="12"/>
          </p:nvPr>
        </p:nvSpPr>
        <p:spPr/>
        <p:txBody>
          <a:bodyPr/>
          <a:lstStyle/>
          <a:p>
            <a:fld id="{80FED9D3-AF84-488D-8A6A-726D5349CDAB}" type="slidenum">
              <a:rPr lang="en-IN" smtClean="0"/>
              <a:t>‹#›</a:t>
            </a:fld>
            <a:endParaRPr lang="en-IN" dirty="0"/>
          </a:p>
        </p:txBody>
      </p:sp>
    </p:spTree>
    <p:extLst>
      <p:ext uri="{BB962C8B-B14F-4D97-AF65-F5344CB8AC3E}">
        <p14:creationId xmlns:p14="http://schemas.microsoft.com/office/powerpoint/2010/main" val="35821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17/10/23</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17/10/23</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17/10/23</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17/10/23</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solidFill>
            <a:schemeClr val="bg1"/>
          </a:solidFill>
        </p:spPr>
        <p:txBody>
          <a:bodyPr wrap="none" rtlCol="0">
            <a:spAutoFit/>
          </a:bodyPr>
          <a:lstStyle/>
          <a:p>
            <a:r>
              <a:rPr lang="en-IN" sz="1600" dirty="0">
                <a:solidFill>
                  <a:schemeClr val="tx1"/>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17/10/23</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342.png"/><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40.png"/><Relationship Id="rId11" Type="http://schemas.openxmlformats.org/officeDocument/2006/relationships/image" Target="../media/image35.png"/><Relationship Id="rId5" Type="http://schemas.openxmlformats.org/officeDocument/2006/relationships/image" Target="../media/image130.png"/><Relationship Id="rId10" Type="http://schemas.openxmlformats.org/officeDocument/2006/relationships/image" Target="../media/image7.png"/><Relationship Id="rId4" Type="http://schemas.openxmlformats.org/officeDocument/2006/relationships/image" Target="../media/image120.png"/><Relationship Id="rId9" Type="http://schemas.openxmlformats.org/officeDocument/2006/relationships/image" Target="../media/image170.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70.png"/><Relationship Id="rId3" Type="http://schemas.openxmlformats.org/officeDocument/2006/relationships/image" Target="../media/image180.png"/><Relationship Id="rId7" Type="http://schemas.openxmlformats.org/officeDocument/2006/relationships/image" Target="../media/image220.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10.png"/><Relationship Id="rId11" Type="http://schemas.openxmlformats.org/officeDocument/2006/relationships/image" Target="../media/image260.png"/><Relationship Id="rId5" Type="http://schemas.openxmlformats.org/officeDocument/2006/relationships/image" Target="../media/image36.png"/><Relationship Id="rId10" Type="http://schemas.openxmlformats.org/officeDocument/2006/relationships/image" Target="../media/image250.png"/><Relationship Id="rId4" Type="http://schemas.openxmlformats.org/officeDocument/2006/relationships/image" Target="../media/image351.png"/><Relationship Id="rId9" Type="http://schemas.openxmlformats.org/officeDocument/2006/relationships/image" Target="../media/image38.png"/><Relationship Id="rId14" Type="http://schemas.openxmlformats.org/officeDocument/2006/relationships/image" Target="../media/image280.png"/></Relationships>
</file>

<file path=ppt/slides/_rels/slide12.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18" Type="http://schemas.openxmlformats.org/officeDocument/2006/relationships/image" Target="../media/image681.png"/><Relationship Id="rId3" Type="http://schemas.openxmlformats.org/officeDocument/2006/relationships/image" Target="../media/image350.png"/><Relationship Id="rId7" Type="http://schemas.openxmlformats.org/officeDocument/2006/relationships/image" Target="../media/image371.png"/><Relationship Id="rId12" Type="http://schemas.openxmlformats.org/officeDocument/2006/relationships/image" Target="../media/image630.png"/><Relationship Id="rId17" Type="http://schemas.openxmlformats.org/officeDocument/2006/relationships/image" Target="../media/image670.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1.xml"/><Relationship Id="rId6" Type="http://schemas.openxmlformats.org/officeDocument/2006/relationships/image" Target="../media/image570.png"/><Relationship Id="rId11" Type="http://schemas.openxmlformats.org/officeDocument/2006/relationships/image" Target="../media/image620.png"/><Relationship Id="rId15" Type="http://schemas.openxmlformats.org/officeDocument/2006/relationships/image" Target="../media/image660.png"/><Relationship Id="rId10" Type="http://schemas.openxmlformats.org/officeDocument/2006/relationships/image" Target="../media/image610.png"/><Relationship Id="rId19" Type="http://schemas.openxmlformats.org/officeDocument/2006/relationships/image" Target="../media/image41.png"/><Relationship Id="rId4" Type="http://schemas.openxmlformats.org/officeDocument/2006/relationships/image" Target="../media/image361.png"/><Relationship Id="rId9" Type="http://schemas.openxmlformats.org/officeDocument/2006/relationships/image" Target="../media/image39.pn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01.png"/><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3.png"/><Relationship Id="rId5" Type="http://schemas.openxmlformats.org/officeDocument/2006/relationships/image" Target="../media/image420.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3" Type="http://schemas.openxmlformats.org/officeDocument/2006/relationships/image" Target="../media/image760.png"/><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7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71.png"/><Relationship Id="rId5" Type="http://schemas.openxmlformats.org/officeDocument/2006/relationships/image" Target="../media/image5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86.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54.png"/><Relationship Id="rId5" Type="http://schemas.openxmlformats.org/officeDocument/2006/relationships/image" Target="../media/image840.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40.png"/><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830.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9.png"/><Relationship Id="rId11" Type="http://schemas.openxmlformats.org/officeDocument/2006/relationships/image" Target="../media/image17.png"/><Relationship Id="rId5" Type="http://schemas.openxmlformats.org/officeDocument/2006/relationships/image" Target="../media/image48.png"/><Relationship Id="rId10" Type="http://schemas.openxmlformats.org/officeDocument/2006/relationships/image" Target="../media/image16.png"/><Relationship Id="rId4" Type="http://schemas.openxmlformats.org/officeDocument/2006/relationships/image" Target="../media/image47.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9.png"/><Relationship Id="rId11" Type="http://schemas.openxmlformats.org/officeDocument/2006/relationships/image" Target="../media/image7.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2.png"/><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3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rgbClr val="7030A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872723" y="2588024"/>
            <a:ext cx="10055001" cy="1681952"/>
          </a:xfrm>
        </p:spPr>
        <p:txBody>
          <a:bodyPr>
            <a:normAutofit fontScale="90000"/>
          </a:bodyPr>
          <a:lstStyle/>
          <a:p>
            <a:r>
              <a:rPr lang="en-IN" b="1" dirty="0">
                <a:solidFill>
                  <a:schemeClr val="bg1"/>
                </a:solidFill>
                <a:latin typeface="Garamond" panose="02020404030301010803" pitchFamily="18" charset="0"/>
                <a:cs typeface="Aldhabi" panose="020B0604020202020204" pitchFamily="2" charset="-78"/>
              </a:rPr>
              <a:t>Probabilistic Modeling of Data (</a:t>
            </a:r>
            <a:r>
              <a:rPr lang="en-IN" b="1" dirty="0" err="1">
                <a:solidFill>
                  <a:schemeClr val="bg1"/>
                </a:solidFill>
                <a:latin typeface="Garamond" panose="02020404030301010803" pitchFamily="18" charset="0"/>
                <a:cs typeface="Aldhabi" panose="020B0604020202020204" pitchFamily="2" charset="-78"/>
              </a:rPr>
              <a:t>contd</a:t>
            </a:r>
            <a:r>
              <a:rPr lang="en-IN" b="1" dirty="0">
                <a:solidFill>
                  <a:schemeClr val="bg1"/>
                </a:solidFill>
                <a:latin typeface="Garamond" panose="02020404030301010803" pitchFamily="18" charset="0"/>
                <a:cs typeface="Aldhabi" panose="020B0604020202020204" pitchFamily="2" charset="-78"/>
              </a:rPr>
              <a:t>)</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2319"/>
    </mc:Choice>
    <mc:Fallback xmlns="">
      <p:transition spd="slow" advTm="323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AEC27FC-EEE2-EAD4-A1AF-49E2340CEA4C}"/>
              </a:ext>
            </a:extLst>
          </p:cNvPr>
          <p:cNvSpPr/>
          <p:nvPr/>
        </p:nvSpPr>
        <p:spPr>
          <a:xfrm>
            <a:off x="77165" y="1777285"/>
            <a:ext cx="5939727" cy="4329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Goal: Learn the conditional distribution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smtClean="0">
                        <a:latin typeface="Cambria Math" panose="02040503050406030204" pitchFamily="18" charset="0"/>
                      </a:rPr>
                      <m:t>𝑦</m:t>
                    </m:r>
                    <m:r>
                      <a:rPr lang="en-GB" i="1" dirty="0" err="1" smtClean="0">
                        <a:latin typeface="Cambria Math" panose="02040503050406030204" pitchFamily="18" charset="0"/>
                      </a:rPr>
                      <m:t>|</m:t>
                    </m:r>
                    <m:r>
                      <a:rPr lang="en-GB" b="1" i="1" dirty="0" err="1" smtClean="0">
                        <a:latin typeface="Cambria Math" panose="02040503050406030204" pitchFamily="18" charset="0"/>
                      </a:rPr>
                      <m:t>𝒙</m:t>
                    </m:r>
                    <m:r>
                      <a:rPr lang="en-GB" i="1" dirty="0" smtClean="0">
                        <a:latin typeface="Cambria Math" panose="02040503050406030204" pitchFamily="18" charset="0"/>
                      </a:rPr>
                      <m:t>)</m:t>
                    </m:r>
                  </m:oMath>
                </a14:m>
                <a:r>
                  <a:rPr lang="en-GB" dirty="0">
                    <a:latin typeface="Abadi Extra Light" panose="020B0204020104020204" pitchFamily="34" charset="0"/>
                  </a:rPr>
                  <a:t>. Broadly, two approaches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Both approaches have their pros and cons (discussed later)</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3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B403E8F-11FC-397D-FD92-8B1115AD19F3}"/>
                  </a:ext>
                </a:extLst>
              </p:cNvPr>
              <p:cNvSpPr txBox="1"/>
              <p:nvPr/>
            </p:nvSpPr>
            <p:spPr>
              <a:xfrm>
                <a:off x="490927" y="2595094"/>
                <a:ext cx="4819406" cy="5601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d>
                        <m:dPr>
                          <m:ctrlPr>
                            <a:rPr lang="en-IN" sz="3600" b="0" i="1" smtClean="0">
                              <a:latin typeface="Cambria Math" panose="02040503050406030204" pitchFamily="18" charset="0"/>
                            </a:rPr>
                          </m:ctrlPr>
                        </m:dPr>
                        <m:e>
                          <m:r>
                            <a:rPr lang="en-IN" sz="3600" b="0" i="1" smtClean="0">
                              <a:latin typeface="Cambria Math" panose="02040503050406030204" pitchFamily="18" charset="0"/>
                            </a:rPr>
                            <m:t>𝑦</m:t>
                          </m:r>
                        </m:e>
                        <m:e>
                          <m:r>
                            <a:rPr lang="en-IN" sz="3600" b="1" i="1" smtClean="0">
                              <a:latin typeface="Cambria Math" panose="02040503050406030204" pitchFamily="18" charset="0"/>
                            </a:rPr>
                            <m:t>𝒙</m:t>
                          </m:r>
                        </m:e>
                      </m:d>
                      <m:r>
                        <a:rPr lang="en-IN" sz="3600" b="0" i="1" smtClean="0">
                          <a:latin typeface="Cambria Math" panose="02040503050406030204" pitchFamily="18" charset="0"/>
                        </a:rPr>
                        <m:t>=</m:t>
                      </m:r>
                      <m:r>
                        <a:rPr lang="en-IN" sz="3600" b="0" i="1" smtClean="0">
                          <a:latin typeface="Cambria Math" panose="02040503050406030204" pitchFamily="18" charset="0"/>
                        </a:rPr>
                        <m:t>𝑝</m:t>
                      </m:r>
                      <m:r>
                        <a:rPr lang="en-IN" sz="3600" b="0" i="1" smtClean="0">
                          <a:latin typeface="Cambria Math" panose="02040503050406030204" pitchFamily="18" charset="0"/>
                        </a:rPr>
                        <m:t>(</m:t>
                      </m:r>
                      <m:r>
                        <a:rPr lang="en-IN" sz="3600" b="0" i="1" smtClean="0">
                          <a:latin typeface="Cambria Math" panose="02040503050406030204" pitchFamily="18" charset="0"/>
                        </a:rPr>
                        <m:t>𝑦</m:t>
                      </m:r>
                      <m:r>
                        <a:rPr lang="en-IN" sz="3600" b="0" i="1" smtClean="0">
                          <a:latin typeface="Cambria Math" panose="02040503050406030204" pitchFamily="18" charset="0"/>
                        </a:rPr>
                        <m:t>|</m:t>
                      </m:r>
                      <m:r>
                        <a:rPr lang="en-IN" sz="3600" b="0" i="1" smtClean="0">
                          <a:solidFill>
                            <a:srgbClr val="FF0000"/>
                          </a:solidFill>
                          <a:latin typeface="Cambria Math" panose="02040503050406030204" pitchFamily="18" charset="0"/>
                        </a:rPr>
                        <m:t>𝑓</m:t>
                      </m:r>
                      <m:d>
                        <m:dPr>
                          <m:ctrlPr>
                            <a:rPr lang="en-IN" sz="3600" b="0" i="1" smtClean="0">
                              <a:solidFill>
                                <a:srgbClr val="FF0000"/>
                              </a:solidFill>
                              <a:latin typeface="Cambria Math" panose="02040503050406030204" pitchFamily="18" charset="0"/>
                            </a:rPr>
                          </m:ctrlPr>
                        </m:dPr>
                        <m:e>
                          <m:r>
                            <a:rPr lang="en-IN" sz="3600" b="1" i="1" smtClean="0">
                              <a:solidFill>
                                <a:srgbClr val="FF0000"/>
                              </a:solidFill>
                              <a:latin typeface="Cambria Math" panose="02040503050406030204" pitchFamily="18" charset="0"/>
                            </a:rPr>
                            <m:t>𝒙</m:t>
                          </m:r>
                          <m:r>
                            <a:rPr lang="en-IN" sz="3600" b="0" i="1" smtClean="0">
                              <a:solidFill>
                                <a:srgbClr val="FF0000"/>
                              </a:solidFill>
                              <a:latin typeface="Cambria Math" panose="02040503050406030204" pitchFamily="18" charset="0"/>
                            </a:rPr>
                            <m:t>,</m:t>
                          </m:r>
                          <m:r>
                            <a:rPr lang="en-IN" sz="3600" b="1" i="1" smtClean="0">
                              <a:solidFill>
                                <a:srgbClr val="FF0000"/>
                              </a:solidFill>
                              <a:latin typeface="Cambria Math" panose="02040503050406030204" pitchFamily="18" charset="0"/>
                            </a:rPr>
                            <m:t>𝒘</m:t>
                          </m:r>
                        </m:e>
                      </m:d>
                      <m:r>
                        <a:rPr lang="en-IN" sz="3600" b="0" i="1" smtClean="0">
                          <a:latin typeface="Cambria Math" panose="02040503050406030204" pitchFamily="18" charset="0"/>
                        </a:rPr>
                        <m:t>)</m:t>
                      </m:r>
                    </m:oMath>
                  </m:oMathPara>
                </a14:m>
                <a:endParaRPr lang="en-IN" sz="3600" dirty="0"/>
              </a:p>
            </p:txBody>
          </p:sp>
        </mc:Choice>
        <mc:Fallback xmlns="">
          <p:sp>
            <p:nvSpPr>
              <p:cNvPr id="3" name="TextBox 2">
                <a:extLst>
                  <a:ext uri="{FF2B5EF4-FFF2-40B4-BE49-F238E27FC236}">
                    <a16:creationId xmlns:a16="http://schemas.microsoft.com/office/drawing/2014/main" id="{8B403E8F-11FC-397D-FD92-8B1115AD19F3}"/>
                  </a:ext>
                </a:extLst>
              </p:cNvPr>
              <p:cNvSpPr txBox="1">
                <a:spLocks noRot="1" noChangeAspect="1" noMove="1" noResize="1" noEditPoints="1" noAdjustHandles="1" noChangeArrowheads="1" noChangeShapeType="1" noTextEdit="1"/>
              </p:cNvSpPr>
              <p:nvPr/>
            </p:nvSpPr>
            <p:spPr>
              <a:xfrm>
                <a:off x="490927" y="2595094"/>
                <a:ext cx="4819406" cy="560104"/>
              </a:xfrm>
              <a:prstGeom prst="rect">
                <a:avLst/>
              </a:prstGeom>
              <a:blipFill>
                <a:blip r:embed="rId4"/>
                <a:stretch>
                  <a:fillRect/>
                </a:stretch>
              </a:blipFill>
            </p:spPr>
            <p:txBody>
              <a:bodyPr/>
              <a:lstStyle/>
              <a:p>
                <a:r>
                  <a:rPr lang="en-IN">
                    <a:noFill/>
                  </a:rPr>
                  <a:t> </a:t>
                </a:r>
              </a:p>
            </p:txBody>
          </p:sp>
        </mc:Fallback>
      </mc:AlternateContent>
      <p:sp>
        <p:nvSpPr>
          <p:cNvPr id="6" name="Rectangle: Rounded Corners 5">
            <a:extLst>
              <a:ext uri="{FF2B5EF4-FFF2-40B4-BE49-F238E27FC236}">
                <a16:creationId xmlns:a16="http://schemas.microsoft.com/office/drawing/2014/main" id="{074B82A6-A0A5-F9C1-5DEF-402FBF076410}"/>
              </a:ext>
            </a:extLst>
          </p:cNvPr>
          <p:cNvSpPr/>
          <p:nvPr/>
        </p:nvSpPr>
        <p:spPr>
          <a:xfrm>
            <a:off x="6096000" y="1777284"/>
            <a:ext cx="5968489" cy="4329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BD5202-D556-6BC6-B354-79FBA29ED478}"/>
                  </a:ext>
                </a:extLst>
              </p:cNvPr>
              <p:cNvSpPr txBox="1"/>
              <p:nvPr/>
            </p:nvSpPr>
            <p:spPr>
              <a:xfrm>
                <a:off x="6933688" y="2583188"/>
                <a:ext cx="3476528" cy="11484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d>
                        <m:dPr>
                          <m:ctrlPr>
                            <a:rPr lang="en-IN" sz="3600" b="0" i="1" smtClean="0">
                              <a:latin typeface="Cambria Math" panose="02040503050406030204" pitchFamily="18" charset="0"/>
                            </a:rPr>
                          </m:ctrlPr>
                        </m:dPr>
                        <m:e>
                          <m:r>
                            <a:rPr lang="en-IN" sz="3600" b="0" i="1" smtClean="0">
                              <a:latin typeface="Cambria Math" panose="02040503050406030204" pitchFamily="18" charset="0"/>
                            </a:rPr>
                            <m:t>𝑦</m:t>
                          </m:r>
                        </m:e>
                        <m:e>
                          <m:r>
                            <a:rPr lang="en-IN" sz="3600" b="1" i="1" smtClean="0">
                              <a:latin typeface="Cambria Math" panose="02040503050406030204" pitchFamily="18" charset="0"/>
                            </a:rPr>
                            <m:t>𝒙</m:t>
                          </m:r>
                        </m:e>
                      </m:d>
                      <m:r>
                        <a:rPr lang="en-IN" sz="3600" b="0" i="1" smtClean="0">
                          <a:latin typeface="Cambria Math" panose="02040503050406030204" pitchFamily="18" charset="0"/>
                        </a:rPr>
                        <m:t>= </m:t>
                      </m:r>
                      <m:f>
                        <m:fPr>
                          <m:ctrlPr>
                            <a:rPr lang="en-IN" sz="3600" b="0" i="1" smtClean="0">
                              <a:latin typeface="Cambria Math" panose="02040503050406030204" pitchFamily="18" charset="0"/>
                            </a:rPr>
                          </m:ctrlPr>
                        </m:fPr>
                        <m:num>
                          <m:r>
                            <a:rPr lang="en-IN" sz="3600" b="0" i="1" smtClean="0">
                              <a:solidFill>
                                <a:srgbClr val="FF0000"/>
                              </a:solidFill>
                              <a:latin typeface="Cambria Math" panose="02040503050406030204" pitchFamily="18" charset="0"/>
                            </a:rPr>
                            <m:t>𝑝</m:t>
                          </m:r>
                          <m:r>
                            <a:rPr lang="en-IN" sz="3600" b="0" i="1" smtClean="0">
                              <a:solidFill>
                                <a:srgbClr val="FF0000"/>
                              </a:solidFill>
                              <a:latin typeface="Cambria Math" panose="02040503050406030204" pitchFamily="18" charset="0"/>
                            </a:rPr>
                            <m:t>(</m:t>
                          </m:r>
                          <m:r>
                            <a:rPr lang="en-IN" sz="3600" b="0" i="1" smtClean="0">
                              <a:solidFill>
                                <a:srgbClr val="FF0000"/>
                              </a:solidFill>
                              <a:latin typeface="Cambria Math" panose="02040503050406030204" pitchFamily="18" charset="0"/>
                            </a:rPr>
                            <m:t>𝑦</m:t>
                          </m:r>
                          <m:r>
                            <a:rPr lang="en-IN" sz="3600" b="0" i="1" smtClean="0">
                              <a:solidFill>
                                <a:srgbClr val="FF0000"/>
                              </a:solidFill>
                              <a:latin typeface="Cambria Math" panose="02040503050406030204" pitchFamily="18" charset="0"/>
                            </a:rPr>
                            <m:t>,</m:t>
                          </m:r>
                          <m:r>
                            <a:rPr lang="en-IN" sz="3600" b="1" i="1" smtClean="0">
                              <a:solidFill>
                                <a:srgbClr val="FF0000"/>
                              </a:solidFill>
                              <a:latin typeface="Cambria Math" panose="02040503050406030204" pitchFamily="18" charset="0"/>
                            </a:rPr>
                            <m:t>𝒙</m:t>
                          </m:r>
                          <m:r>
                            <a:rPr lang="en-IN" sz="3600" b="0" i="1" smtClean="0">
                              <a:solidFill>
                                <a:srgbClr val="FF0000"/>
                              </a:solidFill>
                              <a:latin typeface="Cambria Math" panose="02040503050406030204" pitchFamily="18" charset="0"/>
                            </a:rPr>
                            <m:t>)</m:t>
                          </m:r>
                        </m:num>
                        <m:den>
                          <m:r>
                            <a:rPr lang="en-IN" sz="3600" b="0" i="1" smtClean="0">
                              <a:latin typeface="Cambria Math" panose="02040503050406030204" pitchFamily="18" charset="0"/>
                            </a:rPr>
                            <m:t>𝑝</m:t>
                          </m:r>
                          <m:r>
                            <a:rPr lang="en-IN" sz="3600" b="0" i="1" smtClean="0">
                              <a:latin typeface="Cambria Math" panose="02040503050406030204" pitchFamily="18" charset="0"/>
                            </a:rPr>
                            <m:t>(</m:t>
                          </m:r>
                          <m:r>
                            <a:rPr lang="en-IN" sz="3600" b="1" i="1" smtClean="0">
                              <a:latin typeface="Cambria Math" panose="02040503050406030204" pitchFamily="18" charset="0"/>
                            </a:rPr>
                            <m:t>𝒙</m:t>
                          </m:r>
                          <m:r>
                            <a:rPr lang="en-IN" sz="3600" b="0" i="1" smtClean="0">
                              <a:latin typeface="Cambria Math" panose="02040503050406030204" pitchFamily="18" charset="0"/>
                            </a:rPr>
                            <m:t>)</m:t>
                          </m:r>
                        </m:den>
                      </m:f>
                    </m:oMath>
                  </m:oMathPara>
                </a14:m>
                <a:endParaRPr lang="en-IN" sz="3600" dirty="0"/>
              </a:p>
            </p:txBody>
          </p:sp>
        </mc:Choice>
        <mc:Fallback xmlns="">
          <p:sp>
            <p:nvSpPr>
              <p:cNvPr id="7" name="TextBox 6">
                <a:extLst>
                  <a:ext uri="{FF2B5EF4-FFF2-40B4-BE49-F238E27FC236}">
                    <a16:creationId xmlns:a16="http://schemas.microsoft.com/office/drawing/2014/main" id="{A9BD5202-D556-6BC6-B354-79FBA29ED478}"/>
                  </a:ext>
                </a:extLst>
              </p:cNvPr>
              <p:cNvSpPr txBox="1">
                <a:spLocks noRot="1" noChangeAspect="1" noMove="1" noResize="1" noEditPoints="1" noAdjustHandles="1" noChangeArrowheads="1" noChangeShapeType="1" noTextEdit="1"/>
              </p:cNvSpPr>
              <p:nvPr/>
            </p:nvSpPr>
            <p:spPr>
              <a:xfrm>
                <a:off x="6933688" y="2583188"/>
                <a:ext cx="3476528" cy="1148456"/>
              </a:xfrm>
              <a:prstGeom prst="rect">
                <a:avLst/>
              </a:prstGeom>
              <a:blipFill>
                <a:blip r:embed="rId5"/>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CEB84918-5F52-CE19-CB26-7E37AC03E732}"/>
              </a:ext>
            </a:extLst>
          </p:cNvPr>
          <p:cNvSpPr txBox="1"/>
          <p:nvPr/>
        </p:nvSpPr>
        <p:spPr>
          <a:xfrm>
            <a:off x="385295" y="1797861"/>
            <a:ext cx="5342953" cy="715688"/>
          </a:xfrm>
          <a:prstGeom prst="rect">
            <a:avLst/>
          </a:prstGeom>
          <a:noFill/>
        </p:spPr>
        <p:txBody>
          <a:bodyPr wrap="square" rtlCol="0">
            <a:spAutoFit/>
          </a:bodyPr>
          <a:lstStyle/>
          <a:p>
            <a:r>
              <a:rPr lang="en-IN" sz="4000" u="sng" dirty="0">
                <a:latin typeface="Abadi Extra Light" panose="020B0204020104020204" pitchFamily="34" charset="0"/>
              </a:rPr>
              <a:t>Discriminative Approach</a:t>
            </a:r>
          </a:p>
        </p:txBody>
      </p:sp>
      <p:sp>
        <p:nvSpPr>
          <p:cNvPr id="10" name="TextBox 9">
            <a:extLst>
              <a:ext uri="{FF2B5EF4-FFF2-40B4-BE49-F238E27FC236}">
                <a16:creationId xmlns:a16="http://schemas.microsoft.com/office/drawing/2014/main" id="{07B18E10-71A5-F4BF-BD04-2059EDDCBA50}"/>
              </a:ext>
            </a:extLst>
          </p:cNvPr>
          <p:cNvSpPr txBox="1"/>
          <p:nvPr/>
        </p:nvSpPr>
        <p:spPr>
          <a:xfrm>
            <a:off x="6542999" y="1816373"/>
            <a:ext cx="4374083" cy="707886"/>
          </a:xfrm>
          <a:prstGeom prst="rect">
            <a:avLst/>
          </a:prstGeom>
          <a:noFill/>
        </p:spPr>
        <p:txBody>
          <a:bodyPr wrap="none" rtlCol="0">
            <a:spAutoFit/>
          </a:bodyPr>
          <a:lstStyle/>
          <a:p>
            <a:r>
              <a:rPr lang="en-IN" sz="4000" u="sng" dirty="0">
                <a:latin typeface="Abadi Extra Light" panose="020B0204020104020204" pitchFamily="34" charset="0"/>
              </a:rPr>
              <a:t>Generative Approach</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429FA0-4E44-B386-7A67-C3E19DDF2BED}"/>
                  </a:ext>
                </a:extLst>
              </p:cNvPr>
              <p:cNvSpPr txBox="1"/>
              <p:nvPr/>
            </p:nvSpPr>
            <p:spPr>
              <a:xfrm>
                <a:off x="-1943" y="4673377"/>
                <a:ext cx="519184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𝑦</m:t>
                          </m:r>
                        </m:e>
                        <m:e>
                          <m:r>
                            <a:rPr lang="en-IN" sz="3200" b="1" i="1" smtClean="0">
                              <a:latin typeface="Cambria Math" panose="02040503050406030204" pitchFamily="18" charset="0"/>
                            </a:rPr>
                            <m:t>𝒙</m:t>
                          </m:r>
                        </m:e>
                      </m:d>
                      <m:r>
                        <a:rPr lang="en-IN" sz="3200" b="0" i="1" smtClean="0">
                          <a:latin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𝒩</m:t>
                      </m:r>
                      <m:r>
                        <a:rPr lang="en-IN" sz="3200" b="0" i="1" smtClean="0">
                          <a:latin typeface="Cambria Math" panose="02040503050406030204" pitchFamily="18" charset="0"/>
                        </a:rPr>
                        <m:t>(</m:t>
                      </m:r>
                      <m:r>
                        <a:rPr lang="en-IN" sz="3200" b="0" i="1" smtClean="0">
                          <a:latin typeface="Cambria Math" panose="02040503050406030204" pitchFamily="18" charset="0"/>
                        </a:rPr>
                        <m:t>𝑦</m:t>
                      </m:r>
                      <m:r>
                        <a:rPr lang="en-IN" sz="3200" b="0" i="1" smtClean="0">
                          <a:latin typeface="Cambria Math" panose="02040503050406030204" pitchFamily="18" charset="0"/>
                        </a:rPr>
                        <m:t>|</m:t>
                      </m:r>
                      <m:sSup>
                        <m:sSupPr>
                          <m:ctrlPr>
                            <a:rPr lang="en-IN" sz="3200" b="0" i="1" smtClean="0">
                              <a:solidFill>
                                <a:srgbClr val="FF0000"/>
                              </a:solidFill>
                              <a:latin typeface="Cambria Math" panose="02040503050406030204" pitchFamily="18" charset="0"/>
                            </a:rPr>
                          </m:ctrlPr>
                        </m:sSupPr>
                        <m:e>
                          <m:r>
                            <a:rPr lang="en-IN" sz="3200" b="1" i="1" smtClean="0">
                              <a:solidFill>
                                <a:srgbClr val="FF0000"/>
                              </a:solidFill>
                              <a:latin typeface="Cambria Math" panose="02040503050406030204" pitchFamily="18" charset="0"/>
                            </a:rPr>
                            <m:t>𝒘</m:t>
                          </m:r>
                        </m:e>
                        <m:sup>
                          <m:r>
                            <a:rPr lang="en-IN" sz="3200" b="0" i="1" smtClean="0">
                              <a:solidFill>
                                <a:srgbClr val="FF0000"/>
                              </a:solidFill>
                              <a:latin typeface="Cambria Math" panose="02040503050406030204" pitchFamily="18" charset="0"/>
                            </a:rPr>
                            <m:t>⊤</m:t>
                          </m:r>
                        </m:sup>
                      </m:sSup>
                      <m:r>
                        <a:rPr lang="en-IN" sz="3200" b="1" i="1" smtClean="0">
                          <a:solidFill>
                            <a:srgbClr val="FF0000"/>
                          </a:solidFill>
                          <a:latin typeface="Cambria Math" panose="02040503050406030204" pitchFamily="18" charset="0"/>
                        </a:rPr>
                        <m:t>𝒙</m:t>
                      </m:r>
                      <m:r>
                        <a:rPr lang="en-IN" sz="3200" b="1" i="1" smtClean="0">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𝛽</m:t>
                          </m:r>
                        </m:e>
                        <m:sup>
                          <m:r>
                            <a:rPr lang="en-IN" sz="3200" i="1">
                              <a:latin typeface="Cambria Math" panose="02040503050406030204" pitchFamily="18" charset="0"/>
                            </a:rPr>
                            <m:t>−1</m:t>
                          </m:r>
                        </m:sup>
                      </m:sSup>
                      <m:r>
                        <a:rPr lang="en-IN" sz="3200" b="0" i="1" smtClean="0">
                          <a:latin typeface="Cambria Math" panose="02040503050406030204" pitchFamily="18" charset="0"/>
                        </a:rPr>
                        <m:t>)</m:t>
                      </m:r>
                    </m:oMath>
                  </m:oMathPara>
                </a14:m>
                <a:endParaRPr lang="en-IN" sz="3200" dirty="0"/>
              </a:p>
            </p:txBody>
          </p:sp>
        </mc:Choice>
        <mc:Fallback xmlns="">
          <p:sp>
            <p:nvSpPr>
              <p:cNvPr id="13" name="TextBox 12">
                <a:extLst>
                  <a:ext uri="{FF2B5EF4-FFF2-40B4-BE49-F238E27FC236}">
                    <a16:creationId xmlns:a16="http://schemas.microsoft.com/office/drawing/2014/main" id="{20429FA0-4E44-B386-7A67-C3E19DDF2BED}"/>
                  </a:ext>
                </a:extLst>
              </p:cNvPr>
              <p:cNvSpPr txBox="1">
                <a:spLocks noRot="1" noChangeAspect="1" noMove="1" noResize="1" noEditPoints="1" noAdjustHandles="1" noChangeArrowheads="1" noChangeShapeType="1" noTextEdit="1"/>
              </p:cNvSpPr>
              <p:nvPr/>
            </p:nvSpPr>
            <p:spPr>
              <a:xfrm>
                <a:off x="-1943" y="4673377"/>
                <a:ext cx="5191844" cy="49244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CDE67E-2034-2D33-2EB1-B3C992F20B7F}"/>
                  </a:ext>
                </a:extLst>
              </p:cNvPr>
              <p:cNvSpPr txBox="1"/>
              <p:nvPr/>
            </p:nvSpPr>
            <p:spPr>
              <a:xfrm>
                <a:off x="169580" y="5290897"/>
                <a:ext cx="57674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𝑦</m:t>
                          </m:r>
                        </m:e>
                        <m:e>
                          <m:r>
                            <a:rPr lang="en-IN" sz="3200" b="1" i="1" smtClean="0">
                              <a:latin typeface="Cambria Math" panose="02040503050406030204" pitchFamily="18" charset="0"/>
                            </a:rPr>
                            <m:t>𝒙</m:t>
                          </m:r>
                        </m:e>
                      </m:d>
                      <m:r>
                        <a:rPr lang="en-IN" sz="3200" b="0" i="1" smtClean="0">
                          <a:latin typeface="Cambria Math" panose="02040503050406030204" pitchFamily="18" charset="0"/>
                        </a:rPr>
                        <m:t>=</m:t>
                      </m:r>
                      <m:r>
                        <m:rPr>
                          <m:sty m:val="p"/>
                        </m:rPr>
                        <a:rPr lang="en-IN" sz="3200" b="0" i="1" smtClean="0">
                          <a:latin typeface="Cambria Math" panose="02040503050406030204" pitchFamily="18" charset="0"/>
                          <a:ea typeface="Cambria Math" panose="02040503050406030204" pitchFamily="18" charset="0"/>
                        </a:rPr>
                        <m:t>Bernoulli</m:t>
                      </m:r>
                      <m:r>
                        <a:rPr lang="en-IN" sz="3200" b="0" i="1" smtClean="0">
                          <a:latin typeface="Cambria Math" panose="02040503050406030204" pitchFamily="18" charset="0"/>
                        </a:rPr>
                        <m:t>(</m:t>
                      </m:r>
                      <m:r>
                        <a:rPr lang="en-IN" sz="3200" b="0" i="1" smtClean="0">
                          <a:latin typeface="Cambria Math" panose="02040503050406030204" pitchFamily="18" charset="0"/>
                        </a:rPr>
                        <m:t>𝑦</m:t>
                      </m:r>
                      <m:r>
                        <a:rPr lang="en-IN" sz="3200" b="0" i="1" smtClean="0">
                          <a:latin typeface="Cambria Math" panose="02040503050406030204" pitchFamily="18" charset="0"/>
                        </a:rPr>
                        <m:t>|</m:t>
                      </m:r>
                      <m:r>
                        <a:rPr lang="en-IN" sz="3200" b="0" i="1" smtClean="0">
                          <a:solidFill>
                            <a:srgbClr val="FF0000"/>
                          </a:solidFill>
                          <a:latin typeface="Cambria Math" panose="02040503050406030204" pitchFamily="18" charset="0"/>
                        </a:rPr>
                        <m:t>𝜎</m:t>
                      </m:r>
                      <m:r>
                        <a:rPr lang="en-IN" sz="3200" b="0" i="1" smtClean="0">
                          <a:solidFill>
                            <a:srgbClr val="FF0000"/>
                          </a:solidFill>
                          <a:latin typeface="Cambria Math" panose="02040503050406030204" pitchFamily="18" charset="0"/>
                        </a:rPr>
                        <m:t>(</m:t>
                      </m:r>
                      <m:sSup>
                        <m:sSupPr>
                          <m:ctrlPr>
                            <a:rPr lang="en-IN" sz="3200" b="0" i="1" smtClean="0">
                              <a:solidFill>
                                <a:srgbClr val="FF0000"/>
                              </a:solidFill>
                              <a:latin typeface="Cambria Math" panose="02040503050406030204" pitchFamily="18" charset="0"/>
                            </a:rPr>
                          </m:ctrlPr>
                        </m:sSupPr>
                        <m:e>
                          <m:r>
                            <a:rPr lang="en-IN" sz="3200" b="1" i="1" smtClean="0">
                              <a:solidFill>
                                <a:srgbClr val="FF0000"/>
                              </a:solidFill>
                              <a:latin typeface="Cambria Math" panose="02040503050406030204" pitchFamily="18" charset="0"/>
                            </a:rPr>
                            <m:t>𝒘</m:t>
                          </m:r>
                        </m:e>
                        <m:sup>
                          <m:r>
                            <a:rPr lang="en-IN" sz="3200" b="0" i="1" smtClean="0">
                              <a:solidFill>
                                <a:srgbClr val="FF0000"/>
                              </a:solidFill>
                              <a:latin typeface="Cambria Math" panose="02040503050406030204" pitchFamily="18" charset="0"/>
                            </a:rPr>
                            <m:t>⊤</m:t>
                          </m:r>
                        </m:sup>
                      </m:sSup>
                      <m:r>
                        <a:rPr lang="en-IN" sz="3200" b="1" i="1" smtClean="0">
                          <a:solidFill>
                            <a:srgbClr val="FF0000"/>
                          </a:solidFill>
                          <a:latin typeface="Cambria Math" panose="02040503050406030204" pitchFamily="18" charset="0"/>
                        </a:rPr>
                        <m:t>𝒙</m:t>
                      </m:r>
                      <m:r>
                        <a:rPr lang="en-IN" sz="3200" b="1" i="1" smtClean="0">
                          <a:solidFill>
                            <a:srgbClr val="FF0000"/>
                          </a:solidFill>
                          <a:latin typeface="Cambria Math" panose="02040503050406030204" pitchFamily="18" charset="0"/>
                        </a:rPr>
                        <m:t>)</m:t>
                      </m:r>
                      <m:r>
                        <a:rPr lang="en-IN" sz="3200" b="0" i="1" smtClean="0">
                          <a:latin typeface="Cambria Math" panose="02040503050406030204" pitchFamily="18" charset="0"/>
                        </a:rPr>
                        <m:t>)</m:t>
                      </m:r>
                    </m:oMath>
                  </m:oMathPara>
                </a14:m>
                <a:endParaRPr lang="en-IN" sz="3200" dirty="0"/>
              </a:p>
            </p:txBody>
          </p:sp>
        </mc:Choice>
        <mc:Fallback xmlns="">
          <p:sp>
            <p:nvSpPr>
              <p:cNvPr id="15" name="TextBox 14">
                <a:extLst>
                  <a:ext uri="{FF2B5EF4-FFF2-40B4-BE49-F238E27FC236}">
                    <a16:creationId xmlns:a16="http://schemas.microsoft.com/office/drawing/2014/main" id="{E6CDE67E-2034-2D33-2EB1-B3C992F20B7F}"/>
                  </a:ext>
                </a:extLst>
              </p:cNvPr>
              <p:cNvSpPr txBox="1">
                <a:spLocks noRot="1" noChangeAspect="1" noMove="1" noResize="1" noEditPoints="1" noAdjustHandles="1" noChangeArrowheads="1" noChangeShapeType="1" noTextEdit="1"/>
              </p:cNvSpPr>
              <p:nvPr/>
            </p:nvSpPr>
            <p:spPr>
              <a:xfrm>
                <a:off x="169580" y="5290897"/>
                <a:ext cx="5767492" cy="492443"/>
              </a:xfrm>
              <a:prstGeom prst="rect">
                <a:avLst/>
              </a:prstGeom>
              <a:blipFill>
                <a:blip r:embed="rId7"/>
                <a:stretch>
                  <a:fillRect/>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622AF5DD-8CCC-B854-2CBB-7BA57FBC1822}"/>
              </a:ext>
            </a:extLst>
          </p:cNvPr>
          <p:cNvSpPr txBox="1"/>
          <p:nvPr/>
        </p:nvSpPr>
        <p:spPr>
          <a:xfrm>
            <a:off x="1676607" y="4073675"/>
            <a:ext cx="2908190" cy="591220"/>
          </a:xfrm>
          <a:prstGeom prst="rect">
            <a:avLst/>
          </a:prstGeom>
          <a:noFill/>
        </p:spPr>
        <p:txBody>
          <a:bodyPr wrap="square" rtlCol="0">
            <a:spAutoFit/>
          </a:bodyPr>
          <a:lstStyle/>
          <a:p>
            <a:r>
              <a:rPr lang="en-IN" sz="3200" dirty="0">
                <a:latin typeface="Abadi Extra Light" panose="020B0204020104020204" pitchFamily="34" charset="0"/>
              </a:rPr>
              <a:t>Some examples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BCDDF1-38B0-2F93-3A20-3D9B7EBD2ABA}"/>
                  </a:ext>
                </a:extLst>
              </p:cNvPr>
              <p:cNvSpPr txBox="1"/>
              <p:nvPr/>
            </p:nvSpPr>
            <p:spPr>
              <a:xfrm>
                <a:off x="111336" y="3195885"/>
                <a:ext cx="5939727" cy="840155"/>
              </a:xfrm>
              <a:prstGeom prst="rect">
                <a:avLst/>
              </a:prstGeom>
              <a:noFill/>
            </p:spPr>
            <p:txBody>
              <a:bodyPr wrap="square" rtlCol="0">
                <a:spAutoFit/>
              </a:bodyPr>
              <a:lstStyle/>
              <a:p>
                <a14:m>
                  <m:oMath xmlns:m="http://schemas.openxmlformats.org/officeDocument/2006/math">
                    <m:r>
                      <a:rPr lang="en-IN" sz="2400" i="1" dirty="0" smtClean="0">
                        <a:solidFill>
                          <a:srgbClr val="0000FF"/>
                        </a:solidFill>
                        <a:latin typeface="Cambria Math" panose="02040503050406030204" pitchFamily="18" charset="0"/>
                      </a:rPr>
                      <m:t>𝑓</m:t>
                    </m:r>
                  </m:oMath>
                </a14:m>
                <a:r>
                  <a:rPr lang="en-IN" sz="2400" dirty="0">
                    <a:solidFill>
                      <a:srgbClr val="0000FF"/>
                    </a:solidFill>
                    <a:latin typeface="Abadi Extra Light" panose="020B0204020104020204" pitchFamily="34" charset="0"/>
                  </a:rPr>
                  <a:t> can be any function which uses inputs and weights </a:t>
                </a:r>
                <a14:m>
                  <m:oMath xmlns:m="http://schemas.openxmlformats.org/officeDocument/2006/math">
                    <m:r>
                      <a:rPr lang="en-IN" sz="2400" b="1" i="1" smtClean="0">
                        <a:solidFill>
                          <a:srgbClr val="0000FF"/>
                        </a:solidFill>
                        <a:latin typeface="Cambria Math" panose="02040503050406030204" pitchFamily="18" charset="0"/>
                      </a:rPr>
                      <m:t>𝒘</m:t>
                    </m:r>
                  </m:oMath>
                </a14:m>
                <a:r>
                  <a:rPr lang="en-IN" sz="2400" b="1" dirty="0">
                    <a:solidFill>
                      <a:srgbClr val="0000FF"/>
                    </a:solidFill>
                    <a:latin typeface="Abadi Extra Light" panose="020B0204020104020204" pitchFamily="34" charset="0"/>
                  </a:rPr>
                  <a:t> </a:t>
                </a:r>
                <a:r>
                  <a:rPr lang="en-IN" sz="2400" dirty="0">
                    <a:solidFill>
                      <a:srgbClr val="0000FF"/>
                    </a:solidFill>
                    <a:latin typeface="Abadi Extra Light" panose="020B0204020104020204" pitchFamily="34" charset="0"/>
                  </a:rPr>
                  <a:t>to defines parameters of distr. </a:t>
                </a:r>
                <a14:m>
                  <m:oMath xmlns:m="http://schemas.openxmlformats.org/officeDocument/2006/math">
                    <m:r>
                      <a:rPr lang="en-IN" sz="2400" b="0" i="1" dirty="0" smtClean="0">
                        <a:solidFill>
                          <a:srgbClr val="0000FF"/>
                        </a:solidFill>
                        <a:latin typeface="Cambria Math" panose="02040503050406030204" pitchFamily="18" charset="0"/>
                      </a:rPr>
                      <m:t>𝑝</m:t>
                    </m:r>
                  </m:oMath>
                </a14:m>
                <a:endParaRPr lang="en-IN" sz="2400" i="1" dirty="0">
                  <a:solidFill>
                    <a:srgbClr val="0000FF"/>
                  </a:solidFill>
                  <a:latin typeface="Abadi Extra Light" panose="020B0204020104020204" pitchFamily="34" charset="0"/>
                </a:endParaRPr>
              </a:p>
            </p:txBody>
          </p:sp>
        </mc:Choice>
        <mc:Fallback xmlns="">
          <p:sp>
            <p:nvSpPr>
              <p:cNvPr id="22" name="TextBox 21">
                <a:extLst>
                  <a:ext uri="{FF2B5EF4-FFF2-40B4-BE49-F238E27FC236}">
                    <a16:creationId xmlns:a16="http://schemas.microsoft.com/office/drawing/2014/main" id="{8DBCDDF1-38B0-2F93-3A20-3D9B7EBD2ABA}"/>
                  </a:ext>
                </a:extLst>
              </p:cNvPr>
              <p:cNvSpPr txBox="1">
                <a:spLocks noRot="1" noChangeAspect="1" noMove="1" noResize="1" noEditPoints="1" noAdjustHandles="1" noChangeArrowheads="1" noChangeShapeType="1" noTextEdit="1"/>
              </p:cNvSpPr>
              <p:nvPr/>
            </p:nvSpPr>
            <p:spPr>
              <a:xfrm>
                <a:off x="111336" y="3195885"/>
                <a:ext cx="5939727" cy="840155"/>
              </a:xfrm>
              <a:prstGeom prst="rect">
                <a:avLst/>
              </a:prstGeom>
              <a:blipFill>
                <a:blip r:embed="rId8"/>
                <a:stretch>
                  <a:fillRect l="-1538" t="-6522" b="-137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9C1870F-0F2F-C6ED-6828-6321A756B53E}"/>
                  </a:ext>
                </a:extLst>
              </p:cNvPr>
              <p:cNvSpPr txBox="1"/>
              <p:nvPr/>
            </p:nvSpPr>
            <p:spPr>
              <a:xfrm>
                <a:off x="6204972" y="3912009"/>
                <a:ext cx="5830203" cy="1938992"/>
              </a:xfrm>
              <a:prstGeom prst="rect">
                <a:avLst/>
              </a:prstGeom>
              <a:noFill/>
            </p:spPr>
            <p:txBody>
              <a:bodyPr wrap="square" rtlCol="0">
                <a:spAutoFit/>
              </a:bodyPr>
              <a:lstStyle/>
              <a:p>
                <a:r>
                  <a:rPr lang="en-IN" sz="2400" dirty="0">
                    <a:latin typeface="Abadi Extra Light" panose="020B0204020104020204" pitchFamily="34" charset="0"/>
                  </a:rPr>
                  <a:t>Requires estimating the </a:t>
                </a:r>
                <a:r>
                  <a:rPr lang="en-IN" sz="2400" b="1" dirty="0">
                    <a:solidFill>
                      <a:srgbClr val="FF0000"/>
                    </a:solidFill>
                    <a:latin typeface="Abadi Extra Light" panose="020B0204020104020204" pitchFamily="34" charset="0"/>
                  </a:rPr>
                  <a:t>joint distribution </a:t>
                </a:r>
                <a:r>
                  <a:rPr lang="en-IN" sz="2400" dirty="0">
                    <a:latin typeface="Abadi Extra Light" panose="020B0204020104020204" pitchFamily="34" charset="0"/>
                  </a:rPr>
                  <a:t>of inputs and outputs to get the conditional </a:t>
                </a:r>
                <a14:m>
                  <m:oMath xmlns:m="http://schemas.openxmlformats.org/officeDocument/2006/math">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𝑦</m:t>
                        </m:r>
                      </m:e>
                      <m:e>
                        <m:r>
                          <a:rPr lang="en-IN" sz="2400" b="1" i="1">
                            <a:latin typeface="Cambria Math" panose="02040503050406030204" pitchFamily="18" charset="0"/>
                          </a:rPr>
                          <m:t>𝒙</m:t>
                        </m:r>
                      </m:e>
                    </m:d>
                  </m:oMath>
                </a14:m>
                <a:r>
                  <a:rPr lang="en-IN" sz="2400" dirty="0">
                    <a:latin typeface="Abadi Extra Light" panose="020B0204020104020204" pitchFamily="34" charset="0"/>
                  </a:rPr>
                  <a:t> (unlike the discriminative approach which directly estimates the conditional </a:t>
                </a:r>
                <a14:m>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e>
                      <m:e>
                        <m:r>
                          <a:rPr lang="en-IN" sz="2400" b="1" i="1" smtClean="0">
                            <a:latin typeface="Cambria Math" panose="02040503050406030204" pitchFamily="18" charset="0"/>
                          </a:rPr>
                          <m:t>𝒙</m:t>
                        </m:r>
                      </m:e>
                    </m:d>
                  </m:oMath>
                </a14:m>
                <a:r>
                  <a:rPr lang="en-IN" sz="2400" dirty="0">
                    <a:latin typeface="Abadi Extra Light" panose="020B0204020104020204" pitchFamily="34" charset="0"/>
                  </a:rPr>
                  <a:t> and does not model the distribution of </a:t>
                </a:r>
                <a14:m>
                  <m:oMath xmlns:m="http://schemas.openxmlformats.org/officeDocument/2006/math">
                    <m:r>
                      <a:rPr lang="en-IN" sz="2400" b="1" i="1" smtClean="0">
                        <a:latin typeface="Cambria Math" panose="02040503050406030204" pitchFamily="18" charset="0"/>
                      </a:rPr>
                      <m:t>𝒙</m:t>
                    </m:r>
                  </m:oMath>
                </a14:m>
                <a:r>
                  <a:rPr lang="en-IN" sz="2400" dirty="0">
                    <a:latin typeface="Abadi Extra Light" panose="020B0204020104020204" pitchFamily="34" charset="0"/>
                  </a:rPr>
                  <a:t>)</a:t>
                </a:r>
              </a:p>
            </p:txBody>
          </p:sp>
        </mc:Choice>
        <mc:Fallback xmlns="">
          <p:sp>
            <p:nvSpPr>
              <p:cNvPr id="23" name="TextBox 22">
                <a:extLst>
                  <a:ext uri="{FF2B5EF4-FFF2-40B4-BE49-F238E27FC236}">
                    <a16:creationId xmlns:a16="http://schemas.microsoft.com/office/drawing/2014/main" id="{69C1870F-0F2F-C6ED-6828-6321A756B53E}"/>
                  </a:ext>
                </a:extLst>
              </p:cNvPr>
              <p:cNvSpPr txBox="1">
                <a:spLocks noRot="1" noChangeAspect="1" noMove="1" noResize="1" noEditPoints="1" noAdjustHandles="1" noChangeArrowheads="1" noChangeShapeType="1" noTextEdit="1"/>
              </p:cNvSpPr>
              <p:nvPr/>
            </p:nvSpPr>
            <p:spPr>
              <a:xfrm>
                <a:off x="6204972" y="3912009"/>
                <a:ext cx="5830203" cy="1938992"/>
              </a:xfrm>
              <a:prstGeom prst="rect">
                <a:avLst/>
              </a:prstGeom>
              <a:blipFill>
                <a:blip r:embed="rId9"/>
                <a:stretch>
                  <a:fillRect l="-1674" t="-2830" b="-5975"/>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C5C82DD8-4E3D-0AC5-666F-0996DF996712}"/>
              </a:ext>
            </a:extLst>
          </p:cNvPr>
          <p:cNvPicPr>
            <a:picLocks noChangeAspect="1"/>
          </p:cNvPicPr>
          <p:nvPr/>
        </p:nvPicPr>
        <p:blipFill>
          <a:blip r:embed="rId10"/>
          <a:stretch>
            <a:fillRect/>
          </a:stretch>
        </p:blipFill>
        <p:spPr>
          <a:xfrm>
            <a:off x="11154949" y="321761"/>
            <a:ext cx="1004822" cy="965223"/>
          </a:xfrm>
          <a:prstGeom prst="rect">
            <a:avLst/>
          </a:prstGeom>
        </p:spPr>
      </p:pic>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E702507E-3FB0-BEE0-2566-703B9C35E886}"/>
                  </a:ext>
                </a:extLst>
              </p:cNvPr>
              <p:cNvSpPr/>
              <p:nvPr/>
            </p:nvSpPr>
            <p:spPr>
              <a:xfrm>
                <a:off x="8789803" y="136940"/>
                <a:ext cx="2455019" cy="1034608"/>
              </a:xfrm>
              <a:prstGeom prst="wedgeRectCallout">
                <a:avLst>
                  <a:gd name="adj1" fmla="val 59739"/>
                  <a:gd name="adj2" fmla="val 7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Non-probabilistic supervised learning approaches (e.g., SVM) are usually considered discriminative since </a:t>
                </a:r>
                <a14:m>
                  <m:oMath xmlns:m="http://schemas.openxmlformats.org/officeDocument/2006/math">
                    <m:r>
                      <a:rPr lang="en-IN" sz="1400" b="0" i="1" smtClean="0">
                        <a:solidFill>
                          <a:schemeClr val="tx1"/>
                        </a:solidFill>
                        <a:latin typeface="Cambria Math" panose="02040503050406030204" pitchFamily="18" charset="0"/>
                      </a:rPr>
                      <m:t>𝑝</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𝑥</m:t>
                    </m:r>
                    <m:r>
                      <a:rPr lang="en-IN" sz="1400" b="0" i="1" smtClean="0">
                        <a:solidFill>
                          <a:schemeClr val="tx1"/>
                        </a:solidFill>
                        <a:latin typeface="Cambria Math" panose="02040503050406030204" pitchFamily="18" charset="0"/>
                      </a:rPr>
                      <m:t>)</m:t>
                    </m:r>
                  </m:oMath>
                </a14:m>
                <a:r>
                  <a:rPr lang="en-IN" sz="1400" dirty="0">
                    <a:solidFill>
                      <a:schemeClr val="tx1"/>
                    </a:solidFill>
                    <a:latin typeface="Abadi Extra Light" panose="020B0204020104020204" pitchFamily="34" charset="0"/>
                  </a:rPr>
                  <a:t> is never modeled </a:t>
                </a:r>
              </a:p>
            </p:txBody>
          </p:sp>
        </mc:Choice>
        <mc:Fallback xmlns="">
          <p:sp>
            <p:nvSpPr>
              <p:cNvPr id="11" name="Speech Bubble: Rectangle 10">
                <a:extLst>
                  <a:ext uri="{FF2B5EF4-FFF2-40B4-BE49-F238E27FC236}">
                    <a16:creationId xmlns:a16="http://schemas.microsoft.com/office/drawing/2014/main" id="{E702507E-3FB0-BEE0-2566-703B9C35E886}"/>
                  </a:ext>
                </a:extLst>
              </p:cNvPr>
              <p:cNvSpPr>
                <a:spLocks noRot="1" noChangeAspect="1" noMove="1" noResize="1" noEditPoints="1" noAdjustHandles="1" noChangeArrowheads="1" noChangeShapeType="1" noTextEdit="1"/>
              </p:cNvSpPr>
              <p:nvPr/>
            </p:nvSpPr>
            <p:spPr>
              <a:xfrm>
                <a:off x="8789803" y="136940"/>
                <a:ext cx="2455019" cy="1034608"/>
              </a:xfrm>
              <a:prstGeom prst="wedgeRectCallout">
                <a:avLst>
                  <a:gd name="adj1" fmla="val 59739"/>
                  <a:gd name="adj2" fmla="val 772"/>
                </a:avLst>
              </a:prstGeom>
              <a:blipFill>
                <a:blip r:embed="rId11"/>
                <a:stretch>
                  <a:fillRect l="-446" t="-5780" b="-10983"/>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318187021"/>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wipe(down)">
                                      <p:cBhvr>
                                        <p:cTn id="58" dur="500"/>
                                        <p:tgtEl>
                                          <p:spTgt spid="4">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animBg="1"/>
      <p:bldP spid="7" grpId="0"/>
      <p:bldP spid="8" grpId="0"/>
      <p:bldP spid="10" grpId="0"/>
      <p:bldP spid="13" grpId="0"/>
      <p:bldP spid="15" grpId="0"/>
      <p:bldP spid="17" grpId="0"/>
      <p:bldP spid="22" grpId="0"/>
      <p:bldP spid="2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The Discriminative Approach</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This approach</a:t>
                </a:r>
                <a:r>
                  <a:rPr lang="en-GB" b="1" dirty="0">
                    <a:latin typeface="Abadi Extra Light" panose="020B0204020104020204" pitchFamily="34" charset="0"/>
                  </a:rPr>
                  <a:t> </a:t>
                </a:r>
                <a:r>
                  <a:rPr lang="en-GB" dirty="0">
                    <a:latin typeface="Abadi Extra Light" panose="020B0204020104020204" pitchFamily="34" charset="0"/>
                  </a:rPr>
                  <a:t>models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r>
                  <a:rPr lang="en-GB" dirty="0">
                    <a:latin typeface="Abadi Extra Light" panose="020B0204020104020204" pitchFamily="34" charset="0"/>
                  </a:rPr>
                  <a:t> </a:t>
                </a:r>
                <a:r>
                  <a:rPr lang="en-GB" u="sng" dirty="0">
                    <a:latin typeface="Abadi Extra Light" panose="020B0204020104020204" pitchFamily="34" charset="0"/>
                  </a:rPr>
                  <a:t>directly</a:t>
                </a:r>
                <a:r>
                  <a:rPr lang="en-GB" dirty="0">
                    <a:latin typeface="Abadi Extra Light" panose="020B0204020104020204" pitchFamily="34" charset="0"/>
                  </a:rPr>
                  <a:t> using a suitable prob. distribution, e.g.,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The negative log-likelihood (assuming </a:t>
                </a:r>
                <a:r>
                  <a:rPr lang="en-GB" dirty="0" err="1">
                    <a:latin typeface="Abadi Extra Light" panose="020B0204020104020204" pitchFamily="34" charset="0"/>
                  </a:rPr>
                  <a:t>i.i.d.</a:t>
                </a:r>
                <a:r>
                  <a:rPr lang="en-GB" dirty="0">
                    <a:latin typeface="Abadi Extra Light" panose="020B0204020104020204" pitchFamily="34" charset="0"/>
                  </a:rPr>
                  <a:t> outputs) for the above two models</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247F60-C584-45A1-8939-298085B8A602}"/>
                  </a:ext>
                </a:extLst>
              </p:cNvPr>
              <p:cNvSpPr txBox="1"/>
              <p:nvPr/>
            </p:nvSpPr>
            <p:spPr>
              <a:xfrm>
                <a:off x="2064351" y="1862458"/>
                <a:ext cx="532186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𝑖</m:t>
                              </m:r>
                            </m:sub>
                          </m:sSub>
                        </m:e>
                        <m:e>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r>
                            <a:rPr lang="en-IN" sz="2800" b="1" i="1" smtClean="0">
                              <a:latin typeface="Cambria Math" panose="02040503050406030204" pitchFamily="18" charset="0"/>
                            </a:rPr>
                            <m:t>𝒘</m:t>
                          </m:r>
                        </m:e>
                      </m:d>
                      <m:r>
                        <a:rPr lang="en-IN" sz="2800" b="0" i="1" smtClean="0">
                          <a:latin typeface="Cambria Math" panose="02040503050406030204" pitchFamily="18" charset="0"/>
                        </a:rPr>
                        <m:t>=</m:t>
                      </m:r>
                      <m:r>
                        <a:rPr lang="en-IN" sz="2800" i="1" smtClean="0">
                          <a:latin typeface="Cambria Math" panose="02040503050406030204" pitchFamily="18" charset="0"/>
                          <a:ea typeface="Cambria Math" panose="02040503050406030204" pitchFamily="18" charset="0"/>
                        </a:rPr>
                        <m:t>𝒩</m:t>
                      </m:r>
                      <m:d>
                        <m:dPr>
                          <m:ctrlPr>
                            <a:rPr lang="en-IN" sz="2800" b="0" i="1" smtClean="0">
                              <a:latin typeface="Cambria Math" panose="02040503050406030204" pitchFamily="18" charset="0"/>
                              <a:ea typeface="Cambria Math" panose="02040503050406030204" pitchFamily="18" charset="0"/>
                            </a:rPr>
                          </m:ctrlPr>
                        </m:dPr>
                        <m:e>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𝑦</m:t>
                              </m:r>
                            </m:e>
                            <m:sub>
                              <m:r>
                                <a:rPr lang="en-IN" sz="2800" b="0" i="1" smtClean="0">
                                  <a:latin typeface="Cambria Math" panose="02040503050406030204" pitchFamily="18" charset="0"/>
                                  <a:ea typeface="Cambria Math" panose="02040503050406030204" pitchFamily="18" charset="0"/>
                                </a:rPr>
                                <m:t>𝑖</m:t>
                              </m:r>
                            </m:sub>
                          </m:sSub>
                        </m:e>
                        <m:e>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smtClean="0">
                                  <a:latin typeface="Cambria Math" panose="02040503050406030204" pitchFamily="18" charset="0"/>
                                </a:rPr>
                              </m:ctrlPr>
                            </m:sSubPr>
                            <m:e>
                              <m:r>
                                <a:rPr lang="en-IN" sz="2800" b="1" i="1">
                                  <a:latin typeface="Cambria Math" panose="02040503050406030204" pitchFamily="18" charset="0"/>
                                </a:rPr>
                                <m:t>𝒙</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𝛽</m:t>
                              </m:r>
                            </m:e>
                            <m:sup>
                              <m:r>
                                <a:rPr lang="en-IN" sz="2800" b="0" i="1" smtClean="0">
                                  <a:latin typeface="Cambria Math" panose="02040503050406030204" pitchFamily="18" charset="0"/>
                                </a:rPr>
                                <m:t>−1</m:t>
                              </m:r>
                            </m:sup>
                          </m:sSup>
                        </m:e>
                      </m:d>
                    </m:oMath>
                  </m:oMathPara>
                </a14:m>
                <a:endParaRPr lang="en-IN" sz="2800" dirty="0"/>
              </a:p>
            </p:txBody>
          </p:sp>
        </mc:Choice>
        <mc:Fallback xmlns="">
          <p:sp>
            <p:nvSpPr>
              <p:cNvPr id="5" name="TextBox 4">
                <a:extLst>
                  <a:ext uri="{FF2B5EF4-FFF2-40B4-BE49-F238E27FC236}">
                    <a16:creationId xmlns:a16="http://schemas.microsoft.com/office/drawing/2014/main" id="{CE247F60-C584-45A1-8939-298085B8A602}"/>
                  </a:ext>
                </a:extLst>
              </p:cNvPr>
              <p:cNvSpPr txBox="1">
                <a:spLocks noRot="1" noChangeAspect="1" noMove="1" noResize="1" noEditPoints="1" noAdjustHandles="1" noChangeArrowheads="1" noChangeShapeType="1" noTextEdit="1"/>
              </p:cNvSpPr>
              <p:nvPr/>
            </p:nvSpPr>
            <p:spPr>
              <a:xfrm>
                <a:off x="2064351" y="1862458"/>
                <a:ext cx="5321860" cy="430887"/>
              </a:xfrm>
              <a:prstGeom prst="rect">
                <a:avLst/>
              </a:prstGeom>
              <a:blipFill>
                <a:blip r:embed="rId4"/>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BBDF531B-1138-49DE-8D9A-D760A28CED85}"/>
              </a:ext>
            </a:extLst>
          </p:cNvPr>
          <p:cNvSpPr txBox="1"/>
          <p:nvPr/>
        </p:nvSpPr>
        <p:spPr>
          <a:xfrm>
            <a:off x="6062822" y="2303605"/>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DA3975-7063-4546-A670-0DB8FC79FCCE}"/>
                  </a:ext>
                </a:extLst>
              </p:cNvPr>
              <p:cNvSpPr txBox="1"/>
              <p:nvPr/>
            </p:nvSpPr>
            <p:spPr>
              <a:xfrm>
                <a:off x="2102840" y="2627970"/>
                <a:ext cx="56759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𝑖</m:t>
                              </m:r>
                            </m:sub>
                          </m:sSub>
                        </m:e>
                        <m:e>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r>
                            <a:rPr lang="en-IN" sz="2800" b="1" i="1" smtClean="0">
                              <a:latin typeface="Cambria Math" panose="02040503050406030204" pitchFamily="18" charset="0"/>
                            </a:rPr>
                            <m:t>𝒘</m:t>
                          </m:r>
                        </m:e>
                      </m:d>
                      <m:r>
                        <a:rPr lang="en-IN" sz="2800" b="0" i="1" smtClean="0">
                          <a:latin typeface="Cambria Math" panose="02040503050406030204" pitchFamily="18" charset="0"/>
                        </a:rPr>
                        <m:t>=</m:t>
                      </m:r>
                      <m:r>
                        <m:rPr>
                          <m:sty m:val="p"/>
                        </m:rPr>
                        <a:rPr lang="en-IN" sz="2800" b="0" i="0" smtClean="0">
                          <a:latin typeface="Cambria Math" panose="02040503050406030204" pitchFamily="18" charset="0"/>
                          <a:ea typeface="Cambria Math" panose="02040503050406030204" pitchFamily="18" charset="0"/>
                        </a:rPr>
                        <m:t>Bernoulli</m:t>
                      </m:r>
                      <m:r>
                        <a:rPr lang="en-IN" sz="2800" b="0" i="0" smtClean="0">
                          <a:latin typeface="Cambria Math" panose="02040503050406030204" pitchFamily="18" charset="0"/>
                          <a:ea typeface="Cambria Math" panose="02040503050406030204" pitchFamily="18" charset="0"/>
                        </a:rPr>
                        <m:t>(</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𝑦</m:t>
                          </m:r>
                        </m:e>
                        <m:sub>
                          <m:r>
                            <a:rPr lang="en-IN" sz="2800" b="0" i="1" smtClean="0">
                              <a:latin typeface="Cambria Math" panose="02040503050406030204" pitchFamily="18" charset="0"/>
                              <a:ea typeface="Cambria Math" panose="02040503050406030204" pitchFamily="18" charset="0"/>
                            </a:rPr>
                            <m:t>𝑖</m:t>
                          </m:r>
                        </m:sub>
                      </m:sSub>
                      <m:r>
                        <a:rPr lang="en-IN" sz="2800" b="0" i="1" smtClean="0">
                          <a:latin typeface="Cambria Math" panose="02040503050406030204" pitchFamily="18" charset="0"/>
                          <a:ea typeface="Cambria Math" panose="02040503050406030204" pitchFamily="18" charset="0"/>
                        </a:rPr>
                        <m:t>|</m:t>
                      </m:r>
                      <m:sSup>
                        <m:sSupPr>
                          <m:ctrlPr>
                            <a:rPr lang="en-IN" sz="2800" i="1">
                              <a:latin typeface="Cambria Math" panose="02040503050406030204" pitchFamily="18" charset="0"/>
                            </a:rPr>
                          </m:ctrlPr>
                        </m:sSupPr>
                        <m:e>
                          <m:r>
                            <a:rPr lang="en-IN" sz="2800" b="0" i="1" smtClean="0">
                              <a:latin typeface="Cambria Math" panose="02040503050406030204" pitchFamily="18" charset="0"/>
                            </a:rPr>
                            <m:t>𝜎</m:t>
                          </m:r>
                          <m:r>
                            <a:rPr lang="en-IN" sz="2800" b="1" i="1" smtClean="0">
                              <a:latin typeface="Cambria Math" panose="02040503050406030204" pitchFamily="18" charset="0"/>
                            </a:rPr>
                            <m:t>(</m:t>
                          </m:r>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smtClean="0">
                              <a:latin typeface="Cambria Math" panose="02040503050406030204" pitchFamily="18" charset="0"/>
                            </a:rPr>
                          </m:ctrlPr>
                        </m:sSubPr>
                        <m:e>
                          <m:r>
                            <a:rPr lang="en-IN" sz="2800" b="1" i="1">
                              <a:latin typeface="Cambria Math" panose="02040503050406030204" pitchFamily="18" charset="0"/>
                            </a:rPr>
                            <m:t>𝒙</m:t>
                          </m:r>
                        </m:e>
                        <m:sub>
                          <m:r>
                            <a:rPr lang="en-IN" sz="2800" b="0" i="1" smtClean="0">
                              <a:latin typeface="Cambria Math" panose="02040503050406030204" pitchFamily="18" charset="0"/>
                            </a:rPr>
                            <m:t>𝑖</m:t>
                          </m:r>
                        </m:sub>
                      </m:sSub>
                      <m:r>
                        <a:rPr lang="en-IN" sz="2800" b="1" i="1" smtClean="0">
                          <a:latin typeface="Cambria Math" panose="02040503050406030204" pitchFamily="18" charset="0"/>
                        </a:rPr>
                        <m:t>)</m:t>
                      </m:r>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F2DA3975-7063-4546-A670-0DB8FC79FCCE}"/>
                  </a:ext>
                </a:extLst>
              </p:cNvPr>
              <p:cNvSpPr txBox="1">
                <a:spLocks noRot="1" noChangeAspect="1" noMove="1" noResize="1" noEditPoints="1" noAdjustHandles="1" noChangeArrowheads="1" noChangeShapeType="1" noTextEdit="1"/>
              </p:cNvSpPr>
              <p:nvPr/>
            </p:nvSpPr>
            <p:spPr>
              <a:xfrm>
                <a:off x="2102840" y="2627970"/>
                <a:ext cx="5675977" cy="430887"/>
              </a:xfrm>
              <a:prstGeom prst="rect">
                <a:avLst/>
              </a:prstGeom>
              <a:blipFill>
                <a:blip r:embed="rId5"/>
                <a:stretch>
                  <a:fillRect/>
                </a:stretch>
              </a:blipFill>
            </p:spPr>
            <p:txBody>
              <a:bodyPr/>
              <a:lstStyle/>
              <a:p>
                <a:r>
                  <a:rPr lang="en-IN">
                    <a:noFill/>
                  </a:rPr>
                  <a:t> </a:t>
                </a:r>
              </a:p>
            </p:txBody>
          </p:sp>
        </mc:Fallback>
      </mc:AlternateContent>
      <p:sp>
        <p:nvSpPr>
          <p:cNvPr id="7" name="Speech Bubble: Rectangle 6">
            <a:extLst>
              <a:ext uri="{FF2B5EF4-FFF2-40B4-BE49-F238E27FC236}">
                <a16:creationId xmlns:a16="http://schemas.microsoft.com/office/drawing/2014/main" id="{2ADF9552-8F8D-90F4-48EB-17B779064621}"/>
              </a:ext>
            </a:extLst>
          </p:cNvPr>
          <p:cNvSpPr/>
          <p:nvPr/>
        </p:nvSpPr>
        <p:spPr>
          <a:xfrm>
            <a:off x="265245" y="1612602"/>
            <a:ext cx="1593510" cy="529999"/>
          </a:xfrm>
          <a:prstGeom prst="wedgeRectCallout">
            <a:avLst>
              <a:gd name="adj1" fmla="val 63945"/>
              <a:gd name="adj2" fmla="val 4618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Regression model likelihood</a:t>
            </a:r>
            <a:endParaRPr lang="en-IN" sz="1600" b="1" dirty="0">
              <a:solidFill>
                <a:schemeClr val="tx1"/>
              </a:solidFill>
              <a:latin typeface="Abadi Extra Light" panose="020B0204020104020204" pitchFamily="34" charset="0"/>
            </a:endParaRPr>
          </a:p>
        </p:txBody>
      </p:sp>
      <p:sp>
        <p:nvSpPr>
          <p:cNvPr id="19" name="Rectangle 18">
            <a:extLst>
              <a:ext uri="{FF2B5EF4-FFF2-40B4-BE49-F238E27FC236}">
                <a16:creationId xmlns:a16="http://schemas.microsoft.com/office/drawing/2014/main" id="{BE784CD5-2CC8-970C-866A-AF5D1E03D804}"/>
              </a:ext>
            </a:extLst>
          </p:cNvPr>
          <p:cNvSpPr/>
          <p:nvPr/>
        </p:nvSpPr>
        <p:spPr>
          <a:xfrm>
            <a:off x="315534" y="3748157"/>
            <a:ext cx="8451048" cy="14488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A994E7-15FE-A804-15C0-D381D895E667}"/>
                  </a:ext>
                </a:extLst>
              </p:cNvPr>
              <p:cNvSpPr txBox="1"/>
              <p:nvPr/>
            </p:nvSpPr>
            <p:spPr>
              <a:xfrm>
                <a:off x="360818" y="3735451"/>
                <a:ext cx="8405763"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b="0" i="1" smtClean="0">
                              <a:latin typeface="Cambria Math" panose="02040503050406030204" pitchFamily="18" charset="0"/>
                            </a:rPr>
                            <m:t>−</m:t>
                          </m:r>
                          <m:r>
                            <m:rPr>
                              <m:sty m:val="p"/>
                            </m:rPr>
                            <a:rPr lang="en-IN" sz="2000" i="1">
                              <a:latin typeface="Cambria Math" panose="02040503050406030204" pitchFamily="18" charset="0"/>
                            </a:rPr>
                            <m:t>log</m:t>
                          </m:r>
                          <m:r>
                            <a:rPr lang="en-IN" sz="2000" i="1">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e>
                            <m:e>
                              <m:sSub>
                                <m:sSubPr>
                                  <m:ctrlPr>
                                    <a:rPr lang="en-IN" sz="2000"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r>
                                <a:rPr lang="en-IN" sz="2000" i="1">
                                  <a:latin typeface="Cambria Math" panose="02040503050406030204" pitchFamily="18" charset="0"/>
                                </a:rPr>
                                <m:t>,</m:t>
                              </m:r>
                              <m:r>
                                <a:rPr lang="en-IN" sz="2000" b="1" i="1">
                                  <a:latin typeface="Cambria Math" panose="02040503050406030204" pitchFamily="18" charset="0"/>
                                </a:rPr>
                                <m:t>𝒘</m:t>
                              </m:r>
                            </m:e>
                          </m:d>
                        </m:e>
                      </m:nary>
                      <m:r>
                        <a:rPr lang="en-IN" sz="2000" b="0" i="1" smtClean="0">
                          <a:latin typeface="Cambria Math" panose="02040503050406030204" pitchFamily="18" charset="0"/>
                        </a:rPr>
                        <m:t> =</m:t>
                      </m:r>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𝑁</m:t>
                          </m:r>
                        </m:sup>
                        <m:e>
                          <m:r>
                            <a:rPr lang="en-IN" sz="2000" i="1">
                              <a:latin typeface="Cambria Math" panose="02040503050406030204" pitchFamily="18" charset="0"/>
                            </a:rPr>
                            <m:t>− </m:t>
                          </m:r>
                          <m:r>
                            <m:rPr>
                              <m:sty m:val="p"/>
                            </m:rPr>
                            <a:rPr lang="en-IN" sz="2000" i="1">
                              <a:latin typeface="Cambria Math" panose="02040503050406030204" pitchFamily="18" charset="0"/>
                            </a:rPr>
                            <m:t>log</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r>
                                    <a:rPr lang="en-IN" sz="2000" i="1">
                                      <a:latin typeface="Cambria Math" panose="02040503050406030204" pitchFamily="18" charset="0"/>
                                    </a:rPr>
                                    <m:t>𝜋</m:t>
                                  </m:r>
                                </m:den>
                              </m:f>
                            </m:e>
                          </m:rad>
                          <m:r>
                            <m:rPr>
                              <m:sty m:val="p"/>
                            </m:rPr>
                            <a:rPr lang="en-IN" sz="2000" i="1">
                              <a:latin typeface="Cambria Math" panose="02040503050406030204" pitchFamily="18" charset="0"/>
                            </a:rPr>
                            <m:t>exp</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den>
                              </m:f>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e>
                                  </m:d>
                                </m:e>
                                <m:sup>
                                  <m:r>
                                    <a:rPr lang="en-IN" sz="2000" i="1">
                                      <a:latin typeface="Cambria Math" panose="02040503050406030204" pitchFamily="18" charset="0"/>
                                    </a:rPr>
                                    <m:t>2</m:t>
                                  </m:r>
                                </m:sup>
                              </m:sSup>
                            </m:e>
                          </m:d>
                        </m:e>
                      </m:nary>
                    </m:oMath>
                  </m:oMathPara>
                </a14:m>
                <a:endParaRPr lang="en-IN" sz="200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CBA994E7-15FE-A804-15C0-D381D895E667}"/>
                  </a:ext>
                </a:extLst>
              </p:cNvPr>
              <p:cNvSpPr txBox="1">
                <a:spLocks noRot="1" noChangeAspect="1" noMove="1" noResize="1" noEditPoints="1" noAdjustHandles="1" noChangeArrowheads="1" noChangeShapeType="1" noTextEdit="1"/>
              </p:cNvSpPr>
              <p:nvPr/>
            </p:nvSpPr>
            <p:spPr>
              <a:xfrm>
                <a:off x="360818" y="3735451"/>
                <a:ext cx="8405763" cy="90935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92BD943-8839-132B-7E15-7139A3DE8B18}"/>
                  </a:ext>
                </a:extLst>
              </p:cNvPr>
              <p:cNvSpPr txBox="1"/>
              <p:nvPr/>
            </p:nvSpPr>
            <p:spPr>
              <a:xfrm>
                <a:off x="577950" y="4724474"/>
                <a:ext cx="6323911" cy="450636"/>
              </a:xfrm>
              <a:prstGeom prst="rect">
                <a:avLst/>
              </a:prstGeom>
              <a:noFill/>
            </p:spPr>
            <p:txBody>
              <a:bodyPr wrap="none" lIns="0" tIns="0" rIns="0" bIns="0" rtlCol="0">
                <a:spAutoFit/>
              </a:bodyPr>
              <a:lstStyle/>
              <a:p>
                <a14:m>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den>
                    </m:f>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b="0" i="1" smtClean="0">
                                        <a:latin typeface="Cambria Math" panose="02040503050406030204" pitchFamily="18" charset="0"/>
                                      </a:rPr>
                                      <m:t>𝑖</m:t>
                                    </m:r>
                                  </m:sub>
                                </m:sSub>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b="0" i="1" smtClean="0">
                                        <a:latin typeface="Cambria Math" panose="02040503050406030204" pitchFamily="18" charset="0"/>
                                      </a:rPr>
                                      <m:t>𝑖</m:t>
                                    </m:r>
                                  </m:sub>
                                </m:sSub>
                              </m:e>
                            </m:d>
                          </m:e>
                          <m:sup>
                            <m:r>
                              <a:rPr lang="en-IN" sz="2000" i="1">
                                <a:latin typeface="Cambria Math" panose="02040503050406030204" pitchFamily="18" charset="0"/>
                              </a:rPr>
                              <m:t>2</m:t>
                            </m:r>
                          </m:sup>
                        </m:sSup>
                      </m:e>
                    </m:nary>
                  </m:oMath>
                </a14:m>
                <a:r>
                  <a:rPr lang="en-IN" sz="2000" dirty="0"/>
                  <a:t>     </a:t>
                </a:r>
                <a:r>
                  <a:rPr lang="en-IN" sz="2000" dirty="0">
                    <a:latin typeface="Abadi Extra Light" panose="020B0204020104020204" pitchFamily="34" charset="0"/>
                  </a:rPr>
                  <a:t>(same as squared loss </a:t>
                </a:r>
                <a:r>
                  <a:rPr lang="en-IN" sz="2000" dirty="0">
                    <a:latin typeface="Abadi Extra Light" panose="020B0204020104020204" pitchFamily="34" charset="0"/>
                    <a:sym typeface="Wingdings" panose="05000000000000000000" pitchFamily="2" charset="2"/>
                  </a:rPr>
                  <a:t></a:t>
                </a:r>
                <a:r>
                  <a:rPr lang="en-IN" sz="2000" dirty="0">
                    <a:latin typeface="Abadi Extra Light" panose="020B0204020104020204" pitchFamily="34" charset="0"/>
                  </a:rPr>
                  <a:t>)</a:t>
                </a:r>
              </a:p>
            </p:txBody>
          </p:sp>
        </mc:Choice>
        <mc:Fallback xmlns="">
          <p:sp>
            <p:nvSpPr>
              <p:cNvPr id="26" name="TextBox 25">
                <a:extLst>
                  <a:ext uri="{FF2B5EF4-FFF2-40B4-BE49-F238E27FC236}">
                    <a16:creationId xmlns:a16="http://schemas.microsoft.com/office/drawing/2014/main" id="{F92BD943-8839-132B-7E15-7139A3DE8B18}"/>
                  </a:ext>
                </a:extLst>
              </p:cNvPr>
              <p:cNvSpPr txBox="1">
                <a:spLocks noRot="1" noChangeAspect="1" noMove="1" noResize="1" noEditPoints="1" noAdjustHandles="1" noChangeArrowheads="1" noChangeShapeType="1" noTextEdit="1"/>
              </p:cNvSpPr>
              <p:nvPr/>
            </p:nvSpPr>
            <p:spPr>
              <a:xfrm>
                <a:off x="577950" y="4724474"/>
                <a:ext cx="6323911" cy="450636"/>
              </a:xfrm>
              <a:prstGeom prst="rect">
                <a:avLst/>
              </a:prstGeom>
              <a:blipFill>
                <a:blip r:embed="rId7"/>
                <a:stretch>
                  <a:fillRect t="-1351" r="-1446" b="-18919"/>
                </a:stretch>
              </a:blipFill>
            </p:spPr>
            <p:txBody>
              <a:bodyPr/>
              <a:lstStyle/>
              <a:p>
                <a:r>
                  <a:rPr lang="en-IN">
                    <a:noFill/>
                  </a:rPr>
                  <a:t> </a:t>
                </a:r>
              </a:p>
            </p:txBody>
          </p:sp>
        </mc:Fallback>
      </mc:AlternateContent>
      <p:sp>
        <p:nvSpPr>
          <p:cNvPr id="28" name="Rectangle 27">
            <a:extLst>
              <a:ext uri="{FF2B5EF4-FFF2-40B4-BE49-F238E27FC236}">
                <a16:creationId xmlns:a16="http://schemas.microsoft.com/office/drawing/2014/main" id="{EA5033C6-5774-5878-9CDE-B4C2C4420CC0}"/>
              </a:ext>
            </a:extLst>
          </p:cNvPr>
          <p:cNvSpPr/>
          <p:nvPr/>
        </p:nvSpPr>
        <p:spPr>
          <a:xfrm>
            <a:off x="315534" y="5282034"/>
            <a:ext cx="9387858" cy="14488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D07C4E4-EBD6-85EB-CAE3-A1503607BA34}"/>
                  </a:ext>
                </a:extLst>
              </p:cNvPr>
              <p:cNvSpPr txBox="1"/>
              <p:nvPr/>
            </p:nvSpPr>
            <p:spPr>
              <a:xfrm>
                <a:off x="7275640" y="1554546"/>
                <a:ext cx="3365088"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Cambria Math" panose="02040503050406030204" pitchFamily="18" charset="0"/>
                        </a:rPr>
                        <m:t>=</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r>
                                <a:rPr lang="en-IN" sz="2000" i="1">
                                  <a:latin typeface="Cambria Math" panose="02040503050406030204" pitchFamily="18" charset="0"/>
                                </a:rPr>
                                <m:t>𝜋</m:t>
                              </m:r>
                            </m:den>
                          </m:f>
                        </m:e>
                      </m:rad>
                      <m:r>
                        <m:rPr>
                          <m:sty m:val="p"/>
                        </m:rPr>
                        <a:rPr lang="en-IN" sz="2000" i="1">
                          <a:latin typeface="Cambria Math" panose="02040503050406030204" pitchFamily="18" charset="0"/>
                        </a:rPr>
                        <m:t>exp</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den>
                          </m:f>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e>
                              </m:d>
                            </m:e>
                            <m:sup>
                              <m:r>
                                <a:rPr lang="en-IN" sz="2000" i="1">
                                  <a:latin typeface="Cambria Math" panose="02040503050406030204" pitchFamily="18" charset="0"/>
                                </a:rPr>
                                <m:t>2</m:t>
                              </m:r>
                            </m:sup>
                          </m:sSup>
                        </m:e>
                      </m:d>
                    </m:oMath>
                  </m:oMathPara>
                </a14:m>
                <a:endParaRPr lang="en-IN" sz="2000" dirty="0"/>
              </a:p>
            </p:txBody>
          </p:sp>
        </mc:Choice>
        <mc:Fallback xmlns="">
          <p:sp>
            <p:nvSpPr>
              <p:cNvPr id="30" name="TextBox 29">
                <a:extLst>
                  <a:ext uri="{FF2B5EF4-FFF2-40B4-BE49-F238E27FC236}">
                    <a16:creationId xmlns:a16="http://schemas.microsoft.com/office/drawing/2014/main" id="{ED07C4E4-EBD6-85EB-CAE3-A1503607BA34}"/>
                  </a:ext>
                </a:extLst>
              </p:cNvPr>
              <p:cNvSpPr txBox="1">
                <a:spLocks noRot="1" noChangeAspect="1" noMove="1" noResize="1" noEditPoints="1" noAdjustHandles="1" noChangeArrowheads="1" noChangeShapeType="1" noTextEdit="1"/>
              </p:cNvSpPr>
              <p:nvPr/>
            </p:nvSpPr>
            <p:spPr>
              <a:xfrm>
                <a:off x="7275640" y="1554546"/>
                <a:ext cx="3365088" cy="90935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07FA338-CB7E-FF06-2E25-3A1F6A587532}"/>
                  </a:ext>
                </a:extLst>
              </p:cNvPr>
              <p:cNvSpPr txBox="1"/>
              <p:nvPr/>
            </p:nvSpPr>
            <p:spPr>
              <a:xfrm>
                <a:off x="7925155" y="2634309"/>
                <a:ext cx="2465611" cy="42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m:t>
                          </m:r>
                          <m:r>
                            <a:rPr lang="en-IN" sz="2400" b="0" i="1" smtClean="0">
                              <a:latin typeface="Cambria Math" panose="02040503050406030204" pitchFamily="18" charset="0"/>
                            </a:rPr>
                            <m:t>𝜇</m:t>
                          </m:r>
                        </m:e>
                        <m:sub>
                          <m:r>
                            <a:rPr lang="en-IN" sz="2400" b="0" i="1" smtClean="0">
                              <a:latin typeface="Cambria Math" panose="02040503050406030204" pitchFamily="18" charset="0"/>
                            </a:rPr>
                            <m:t>𝑖</m:t>
                          </m:r>
                        </m:sub>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𝑖</m:t>
                              </m:r>
                            </m:sub>
                          </m:sSub>
                        </m:sup>
                      </m:sSub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𝜇</m:t>
                                  </m:r>
                                </m:e>
                                <m:sub>
                                  <m:r>
                                    <a:rPr lang="en-IN" sz="2400" b="0" i="1" smtClean="0">
                                      <a:latin typeface="Cambria Math" panose="02040503050406030204" pitchFamily="18" charset="0"/>
                                    </a:rPr>
                                    <m:t>𝑖</m:t>
                                  </m:r>
                                </m:sub>
                              </m:sSub>
                            </m:e>
                          </m:d>
                        </m:e>
                        <m:sup>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𝑖</m:t>
                              </m:r>
                            </m:sub>
                          </m:sSub>
                        </m:sup>
                      </m:sSup>
                    </m:oMath>
                  </m:oMathPara>
                </a14:m>
                <a:endParaRPr lang="en-IN" sz="2400" dirty="0"/>
              </a:p>
            </p:txBody>
          </p:sp>
        </mc:Choice>
        <mc:Fallback xmlns="">
          <p:sp>
            <p:nvSpPr>
              <p:cNvPr id="31" name="TextBox 30">
                <a:extLst>
                  <a:ext uri="{FF2B5EF4-FFF2-40B4-BE49-F238E27FC236}">
                    <a16:creationId xmlns:a16="http://schemas.microsoft.com/office/drawing/2014/main" id="{F07FA338-CB7E-FF06-2E25-3A1F6A587532}"/>
                  </a:ext>
                </a:extLst>
              </p:cNvPr>
              <p:cNvSpPr txBox="1">
                <a:spLocks noRot="1" noChangeAspect="1" noMove="1" noResize="1" noEditPoints="1" noAdjustHandles="1" noChangeArrowheads="1" noChangeShapeType="1" noTextEdit="1"/>
              </p:cNvSpPr>
              <p:nvPr/>
            </p:nvSpPr>
            <p:spPr>
              <a:xfrm>
                <a:off x="7925155" y="2634309"/>
                <a:ext cx="2465611" cy="424347"/>
              </a:xfrm>
              <a:prstGeom prst="rect">
                <a:avLst/>
              </a:prstGeom>
              <a:blipFill>
                <a:blip r:embed="rId9"/>
                <a:stretch>
                  <a:fillRect/>
                </a:stretch>
              </a:blipFill>
            </p:spPr>
            <p:txBody>
              <a:bodyPr/>
              <a:lstStyle/>
              <a:p>
                <a:r>
                  <a:rPr lang="en-IN">
                    <a:noFill/>
                  </a:rPr>
                  <a:t> </a:t>
                </a:r>
              </a:p>
            </p:txBody>
          </p:sp>
        </mc:Fallback>
      </mc:AlternateContent>
      <p:sp>
        <p:nvSpPr>
          <p:cNvPr id="32" name="Speech Bubble: Rectangle 31">
            <a:extLst>
              <a:ext uri="{FF2B5EF4-FFF2-40B4-BE49-F238E27FC236}">
                <a16:creationId xmlns:a16="http://schemas.microsoft.com/office/drawing/2014/main" id="{D87ABEA7-DE31-723F-8EB8-6878EDC92292}"/>
              </a:ext>
            </a:extLst>
          </p:cNvPr>
          <p:cNvSpPr/>
          <p:nvPr/>
        </p:nvSpPr>
        <p:spPr>
          <a:xfrm>
            <a:off x="79892" y="2325488"/>
            <a:ext cx="1837595" cy="529999"/>
          </a:xfrm>
          <a:prstGeom prst="wedgeRectCallout">
            <a:avLst>
              <a:gd name="adj1" fmla="val 62894"/>
              <a:gd name="adj2" fmla="val 4010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Binary classification model likelihood</a:t>
            </a:r>
            <a:endParaRPr lang="en-IN" sz="1600" b="1"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E91CC14-637B-F34F-FD9A-FBF2DD3E6066}"/>
                  </a:ext>
                </a:extLst>
              </p:cNvPr>
              <p:cNvSpPr txBox="1"/>
              <p:nvPr/>
            </p:nvSpPr>
            <p:spPr>
              <a:xfrm>
                <a:off x="538671" y="5316083"/>
                <a:ext cx="7119321" cy="629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b="0" i="1" smtClean="0">
                              <a:latin typeface="Cambria Math" panose="02040503050406030204" pitchFamily="18" charset="0"/>
                            </a:rPr>
                            <m:t>−</m:t>
                          </m:r>
                          <m:r>
                            <m:rPr>
                              <m:sty m:val="p"/>
                            </m:rPr>
                            <a:rPr lang="en-IN" sz="2000" i="1">
                              <a:latin typeface="Cambria Math" panose="02040503050406030204" pitchFamily="18" charset="0"/>
                            </a:rPr>
                            <m:t>log</m:t>
                          </m:r>
                          <m:r>
                            <a:rPr lang="en-IN" sz="2000" i="1">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e>
                            <m:e>
                              <m:sSub>
                                <m:sSubPr>
                                  <m:ctrlPr>
                                    <a:rPr lang="en-IN" sz="2000"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r>
                                <a:rPr lang="en-IN" sz="2000" i="1">
                                  <a:latin typeface="Cambria Math" panose="02040503050406030204" pitchFamily="18" charset="0"/>
                                </a:rPr>
                                <m:t>,</m:t>
                              </m:r>
                              <m:r>
                                <a:rPr lang="en-IN" sz="2000" b="1" i="1">
                                  <a:latin typeface="Cambria Math" panose="02040503050406030204" pitchFamily="18" charset="0"/>
                                </a:rPr>
                                <m:t>𝒘</m:t>
                              </m:r>
                            </m:e>
                          </m:d>
                        </m:e>
                      </m:nary>
                      <m:r>
                        <a:rPr lang="en-IN" sz="2000" b="0" i="1" smtClean="0">
                          <a:latin typeface="Cambria Math" panose="02040503050406030204" pitchFamily="18" charset="0"/>
                        </a:rPr>
                        <m:t> =</m:t>
                      </m:r>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𝑁</m:t>
                          </m:r>
                        </m:sup>
                        <m:e>
                          <m:r>
                            <a:rPr lang="en-IN" sz="2000" i="1">
                              <a:latin typeface="Cambria Math" panose="02040503050406030204" pitchFamily="18" charset="0"/>
                            </a:rPr>
                            <m:t>−</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sSubSup>
                            <m:sSubSupPr>
                              <m:ctrlPr>
                                <a:rPr lang="en-IN" sz="2000" i="1">
                                  <a:latin typeface="Cambria Math" panose="02040503050406030204" pitchFamily="18" charset="0"/>
                                </a:rPr>
                              </m:ctrlPr>
                            </m:sSubSupPr>
                            <m:e>
                              <m:r>
                                <a:rPr lang="en-IN" sz="2000" i="1">
                                  <a:latin typeface="Cambria Math" panose="02040503050406030204" pitchFamily="18" charset="0"/>
                                </a:rPr>
                                <m:t>𝜇</m:t>
                              </m:r>
                            </m:e>
                            <m:sub>
                              <m:r>
                                <a:rPr lang="en-IN" sz="2000" i="1">
                                  <a:latin typeface="Cambria Math" panose="02040503050406030204" pitchFamily="18" charset="0"/>
                                </a:rPr>
                                <m:t>𝑖</m:t>
                              </m:r>
                            </m:sub>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sup>
                          </m:sSub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𝜇</m:t>
                                      </m:r>
                                    </m:e>
                                    <m:sub>
                                      <m:r>
                                        <a:rPr lang="en-IN" sz="2000" i="1">
                                          <a:latin typeface="Cambria Math" panose="02040503050406030204" pitchFamily="18" charset="0"/>
                                        </a:rPr>
                                        <m:t>𝑖</m:t>
                                      </m:r>
                                    </m:sub>
                                  </m:sSub>
                                </m:e>
                              </m:d>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sup>
                          </m:sSup>
                        </m:e>
                      </m:nary>
                    </m:oMath>
                  </m:oMathPara>
                </a14:m>
                <a:endParaRPr lang="en-IN" sz="2000" i="1" dirty="0">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9E91CC14-637B-F34F-FD9A-FBF2DD3E6066}"/>
                  </a:ext>
                </a:extLst>
              </p:cNvPr>
              <p:cNvSpPr txBox="1">
                <a:spLocks noRot="1" noChangeAspect="1" noMove="1" noResize="1" noEditPoints="1" noAdjustHandles="1" noChangeArrowheads="1" noChangeShapeType="1" noTextEdit="1"/>
              </p:cNvSpPr>
              <p:nvPr/>
            </p:nvSpPr>
            <p:spPr>
              <a:xfrm>
                <a:off x="538671" y="5316083"/>
                <a:ext cx="7119321" cy="62998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199C5F4-915B-7BCB-4EF3-076BA8E40AB7}"/>
                  </a:ext>
                </a:extLst>
              </p:cNvPr>
              <p:cNvSpPr txBox="1"/>
              <p:nvPr/>
            </p:nvSpPr>
            <p:spPr>
              <a:xfrm>
                <a:off x="672394" y="6236690"/>
                <a:ext cx="9030998" cy="313034"/>
              </a:xfrm>
              <a:prstGeom prst="rect">
                <a:avLst/>
              </a:prstGeom>
              <a:noFill/>
            </p:spPr>
            <p:txBody>
              <a:bodyPr wrap="none" lIns="0" tIns="0" rIns="0" bIns="0" rtlCol="0">
                <a:spAutoFit/>
              </a:bodyPr>
              <a:lstStyle/>
              <a:p>
                <a14:m>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 </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𝑖</m:t>
                                </m:r>
                              </m:sub>
                            </m:sSub>
                          </m:e>
                        </m:d>
                        <m:r>
                          <a:rPr lang="en-IN" sz="2000" b="0" i="1" smtClean="0">
                            <a:latin typeface="Cambria Math" panose="02040503050406030204" pitchFamily="18" charset="0"/>
                          </a:rPr>
                          <m:t> </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e>
                    </m:nary>
                  </m:oMath>
                </a14:m>
                <a:r>
                  <a:rPr lang="en-IN" sz="2000" dirty="0"/>
                  <a:t>     </a:t>
                </a:r>
                <a:r>
                  <a:rPr lang="en-IN" sz="2000" dirty="0">
                    <a:latin typeface="Abadi Extra Light" panose="020B0204020104020204" pitchFamily="34" charset="0"/>
                  </a:rPr>
                  <a:t>(same as cross-entropy loss </a:t>
                </a:r>
                <a:r>
                  <a:rPr lang="en-IN" sz="2000" dirty="0">
                    <a:latin typeface="Abadi Extra Light" panose="020B0204020104020204" pitchFamily="34" charset="0"/>
                    <a:sym typeface="Wingdings" panose="05000000000000000000" pitchFamily="2" charset="2"/>
                  </a:rPr>
                  <a:t></a:t>
                </a:r>
                <a:r>
                  <a:rPr lang="en-IN" sz="2000" dirty="0">
                    <a:latin typeface="Abadi Extra Light" panose="020B0204020104020204" pitchFamily="34" charset="0"/>
                  </a:rPr>
                  <a:t>)</a:t>
                </a:r>
              </a:p>
            </p:txBody>
          </p:sp>
        </mc:Choice>
        <mc:Fallback xmlns="">
          <p:sp>
            <p:nvSpPr>
              <p:cNvPr id="34" name="TextBox 33">
                <a:extLst>
                  <a:ext uri="{FF2B5EF4-FFF2-40B4-BE49-F238E27FC236}">
                    <a16:creationId xmlns:a16="http://schemas.microsoft.com/office/drawing/2014/main" id="{C199C5F4-915B-7BCB-4EF3-076BA8E40AB7}"/>
                  </a:ext>
                </a:extLst>
              </p:cNvPr>
              <p:cNvSpPr txBox="1">
                <a:spLocks noRot="1" noChangeAspect="1" noMove="1" noResize="1" noEditPoints="1" noAdjustHandles="1" noChangeArrowheads="1" noChangeShapeType="1" noTextEdit="1"/>
              </p:cNvSpPr>
              <p:nvPr/>
            </p:nvSpPr>
            <p:spPr>
              <a:xfrm>
                <a:off x="672394" y="6236690"/>
                <a:ext cx="9030998" cy="313034"/>
              </a:xfrm>
              <a:prstGeom prst="rect">
                <a:avLst/>
              </a:prstGeom>
              <a:blipFill>
                <a:blip r:embed="rId11"/>
                <a:stretch>
                  <a:fillRect l="-945" t="-170588" r="-742" b="-252941"/>
                </a:stretch>
              </a:blipFill>
            </p:spPr>
            <p:txBody>
              <a:bodyPr/>
              <a:lstStyle/>
              <a:p>
                <a:r>
                  <a:rPr lang="en-IN">
                    <a:noFill/>
                  </a:rPr>
                  <a:t> </a:t>
                </a:r>
              </a:p>
            </p:txBody>
          </p:sp>
        </mc:Fallback>
      </mc:AlternateContent>
      <p:pic>
        <p:nvPicPr>
          <p:cNvPr id="35" name="Picture 34">
            <a:extLst>
              <a:ext uri="{FF2B5EF4-FFF2-40B4-BE49-F238E27FC236}">
                <a16:creationId xmlns:a16="http://schemas.microsoft.com/office/drawing/2014/main" id="{434D1347-AA4A-1B57-F6CB-620C894DB0C9}"/>
              </a:ext>
            </a:extLst>
          </p:cNvPr>
          <p:cNvPicPr>
            <a:picLocks noChangeAspect="1"/>
          </p:cNvPicPr>
          <p:nvPr/>
        </p:nvPicPr>
        <p:blipFill>
          <a:blip r:embed="rId12"/>
          <a:stretch>
            <a:fillRect/>
          </a:stretch>
        </p:blipFill>
        <p:spPr>
          <a:xfrm>
            <a:off x="11001040" y="3894001"/>
            <a:ext cx="1004822" cy="965223"/>
          </a:xfrm>
          <a:prstGeom prst="rect">
            <a:avLst/>
          </a:prstGeom>
        </p:spPr>
      </p:pic>
      <p:sp>
        <p:nvSpPr>
          <p:cNvPr id="37" name="Speech Bubble: Rectangle 36">
            <a:extLst>
              <a:ext uri="{FF2B5EF4-FFF2-40B4-BE49-F238E27FC236}">
                <a16:creationId xmlns:a16="http://schemas.microsoft.com/office/drawing/2014/main" id="{3B5BCDCF-064C-01D1-5531-399A36329077}"/>
              </a:ext>
            </a:extLst>
          </p:cNvPr>
          <p:cNvSpPr/>
          <p:nvPr/>
        </p:nvSpPr>
        <p:spPr>
          <a:xfrm>
            <a:off x="8912038" y="3880152"/>
            <a:ext cx="1996326" cy="909353"/>
          </a:xfrm>
          <a:prstGeom prst="wedgeRectCallout">
            <a:avLst>
              <a:gd name="adj1" fmla="val 67161"/>
              <a:gd name="adj2" fmla="val 524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Thus minimization of NLL (i.e., doing MLE) is equivalent to minimization of the training loss</a:t>
            </a:r>
            <a:endParaRPr lang="en-IN" sz="1400" b="1"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8" name="Speech Bubble: Rectangle 37">
                <a:extLst>
                  <a:ext uri="{FF2B5EF4-FFF2-40B4-BE49-F238E27FC236}">
                    <a16:creationId xmlns:a16="http://schemas.microsoft.com/office/drawing/2014/main" id="{3BB4A129-C7A1-F459-CB9C-16EC61A1227D}"/>
                  </a:ext>
                </a:extLst>
              </p:cNvPr>
              <p:cNvSpPr/>
              <p:nvPr/>
            </p:nvSpPr>
            <p:spPr>
              <a:xfrm>
                <a:off x="6721465" y="2412607"/>
                <a:ext cx="1271208" cy="274242"/>
              </a:xfrm>
              <a:prstGeom prst="wedgeRectCallout">
                <a:avLst>
                  <a:gd name="adj1" fmla="val 69346"/>
                  <a:gd name="adj2" fmla="val 5981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𝜇</m:t>
                          </m:r>
                        </m:e>
                        <m:sub>
                          <m:r>
                            <a:rPr lang="en-IN" sz="1400" b="0" i="1" smtClean="0">
                              <a:solidFill>
                                <a:schemeClr val="tx1"/>
                              </a:solidFill>
                              <a:latin typeface="Cambria Math" panose="02040503050406030204" pitchFamily="18" charset="0"/>
                            </a:rPr>
                            <m:t>𝑖</m:t>
                          </m:r>
                        </m:sub>
                      </m:sSub>
                      <m:r>
                        <a:rPr lang="en-IN" sz="1400" b="0" i="1" smtClean="0">
                          <a:solidFill>
                            <a:schemeClr val="tx1"/>
                          </a:solidFill>
                          <a:latin typeface="Cambria Math" panose="02040503050406030204" pitchFamily="18" charset="0"/>
                        </a:rPr>
                        <m:t>=</m:t>
                      </m:r>
                      <m:sSup>
                        <m:sSupPr>
                          <m:ctrlPr>
                            <a:rPr lang="en-IN" sz="1400" i="1" smtClean="0">
                              <a:solidFill>
                                <a:schemeClr val="tx1"/>
                              </a:solidFill>
                              <a:latin typeface="Cambria Math" panose="02040503050406030204" pitchFamily="18" charset="0"/>
                            </a:rPr>
                          </m:ctrlPr>
                        </m:sSupPr>
                        <m:e>
                          <m:r>
                            <a:rPr lang="en-IN" sz="1400" i="1">
                              <a:solidFill>
                                <a:schemeClr val="tx1"/>
                              </a:solidFill>
                              <a:latin typeface="Cambria Math" panose="02040503050406030204" pitchFamily="18" charset="0"/>
                            </a:rPr>
                            <m:t>𝜎</m:t>
                          </m:r>
                          <m:r>
                            <a:rPr lang="en-IN" sz="1400" b="1" i="1">
                              <a:solidFill>
                                <a:schemeClr val="tx1"/>
                              </a:solidFill>
                              <a:latin typeface="Cambria Math" panose="02040503050406030204" pitchFamily="18" charset="0"/>
                            </a:rPr>
                            <m:t>(</m:t>
                          </m:r>
                          <m:r>
                            <a:rPr lang="en-IN" sz="1400" b="1" i="1">
                              <a:solidFill>
                                <a:schemeClr val="tx1"/>
                              </a:solidFill>
                              <a:latin typeface="Cambria Math" panose="02040503050406030204" pitchFamily="18" charset="0"/>
                            </a:rPr>
                            <m:t>𝒘</m:t>
                          </m:r>
                        </m:e>
                        <m:sup>
                          <m:r>
                            <a:rPr lang="en-IN" sz="1400" i="1">
                              <a:solidFill>
                                <a:schemeClr val="tx1"/>
                              </a:solidFill>
                              <a:latin typeface="Cambria Math" panose="02040503050406030204" pitchFamily="18" charset="0"/>
                            </a:rPr>
                            <m:t>⊤</m:t>
                          </m:r>
                        </m:sup>
                      </m:sSup>
                      <m:sSub>
                        <m:sSubPr>
                          <m:ctrlPr>
                            <a:rPr lang="en-IN" sz="1400" b="1"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𝑖</m:t>
                          </m:r>
                        </m:sub>
                      </m:sSub>
                      <m:r>
                        <a:rPr lang="en-IN" sz="1400" b="1" i="1">
                          <a:solidFill>
                            <a:schemeClr val="tx1"/>
                          </a:solidFill>
                          <a:latin typeface="Cambria Math" panose="02040503050406030204" pitchFamily="18" charset="0"/>
                        </a:rPr>
                        <m:t>)</m:t>
                      </m:r>
                    </m:oMath>
                  </m:oMathPara>
                </a14:m>
                <a:endParaRPr lang="en-IN" sz="1400" b="1" dirty="0">
                  <a:solidFill>
                    <a:schemeClr val="tx1"/>
                  </a:solidFill>
                  <a:latin typeface="Abadi Extra Light" panose="020B0204020104020204" pitchFamily="34" charset="0"/>
                </a:endParaRPr>
              </a:p>
            </p:txBody>
          </p:sp>
        </mc:Choice>
        <mc:Fallback xmlns="">
          <p:sp>
            <p:nvSpPr>
              <p:cNvPr id="38" name="Speech Bubble: Rectangle 37">
                <a:extLst>
                  <a:ext uri="{FF2B5EF4-FFF2-40B4-BE49-F238E27FC236}">
                    <a16:creationId xmlns:a16="http://schemas.microsoft.com/office/drawing/2014/main" id="{3BB4A129-C7A1-F459-CB9C-16EC61A1227D}"/>
                  </a:ext>
                </a:extLst>
              </p:cNvPr>
              <p:cNvSpPr>
                <a:spLocks noRot="1" noChangeAspect="1" noMove="1" noResize="1" noEditPoints="1" noAdjustHandles="1" noChangeArrowheads="1" noChangeShapeType="1" noTextEdit="1"/>
              </p:cNvSpPr>
              <p:nvPr/>
            </p:nvSpPr>
            <p:spPr>
              <a:xfrm>
                <a:off x="6721465" y="2412607"/>
                <a:ext cx="1271208" cy="274242"/>
              </a:xfrm>
              <a:prstGeom prst="wedgeRectCallout">
                <a:avLst>
                  <a:gd name="adj1" fmla="val 69346"/>
                  <a:gd name="adj2" fmla="val 59811"/>
                </a:avLst>
              </a:prstGeom>
              <a:blipFill>
                <a:blip r:embed="rId13"/>
                <a:stretch>
                  <a:fillRect/>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Speech Bubble: Rectangle 40">
                <a:extLst>
                  <a:ext uri="{FF2B5EF4-FFF2-40B4-BE49-F238E27FC236}">
                    <a16:creationId xmlns:a16="http://schemas.microsoft.com/office/drawing/2014/main" id="{2AFA9FF5-8A73-F355-0432-63FBD15DAE74}"/>
                  </a:ext>
                </a:extLst>
              </p:cNvPr>
              <p:cNvSpPr/>
              <p:nvPr/>
            </p:nvSpPr>
            <p:spPr>
              <a:xfrm>
                <a:off x="9804973" y="4998828"/>
                <a:ext cx="1996326" cy="909353"/>
              </a:xfrm>
              <a:prstGeom prst="wedgeRectCallout">
                <a:avLst>
                  <a:gd name="adj1" fmla="val -7996"/>
                  <a:gd name="adj2" fmla="val -769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Lacks regularization (and thus can overfit) but we can use a prior on </a:t>
                </a:r>
                <a14:m>
                  <m:oMath xmlns:m="http://schemas.openxmlformats.org/officeDocument/2006/math">
                    <m:r>
                      <a:rPr lang="en-IN" sz="1400" b="1" i="1" smtClean="0">
                        <a:solidFill>
                          <a:schemeClr val="tx1"/>
                        </a:solidFill>
                        <a:latin typeface="Cambria Math" panose="02040503050406030204" pitchFamily="18" charset="0"/>
                      </a:rPr>
                      <m:t>𝒘</m:t>
                    </m:r>
                  </m:oMath>
                </a14:m>
                <a:r>
                  <a:rPr lang="en-IN" sz="1400" b="1" dirty="0">
                    <a:solidFill>
                      <a:schemeClr val="tx1"/>
                    </a:solidFill>
                    <a:latin typeface="Abadi Extra Light" panose="020B0204020104020204" pitchFamily="34" charset="0"/>
                  </a:rPr>
                  <a:t> </a:t>
                </a:r>
                <a:r>
                  <a:rPr lang="en-IN" sz="1400" dirty="0">
                    <a:solidFill>
                      <a:schemeClr val="tx1"/>
                    </a:solidFill>
                    <a:latin typeface="Abadi Extra Light" panose="020B0204020104020204" pitchFamily="34" charset="0"/>
                  </a:rPr>
                  <a:t>to do MAP estimation</a:t>
                </a:r>
              </a:p>
            </p:txBody>
          </p:sp>
        </mc:Choice>
        <mc:Fallback xmlns="">
          <p:sp>
            <p:nvSpPr>
              <p:cNvPr id="41" name="Speech Bubble: Rectangle 40">
                <a:extLst>
                  <a:ext uri="{FF2B5EF4-FFF2-40B4-BE49-F238E27FC236}">
                    <a16:creationId xmlns:a16="http://schemas.microsoft.com/office/drawing/2014/main" id="{2AFA9FF5-8A73-F355-0432-63FBD15DAE74}"/>
                  </a:ext>
                </a:extLst>
              </p:cNvPr>
              <p:cNvSpPr>
                <a:spLocks noRot="1" noChangeAspect="1" noMove="1" noResize="1" noEditPoints="1" noAdjustHandles="1" noChangeArrowheads="1" noChangeShapeType="1" noTextEdit="1"/>
              </p:cNvSpPr>
              <p:nvPr/>
            </p:nvSpPr>
            <p:spPr>
              <a:xfrm>
                <a:off x="9804973" y="4998828"/>
                <a:ext cx="1996326" cy="909353"/>
              </a:xfrm>
              <a:prstGeom prst="wedgeRectCallout">
                <a:avLst>
                  <a:gd name="adj1" fmla="val -7996"/>
                  <a:gd name="adj2" fmla="val -76901"/>
                </a:avLst>
              </a:prstGeom>
              <a:blipFill>
                <a:blip r:embed="rId14"/>
                <a:stretch>
                  <a:fillRect l="-604" b="-6186"/>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073572559"/>
      </p:ext>
    </p:extLst>
  </p:cSld>
  <p:clrMapOvr>
    <a:masterClrMapping/>
  </p:clrMapOvr>
  <mc:AlternateContent xmlns:mc="http://schemas.openxmlformats.org/markup-compatibility/2006" xmlns:p14="http://schemas.microsoft.com/office/powerpoint/2010/main">
    <mc:Choice Requires="p14">
      <p:transition spd="slow" p14:dur="2000" advTm="306761"/>
    </mc:Choice>
    <mc:Fallback xmlns="">
      <p:transition spd="slow" advTm="306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down)">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wipe(down)">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down)">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down)">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down)">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animBg="1"/>
      <p:bldP spid="19" grpId="0" animBg="1"/>
      <p:bldP spid="21" grpId="0"/>
      <p:bldP spid="26" grpId="0"/>
      <p:bldP spid="28" grpId="0" animBg="1"/>
      <p:bldP spid="30" grpId="0"/>
      <p:bldP spid="31" grpId="0"/>
      <p:bldP spid="32" grpId="0" animBg="1"/>
      <p:bldP spid="33" grpId="0"/>
      <p:bldP spid="34" grpId="0"/>
      <p:bldP spid="37" grpId="0" animBg="1"/>
      <p:bldP spid="38"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prior over </a:t>
                </a:r>
                <a14:m>
                  <m:oMath xmlns:m="http://schemas.openxmlformats.org/officeDocument/2006/math">
                    <m:r>
                      <a:rPr lang="en-IN" b="1" i="1" smtClean="0">
                        <a:solidFill>
                          <a:schemeClr val="accent2">
                            <a:lumMod val="75000"/>
                          </a:schemeClr>
                        </a:solidFill>
                        <a:latin typeface="Cambria Math" panose="02040503050406030204" pitchFamily="18" charset="0"/>
                      </a:rPr>
                      <m:t>𝒘</m:t>
                    </m:r>
                  </m:oMath>
                </a14:m>
                <a:endParaRPr lang="en-IN" b="1" dirty="0">
                  <a:solidFill>
                    <a:srgbClr val="0000FF"/>
                  </a:solidFill>
                </a:endParaRP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3"/>
                <a:stretch>
                  <a:fillRect l="-2130" t="-15556" b="-27407"/>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For MAP estimation (and to compute full posterior), we need a prior </a:t>
                </a:r>
                <a14:m>
                  <m:oMath xmlns:m="http://schemas.openxmlformats.org/officeDocument/2006/math">
                    <m:r>
                      <a:rPr lang="en-GB" b="1" i="1" dirty="0" smtClean="0">
                        <a:latin typeface="Cambria Math" panose="02040503050406030204" pitchFamily="18" charset="0"/>
                      </a:rPr>
                      <m:t>𝒘</m:t>
                    </m:r>
                    <m:r>
                      <a:rPr lang="en-IN" i="1" dirty="0">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GB" sz="200" b="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reasonable prior for real-valued vectors can be a multivariate Gaussian</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A specific example of a multivariate Gaussian prior in this problem</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t="-1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E4F5FA-08BA-42CB-9D40-D64BFC5A0AD5}"/>
                  </a:ext>
                </a:extLst>
              </p:cNvPr>
              <p:cNvSpPr txBox="1"/>
              <p:nvPr/>
            </p:nvSpPr>
            <p:spPr>
              <a:xfrm>
                <a:off x="3009900" y="2262187"/>
                <a:ext cx="3264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1" i="1" smtClean="0">
                              <a:latin typeface="Cambria Math" panose="02040503050406030204" pitchFamily="18" charset="0"/>
                            </a:rPr>
                            <m:t>𝒘</m:t>
                          </m:r>
                        </m:e>
                      </m:d>
                      <m:r>
                        <a:rPr lang="en-IN" sz="2800" b="0" i="1" smtClean="0">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𝒩</m:t>
                      </m:r>
                      <m:d>
                        <m:dPr>
                          <m:ctrlPr>
                            <a:rPr lang="en-IN" sz="2800" i="1">
                              <a:latin typeface="Cambria Math" panose="02040503050406030204" pitchFamily="18" charset="0"/>
                              <a:ea typeface="Cambria Math" panose="02040503050406030204" pitchFamily="18" charset="0"/>
                            </a:rPr>
                          </m:ctrlPr>
                        </m:dPr>
                        <m:e>
                          <m:r>
                            <a:rPr lang="en-IN" sz="2800" b="1" i="1" smtClean="0">
                              <a:latin typeface="Cambria Math" panose="02040503050406030204" pitchFamily="18" charset="0"/>
                              <a:ea typeface="Cambria Math" panose="02040503050406030204" pitchFamily="18" charset="0"/>
                            </a:rPr>
                            <m:t>𝒘</m:t>
                          </m:r>
                        </m:e>
                        <m:e>
                          <m:sSub>
                            <m:sSubPr>
                              <m:ctrlPr>
                                <a:rPr lang="en-IN" sz="2800" b="0" i="1" smtClean="0">
                                  <a:latin typeface="Cambria Math" panose="02040503050406030204" pitchFamily="18" charset="0"/>
                                  <a:ea typeface="Cambria Math" panose="02040503050406030204" pitchFamily="18" charset="0"/>
                                </a:rPr>
                              </m:ctrlPr>
                            </m:sSubPr>
                            <m:e>
                              <m:r>
                                <a:rPr lang="en-IN" sz="2800" b="1" i="1" smtClean="0">
                                  <a:latin typeface="Cambria Math" panose="02040503050406030204" pitchFamily="18" charset="0"/>
                                  <a:ea typeface="Cambria Math" panose="02040503050406030204" pitchFamily="18" charset="0"/>
                                </a:rPr>
                                <m:t>𝒘</m:t>
                              </m:r>
                            </m:e>
                            <m:sub>
                              <m:r>
                                <a:rPr lang="en-IN" sz="2800" b="0" i="1" smtClean="0">
                                  <a:latin typeface="Cambria Math" panose="02040503050406030204" pitchFamily="18" charset="0"/>
                                  <a:ea typeface="Cambria Math" panose="02040503050406030204" pitchFamily="18" charset="0"/>
                                </a:rPr>
                                <m:t>0</m:t>
                              </m:r>
                            </m:sub>
                          </m:sSub>
                          <m:r>
                            <a:rPr lang="en-IN" sz="2800" i="1">
                              <a:latin typeface="Cambria Math" panose="02040503050406030204" pitchFamily="18" charset="0"/>
                            </a:rPr>
                            <m:t>,</m:t>
                          </m:r>
                          <m:r>
                            <a:rPr lang="en-IN" sz="2800" b="1" i="0" smtClean="0">
                              <a:latin typeface="Cambria Math" panose="02040503050406030204" pitchFamily="18" charset="0"/>
                            </a:rPr>
                            <m:t>𝚺</m:t>
                          </m:r>
                          <m:r>
                            <a:rPr lang="en-IN" sz="2800" i="1" smtClean="0">
                              <a:latin typeface="Cambria Math" panose="02040503050406030204" pitchFamily="18" charset="0"/>
                            </a:rPr>
                            <m:t> </m:t>
                          </m:r>
                        </m:e>
                      </m:d>
                    </m:oMath>
                  </m:oMathPara>
                </a14:m>
                <a:endParaRPr lang="en-IN" sz="2800" dirty="0"/>
              </a:p>
            </p:txBody>
          </p:sp>
        </mc:Choice>
        <mc:Fallback xmlns="">
          <p:sp>
            <p:nvSpPr>
              <p:cNvPr id="5" name="TextBox 4">
                <a:extLst>
                  <a:ext uri="{FF2B5EF4-FFF2-40B4-BE49-F238E27FC236}">
                    <a16:creationId xmlns:a16="http://schemas.microsoft.com/office/drawing/2014/main" id="{C6E4F5FA-08BA-42CB-9D40-D64BFC5A0AD5}"/>
                  </a:ext>
                </a:extLst>
              </p:cNvPr>
              <p:cNvSpPr txBox="1">
                <a:spLocks noRot="1" noChangeAspect="1" noMove="1" noResize="1" noEditPoints="1" noAdjustHandles="1" noChangeArrowheads="1" noChangeShapeType="1" noTextEdit="1"/>
              </p:cNvSpPr>
              <p:nvPr/>
            </p:nvSpPr>
            <p:spPr>
              <a:xfrm>
                <a:off x="3009900" y="2262187"/>
                <a:ext cx="3264163" cy="43088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7CDA0963-E5AB-4A96-BC4A-3A9FCD74A6CB}"/>
                  </a:ext>
                </a:extLst>
              </p:cNvPr>
              <p:cNvSpPr/>
              <p:nvPr/>
            </p:nvSpPr>
            <p:spPr>
              <a:xfrm>
                <a:off x="6530521" y="2100624"/>
                <a:ext cx="2488197" cy="755913"/>
              </a:xfrm>
              <a:prstGeom prst="wedgeRectCallout">
                <a:avLst>
                  <a:gd name="adj1" fmla="val -62162"/>
                  <a:gd name="adj2" fmla="val -1099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Equivalent to saying that </a:t>
                </a:r>
                <a:r>
                  <a:rPr lang="en-IN" sz="1400" i="1" dirty="0">
                    <a:solidFill>
                      <a:srgbClr val="0000FF"/>
                    </a:solidFill>
                    <a:latin typeface="Abadi Extra Light" panose="020B0204020104020204" pitchFamily="34" charset="0"/>
                  </a:rPr>
                  <a:t>a priori </a:t>
                </a:r>
                <a:r>
                  <a:rPr lang="en-IN" sz="1400" dirty="0">
                    <a:solidFill>
                      <a:schemeClr val="tx1"/>
                    </a:solidFill>
                    <a:latin typeface="Abadi Extra Light" panose="020B0204020104020204" pitchFamily="34" charset="0"/>
                  </a:rPr>
                  <a:t>we expect the solution to be close to some vector </a:t>
                </a:r>
                <a14:m>
                  <m:oMath xmlns:m="http://schemas.openxmlformats.org/officeDocument/2006/math">
                    <m:sSub>
                      <m:sSubPr>
                        <m:ctrlPr>
                          <a:rPr lang="en-IN" sz="1400" b="1" i="1" dirty="0" smtClean="0">
                            <a:solidFill>
                              <a:schemeClr val="tx1"/>
                            </a:solidFill>
                            <a:latin typeface="Cambria Math" panose="02040503050406030204" pitchFamily="18" charset="0"/>
                          </a:rPr>
                        </m:ctrlPr>
                      </m:sSubPr>
                      <m:e>
                        <m:r>
                          <a:rPr lang="en-IN" sz="1400" b="1" i="1" dirty="0" smtClean="0">
                            <a:solidFill>
                              <a:schemeClr val="tx1"/>
                            </a:solidFill>
                            <a:latin typeface="Cambria Math" panose="02040503050406030204" pitchFamily="18" charset="0"/>
                          </a:rPr>
                          <m:t>𝒘</m:t>
                        </m:r>
                      </m:e>
                      <m:sub>
                        <m:r>
                          <a:rPr lang="en-IN" sz="1400" i="1" dirty="0" smtClean="0">
                            <a:solidFill>
                              <a:schemeClr val="tx1"/>
                            </a:solidFill>
                            <a:latin typeface="Cambria Math" panose="02040503050406030204" pitchFamily="18" charset="0"/>
                          </a:rPr>
                          <m:t>0</m:t>
                        </m:r>
                      </m:sub>
                    </m:sSub>
                  </m:oMath>
                </a14:m>
                <a:endParaRPr lang="en-IN" sz="1400" dirty="0">
                  <a:solidFill>
                    <a:schemeClr val="tx1"/>
                  </a:solidFill>
                  <a:latin typeface="Abadi Extra Light" panose="020B0204020104020204" pitchFamily="34" charset="0"/>
                </a:endParaRPr>
              </a:p>
            </p:txBody>
          </p:sp>
        </mc:Choice>
        <mc:Fallback xmlns="">
          <p:sp>
            <p:nvSpPr>
              <p:cNvPr id="13" name="Speech Bubble: Rectangle 12">
                <a:extLst>
                  <a:ext uri="{FF2B5EF4-FFF2-40B4-BE49-F238E27FC236}">
                    <a16:creationId xmlns:a16="http://schemas.microsoft.com/office/drawing/2014/main" id="{7CDA0963-E5AB-4A96-BC4A-3A9FCD74A6CB}"/>
                  </a:ext>
                </a:extLst>
              </p:cNvPr>
              <p:cNvSpPr>
                <a:spLocks noRot="1" noChangeAspect="1" noMove="1" noResize="1" noEditPoints="1" noAdjustHandles="1" noChangeArrowheads="1" noChangeShapeType="1" noTextEdit="1"/>
              </p:cNvSpPr>
              <p:nvPr/>
            </p:nvSpPr>
            <p:spPr>
              <a:xfrm>
                <a:off x="6530521" y="2100624"/>
                <a:ext cx="2488197" cy="755913"/>
              </a:xfrm>
              <a:prstGeom prst="wedgeRectCallout">
                <a:avLst>
                  <a:gd name="adj1" fmla="val -62162"/>
                  <a:gd name="adj2" fmla="val -10999"/>
                </a:avLst>
              </a:prstGeom>
              <a:blipFill>
                <a:blip r:embed="rId7"/>
                <a:stretch>
                  <a:fillRect b="-472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ACF3DB5-1252-4C05-85DB-3E330F84E4C4}"/>
                  </a:ext>
                </a:extLst>
              </p:cNvPr>
              <p:cNvSpPr txBox="1"/>
              <p:nvPr/>
            </p:nvSpPr>
            <p:spPr>
              <a:xfrm>
                <a:off x="2359242" y="3455143"/>
                <a:ext cx="31860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d>
                      <m:r>
                        <a:rPr lang="en-IN" sz="2400" b="0" i="1" smtClean="0">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𝒩</m:t>
                      </m:r>
                      <m:d>
                        <m:dPr>
                          <m:ctrlPr>
                            <a:rPr lang="en-IN" sz="2400" i="1" smtClean="0">
                              <a:latin typeface="Cambria Math" panose="02040503050406030204" pitchFamily="18" charset="0"/>
                              <a:ea typeface="Cambria Math" panose="02040503050406030204" pitchFamily="18" charset="0"/>
                            </a:rPr>
                          </m:ctrlPr>
                        </m:dPr>
                        <m:e>
                          <m:r>
                            <a:rPr lang="en-IN" sz="2400" b="1" i="1" smtClean="0">
                              <a:latin typeface="Cambria Math" panose="02040503050406030204" pitchFamily="18" charset="0"/>
                              <a:ea typeface="Cambria Math" panose="02040503050406030204" pitchFamily="18" charset="0"/>
                            </a:rPr>
                            <m:t>𝒘</m:t>
                          </m:r>
                        </m:e>
                        <m:e>
                          <m:r>
                            <a:rPr lang="en-IN" sz="2400" b="1" i="1" smtClean="0">
                              <a:latin typeface="Cambria Math" panose="02040503050406030204" pitchFamily="18" charset="0"/>
                              <a:ea typeface="Cambria Math" panose="02040503050406030204" pitchFamily="18" charset="0"/>
                            </a:rPr>
                            <m:t>𝟎</m:t>
                          </m:r>
                          <m:r>
                            <a:rPr lang="en-IN" sz="2400" i="1">
                              <a:latin typeface="Cambria Math" panose="02040503050406030204" pitchFamily="18" charset="0"/>
                            </a:rPr>
                            <m:t>,</m:t>
                          </m:r>
                          <m:sSup>
                            <m:sSupPr>
                              <m:ctrlPr>
                                <a:rPr lang="en-IN" sz="240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rPr>
                                <m:t>𝜆</m:t>
                              </m:r>
                            </m:e>
                            <m:sup>
                              <m:r>
                                <a:rPr lang="en-IN" sz="2400" b="0" i="1" smtClean="0">
                                  <a:latin typeface="Cambria Math" panose="02040503050406030204" pitchFamily="18" charset="0"/>
                                </a:rPr>
                                <m:t>−1</m:t>
                              </m:r>
                            </m:sup>
                          </m:sSup>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𝑰</m:t>
                              </m:r>
                            </m:e>
                            <m:sub>
                              <m:r>
                                <a:rPr lang="en-IN" sz="2400" b="0" i="1" smtClean="0">
                                  <a:latin typeface="Cambria Math" panose="02040503050406030204" pitchFamily="18" charset="0"/>
                                </a:rPr>
                                <m:t>𝐷</m:t>
                              </m:r>
                            </m:sub>
                          </m:sSub>
                          <m:r>
                            <a:rPr lang="en-IN" sz="2400" i="1" smtClean="0">
                              <a:latin typeface="Cambria Math" panose="02040503050406030204" pitchFamily="18" charset="0"/>
                            </a:rPr>
                            <m:t> </m:t>
                          </m:r>
                        </m:e>
                      </m:d>
                    </m:oMath>
                  </m:oMathPara>
                </a14:m>
                <a:endParaRPr lang="en-IN" sz="2400" dirty="0"/>
              </a:p>
            </p:txBody>
          </p:sp>
        </mc:Choice>
        <mc:Fallback xmlns="">
          <p:sp>
            <p:nvSpPr>
              <p:cNvPr id="14" name="TextBox 13">
                <a:extLst>
                  <a:ext uri="{FF2B5EF4-FFF2-40B4-BE49-F238E27FC236}">
                    <a16:creationId xmlns:a16="http://schemas.microsoft.com/office/drawing/2014/main" id="{7ACF3DB5-1252-4C05-85DB-3E330F84E4C4}"/>
                  </a:ext>
                </a:extLst>
              </p:cNvPr>
              <p:cNvSpPr txBox="1">
                <a:spLocks noRot="1" noChangeAspect="1" noMove="1" noResize="1" noEditPoints="1" noAdjustHandles="1" noChangeArrowheads="1" noChangeShapeType="1" noTextEdit="1"/>
              </p:cNvSpPr>
              <p:nvPr/>
            </p:nvSpPr>
            <p:spPr>
              <a:xfrm>
                <a:off x="2359242" y="3455143"/>
                <a:ext cx="3186000" cy="369332"/>
              </a:xfrm>
              <a:prstGeom prst="rect">
                <a:avLst/>
              </a:prstGeom>
              <a:blipFill>
                <a:blip r:embed="rId8"/>
                <a:stretch>
                  <a:fillRect l="-1912" b="-26667"/>
                </a:stretch>
              </a:blipFill>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B83194A9-70C4-49C4-8700-CF8B25319DCE}"/>
              </a:ext>
            </a:extLst>
          </p:cNvPr>
          <p:cNvSpPr/>
          <p:nvPr/>
        </p:nvSpPr>
        <p:spPr>
          <a:xfrm>
            <a:off x="9235996" y="4140698"/>
            <a:ext cx="2690759" cy="733380"/>
          </a:xfrm>
          <a:prstGeom prst="wedgeRectCallout">
            <a:avLst>
              <a:gd name="adj1" fmla="val -34551"/>
              <a:gd name="adj2" fmla="val -668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Equivalent to saying that </a:t>
            </a:r>
            <a:r>
              <a:rPr lang="en-IN" sz="1400" i="1" dirty="0">
                <a:solidFill>
                  <a:srgbClr val="0000FF"/>
                </a:solidFill>
                <a:latin typeface="Abadi Extra Light" panose="020B0204020104020204" pitchFamily="34" charset="0"/>
              </a:rPr>
              <a:t>a priori </a:t>
            </a:r>
            <a:r>
              <a:rPr lang="en-IN" sz="1400" dirty="0">
                <a:solidFill>
                  <a:schemeClr val="tx1"/>
                </a:solidFill>
                <a:latin typeface="Abadi Extra Light" panose="020B0204020104020204" pitchFamily="34" charset="0"/>
              </a:rPr>
              <a:t>we expect each element of the solution to be close to 0 (i.e., “small”)</a:t>
            </a:r>
          </a:p>
        </p:txBody>
      </p:sp>
      <p:pic>
        <p:nvPicPr>
          <p:cNvPr id="11266" name="Picture 2">
            <a:extLst>
              <a:ext uri="{FF2B5EF4-FFF2-40B4-BE49-F238E27FC236}">
                <a16:creationId xmlns:a16="http://schemas.microsoft.com/office/drawing/2014/main" id="{30E0D5F6-B6DB-41B8-96B1-386FE1569A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6588" y="4316233"/>
            <a:ext cx="2199821" cy="15293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AAD18C0A-9E99-47D1-BAC8-142A30F4835A}"/>
                  </a:ext>
                </a:extLst>
              </p:cNvPr>
              <p:cNvSpPr/>
              <p:nvPr/>
            </p:nvSpPr>
            <p:spPr>
              <a:xfrm>
                <a:off x="358918" y="4160851"/>
                <a:ext cx="3060015" cy="655150"/>
              </a:xfrm>
              <a:prstGeom prst="wedgeRectCallout">
                <a:avLst>
                  <a:gd name="adj1" fmla="val 63191"/>
                  <a:gd name="adj2" fmla="val 406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precision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of the Gaussian prior controls how aggressively the prior pushes the elements towards mean (0)</a:t>
                </a:r>
              </a:p>
            </p:txBody>
          </p:sp>
        </mc:Choice>
        <mc:Fallback xmlns="">
          <p:sp>
            <p:nvSpPr>
              <p:cNvPr id="17" name="Speech Bubble: Rectangle 16">
                <a:extLst>
                  <a:ext uri="{FF2B5EF4-FFF2-40B4-BE49-F238E27FC236}">
                    <a16:creationId xmlns:a16="http://schemas.microsoft.com/office/drawing/2014/main" id="{AAD18C0A-9E99-47D1-BAC8-142A30F4835A}"/>
                  </a:ext>
                </a:extLst>
              </p:cNvPr>
              <p:cNvSpPr>
                <a:spLocks noRot="1" noChangeAspect="1" noMove="1" noResize="1" noEditPoints="1" noAdjustHandles="1" noChangeArrowheads="1" noChangeShapeType="1" noTextEdit="1"/>
              </p:cNvSpPr>
              <p:nvPr/>
            </p:nvSpPr>
            <p:spPr>
              <a:xfrm>
                <a:off x="358918" y="4160851"/>
                <a:ext cx="3060015" cy="655150"/>
              </a:xfrm>
              <a:prstGeom prst="wedgeRectCallout">
                <a:avLst>
                  <a:gd name="adj1" fmla="val 63191"/>
                  <a:gd name="adj2" fmla="val 40692"/>
                </a:avLst>
              </a:prstGeom>
              <a:blipFill>
                <a:blip r:embed="rId10"/>
                <a:stretch>
                  <a:fillRect l="-346" t="-6364" b="-13636"/>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Speech Bubble: Rectangle 17">
                <a:extLst>
                  <a:ext uri="{FF2B5EF4-FFF2-40B4-BE49-F238E27FC236}">
                    <a16:creationId xmlns:a16="http://schemas.microsoft.com/office/drawing/2014/main" id="{7ED832F0-347A-4056-AEF2-AD99721D7654}"/>
                  </a:ext>
                </a:extLst>
              </p:cNvPr>
              <p:cNvSpPr/>
              <p:nvPr/>
            </p:nvSpPr>
            <p:spPr>
              <a:xfrm>
                <a:off x="6274063" y="4351112"/>
                <a:ext cx="2690759" cy="733380"/>
              </a:xfrm>
              <a:prstGeom prst="wedgeRectCallout">
                <a:avLst>
                  <a:gd name="adj1" fmla="val 60318"/>
                  <a:gd name="adj2" fmla="val -304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essentially like a </a:t>
                </a:r>
                <a:r>
                  <a:rPr lang="en-IN" sz="1400" dirty="0" err="1">
                    <a:solidFill>
                      <a:schemeClr val="tx1"/>
                    </a:solidFill>
                    <a:latin typeface="Abadi Extra Light" panose="020B0204020104020204" pitchFamily="34" charset="0"/>
                  </a:rPr>
                  <a:t>regularizer</a:t>
                </a:r>
                <a:r>
                  <a:rPr lang="en-IN" sz="1400" dirty="0">
                    <a:solidFill>
                      <a:schemeClr val="tx1"/>
                    </a:solidFill>
                    <a:latin typeface="Abadi Extra Light" panose="020B0204020104020204" pitchFamily="34" charset="0"/>
                  </a:rPr>
                  <a:t> that pushes elements of </a:t>
                </a:r>
                <a14:m>
                  <m:oMath xmlns:m="http://schemas.openxmlformats.org/officeDocument/2006/math">
                    <m:r>
                      <a:rPr lang="en-IN" sz="1400" b="1" i="1" dirty="0" smtClean="0">
                        <a:solidFill>
                          <a:schemeClr val="tx1"/>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to be small (we will see shortly)</a:t>
                </a:r>
              </a:p>
            </p:txBody>
          </p:sp>
        </mc:Choice>
        <mc:Fallback xmlns="">
          <p:sp>
            <p:nvSpPr>
              <p:cNvPr id="18" name="Speech Bubble: Rectangle 17">
                <a:extLst>
                  <a:ext uri="{FF2B5EF4-FFF2-40B4-BE49-F238E27FC236}">
                    <a16:creationId xmlns:a16="http://schemas.microsoft.com/office/drawing/2014/main" id="{7ED832F0-347A-4056-AEF2-AD99721D7654}"/>
                  </a:ext>
                </a:extLst>
              </p:cNvPr>
              <p:cNvSpPr>
                <a:spLocks noRot="1" noChangeAspect="1" noMove="1" noResize="1" noEditPoints="1" noAdjustHandles="1" noChangeArrowheads="1" noChangeShapeType="1" noTextEdit="1"/>
              </p:cNvSpPr>
              <p:nvPr/>
            </p:nvSpPr>
            <p:spPr>
              <a:xfrm>
                <a:off x="6274063" y="4351112"/>
                <a:ext cx="2690759" cy="733380"/>
              </a:xfrm>
              <a:prstGeom prst="wedgeRectCallout">
                <a:avLst>
                  <a:gd name="adj1" fmla="val 60318"/>
                  <a:gd name="adj2" fmla="val -30480"/>
                </a:avLst>
              </a:prstGeom>
              <a:blipFill>
                <a:blip r:embed="rId11"/>
                <a:stretch>
                  <a:fillRect l="-404" t="-813" b="-650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94E021C-9B70-4A34-91C3-688AD3AB2E76}"/>
                  </a:ext>
                </a:extLst>
              </p:cNvPr>
              <p:cNvSpPr txBox="1"/>
              <p:nvPr/>
            </p:nvSpPr>
            <p:spPr>
              <a:xfrm>
                <a:off x="237239" y="5002451"/>
                <a:ext cx="346979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𝑑</m:t>
                              </m:r>
                            </m:sub>
                          </m:sSub>
                        </m:e>
                        <m:e>
                          <m:r>
                            <a:rPr lang="en-IN" i="1">
                              <a:latin typeface="Cambria Math" panose="02040503050406030204" pitchFamily="18" charset="0"/>
                              <a:ea typeface="Cambria Math" panose="02040503050406030204" pitchFamily="18" charset="0"/>
                            </a:rPr>
                            <m:t>0</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rPr>
                                <m:t>𝜆</m:t>
                              </m:r>
                            </m:e>
                            <m:sup>
                              <m:r>
                                <a:rPr lang="en-IN" i="1">
                                  <a:latin typeface="Cambria Math" panose="02040503050406030204" pitchFamily="18" charset="0"/>
                                </a:rPr>
                                <m:t>−1</m:t>
                              </m:r>
                            </m:sup>
                          </m:sSup>
                        </m:e>
                      </m:d>
                      <m:r>
                        <a:rPr lang="en-IN" b="0" i="0" smtClean="0">
                          <a:latin typeface="Cambria Math" panose="02040503050406030204" pitchFamily="18" charset="0"/>
                        </a:rPr>
                        <m:t>= </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𝜋</m:t>
                              </m:r>
                            </m:den>
                          </m:f>
                        </m:e>
                      </m:rad>
                      <m:r>
                        <m:rPr>
                          <m:sty m:val="p"/>
                        </m:rPr>
                        <a:rPr lang="en-IN" i="1">
                          <a:latin typeface="Cambria Math" panose="02040503050406030204" pitchFamily="18" charset="0"/>
                        </a:rPr>
                        <m:t>exp</m:t>
                      </m:r>
                      <m:d>
                        <m:dPr>
                          <m:begChr m:val="["/>
                          <m:endChr m:val="]"/>
                          <m:ctrlPr>
                            <a:rPr lang="en-IN" i="1">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𝜆</m:t>
                              </m:r>
                            </m:num>
                            <m:den>
                              <m:r>
                                <a:rPr lang="en-IN" i="1">
                                  <a:latin typeface="Cambria Math" panose="02040503050406030204" pitchFamily="18" charset="0"/>
                                </a:rPr>
                                <m:t>2</m:t>
                              </m:r>
                            </m:den>
                          </m:f>
                          <m:sSubSup>
                            <m:sSubSupPr>
                              <m:ctrlPr>
                                <a:rPr lang="en-IN" b="0" i="1" smtClean="0">
                                  <a:latin typeface="Cambria Math" panose="02040503050406030204" pitchFamily="18" charset="0"/>
                                </a:rPr>
                              </m:ctrlPr>
                            </m:sSubSupPr>
                            <m:e>
                              <m:r>
                                <a:rPr lang="en-IN" i="1" smtClean="0">
                                  <a:latin typeface="Cambria Math" panose="02040503050406030204" pitchFamily="18" charset="0"/>
                                </a:rPr>
                                <m:t>𝑤</m:t>
                              </m:r>
                            </m:e>
                            <m:sub>
                              <m:r>
                                <a:rPr lang="en-IN" b="0" i="1" smtClean="0">
                                  <a:latin typeface="Cambria Math" panose="02040503050406030204" pitchFamily="18" charset="0"/>
                                </a:rPr>
                                <m:t>𝑑</m:t>
                              </m:r>
                            </m:sub>
                            <m:sup>
                              <m:r>
                                <a:rPr lang="en-IN" b="0" i="1" smtClean="0">
                                  <a:latin typeface="Cambria Math" panose="02040503050406030204" pitchFamily="18" charset="0"/>
                                </a:rPr>
                                <m:t>2</m:t>
                              </m:r>
                            </m:sup>
                          </m:sSubSup>
                        </m:e>
                      </m:d>
                    </m:oMath>
                  </m:oMathPara>
                </a14:m>
                <a:endParaRPr lang="en-IN" dirty="0"/>
              </a:p>
            </p:txBody>
          </p:sp>
        </mc:Choice>
        <mc:Fallback xmlns="">
          <p:sp>
            <p:nvSpPr>
              <p:cNvPr id="6" name="TextBox 5">
                <a:extLst>
                  <a:ext uri="{FF2B5EF4-FFF2-40B4-BE49-F238E27FC236}">
                    <a16:creationId xmlns:a16="http://schemas.microsoft.com/office/drawing/2014/main" id="{694E021C-9B70-4A34-91C3-688AD3AB2E76}"/>
                  </a:ext>
                </a:extLst>
              </p:cNvPr>
              <p:cNvSpPr txBox="1">
                <a:spLocks noRot="1" noChangeAspect="1" noMove="1" noResize="1" noEditPoints="1" noAdjustHandles="1" noChangeArrowheads="1" noChangeShapeType="1" noTextEdit="1"/>
              </p:cNvSpPr>
              <p:nvPr/>
            </p:nvSpPr>
            <p:spPr>
              <a:xfrm>
                <a:off x="237239" y="5002451"/>
                <a:ext cx="3469796" cy="818366"/>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CFBB93-C139-49A2-A255-D53BE9168FFD}"/>
                  </a:ext>
                </a:extLst>
              </p:cNvPr>
              <p:cNvSpPr txBox="1"/>
              <p:nvPr/>
            </p:nvSpPr>
            <p:spPr>
              <a:xfrm>
                <a:off x="186138" y="5992704"/>
                <a:ext cx="7334893" cy="6882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i="1">
                              <a:latin typeface="Cambria Math" panose="02040503050406030204" pitchFamily="18" charset="0"/>
                              <a:ea typeface="Cambria Math" panose="02040503050406030204" pitchFamily="18" charset="0"/>
                            </a:rPr>
                            <m:t>𝒘</m:t>
                          </m:r>
                        </m:e>
                        <m:e>
                          <m:r>
                            <a:rPr lang="en-IN" b="1" i="1">
                              <a:latin typeface="Cambria Math" panose="02040503050406030204" pitchFamily="18" charset="0"/>
                              <a:ea typeface="Cambria Math" panose="02040503050406030204" pitchFamily="18" charset="0"/>
                            </a:rPr>
                            <m:t>𝟎</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rPr>
                                <m:t>𝜆</m:t>
                              </m:r>
                            </m:e>
                            <m:sup>
                              <m:r>
                                <a:rPr lang="en-IN" i="1">
                                  <a:latin typeface="Cambria Math" panose="02040503050406030204" pitchFamily="18" charset="0"/>
                                </a:rPr>
                                <m:t>−1</m:t>
                              </m:r>
                            </m:sup>
                          </m:sSup>
                          <m:sSub>
                            <m:sSubPr>
                              <m:ctrlPr>
                                <a:rPr lang="en-IN" i="1">
                                  <a:latin typeface="Cambria Math" panose="02040503050406030204" pitchFamily="18" charset="0"/>
                                </a:rPr>
                              </m:ctrlPr>
                            </m:sSubPr>
                            <m:e>
                              <m:r>
                                <a:rPr lang="en-IN" b="1" i="1">
                                  <a:latin typeface="Cambria Math" panose="02040503050406030204" pitchFamily="18" charset="0"/>
                                </a:rPr>
                                <m:t>𝑰</m:t>
                              </m:r>
                            </m:e>
                            <m:sub>
                              <m:r>
                                <a:rPr lang="en-IN" i="1">
                                  <a:latin typeface="Cambria Math" panose="02040503050406030204" pitchFamily="18" charset="0"/>
                                </a:rPr>
                                <m:t>𝐷</m:t>
                              </m:r>
                            </m:sub>
                          </m:sSub>
                          <m:r>
                            <a:rPr lang="en-IN" i="1">
                              <a:latin typeface="Cambria Math" panose="02040503050406030204" pitchFamily="18" charset="0"/>
                            </a:rPr>
                            <m:t> </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𝜋</m:t>
                                  </m:r>
                                </m:den>
                              </m:f>
                            </m:e>
                          </m:d>
                        </m:e>
                        <m:sup>
                          <m:r>
                            <a:rPr lang="en-IN" b="0" i="1" smtClean="0">
                              <a:latin typeface="Cambria Math" panose="02040503050406030204" pitchFamily="18" charset="0"/>
                            </a:rPr>
                            <m:t>𝐷</m:t>
                          </m:r>
                          <m:r>
                            <a:rPr lang="en-IN" b="0" i="1" smtClean="0">
                              <a:latin typeface="Cambria Math" panose="02040503050406030204" pitchFamily="18" charset="0"/>
                            </a:rPr>
                            <m:t>/2</m:t>
                          </m:r>
                        </m:sup>
                      </m:sSup>
                      <m:r>
                        <m:rPr>
                          <m:sty m:val="p"/>
                        </m:rPr>
                        <a:rPr lang="en-IN" i="1">
                          <a:latin typeface="Cambria Math" panose="02040503050406030204" pitchFamily="18" charset="0"/>
                        </a:rPr>
                        <m:t>exp</m:t>
                      </m:r>
                      <m:d>
                        <m:dPr>
                          <m:begChr m:val="["/>
                          <m:endChr m:val="]"/>
                          <m:ctrlPr>
                            <a:rPr lang="en-IN" i="1" smtClean="0">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den>
                          </m:f>
                          <m:nary>
                            <m:naryPr>
                              <m:chr m:val="∑"/>
                              <m:limLoc m:val="subSup"/>
                              <m:ctrlPr>
                                <a:rPr lang="en-IN" i="1" smtClean="0">
                                  <a:latin typeface="Cambria Math" panose="02040503050406030204" pitchFamily="18" charset="0"/>
                                </a:rPr>
                              </m:ctrlPr>
                            </m:naryPr>
                            <m:sub>
                              <m:r>
                                <m:rPr>
                                  <m:brk m:alnAt="25"/>
                                </m:rPr>
                                <a:rPr lang="en-IN" b="0" i="1" smtClean="0">
                                  <a:latin typeface="Cambria Math" panose="02040503050406030204" pitchFamily="18" charset="0"/>
                                </a:rPr>
                                <m:t>𝑑</m:t>
                              </m:r>
                              <m:r>
                                <a:rPr lang="en-IN" b="0" i="1" smtClean="0">
                                  <a:latin typeface="Cambria Math" panose="02040503050406030204" pitchFamily="18" charset="0"/>
                                </a:rPr>
                                <m:t>=1</m:t>
                              </m:r>
                            </m:sub>
                            <m:sup>
                              <m:r>
                                <a:rPr lang="en-IN" b="0" i="1" smtClean="0">
                                  <a:latin typeface="Cambria Math" panose="02040503050406030204" pitchFamily="18" charset="0"/>
                                </a:rPr>
                                <m:t>𝐷</m:t>
                              </m:r>
                            </m:sup>
                            <m:e>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𝑑</m:t>
                                  </m:r>
                                </m:sub>
                                <m:sup>
                                  <m:r>
                                    <a:rPr lang="en-IN" i="1">
                                      <a:latin typeface="Cambria Math" panose="02040503050406030204" pitchFamily="18" charset="0"/>
                                    </a:rPr>
                                    <m:t>2</m:t>
                                  </m:r>
                                </m:sup>
                              </m:sSubSup>
                            </m:e>
                          </m:nary>
                        </m:e>
                      </m:d>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𝜋</m:t>
                                  </m:r>
                                </m:den>
                              </m:f>
                            </m:e>
                          </m:d>
                        </m:e>
                        <m:sup>
                          <m:r>
                            <a:rPr lang="en-IN" i="1">
                              <a:latin typeface="Cambria Math" panose="02040503050406030204" pitchFamily="18" charset="0"/>
                            </a:rPr>
                            <m:t>𝐷</m:t>
                          </m:r>
                          <m:r>
                            <a:rPr lang="en-IN" i="1">
                              <a:latin typeface="Cambria Math" panose="02040503050406030204" pitchFamily="18" charset="0"/>
                            </a:rPr>
                            <m:t>/2</m:t>
                          </m:r>
                        </m:sup>
                      </m:sSup>
                      <m:r>
                        <m:rPr>
                          <m:sty m:val="p"/>
                        </m:rPr>
                        <a:rPr lang="en-IN" i="1">
                          <a:latin typeface="Cambria Math" panose="02040503050406030204" pitchFamily="18" charset="0"/>
                        </a:rPr>
                        <m:t>exp</m:t>
                      </m:r>
                      <m:d>
                        <m:dPr>
                          <m:begChr m:val="["/>
                          <m:endChr m:val="]"/>
                          <m:ctrlPr>
                            <a:rPr lang="en-IN" i="1" smtClean="0">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den>
                          </m:f>
                          <m:sSup>
                            <m:sSupPr>
                              <m:ctrlPr>
                                <a:rPr lang="en-IN" i="1" smtClean="0">
                                  <a:solidFill>
                                    <a:srgbClr val="0000FF"/>
                                  </a:solidFill>
                                  <a:latin typeface="Cambria Math" panose="02040503050406030204" pitchFamily="18" charset="0"/>
                                </a:rPr>
                              </m:ctrlPr>
                            </m:sSupPr>
                            <m:e>
                              <m:r>
                                <a:rPr lang="en-IN" b="1" i="1" smtClean="0">
                                  <a:solidFill>
                                    <a:srgbClr val="0000FF"/>
                                  </a:solidFill>
                                  <a:latin typeface="Cambria Math" panose="02040503050406030204" pitchFamily="18" charset="0"/>
                                </a:rPr>
                                <m:t>𝒘</m:t>
                              </m:r>
                            </m:e>
                            <m:sup>
                              <m:r>
                                <a:rPr lang="en-IN" b="0" i="1" smtClean="0">
                                  <a:solidFill>
                                    <a:srgbClr val="0000FF"/>
                                  </a:solidFill>
                                  <a:latin typeface="Cambria Math" panose="02040503050406030204" pitchFamily="18" charset="0"/>
                                </a:rPr>
                                <m:t>⊤</m:t>
                              </m:r>
                            </m:sup>
                          </m:sSup>
                          <m:r>
                            <a:rPr lang="en-IN" b="1" i="1" smtClean="0">
                              <a:solidFill>
                                <a:srgbClr val="0000FF"/>
                              </a:solidFill>
                              <a:latin typeface="Cambria Math" panose="02040503050406030204" pitchFamily="18" charset="0"/>
                            </a:rPr>
                            <m:t>𝒘</m:t>
                          </m:r>
                        </m:e>
                      </m:d>
                    </m:oMath>
                  </m:oMathPara>
                </a14:m>
                <a:endParaRPr lang="en-IN" dirty="0"/>
              </a:p>
            </p:txBody>
          </p:sp>
        </mc:Choice>
        <mc:Fallback xmlns="">
          <p:sp>
            <p:nvSpPr>
              <p:cNvPr id="7" name="TextBox 6">
                <a:extLst>
                  <a:ext uri="{FF2B5EF4-FFF2-40B4-BE49-F238E27FC236}">
                    <a16:creationId xmlns:a16="http://schemas.microsoft.com/office/drawing/2014/main" id="{B5CFBB93-C139-49A2-A255-D53BE9168FFD}"/>
                  </a:ext>
                </a:extLst>
              </p:cNvPr>
              <p:cNvSpPr txBox="1">
                <a:spLocks noRot="1" noChangeAspect="1" noMove="1" noResize="1" noEditPoints="1" noAdjustHandles="1" noChangeArrowheads="1" noChangeShapeType="1" noTextEdit="1"/>
              </p:cNvSpPr>
              <p:nvPr/>
            </p:nvSpPr>
            <p:spPr>
              <a:xfrm>
                <a:off x="186138" y="5992704"/>
                <a:ext cx="7334893" cy="688202"/>
              </a:xfrm>
              <a:prstGeom prst="rect">
                <a:avLst/>
              </a:prstGeom>
              <a:blipFill>
                <a:blip r:embed="rId13"/>
                <a:stretch>
                  <a:fillRect/>
                </a:stretch>
              </a:blipFill>
            </p:spPr>
            <p:txBody>
              <a:bodyPr/>
              <a:lstStyle/>
              <a:p>
                <a:r>
                  <a:rPr lang="en-IN">
                    <a:noFill/>
                  </a:rPr>
                  <a:t> </a:t>
                </a:r>
              </a:p>
            </p:txBody>
          </p:sp>
        </mc:Fallback>
      </mc:AlternateContent>
      <p:pic>
        <p:nvPicPr>
          <p:cNvPr id="19" name="Picture 4" descr="Clipart Thanksgiving Hand Clip Black And White Stock - Thinking Light Bulb Clip Art - Png Download (950x1015), Png Download">
            <a:extLst>
              <a:ext uri="{FF2B5EF4-FFF2-40B4-BE49-F238E27FC236}">
                <a16:creationId xmlns:a16="http://schemas.microsoft.com/office/drawing/2014/main" id="{F00B9292-6998-43F7-A260-510FA2AA694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28303" y="5144053"/>
            <a:ext cx="1075043" cy="12633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DF9B3793-9DE0-47DC-BC4E-8283ADB17CE9}"/>
                  </a:ext>
                </a:extLst>
              </p:cNvPr>
              <p:cNvSpPr/>
              <p:nvPr/>
            </p:nvSpPr>
            <p:spPr>
              <a:xfrm>
                <a:off x="6767577" y="5224096"/>
                <a:ext cx="1647250" cy="733380"/>
              </a:xfrm>
              <a:prstGeom prst="wedgeRectCallout">
                <a:avLst>
                  <a:gd name="adj1" fmla="val 67835"/>
                  <a:gd name="adj2" fmla="val -580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Aha! This </a:t>
                </a:r>
                <a14:m>
                  <m:oMath xmlns:m="http://schemas.openxmlformats.org/officeDocument/2006/math">
                    <m:sSup>
                      <m:sSupPr>
                        <m:ctrlPr>
                          <a:rPr lang="en-IN" sz="1400" i="1">
                            <a:solidFill>
                              <a:srgbClr val="0000FF"/>
                            </a:solidFill>
                            <a:latin typeface="Cambria Math" panose="02040503050406030204" pitchFamily="18" charset="0"/>
                          </a:rPr>
                        </m:ctrlPr>
                      </m:sSupPr>
                      <m:e>
                        <m:r>
                          <a:rPr lang="en-IN" sz="1400" b="1" i="1">
                            <a:solidFill>
                              <a:srgbClr val="0000FF"/>
                            </a:solidFill>
                            <a:latin typeface="Cambria Math" panose="02040503050406030204" pitchFamily="18" charset="0"/>
                          </a:rPr>
                          <m:t>𝒘</m:t>
                        </m:r>
                      </m:e>
                      <m:sup>
                        <m:r>
                          <a:rPr lang="en-IN" sz="1400" i="1">
                            <a:solidFill>
                              <a:srgbClr val="0000FF"/>
                            </a:solidFill>
                            <a:latin typeface="Cambria Math" panose="02040503050406030204" pitchFamily="18" charset="0"/>
                          </a:rPr>
                          <m:t>⊤</m:t>
                        </m:r>
                      </m:sup>
                    </m:sSup>
                    <m:r>
                      <a:rPr lang="en-IN" sz="1400" b="1" i="1">
                        <a:solidFill>
                          <a:srgbClr val="0000FF"/>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term reminds me of the </a:t>
                </a:r>
                <a14:m>
                  <m:oMath xmlns:m="http://schemas.openxmlformats.org/officeDocument/2006/math">
                    <m:sSub>
                      <m:sSubPr>
                        <m:ctrlPr>
                          <a:rPr lang="en-IN" sz="1400" i="1" dirty="0" smtClean="0">
                            <a:solidFill>
                              <a:srgbClr val="0000FF"/>
                            </a:solidFill>
                            <a:latin typeface="Cambria Math" panose="02040503050406030204" pitchFamily="18" charset="0"/>
                          </a:rPr>
                        </m:ctrlPr>
                      </m:sSubPr>
                      <m:e>
                        <m:r>
                          <a:rPr lang="en-IN" sz="1400" i="1" dirty="0" smtClean="0">
                            <a:solidFill>
                              <a:srgbClr val="0000FF"/>
                            </a:solidFill>
                            <a:latin typeface="Cambria Math" panose="02040503050406030204" pitchFamily="18" charset="0"/>
                          </a:rPr>
                          <m:t>ℓ</m:t>
                        </m:r>
                      </m:e>
                      <m:sub>
                        <m:r>
                          <a:rPr lang="en-IN" sz="1400" b="0" i="1" dirty="0" smtClean="0">
                            <a:solidFill>
                              <a:srgbClr val="0000FF"/>
                            </a:solidFill>
                            <a:latin typeface="Cambria Math" panose="02040503050406030204" pitchFamily="18" charset="0"/>
                          </a:rPr>
                          <m:t>2</m:t>
                        </m:r>
                      </m:sub>
                    </m:sSub>
                    <m:r>
                      <a:rPr lang="en-IN" sz="1400" i="1" dirty="0" smtClean="0">
                        <a:solidFill>
                          <a:srgbClr val="0000FF"/>
                        </a:solidFill>
                        <a:latin typeface="Cambria Math" panose="02040503050406030204" pitchFamily="18" charset="0"/>
                      </a:rPr>
                      <m:t> </m:t>
                    </m:r>
                  </m:oMath>
                </a14:m>
                <a:r>
                  <a:rPr lang="en-IN" sz="1400" dirty="0" err="1">
                    <a:solidFill>
                      <a:srgbClr val="0000FF"/>
                    </a:solidFill>
                    <a:latin typeface="Abadi Extra Light" panose="020B0204020104020204" pitchFamily="34" charset="0"/>
                  </a:rPr>
                  <a:t>regularizer</a:t>
                </a:r>
                <a:r>
                  <a:rPr lang="en-IN" sz="1400" dirty="0">
                    <a:solidFill>
                      <a:srgbClr val="0000FF"/>
                    </a:solidFill>
                    <a:latin typeface="Abadi Extra Light" panose="020B0204020104020204" pitchFamily="34" charset="0"/>
                  </a:rPr>
                  <a:t>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Choice>
        <mc:Fallback xmlns="">
          <p:sp>
            <p:nvSpPr>
              <p:cNvPr id="20" name="Speech Bubble: Rectangle 19">
                <a:extLst>
                  <a:ext uri="{FF2B5EF4-FFF2-40B4-BE49-F238E27FC236}">
                    <a16:creationId xmlns:a16="http://schemas.microsoft.com/office/drawing/2014/main" id="{DF9B3793-9DE0-47DC-BC4E-8283ADB17CE9}"/>
                  </a:ext>
                </a:extLst>
              </p:cNvPr>
              <p:cNvSpPr>
                <a:spLocks noRot="1" noChangeAspect="1" noMove="1" noResize="1" noEditPoints="1" noAdjustHandles="1" noChangeArrowheads="1" noChangeShapeType="1" noTextEdit="1"/>
              </p:cNvSpPr>
              <p:nvPr/>
            </p:nvSpPr>
            <p:spPr>
              <a:xfrm>
                <a:off x="6767577" y="5224096"/>
                <a:ext cx="1647250" cy="733380"/>
              </a:xfrm>
              <a:prstGeom prst="wedgeRectCallout">
                <a:avLst>
                  <a:gd name="adj1" fmla="val 67835"/>
                  <a:gd name="adj2" fmla="val -5803"/>
                </a:avLst>
              </a:prstGeom>
              <a:blipFill>
                <a:blip r:embed="rId15"/>
                <a:stretch>
                  <a:fillRect l="-615" t="-813" b="-7317"/>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1D9CF0EE-0BB4-4E7E-923E-72F18C955709}"/>
              </a:ext>
            </a:extLst>
          </p:cNvPr>
          <p:cNvPicPr>
            <a:picLocks noChangeAspect="1"/>
          </p:cNvPicPr>
          <p:nvPr/>
        </p:nvPicPr>
        <p:blipFill>
          <a:blip r:embed="rId16"/>
          <a:stretch>
            <a:fillRect/>
          </a:stretch>
        </p:blipFill>
        <p:spPr>
          <a:xfrm>
            <a:off x="11098688" y="5338205"/>
            <a:ext cx="1004822" cy="965223"/>
          </a:xfrm>
          <a:prstGeom prst="rect">
            <a:avLst/>
          </a:prstGeom>
        </p:spPr>
      </p:pic>
      <p:sp>
        <p:nvSpPr>
          <p:cNvPr id="22" name="Speech Bubble: Rectangle 21">
            <a:extLst>
              <a:ext uri="{FF2B5EF4-FFF2-40B4-BE49-F238E27FC236}">
                <a16:creationId xmlns:a16="http://schemas.microsoft.com/office/drawing/2014/main" id="{FCACE457-BA37-4968-8222-FA1606018CEB}"/>
              </a:ext>
            </a:extLst>
          </p:cNvPr>
          <p:cNvSpPr/>
          <p:nvPr/>
        </p:nvSpPr>
        <p:spPr>
          <a:xfrm>
            <a:off x="9916822" y="5410069"/>
            <a:ext cx="1144197" cy="547407"/>
          </a:xfrm>
          <a:prstGeom prst="wedgeRectCallout">
            <a:avLst>
              <a:gd name="adj1" fmla="val 67401"/>
              <a:gd name="adj2" fmla="val -60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That’s indeed the case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4" name="Speech Bubble: Rectangle 23">
                <a:extLst>
                  <a:ext uri="{FF2B5EF4-FFF2-40B4-BE49-F238E27FC236}">
                    <a16:creationId xmlns:a16="http://schemas.microsoft.com/office/drawing/2014/main" id="{08067B39-EA47-4E07-BF6E-D894A8BA19CE}"/>
                  </a:ext>
                </a:extLst>
              </p:cNvPr>
              <p:cNvSpPr/>
              <p:nvPr/>
            </p:nvSpPr>
            <p:spPr>
              <a:xfrm>
                <a:off x="835623" y="3615582"/>
                <a:ext cx="1136514" cy="436358"/>
              </a:xfrm>
              <a:prstGeom prst="wedgeRectCallout">
                <a:avLst>
                  <a:gd name="adj1" fmla="val 90185"/>
                  <a:gd name="adj2" fmla="val 50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Omitting </a:t>
                </a:r>
                <a14:m>
                  <m:oMath xmlns:m="http://schemas.openxmlformats.org/officeDocument/2006/math">
                    <m:r>
                      <a:rPr lang="en-IN" sz="1400" b="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for brevity</a:t>
                </a:r>
                <a:endParaRPr lang="en-GB" sz="1400" dirty="0">
                  <a:solidFill>
                    <a:schemeClr val="tx1"/>
                  </a:solidFill>
                  <a:latin typeface="Abadi Extra Light" panose="020B0204020104020204" pitchFamily="34" charset="0"/>
                </a:endParaRPr>
              </a:p>
            </p:txBody>
          </p:sp>
        </mc:Choice>
        <mc:Fallback xmlns="">
          <p:sp>
            <p:nvSpPr>
              <p:cNvPr id="24" name="Speech Bubble: Rectangle 23">
                <a:extLst>
                  <a:ext uri="{FF2B5EF4-FFF2-40B4-BE49-F238E27FC236}">
                    <a16:creationId xmlns:a16="http://schemas.microsoft.com/office/drawing/2014/main" id="{08067B39-EA47-4E07-BF6E-D894A8BA19CE}"/>
                  </a:ext>
                </a:extLst>
              </p:cNvPr>
              <p:cNvSpPr>
                <a:spLocks noRot="1" noChangeAspect="1" noMove="1" noResize="1" noEditPoints="1" noAdjustHandles="1" noChangeArrowheads="1" noChangeShapeType="1" noTextEdit="1"/>
              </p:cNvSpPr>
              <p:nvPr/>
            </p:nvSpPr>
            <p:spPr>
              <a:xfrm>
                <a:off x="835623" y="3615582"/>
                <a:ext cx="1136514" cy="436358"/>
              </a:xfrm>
              <a:prstGeom prst="wedgeRectCallout">
                <a:avLst>
                  <a:gd name="adj1" fmla="val 90185"/>
                  <a:gd name="adj2" fmla="val 5022"/>
                </a:avLst>
              </a:prstGeom>
              <a:blipFill>
                <a:blip r:embed="rId17"/>
                <a:stretch>
                  <a:fillRect l="-725" t="-9333" b="-2000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C38D10F-21EE-4D75-804D-EA3A6FDA8889}"/>
                  </a:ext>
                </a:extLst>
              </p:cNvPr>
              <p:cNvSpPr txBox="1"/>
              <p:nvPr/>
            </p:nvSpPr>
            <p:spPr>
              <a:xfrm>
                <a:off x="5624349" y="3237626"/>
                <a:ext cx="5203027"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nary>
                        <m:naryPr>
                          <m:chr m:val="∏"/>
                          <m:limLoc m:val="subSup"/>
                          <m:ctrlPr>
                            <a:rPr lang="en-IN" sz="2400" b="0" i="1" smtClean="0">
                              <a:latin typeface="Cambria Math" panose="02040503050406030204" pitchFamily="18" charset="0"/>
                            </a:rPr>
                          </m:ctrlPr>
                        </m:naryPr>
                        <m:sub>
                          <m:r>
                            <m:rPr>
                              <m:brk m:alnAt="25"/>
                            </m:rPr>
                            <a:rPr lang="en-IN" sz="2400" b="0" i="1" smtClean="0">
                              <a:latin typeface="Cambria Math" panose="02040503050406030204" pitchFamily="18" charset="0"/>
                            </a:rPr>
                            <m:t>𝑑</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r>
                            <a:rPr lang="en-IN" sz="2400" i="1">
                              <a:latin typeface="Cambria Math" panose="02040503050406030204" pitchFamily="18" charset="0"/>
                              <a:ea typeface="Cambria Math" panose="02040503050406030204" pitchFamily="18" charset="0"/>
                            </a:rPr>
                            <m:t>𝒩</m:t>
                          </m:r>
                          <m:d>
                            <m:dPr>
                              <m:ctrlPr>
                                <a:rPr lang="en-IN" sz="2400" i="1">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a:latin typeface="Cambria Math" panose="02040503050406030204" pitchFamily="18" charset="0"/>
                                      <a:ea typeface="Cambria Math" panose="02040503050406030204" pitchFamily="18" charset="0"/>
                                    </a:rPr>
                                    <m:t>𝑤</m:t>
                                  </m:r>
                                </m:e>
                                <m:sub>
                                  <m:r>
                                    <a:rPr lang="en-IN" sz="2400" b="0" i="1" smtClean="0">
                                      <a:latin typeface="Cambria Math" panose="02040503050406030204" pitchFamily="18" charset="0"/>
                                      <a:ea typeface="Cambria Math" panose="02040503050406030204" pitchFamily="18" charset="0"/>
                                    </a:rPr>
                                    <m:t>𝑑</m:t>
                                  </m:r>
                                </m:sub>
                              </m:sSub>
                            </m:e>
                            <m:e>
                              <m:r>
                                <a:rPr lang="en-IN" sz="2400" b="0" i="1">
                                  <a:latin typeface="Cambria Math" panose="02040503050406030204" pitchFamily="18" charset="0"/>
                                  <a:ea typeface="Cambria Math" panose="02040503050406030204" pitchFamily="18" charset="0"/>
                                </a:rPr>
                                <m:t>0</m:t>
                              </m:r>
                              <m:r>
                                <a:rPr lang="en-IN" sz="2400" i="1">
                                  <a:latin typeface="Cambria Math" panose="02040503050406030204" pitchFamily="18" charset="0"/>
                                </a:rPr>
                                <m:t>,</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rPr>
                                    <m:t>𝜆</m:t>
                                  </m:r>
                                </m:e>
                                <m:sup>
                                  <m:r>
                                    <a:rPr lang="en-IN" sz="2400" i="1">
                                      <a:latin typeface="Cambria Math" panose="02040503050406030204" pitchFamily="18" charset="0"/>
                                    </a:rPr>
                                    <m:t>−1</m:t>
                                  </m:r>
                                </m:sup>
                              </m:sSup>
                            </m:e>
                          </m:d>
                        </m:e>
                      </m:nary>
                      <m:r>
                        <a:rPr lang="en-IN" sz="2400" b="0" i="1" smtClean="0">
                          <a:latin typeface="Cambria Math" panose="02040503050406030204" pitchFamily="18" charset="0"/>
                        </a:rPr>
                        <m:t>=</m:t>
                      </m:r>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𝑑</m:t>
                          </m:r>
                          <m:r>
                            <a:rPr lang="en-IN" sz="2400" i="1">
                              <a:latin typeface="Cambria Math" panose="02040503050406030204" pitchFamily="18" charset="0"/>
                            </a:rPr>
                            <m:t>=1</m:t>
                          </m:r>
                        </m:sub>
                        <m:sup>
                          <m:r>
                            <a:rPr lang="en-IN" sz="2400" i="1">
                              <a:latin typeface="Cambria Math" panose="02040503050406030204" pitchFamily="18" charset="0"/>
                            </a:rPr>
                            <m:t>𝐷</m:t>
                          </m:r>
                        </m:sup>
                        <m:e>
                          <m:r>
                            <a:rPr lang="en-IN" sz="2400" i="1">
                              <a:latin typeface="Cambria Math" panose="02040503050406030204" pitchFamily="18" charset="0"/>
                              <a:ea typeface="Cambria Math" panose="02040503050406030204" pitchFamily="18" charset="0"/>
                            </a:rPr>
                            <m:t>𝑝</m:t>
                          </m:r>
                          <m:d>
                            <m:dPr>
                              <m:ctrlPr>
                                <a:rPr lang="en-IN"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𝑑</m:t>
                                  </m:r>
                                </m:sub>
                              </m:sSub>
                            </m:e>
                          </m:d>
                        </m:e>
                      </m:nary>
                    </m:oMath>
                  </m:oMathPara>
                </a14:m>
                <a:endParaRPr lang="en-IN" sz="2400" dirty="0"/>
              </a:p>
            </p:txBody>
          </p:sp>
        </mc:Choice>
        <mc:Fallback xmlns="">
          <p:sp>
            <p:nvSpPr>
              <p:cNvPr id="23" name="TextBox 22">
                <a:extLst>
                  <a:ext uri="{FF2B5EF4-FFF2-40B4-BE49-F238E27FC236}">
                    <a16:creationId xmlns:a16="http://schemas.microsoft.com/office/drawing/2014/main" id="{AC38D10F-21EE-4D75-804D-EA3A6FDA8889}"/>
                  </a:ext>
                </a:extLst>
              </p:cNvPr>
              <p:cNvSpPr txBox="1">
                <a:spLocks noRot="1" noChangeAspect="1" noMove="1" noResize="1" noEditPoints="1" noAdjustHandles="1" noChangeArrowheads="1" noChangeShapeType="1" noTextEdit="1"/>
              </p:cNvSpPr>
              <p:nvPr/>
            </p:nvSpPr>
            <p:spPr>
              <a:xfrm>
                <a:off x="5624349" y="3237626"/>
                <a:ext cx="5203027" cy="755913"/>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02902E74-98D5-1DBB-648D-DC586DCF2226}"/>
                  </a:ext>
                </a:extLst>
              </p:cNvPr>
              <p:cNvSpPr/>
              <p:nvPr/>
            </p:nvSpPr>
            <p:spPr>
              <a:xfrm>
                <a:off x="9159391" y="2100624"/>
                <a:ext cx="1779853" cy="755913"/>
              </a:xfrm>
              <a:prstGeom prst="wedgeRectCallout">
                <a:avLst>
                  <a:gd name="adj1" fmla="val -62162"/>
                  <a:gd name="adj2" fmla="val -1099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IN" sz="1400" b="0" i="0" smtClean="0">
                        <a:solidFill>
                          <a:schemeClr val="tx1"/>
                        </a:solidFill>
                        <a:latin typeface="Cambria Math" panose="02040503050406030204" pitchFamily="18" charset="0"/>
                      </a:rPr>
                      <m:t>Σ</m:t>
                    </m:r>
                  </m:oMath>
                </a14:m>
                <a:r>
                  <a:rPr lang="en-IN" sz="1400" dirty="0">
                    <a:solidFill>
                      <a:schemeClr val="tx1"/>
                    </a:solidFill>
                    <a:latin typeface="Abadi Extra Light" panose="020B0204020104020204" pitchFamily="34" charset="0"/>
                  </a:rPr>
                  <a:t> specifies how strong our belief is that </a:t>
                </a:r>
                <a14:m>
                  <m:oMath xmlns:m="http://schemas.openxmlformats.org/officeDocument/2006/math">
                    <m:r>
                      <a:rPr lang="en-IN" sz="1400" b="1" i="1" smtClean="0">
                        <a:solidFill>
                          <a:schemeClr val="tx1"/>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to close to </a:t>
                </a:r>
                <a14:m>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𝒘</m:t>
                        </m:r>
                      </m:e>
                      <m:sub>
                        <m:r>
                          <a:rPr lang="en-IN" sz="1400" b="0" i="1" smtClean="0">
                            <a:solidFill>
                              <a:schemeClr val="tx1"/>
                            </a:solidFill>
                            <a:latin typeface="Cambria Math" panose="02040503050406030204" pitchFamily="18" charset="0"/>
                          </a:rPr>
                          <m:t>0</m:t>
                        </m:r>
                      </m:sub>
                    </m:sSub>
                  </m:oMath>
                </a14:m>
                <a:endParaRPr lang="en-IN" sz="1400" dirty="0">
                  <a:solidFill>
                    <a:schemeClr val="tx1"/>
                  </a:solidFill>
                  <a:latin typeface="Abadi Extra Light" panose="020B0204020104020204" pitchFamily="34" charset="0"/>
                </a:endParaRPr>
              </a:p>
            </p:txBody>
          </p:sp>
        </mc:Choice>
        <mc:Fallback xmlns="">
          <p:sp>
            <p:nvSpPr>
              <p:cNvPr id="3" name="Speech Bubble: Rectangle 2">
                <a:extLst>
                  <a:ext uri="{FF2B5EF4-FFF2-40B4-BE49-F238E27FC236}">
                    <a16:creationId xmlns:a16="http://schemas.microsoft.com/office/drawing/2014/main" id="{02902E74-98D5-1DBB-648D-DC586DCF2226}"/>
                  </a:ext>
                </a:extLst>
              </p:cNvPr>
              <p:cNvSpPr>
                <a:spLocks noRot="1" noChangeAspect="1" noMove="1" noResize="1" noEditPoints="1" noAdjustHandles="1" noChangeArrowheads="1" noChangeShapeType="1" noTextEdit="1"/>
              </p:cNvSpPr>
              <p:nvPr/>
            </p:nvSpPr>
            <p:spPr>
              <a:xfrm>
                <a:off x="9159391" y="2100624"/>
                <a:ext cx="1779853" cy="755913"/>
              </a:xfrm>
              <a:prstGeom prst="wedgeRectCallout">
                <a:avLst>
                  <a:gd name="adj1" fmla="val -62162"/>
                  <a:gd name="adj2" fmla="val -10999"/>
                </a:avLst>
              </a:prstGeom>
              <a:blipFill>
                <a:blip r:embed="rId19"/>
                <a:stretch>
                  <a:fillRect r="-1506" b="-472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55160882"/>
      </p:ext>
    </p:extLst>
  </p:cSld>
  <p:clrMapOvr>
    <a:masterClrMapping/>
  </p:clrMapOvr>
  <mc:AlternateContent xmlns:mc="http://schemas.openxmlformats.org/markup-compatibility/2006" xmlns:p14="http://schemas.microsoft.com/office/powerpoint/2010/main">
    <mc:Choice Requires="p14">
      <p:transition spd="slow" p14:dur="2000" advTm="338642"/>
    </mc:Choice>
    <mc:Fallback xmlns="">
      <p:transition spd="slow" advTm="3386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266"/>
                                        </p:tgtEl>
                                        <p:attrNameLst>
                                          <p:attrName>style.visibility</p:attrName>
                                        </p:attrNameLst>
                                      </p:cBhvr>
                                      <p:to>
                                        <p:strVal val="visible"/>
                                      </p:to>
                                    </p:set>
                                    <p:animEffect transition="in" filter="wipe(down)">
                                      <p:cBhvr>
                                        <p:cTn id="62" dur="500"/>
                                        <p:tgtEl>
                                          <p:spTgt spid="112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down)">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down)">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down)">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p:bldP spid="15" grpId="0" animBg="1"/>
      <p:bldP spid="17" grpId="0" animBg="1"/>
      <p:bldP spid="18" grpId="0" animBg="1"/>
      <p:bldP spid="6" grpId="0"/>
      <p:bldP spid="7" grpId="0"/>
      <p:bldP spid="20" grpId="0" animBg="1"/>
      <p:bldP spid="22" grpId="0" animBg="1"/>
      <p:bldP spid="24" grpId="0" animBg="1"/>
      <p:bldP spid="23"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with </a:t>
                </a:r>
                <a14:m>
                  <m:oMath xmlns:m="http://schemas.openxmlformats.org/officeDocument/2006/math">
                    <m:r>
                      <a:rPr lang="en-IN" b="0" i="1" smtClean="0">
                        <a:solidFill>
                          <a:schemeClr val="accent2">
                            <a:lumMod val="75000"/>
                          </a:schemeClr>
                        </a:solidFill>
                        <a:latin typeface="Cambria Math" panose="02040503050406030204" pitchFamily="18" charset="0"/>
                      </a:rPr>
                      <m:t>𝑝</m:t>
                    </m:r>
                    <m:d>
                      <m:dPr>
                        <m:ctrlPr>
                          <a:rPr lang="en-IN" b="0" i="1" smtClean="0">
                            <a:solidFill>
                              <a:schemeClr val="accent2">
                                <a:lumMod val="75000"/>
                              </a:schemeClr>
                            </a:solidFill>
                            <a:latin typeface="Cambria Math" panose="02040503050406030204" pitchFamily="18" charset="0"/>
                          </a:rPr>
                        </m:ctrlPr>
                      </m:dPr>
                      <m:e>
                        <m:r>
                          <a:rPr lang="en-IN" b="1" i="1" smtClean="0">
                            <a:solidFill>
                              <a:schemeClr val="accent2">
                                <a:lumMod val="75000"/>
                              </a:schemeClr>
                            </a:solidFill>
                            <a:latin typeface="Cambria Math" panose="02040503050406030204" pitchFamily="18" charset="0"/>
                          </a:rPr>
                          <m:t>𝒘</m:t>
                        </m:r>
                      </m:e>
                    </m:d>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ea typeface="Cambria Math" panose="02040503050406030204" pitchFamily="18" charset="0"/>
                      </a:rPr>
                      <m:t>𝒩</m:t>
                    </m:r>
                    <m:r>
                      <a:rPr lang="en-IN" b="0" i="1" smtClean="0">
                        <a:solidFill>
                          <a:schemeClr val="accent2">
                            <a:lumMod val="75000"/>
                          </a:schemeClr>
                        </a:solidFill>
                        <a:latin typeface="Cambria Math" panose="02040503050406030204" pitchFamily="18" charset="0"/>
                        <a:ea typeface="Cambria Math" panose="02040503050406030204" pitchFamily="18" charset="0"/>
                      </a:rPr>
                      <m:t>(</m:t>
                    </m:r>
                    <m:r>
                      <a:rPr lang="en-IN" b="1" i="1" smtClean="0">
                        <a:solidFill>
                          <a:schemeClr val="accent2">
                            <a:lumMod val="75000"/>
                          </a:schemeClr>
                        </a:solidFill>
                        <a:latin typeface="Cambria Math" panose="02040503050406030204" pitchFamily="18" charset="0"/>
                        <a:ea typeface="Cambria Math" panose="02040503050406030204" pitchFamily="18" charset="0"/>
                      </a:rPr>
                      <m:t>𝒘</m:t>
                    </m:r>
                    <m:r>
                      <a:rPr lang="en-IN" b="0" i="1" smtClean="0">
                        <a:solidFill>
                          <a:schemeClr val="accent2">
                            <a:lumMod val="75000"/>
                          </a:schemeClr>
                        </a:solidFill>
                        <a:latin typeface="Cambria Math" panose="02040503050406030204" pitchFamily="18" charset="0"/>
                        <a:ea typeface="Cambria Math" panose="02040503050406030204" pitchFamily="18" charset="0"/>
                      </a:rPr>
                      <m:t>|0,</m:t>
                    </m:r>
                    <m:sSup>
                      <m:sSupPr>
                        <m:ctrlPr>
                          <a:rPr lang="en-IN" b="0" i="1" smtClean="0">
                            <a:solidFill>
                              <a:schemeClr val="accent2">
                                <a:lumMod val="75000"/>
                              </a:schemeClr>
                            </a:solidFill>
                            <a:latin typeface="Cambria Math" panose="02040503050406030204" pitchFamily="18" charset="0"/>
                            <a:ea typeface="Cambria Math" panose="02040503050406030204" pitchFamily="18" charset="0"/>
                          </a:rPr>
                        </m:ctrlPr>
                      </m:sSupPr>
                      <m:e>
                        <m:r>
                          <a:rPr lang="en-IN" b="0" i="1" smtClean="0">
                            <a:solidFill>
                              <a:schemeClr val="accent2">
                                <a:lumMod val="75000"/>
                              </a:schemeClr>
                            </a:solidFill>
                            <a:latin typeface="Cambria Math" panose="02040503050406030204" pitchFamily="18" charset="0"/>
                            <a:ea typeface="Cambria Math" panose="02040503050406030204" pitchFamily="18" charset="0"/>
                          </a:rPr>
                          <m:t>𝜆</m:t>
                        </m:r>
                      </m:e>
                      <m:sup>
                        <m:r>
                          <a:rPr lang="en-IN" b="0" i="1" smtClean="0">
                            <a:solidFill>
                              <a:schemeClr val="accent2">
                                <a:lumMod val="75000"/>
                              </a:schemeClr>
                            </a:solidFill>
                            <a:latin typeface="Cambria Math" panose="02040503050406030204" pitchFamily="18" charset="0"/>
                            <a:ea typeface="Cambria Math" panose="02040503050406030204" pitchFamily="18" charset="0"/>
                          </a:rPr>
                          <m:t>−1</m:t>
                        </m:r>
                      </m:sup>
                    </m:sSup>
                    <m:sSub>
                      <m:sSubPr>
                        <m:ctrlPr>
                          <a:rPr lang="en-IN" b="1" i="1" smtClean="0">
                            <a:solidFill>
                              <a:schemeClr val="accent2">
                                <a:lumMod val="75000"/>
                              </a:schemeClr>
                            </a:solidFill>
                            <a:latin typeface="Cambria Math" panose="02040503050406030204" pitchFamily="18" charset="0"/>
                            <a:ea typeface="Cambria Math" panose="02040503050406030204" pitchFamily="18" charset="0"/>
                          </a:rPr>
                        </m:ctrlPr>
                      </m:sSubPr>
                      <m:e>
                        <m:r>
                          <a:rPr lang="en-IN" b="1" i="1" smtClean="0">
                            <a:solidFill>
                              <a:schemeClr val="accent2">
                                <a:lumMod val="75000"/>
                              </a:schemeClr>
                            </a:solidFill>
                            <a:latin typeface="Cambria Math" panose="02040503050406030204" pitchFamily="18" charset="0"/>
                            <a:ea typeface="Cambria Math" panose="02040503050406030204" pitchFamily="18" charset="0"/>
                          </a:rPr>
                          <m:t>𝑰</m:t>
                        </m:r>
                      </m:e>
                      <m:sub>
                        <m:r>
                          <a:rPr lang="en-IN" b="0" i="1" smtClean="0">
                            <a:solidFill>
                              <a:schemeClr val="accent2">
                                <a:lumMod val="75000"/>
                              </a:schemeClr>
                            </a:solidFill>
                            <a:latin typeface="Cambria Math" panose="02040503050406030204" pitchFamily="18" charset="0"/>
                            <a:ea typeface="Cambria Math" panose="02040503050406030204" pitchFamily="18" charset="0"/>
                          </a:rPr>
                          <m:t>𝐷</m:t>
                        </m:r>
                      </m:sub>
                    </m:sSub>
                    <m:r>
                      <a:rPr lang="en-IN" b="0" i="1" smtClean="0">
                        <a:solidFill>
                          <a:schemeClr val="accent2">
                            <a:lumMod val="75000"/>
                          </a:schemeClr>
                        </a:solidFill>
                        <a:latin typeface="Cambria Math" panose="02040503050406030204" pitchFamily="18" charset="0"/>
                        <a:ea typeface="Cambria Math" panose="02040503050406030204" pitchFamily="18" charset="0"/>
                      </a:rPr>
                      <m:t>)</m:t>
                    </m:r>
                  </m:oMath>
                </a14:m>
                <a:endParaRPr lang="en-IN" dirty="0">
                  <a:solidFill>
                    <a:schemeClr val="accent2">
                      <a:lumMod val="75000"/>
                    </a:schemeClr>
                  </a:solidFill>
                </a:endParaRP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3"/>
                <a:stretch>
                  <a:fillRect l="-2130" t="-14815" b="-28148"/>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MAP objective (log-posterior) will be the </a:t>
                </a:r>
                <a:r>
                  <a:rPr lang="en-GB" dirty="0">
                    <a:solidFill>
                      <a:schemeClr val="tx1"/>
                    </a:solidFill>
                    <a:latin typeface="Abadi Extra Light" panose="020B0204020104020204" pitchFamily="34" charset="0"/>
                  </a:rPr>
                  <a:t>log-likelihood + </a:t>
                </a:r>
                <a14:m>
                  <m:oMath xmlns:m="http://schemas.openxmlformats.org/officeDocument/2006/math">
                    <m:r>
                      <m:rPr>
                        <m:sty m:val="p"/>
                      </m:rPr>
                      <a:rPr lang="en-GB" i="1" dirty="0" smtClean="0">
                        <a:solidFill>
                          <a:schemeClr val="tx1"/>
                        </a:solidFill>
                        <a:latin typeface="Cambria Math" panose="02040503050406030204" pitchFamily="18" charset="0"/>
                      </a:rPr>
                      <m:t>log</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𝑝</m:t>
                    </m:r>
                    <m:r>
                      <a:rPr lang="en-GB"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𝒘</m:t>
                    </m:r>
                    <m:r>
                      <a:rPr lang="en-GB" i="1" dirty="0" smtClean="0">
                        <a:solidFill>
                          <a:schemeClr val="tx1"/>
                        </a:solidFill>
                        <a:latin typeface="Cambria Math" panose="02040503050406030204" pitchFamily="18" charset="0"/>
                      </a:rPr>
                      <m:t>)</m:t>
                    </m:r>
                  </m:oMath>
                </a14:m>
                <a:endParaRPr lang="en-GB" dirty="0">
                  <a:solidFill>
                    <a:schemeClr val="tx1"/>
                  </a:solidFill>
                  <a:latin typeface="Abadi Extra Light" panose="020B0204020104020204" pitchFamily="34" charset="0"/>
                </a:endParaRPr>
              </a:p>
              <a:p>
                <a:pPr>
                  <a:buFont typeface="Wingdings" panose="05000000000000000000" pitchFamily="2" charset="2"/>
                  <a:buChar char="§"/>
                </a:pPr>
                <a:r>
                  <a:rPr lang="en-GB" dirty="0">
                    <a:solidFill>
                      <a:schemeClr val="tx1"/>
                    </a:solidFill>
                    <a:latin typeface="Abadi Extra Light" panose="020B0204020104020204" pitchFamily="34" charset="0"/>
                  </a:rPr>
                  <a:t>Ignoring terms that don’t depend on </a:t>
                </a:r>
                <a14:m>
                  <m:oMath xmlns:m="http://schemas.openxmlformats.org/officeDocument/2006/math">
                    <m:r>
                      <a:rPr lang="en-IN" b="1" i="1" smtClean="0">
                        <a:solidFill>
                          <a:schemeClr val="tx1"/>
                        </a:solidFill>
                        <a:latin typeface="Cambria Math" panose="02040503050406030204" pitchFamily="18" charset="0"/>
                      </a:rPr>
                      <m:t>𝒘</m:t>
                    </m:r>
                  </m:oMath>
                </a14:m>
                <a:r>
                  <a:rPr lang="en-GB" dirty="0">
                    <a:solidFill>
                      <a:schemeClr val="tx1"/>
                    </a:solidFill>
                    <a:latin typeface="Abadi Extra Light" panose="020B0204020104020204" pitchFamily="34" charset="0"/>
                  </a:rPr>
                  <a:t> the log-posterior will be</a:t>
                </a:r>
              </a:p>
              <a:p>
                <a:pPr>
                  <a:buFont typeface="Wingdings" panose="05000000000000000000" pitchFamily="2" charset="2"/>
                  <a:buChar char="§"/>
                </a:pPr>
                <a:endParaRPr lang="en-GB" dirty="0">
                  <a:solidFill>
                    <a:srgbClr val="00B050"/>
                  </a:solidFill>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Exercise: For regression with likelihood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e>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r>
                          <a:rPr lang="en-IN" b="1" i="1">
                            <a:latin typeface="Cambria Math" panose="02040503050406030204" pitchFamily="18" charset="0"/>
                          </a:rPr>
                          <m:t>𝒘</m:t>
                        </m:r>
                      </m:e>
                    </m:d>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𝑖</m:t>
                            </m:r>
                          </m:sub>
                        </m:sSub>
                      </m:e>
                      <m:e>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𝛽</m:t>
                            </m:r>
                          </m:e>
                          <m:sup>
                            <m:r>
                              <a:rPr lang="en-IN" i="1">
                                <a:latin typeface="Cambria Math" panose="02040503050406030204" pitchFamily="18" charset="0"/>
                              </a:rPr>
                              <m:t>−1</m:t>
                            </m:r>
                          </m:sup>
                        </m:sSup>
                      </m:e>
                    </m:d>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Classification with likelihood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r>
                          <a:rPr lang="en-IN" b="1" i="1">
                            <a:latin typeface="Cambria Math" panose="02040503050406030204" pitchFamily="18" charset="0"/>
                          </a:rPr>
                          <m:t>𝒘</m:t>
                        </m:r>
                      </m:e>
                    </m:d>
                    <m:r>
                      <a:rPr lang="en-IN" i="1">
                        <a:latin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Bernoulli</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r>
                          <a:rPr lang="en-IN" b="1" i="1">
                            <a:latin typeface="Cambria Math" panose="02040503050406030204" pitchFamily="18" charset="0"/>
                          </a:rPr>
                          <m:t>(</m:t>
                        </m:r>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b="1" i="1">
                        <a:latin typeface="Cambria Math" panose="02040503050406030204" pitchFamily="18" charset="0"/>
                      </a:rPr>
                      <m:t>)</m:t>
                    </m:r>
                    <m:r>
                      <a:rPr lang="en-IN" i="1">
                        <a:latin typeface="Cambria Math" panose="02040503050406030204" pitchFamily="18" charset="0"/>
                      </a:rPr>
                      <m:t>)</m:t>
                    </m:r>
                  </m:oMath>
                </a14:m>
                <a:r>
                  <a:rPr lang="en-GB" dirty="0">
                    <a:latin typeface="Abadi Extra Light" panose="020B0204020104020204" pitchFamily="34" charset="0"/>
                  </a:rPr>
                  <a:t> is the same as logistic regression. When also using the above prior, the MAP solution will be the same as cross-entropy loss minimization + L2 regularization on the weights </a:t>
                </a:r>
                <a:r>
                  <a:rPr lang="en-GB" sz="2000" dirty="0">
                    <a:latin typeface="Abadi Extra Light" panose="020B0204020104020204" pitchFamily="34" charset="0"/>
                  </a:rPr>
                  <a:t>(Cross-Entropy Loss Minimisation: MLE, With l_2 </a:t>
                </a:r>
                <a:r>
                  <a:rPr lang="en-GB" sz="2000" dirty="0" err="1">
                    <a:latin typeface="Abadi Extra Light" panose="020B0204020104020204" pitchFamily="34" charset="0"/>
                  </a:rPr>
                  <a:t>regulariser</a:t>
                </a:r>
                <a:r>
                  <a:rPr lang="en-GB" sz="2000">
                    <a:latin typeface="Abadi Extra Light" panose="020B0204020104020204" pitchFamily="34" charset="0"/>
                  </a:rPr>
                  <a:t>: MAP)</a:t>
                </a:r>
              </a:p>
              <a:p>
                <a:pPr>
                  <a:buFont typeface="Wingdings" panose="05000000000000000000" pitchFamily="2" charset="2"/>
                  <a:buChar char="§"/>
                </a:pPr>
                <a:endParaRPr lang="en-GB" sz="2000" dirty="0">
                  <a:latin typeface="Abadi Extra Light" panose="020B0204020104020204" pitchFamily="34" charset="0"/>
                </a:endParaRP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73" t="-2050" b="-1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7BAF42-AEEB-53E7-CAD7-C348C7FC1690}"/>
                  </a:ext>
                </a:extLst>
              </p:cNvPr>
              <p:cNvSpPr txBox="1"/>
              <p:nvPr/>
            </p:nvSpPr>
            <p:spPr>
              <a:xfrm>
                <a:off x="2692959" y="2149607"/>
                <a:ext cx="6630790" cy="821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solidFill>
                            <a:schemeClr val="tx1"/>
                          </a:solidFill>
                          <a:latin typeface="Cambria Math" panose="02040503050406030204" pitchFamily="18" charset="0"/>
                        </a:rPr>
                        <m:t>𝑁𝐿𝐿</m:t>
                      </m:r>
                      <m:d>
                        <m:dPr>
                          <m:ctrlPr>
                            <a:rPr lang="en-IN" sz="2400" b="0" i="1" smtClean="0">
                              <a:solidFill>
                                <a:schemeClr val="tx1"/>
                              </a:solidFill>
                              <a:latin typeface="Cambria Math" panose="02040503050406030204" pitchFamily="18" charset="0"/>
                            </a:rPr>
                          </m:ctrlPr>
                        </m:dPr>
                        <m:e>
                          <m:r>
                            <a:rPr lang="en-IN" sz="2400" b="1" i="1" smtClean="0">
                              <a:solidFill>
                                <a:schemeClr val="tx1"/>
                              </a:solidFill>
                              <a:latin typeface="Cambria Math" panose="02040503050406030204" pitchFamily="18" charset="0"/>
                            </a:rPr>
                            <m:t>𝒘</m:t>
                          </m:r>
                        </m:e>
                      </m:d>
                      <m:r>
                        <a:rPr lang="en-IN" sz="2400" b="0" i="1" smtClean="0">
                          <a:solidFill>
                            <a:schemeClr val="tx1"/>
                          </a:solidFill>
                          <a:latin typeface="Cambria Math" panose="02040503050406030204" pitchFamily="18" charset="0"/>
                        </a:rPr>
                        <m:t>− </m:t>
                      </m:r>
                      <m:r>
                        <m:rPr>
                          <m:sty m:val="p"/>
                        </m:rPr>
                        <a:rPr lang="en-IN" sz="2400" b="0" i="1" smtClean="0">
                          <a:solidFill>
                            <a:schemeClr val="tx1"/>
                          </a:solidFill>
                          <a:latin typeface="Cambria Math" panose="02040503050406030204" pitchFamily="18" charset="0"/>
                        </a:rPr>
                        <m:t>log</m:t>
                      </m:r>
                      <m:r>
                        <a:rPr lang="en-IN" sz="2400" b="0" i="1" smtClean="0">
                          <a:solidFill>
                            <a:schemeClr val="tx1"/>
                          </a:solidFill>
                          <a:latin typeface="Cambria Math" panose="02040503050406030204" pitchFamily="18" charset="0"/>
                        </a:rPr>
                        <m:t> </m:t>
                      </m:r>
                      <m:r>
                        <m:rPr>
                          <m:sty m:val="p"/>
                        </m:rPr>
                        <a:rPr lang="en-IN" sz="2400" i="1" smtClean="0">
                          <a:solidFill>
                            <a:schemeClr val="tx1"/>
                          </a:solidFill>
                          <a:latin typeface="Cambria Math" panose="02040503050406030204" pitchFamily="18" charset="0"/>
                        </a:rPr>
                        <m:t>exp</m:t>
                      </m:r>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𝜆</m:t>
                              </m:r>
                            </m:num>
                            <m:den>
                              <m:r>
                                <a:rPr lang="en-IN" sz="2400" i="1">
                                  <a:solidFill>
                                    <a:schemeClr val="tx1"/>
                                  </a:solidFill>
                                  <a:latin typeface="Cambria Math" panose="02040503050406030204" pitchFamily="18" charset="0"/>
                                </a:rPr>
                                <m:t>2</m:t>
                              </m:r>
                            </m:den>
                          </m:f>
                          <m:sSup>
                            <m:sSupPr>
                              <m:ctrlPr>
                                <a:rPr lang="en-IN" sz="2400" i="1">
                                  <a:solidFill>
                                    <a:schemeClr val="tx1"/>
                                  </a:solidFill>
                                  <a:latin typeface="Cambria Math" panose="02040503050406030204" pitchFamily="18" charset="0"/>
                                </a:rPr>
                              </m:ctrlPr>
                            </m:sSupPr>
                            <m:e>
                              <m:r>
                                <a:rPr lang="en-IN" sz="2400" b="1" i="1">
                                  <a:solidFill>
                                    <a:schemeClr val="tx1"/>
                                  </a:solidFill>
                                  <a:latin typeface="Cambria Math" panose="02040503050406030204" pitchFamily="18" charset="0"/>
                                </a:rPr>
                                <m:t>𝒘</m:t>
                              </m:r>
                            </m:e>
                            <m:sup>
                              <m:r>
                                <a:rPr lang="en-IN" sz="2400" i="1">
                                  <a:solidFill>
                                    <a:schemeClr val="tx1"/>
                                  </a:solidFill>
                                  <a:latin typeface="Cambria Math" panose="02040503050406030204" pitchFamily="18" charset="0"/>
                                </a:rPr>
                                <m:t>⊤</m:t>
                              </m:r>
                            </m:sup>
                          </m:sSup>
                          <m:r>
                            <a:rPr lang="en-IN" sz="2400" b="1" i="1">
                              <a:solidFill>
                                <a:schemeClr val="tx1"/>
                              </a:solidFill>
                              <a:latin typeface="Cambria Math" panose="02040503050406030204" pitchFamily="18" charset="0"/>
                            </a:rPr>
                            <m:t>𝒘</m:t>
                          </m:r>
                        </m:e>
                      </m:d>
                      <m:r>
                        <a:rPr lang="en-IN" sz="2400" b="1" i="1" smtClean="0">
                          <a:solidFill>
                            <a:schemeClr val="tx1"/>
                          </a:solidFill>
                          <a:latin typeface="Cambria Math" panose="02040503050406030204" pitchFamily="18" charset="0"/>
                        </a:rPr>
                        <m:t>=</m:t>
                      </m:r>
                      <m:r>
                        <a:rPr lang="en-IN" sz="2400" i="1">
                          <a:latin typeface="Cambria Math" panose="02040503050406030204" pitchFamily="18" charset="0"/>
                        </a:rPr>
                        <m:t>𝑁𝐿𝐿</m:t>
                      </m:r>
                      <m:d>
                        <m:dPr>
                          <m:ctrlPr>
                            <a:rPr lang="en-IN" sz="2400" i="1">
                              <a:latin typeface="Cambria Math" panose="02040503050406030204" pitchFamily="18" charset="0"/>
                            </a:rPr>
                          </m:ctrlPr>
                        </m:dPr>
                        <m:e>
                          <m:r>
                            <a:rPr lang="en-IN" sz="2400" b="1" i="1">
                              <a:latin typeface="Cambria Math" panose="02040503050406030204" pitchFamily="18" charset="0"/>
                            </a:rPr>
                            <m:t>𝒘</m:t>
                          </m:r>
                        </m:e>
                      </m:d>
                      <m:r>
                        <a:rPr lang="en-IN" sz="2400" b="0" i="1" smtClean="0">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𝜆</m:t>
                          </m:r>
                        </m:num>
                        <m:den>
                          <m:r>
                            <a:rPr lang="en-IN" sz="2400" i="1">
                              <a:latin typeface="Cambria Math" panose="02040503050406030204" pitchFamily="18" charset="0"/>
                            </a:rPr>
                            <m:t>2</m:t>
                          </m:r>
                        </m:den>
                      </m:f>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r>
                        <a:rPr lang="en-IN" sz="2400" b="1" i="1">
                          <a:latin typeface="Cambria Math" panose="02040503050406030204" pitchFamily="18" charset="0"/>
                        </a:rPr>
                        <m:t>𝒘</m:t>
                      </m:r>
                    </m:oMath>
                  </m:oMathPara>
                </a14:m>
                <a:endParaRPr lang="en-IN" sz="2400" dirty="0">
                  <a:solidFill>
                    <a:schemeClr val="tx1"/>
                  </a:solidFill>
                </a:endParaRPr>
              </a:p>
            </p:txBody>
          </p:sp>
        </mc:Choice>
        <mc:Fallback xmlns="">
          <p:sp>
            <p:nvSpPr>
              <p:cNvPr id="3" name="TextBox 2">
                <a:extLst>
                  <a:ext uri="{FF2B5EF4-FFF2-40B4-BE49-F238E27FC236}">
                    <a16:creationId xmlns:a16="http://schemas.microsoft.com/office/drawing/2014/main" id="{677BAF42-AEEB-53E7-CAD7-C348C7FC1690}"/>
                  </a:ext>
                </a:extLst>
              </p:cNvPr>
              <p:cNvSpPr txBox="1">
                <a:spLocks noRot="1" noChangeAspect="1" noMove="1" noResize="1" noEditPoints="1" noAdjustHandles="1" noChangeArrowheads="1" noChangeShapeType="1" noTextEdit="1"/>
              </p:cNvSpPr>
              <p:nvPr/>
            </p:nvSpPr>
            <p:spPr>
              <a:xfrm>
                <a:off x="2692959" y="2149607"/>
                <a:ext cx="6630790" cy="82189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B9E47C-C930-9B32-9516-AE0CC3EEAC16}"/>
                  </a:ext>
                </a:extLst>
              </p:cNvPr>
              <p:cNvSpPr txBox="1"/>
              <p:nvPr/>
            </p:nvSpPr>
            <p:spPr>
              <a:xfrm>
                <a:off x="442128" y="3743262"/>
                <a:ext cx="7564315"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acc>
                            <m:accPr>
                              <m:chr m:val="̂"/>
                              <m:ctrlPr>
                                <a:rPr lang="en-GB" sz="2800" i="1">
                                  <a:latin typeface="Cambria Math" panose="02040503050406030204" pitchFamily="18" charset="0"/>
                                </a:rPr>
                              </m:ctrlPr>
                            </m:accPr>
                            <m:e>
                              <m:r>
                                <a:rPr lang="en-IN" sz="2800" i="1">
                                  <a:latin typeface="Cambria Math" panose="02040503050406030204" pitchFamily="18" charset="0"/>
                                </a:rPr>
                                <m:t>𝑤</m:t>
                              </m:r>
                            </m:e>
                          </m:acc>
                        </m:e>
                        <m:sub>
                          <m:r>
                            <a:rPr lang="en-IN" sz="2800" i="1">
                              <a:latin typeface="Cambria Math" panose="02040503050406030204" pitchFamily="18" charset="0"/>
                            </a:rPr>
                            <m:t>𝑀𝐴𝑃</m:t>
                          </m:r>
                        </m:sub>
                      </m:sSub>
                      <m:r>
                        <a:rPr lang="en-IN" sz="2800" i="1">
                          <a:latin typeface="Cambria Math" panose="02040503050406030204" pitchFamily="18" charset="0"/>
                        </a:rPr>
                        <m:t>=</m:t>
                      </m:r>
                      <m:r>
                        <m:rPr>
                          <m:sty m:val="p"/>
                        </m:rPr>
                        <a:rPr lang="en-IN" sz="2800" b="0" i="1" smtClean="0">
                          <a:latin typeface="Cambria Math" panose="02040503050406030204" pitchFamily="18" charset="0"/>
                        </a:rPr>
                        <m:t>arg</m:t>
                      </m:r>
                      <m:limLow>
                        <m:limLowPr>
                          <m:ctrlPr>
                            <a:rPr lang="en-IN" sz="2800" b="0" i="1" smtClean="0">
                              <a:latin typeface="Cambria Math" panose="02040503050406030204" pitchFamily="18" charset="0"/>
                            </a:rPr>
                          </m:ctrlPr>
                        </m:limLowPr>
                        <m:e>
                          <m:r>
                            <m:rPr>
                              <m:sty m:val="p"/>
                            </m:rPr>
                            <a:rPr lang="en-IN" sz="2800" b="0" i="0" smtClean="0">
                              <a:latin typeface="Cambria Math" panose="02040503050406030204" pitchFamily="18" charset="0"/>
                            </a:rPr>
                            <m:t>min</m:t>
                          </m:r>
                        </m:e>
                        <m:lim>
                          <m:r>
                            <a:rPr lang="en-IN" sz="2800" b="1" i="1" smtClean="0">
                              <a:latin typeface="Cambria Math" panose="02040503050406030204" pitchFamily="18" charset="0"/>
                            </a:rPr>
                            <m:t>𝒘</m:t>
                          </m:r>
                        </m:lim>
                      </m:limLow>
                      <m:r>
                        <a:rPr lang="en-IN" sz="2800" b="0" i="1" smtClean="0">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𝛽</m:t>
                          </m:r>
                        </m:num>
                        <m:den>
                          <m:r>
                            <a:rPr lang="en-IN" sz="2800" i="1">
                              <a:latin typeface="Cambria Math" panose="02040503050406030204" pitchFamily="18" charset="0"/>
                            </a:rPr>
                            <m:t>2</m:t>
                          </m:r>
                        </m:den>
                      </m:f>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𝑖</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1" i="1" smtClean="0">
                                          <a:latin typeface="Cambria Math" panose="02040503050406030204" pitchFamily="18" charset="0"/>
                                        </a:rPr>
                                        <m:t>𝒘</m:t>
                                      </m:r>
                                    </m:e>
                                    <m:sup>
                                      <m:r>
                                        <a:rPr lang="en-IN" sz="2800" b="0" i="1" smtClean="0">
                                          <a:latin typeface="Cambria Math" panose="02040503050406030204" pitchFamily="18" charset="0"/>
                                        </a:rPr>
                                        <m:t>⊤</m:t>
                                      </m:r>
                                    </m:sup>
                                  </m:sSup>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𝑖</m:t>
                                      </m:r>
                                    </m:sub>
                                  </m:sSub>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𝜆</m:t>
                              </m:r>
                            </m:num>
                            <m:den>
                              <m:r>
                                <a:rPr lang="en-IN" sz="2800" b="0" i="1" smtClean="0">
                                  <a:latin typeface="Cambria Math" panose="02040503050406030204" pitchFamily="18" charset="0"/>
                                </a:rPr>
                                <m:t>2</m:t>
                              </m:r>
                            </m:den>
                          </m:f>
                          <m:sSup>
                            <m:sSupPr>
                              <m:ctrlPr>
                                <a:rPr lang="en-IN" sz="2800" b="0" i="1" smtClean="0">
                                  <a:latin typeface="Cambria Math" panose="02040503050406030204" pitchFamily="18" charset="0"/>
                                </a:rPr>
                              </m:ctrlPr>
                            </m:sSupPr>
                            <m:e>
                              <m:r>
                                <a:rPr lang="en-IN" sz="2800" b="1" i="1" smtClean="0">
                                  <a:latin typeface="Cambria Math" panose="02040503050406030204" pitchFamily="18" charset="0"/>
                                </a:rPr>
                                <m:t>𝒘</m:t>
                              </m:r>
                            </m:e>
                            <m:sup>
                              <m:r>
                                <a:rPr lang="en-IN" sz="2800" b="0" i="1" smtClean="0">
                                  <a:latin typeface="Cambria Math" panose="02040503050406030204" pitchFamily="18" charset="0"/>
                                </a:rPr>
                                <m:t>⊤</m:t>
                              </m:r>
                            </m:sup>
                          </m:sSup>
                          <m:r>
                            <a:rPr lang="en-IN" sz="2800" b="1" i="1" smtClean="0">
                              <a:latin typeface="Cambria Math" panose="02040503050406030204" pitchFamily="18" charset="0"/>
                            </a:rPr>
                            <m:t>𝒘</m:t>
                          </m:r>
                        </m:e>
                      </m:nary>
                    </m:oMath>
                  </m:oMathPara>
                </a14:m>
                <a:endParaRPr lang="en-IN" sz="2800" dirty="0"/>
              </a:p>
            </p:txBody>
          </p:sp>
        </mc:Choice>
        <mc:Fallback xmlns="">
          <p:sp>
            <p:nvSpPr>
              <p:cNvPr id="5" name="TextBox 4">
                <a:extLst>
                  <a:ext uri="{FF2B5EF4-FFF2-40B4-BE49-F238E27FC236}">
                    <a16:creationId xmlns:a16="http://schemas.microsoft.com/office/drawing/2014/main" id="{34B9E47C-C930-9B32-9516-AE0CC3EEAC16}"/>
                  </a:ext>
                </a:extLst>
              </p:cNvPr>
              <p:cNvSpPr txBox="1">
                <a:spLocks noRot="1" noChangeAspect="1" noMove="1" noResize="1" noEditPoints="1" noAdjustHandles="1" noChangeArrowheads="1" noChangeShapeType="1" noTextEdit="1"/>
              </p:cNvSpPr>
              <p:nvPr/>
            </p:nvSpPr>
            <p:spPr>
              <a:xfrm>
                <a:off x="442128" y="3743262"/>
                <a:ext cx="7564315" cy="88184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D4B0D5-C3A6-59D2-E793-2910990417D5}"/>
                  </a:ext>
                </a:extLst>
              </p:cNvPr>
              <p:cNvSpPr txBox="1"/>
              <p:nvPr/>
            </p:nvSpPr>
            <p:spPr>
              <a:xfrm>
                <a:off x="7964054" y="3743262"/>
                <a:ext cx="3805914" cy="890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m:t>
                          </m:r>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𝑿</m:t>
                              </m:r>
                            </m:e>
                            <m:sup>
                              <m:r>
                                <a:rPr lang="en-IN" sz="2800" i="1">
                                  <a:latin typeface="Cambria Math" panose="02040503050406030204" pitchFamily="18" charset="0"/>
                                </a:rPr>
                                <m:t>⊤</m:t>
                              </m:r>
                            </m:sup>
                          </m:sSup>
                          <m:r>
                            <a:rPr lang="en-IN" sz="2800" b="1" i="1">
                              <a:latin typeface="Cambria Math" panose="02040503050406030204" pitchFamily="18" charset="0"/>
                            </a:rPr>
                            <m:t>𝑿</m:t>
                          </m:r>
                          <m:r>
                            <a:rPr lang="en-IN" sz="2800" b="1" i="1">
                              <a:latin typeface="Cambria Math" panose="02040503050406030204" pitchFamily="18" charset="0"/>
                            </a:rPr>
                            <m:t>+</m:t>
                          </m:r>
                          <m:f>
                            <m:fPr>
                              <m:ctrlPr>
                                <a:rPr lang="en-GB" sz="2800" i="1">
                                  <a:latin typeface="Cambria Math" panose="02040503050406030204" pitchFamily="18" charset="0"/>
                                </a:rPr>
                              </m:ctrlPr>
                            </m:fPr>
                            <m:num>
                              <m:r>
                                <a:rPr lang="en-IN" sz="2800" i="1">
                                  <a:latin typeface="Cambria Math" panose="02040503050406030204" pitchFamily="18" charset="0"/>
                                </a:rPr>
                                <m:t>𝜆</m:t>
                              </m:r>
                            </m:num>
                            <m:den>
                              <m:r>
                                <a:rPr lang="en-IN" sz="2800" i="1">
                                  <a:latin typeface="Cambria Math" panose="02040503050406030204" pitchFamily="18" charset="0"/>
                                </a:rPr>
                                <m:t>𝛽</m:t>
                              </m:r>
                            </m:den>
                          </m:f>
                          <m:r>
                            <a:rPr lang="en-IN" sz="2800" i="1">
                              <a:latin typeface="Cambria Math" panose="02040503050406030204" pitchFamily="18" charset="0"/>
                            </a:rPr>
                            <m:t> </m:t>
                          </m:r>
                          <m:sSub>
                            <m:sSubPr>
                              <m:ctrlPr>
                                <a:rPr lang="en-IN" sz="2800" i="1">
                                  <a:latin typeface="Cambria Math" panose="02040503050406030204" pitchFamily="18" charset="0"/>
                                </a:rPr>
                              </m:ctrlPr>
                            </m:sSubPr>
                            <m:e>
                              <m:r>
                                <a:rPr lang="en-IN" sz="2800" b="1" i="1">
                                  <a:latin typeface="Cambria Math" panose="02040503050406030204" pitchFamily="18" charset="0"/>
                                </a:rPr>
                                <m:t>𝑰</m:t>
                              </m:r>
                            </m:e>
                            <m:sub>
                              <m:r>
                                <a:rPr lang="en-IN" sz="2800" i="1">
                                  <a:latin typeface="Cambria Math" panose="02040503050406030204" pitchFamily="18" charset="0"/>
                                </a:rPr>
                                <m:t>𝐷</m:t>
                              </m:r>
                            </m:sub>
                          </m:sSub>
                          <m:r>
                            <a:rPr lang="en-IN" sz="2800" i="1">
                              <a:latin typeface="Cambria Math" panose="02040503050406030204" pitchFamily="18" charset="0"/>
                            </a:rPr>
                            <m:t>)</m:t>
                          </m:r>
                        </m:e>
                        <m:sup>
                          <m:r>
                            <a:rPr lang="en-IN" sz="2800" i="1">
                              <a:latin typeface="Cambria Math" panose="02040503050406030204" pitchFamily="18" charset="0"/>
                            </a:rPr>
                            <m:t>−1</m:t>
                          </m:r>
                        </m:sup>
                      </m:sSup>
                      <m:r>
                        <m:rPr>
                          <m:nor/>
                        </m:rPr>
                        <a:rPr lang="en-IN" sz="2800" dirty="0"/>
                        <m:t> </m:t>
                      </m:r>
                      <m:sSup>
                        <m:sSupPr>
                          <m:ctrlPr>
                            <a:rPr lang="en-IN" sz="2800" i="1">
                              <a:latin typeface="Cambria Math" panose="02040503050406030204" pitchFamily="18" charset="0"/>
                            </a:rPr>
                          </m:ctrlPr>
                        </m:sSupPr>
                        <m:e>
                          <m:r>
                            <a:rPr lang="en-IN" sz="2800" b="1" i="1">
                              <a:latin typeface="Cambria Math" panose="02040503050406030204" pitchFamily="18" charset="0"/>
                            </a:rPr>
                            <m:t>𝑿</m:t>
                          </m:r>
                        </m:e>
                        <m:sup>
                          <m:r>
                            <a:rPr lang="en-IN" sz="2800" i="1">
                              <a:latin typeface="Cambria Math" panose="02040503050406030204" pitchFamily="18" charset="0"/>
                            </a:rPr>
                            <m:t>⊤</m:t>
                          </m:r>
                        </m:sup>
                      </m:sSup>
                      <m:r>
                        <a:rPr lang="en-IN" sz="2800" b="1" i="1">
                          <a:latin typeface="Cambria Math" panose="02040503050406030204" pitchFamily="18" charset="0"/>
                        </a:rPr>
                        <m:t>𝒚</m:t>
                      </m:r>
                    </m:oMath>
                  </m:oMathPara>
                </a14:m>
                <a:endParaRPr lang="en-IN" sz="2800" dirty="0"/>
              </a:p>
            </p:txBody>
          </p:sp>
        </mc:Choice>
        <mc:Fallback xmlns="">
          <p:sp>
            <p:nvSpPr>
              <p:cNvPr id="7" name="TextBox 6">
                <a:extLst>
                  <a:ext uri="{FF2B5EF4-FFF2-40B4-BE49-F238E27FC236}">
                    <a16:creationId xmlns:a16="http://schemas.microsoft.com/office/drawing/2014/main" id="{78D4B0D5-C3A6-59D2-E793-2910990417D5}"/>
                  </a:ext>
                </a:extLst>
              </p:cNvPr>
              <p:cNvSpPr txBox="1">
                <a:spLocks noRot="1" noChangeAspect="1" noMove="1" noResize="1" noEditPoints="1" noAdjustHandles="1" noChangeArrowheads="1" noChangeShapeType="1" noTextEdit="1"/>
              </p:cNvSpPr>
              <p:nvPr/>
            </p:nvSpPr>
            <p:spPr>
              <a:xfrm>
                <a:off x="7964054" y="3743262"/>
                <a:ext cx="3805914" cy="890821"/>
              </a:xfrm>
              <a:prstGeom prst="rect">
                <a:avLst/>
              </a:prstGeom>
              <a:blipFill>
                <a:blip r:embed="rId7"/>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1779570519"/>
      </p:ext>
    </p:extLst>
  </p:cSld>
  <p:clrMapOvr>
    <a:masterClrMapping/>
  </p:clrMapOvr>
  <mc:AlternateContent xmlns:mc="http://schemas.openxmlformats.org/markup-compatibility/2006" xmlns:p14="http://schemas.microsoft.com/office/powerpoint/2010/main">
    <mc:Choice Requires="p14">
      <p:transition spd="slow" p14:dur="2000" advTm="128555"/>
    </mc:Choice>
    <mc:Fallback xmlns="">
      <p:transition spd="slow" advTm="1285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If we want the </a:t>
                </a:r>
                <a:r>
                  <a:rPr lang="en-GB" dirty="0">
                    <a:solidFill>
                      <a:srgbClr val="0000FF"/>
                    </a:solidFill>
                    <a:latin typeface="Abadi Extra Light" panose="020B0204020104020204" pitchFamily="34" charset="0"/>
                  </a:rPr>
                  <a:t>full posterior distribution </a:t>
                </a:r>
                <a:r>
                  <a:rPr lang="en-GB" dirty="0">
                    <a:latin typeface="Abadi Extra Light" panose="020B0204020104020204" pitchFamily="34" charset="0"/>
                  </a:rPr>
                  <a:t>over </a:t>
                </a:r>
                <a14:m>
                  <m:oMath xmlns:m="http://schemas.openxmlformats.org/officeDocument/2006/math">
                    <m:r>
                      <a:rPr lang="en-GB" b="1" i="1" dirty="0" smtClean="0">
                        <a:latin typeface="Cambria Math" panose="02040503050406030204" pitchFamily="18" charset="0"/>
                      </a:rPr>
                      <m:t>𝒘</m:t>
                    </m:r>
                  </m:oMath>
                </a14:m>
                <a:r>
                  <a:rPr lang="en-GB" sz="200" dirty="0">
                    <a:latin typeface="Abadi Extra Light" panose="020B0204020104020204" pitchFamily="34" charset="0"/>
                  </a:rPr>
                  <a:t>,, </a:t>
                </a:r>
                <a:r>
                  <a:rPr lang="en-GB" dirty="0">
                    <a:latin typeface="Abadi Extra Light" panose="020B0204020104020204" pitchFamily="34" charset="0"/>
                  </a:rPr>
                  <a:t>, </a:t>
                </a:r>
                <a:r>
                  <a:rPr lang="en-GB" sz="200" dirty="0">
                    <a:latin typeface="Abadi Extra Light" panose="020B0204020104020204" pitchFamily="34" charset="0"/>
                  </a:rPr>
                  <a:t> </a:t>
                </a:r>
                <a:r>
                  <a:rPr lang="en-GB" dirty="0">
                    <a:latin typeface="Abadi Extra Light" panose="020B0204020104020204" pitchFamily="34" charset="0"/>
                  </a:rPr>
                  <a:t>it can be computed as</a:t>
                </a:r>
                <a:endParaRPr lang="en-GB" sz="200"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regression, with Gaussian likelihood and zero mean Gaussian prior are conjugate (both Gaussians), and the posterior will be Gaussian</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binary classification with Bernoulli likelihood and zero mean Gaussian prior, we don’t have conjugacy, and the posterior can’t be computed in closed form </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1425"/>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DA7DD9DE-2462-48C7-9F5A-EA425E0C1D9F}"/>
              </a:ext>
            </a:extLst>
          </p:cNvPr>
          <p:cNvSpPr/>
          <p:nvPr/>
        </p:nvSpPr>
        <p:spPr>
          <a:xfrm>
            <a:off x="2553724" y="3959125"/>
            <a:ext cx="4445460" cy="1589767"/>
          </a:xfrm>
          <a:prstGeom prst="rect">
            <a:avLst/>
          </a:prstGeom>
          <a:solidFill>
            <a:schemeClr val="accent1">
              <a:alpha val="0"/>
            </a:schemeClr>
          </a:solid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729CF3-A6B0-48E5-B456-32836C69DD20}"/>
                  </a:ext>
                </a:extLst>
              </p:cNvPr>
              <p:cNvSpPr txBox="1"/>
              <p:nvPr/>
            </p:nvSpPr>
            <p:spPr>
              <a:xfrm>
                <a:off x="2553724" y="4070345"/>
                <a:ext cx="3247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𝒘</m:t>
                          </m:r>
                        </m:e>
                        <m:e>
                          <m:r>
                            <a:rPr lang="en-IN" sz="2400" b="1" i="1">
                              <a:latin typeface="Cambria Math" panose="02040503050406030204" pitchFamily="18" charset="0"/>
                            </a:rPr>
                            <m:t>𝑿</m:t>
                          </m:r>
                          <m:r>
                            <a:rPr lang="en-IN" sz="2400" b="1" i="1">
                              <a:latin typeface="Cambria Math" panose="02040503050406030204" pitchFamily="18" charset="0"/>
                            </a:rPr>
                            <m:t>,</m:t>
                          </m:r>
                          <m:r>
                            <a:rPr lang="en-IN" sz="2400" b="1" i="1">
                              <a:latin typeface="Cambria Math" panose="02040503050406030204" pitchFamily="18" charset="0"/>
                            </a:rPr>
                            <m:t>𝒚</m:t>
                          </m:r>
                        </m:e>
                      </m:d>
                      <m:r>
                        <a:rPr lang="en-IN" sz="2400" b="0" i="0" smtClean="0">
                          <a:latin typeface="Cambria Math" panose="02040503050406030204" pitchFamily="18" charset="0"/>
                        </a:rPr>
                        <m:t>= </m:t>
                      </m:r>
                      <m:r>
                        <a:rPr lang="en-IN" sz="2400" i="1">
                          <a:latin typeface="Cambria Math" panose="02040503050406030204" pitchFamily="18" charset="0"/>
                          <a:ea typeface="Cambria Math" panose="02040503050406030204" pitchFamily="18" charset="0"/>
                        </a:rPr>
                        <m:t>𝒩</m:t>
                      </m:r>
                      <m:r>
                        <a:rPr lang="en-IN" sz="2400" b="0" i="0"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𝝁</m:t>
                          </m:r>
                        </m:e>
                        <m:sub>
                          <m:r>
                            <a:rPr lang="en-IN" sz="2400" b="0" i="1" smtClean="0">
                              <a:latin typeface="Cambria Math" panose="02040503050406030204" pitchFamily="18" charset="0"/>
                              <a:ea typeface="Cambria Math" panose="02040503050406030204" pitchFamily="18" charset="0"/>
                            </a:rPr>
                            <m:t>𝑁</m:t>
                          </m:r>
                        </m:sub>
                      </m:sSub>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1" i="0" smtClean="0">
                              <a:latin typeface="Cambria Math" panose="02040503050406030204" pitchFamily="18" charset="0"/>
                              <a:ea typeface="Cambria Math" panose="02040503050406030204" pitchFamily="18" charset="0"/>
                            </a:rPr>
                            <m:t>𝚺</m:t>
                          </m:r>
                        </m:e>
                        <m:sub>
                          <m:r>
                            <a:rPr lang="en-IN" sz="2400" b="0" i="1" smtClean="0">
                              <a:latin typeface="Cambria Math" panose="02040503050406030204" pitchFamily="18" charset="0"/>
                              <a:ea typeface="Cambria Math" panose="02040503050406030204" pitchFamily="18" charset="0"/>
                            </a:rPr>
                            <m:t>𝑁</m:t>
                          </m:r>
                        </m:sub>
                      </m:sSub>
                      <m:r>
                        <a:rPr lang="en-IN" sz="2400" b="0" i="1" smtClean="0">
                          <a:latin typeface="Cambria Math" panose="02040503050406030204" pitchFamily="18" charset="0"/>
                          <a:ea typeface="Cambria Math" panose="02040503050406030204" pitchFamily="18" charset="0"/>
                        </a:rPr>
                        <m:t>)</m:t>
                      </m:r>
                    </m:oMath>
                  </m:oMathPara>
                </a14:m>
                <a:endParaRPr lang="en-IN" sz="2400" dirty="0"/>
              </a:p>
            </p:txBody>
          </p:sp>
        </mc:Choice>
        <mc:Fallback xmlns="">
          <p:sp>
            <p:nvSpPr>
              <p:cNvPr id="5" name="TextBox 4">
                <a:extLst>
                  <a:ext uri="{FF2B5EF4-FFF2-40B4-BE49-F238E27FC236}">
                    <a16:creationId xmlns:a16="http://schemas.microsoft.com/office/drawing/2014/main" id="{75729CF3-A6B0-48E5-B456-32836C69DD20}"/>
                  </a:ext>
                </a:extLst>
              </p:cNvPr>
              <p:cNvSpPr txBox="1">
                <a:spLocks noRot="1" noChangeAspect="1" noMove="1" noResize="1" noEditPoints="1" noAdjustHandles="1" noChangeArrowheads="1" noChangeShapeType="1" noTextEdit="1"/>
              </p:cNvSpPr>
              <p:nvPr/>
            </p:nvSpPr>
            <p:spPr>
              <a:xfrm>
                <a:off x="2553724" y="4070345"/>
                <a:ext cx="3247877" cy="369332"/>
              </a:xfrm>
              <a:prstGeom prst="rect">
                <a:avLst/>
              </a:prstGeom>
              <a:blipFill>
                <a:blip r:embed="rId4"/>
                <a:stretch>
                  <a:fillRect l="-1876" r="-2814" b="-3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774A70-6ED5-408F-A462-A047962CDB04}"/>
                  </a:ext>
                </a:extLst>
              </p:cNvPr>
              <p:cNvSpPr txBox="1"/>
              <p:nvPr/>
            </p:nvSpPr>
            <p:spPr>
              <a:xfrm>
                <a:off x="3458599" y="4515788"/>
                <a:ext cx="3540585" cy="587661"/>
              </a:xfrm>
              <a:prstGeom prst="rect">
                <a:avLst/>
              </a:prstGeom>
              <a:noFill/>
            </p:spPr>
            <p:txBody>
              <a:bodyPr wrap="none" lIns="0" tIns="0" rIns="0" bIns="0" rtlCol="0">
                <a:spAutoFit/>
              </a:bodyPr>
              <a:lstStyle/>
              <a:p>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b="1" i="1">
                            <a:latin typeface="Cambria Math" panose="02040503050406030204" pitchFamily="18" charset="0"/>
                            <a:ea typeface="Cambria Math" panose="02040503050406030204" pitchFamily="18" charset="0"/>
                          </a:rPr>
                          <m:t>𝝁</m:t>
                        </m:r>
                      </m:e>
                      <m:sub>
                        <m:r>
                          <a:rPr lang="en-IN" sz="2400" i="1">
                            <a:latin typeface="Cambria Math" panose="02040503050406030204" pitchFamily="18" charset="0"/>
                            <a:ea typeface="Cambria Math" panose="02040503050406030204" pitchFamily="18" charset="0"/>
                          </a:rPr>
                          <m:t>𝑁</m:t>
                        </m:r>
                      </m:sub>
                    </m:sSub>
                    <m:r>
                      <a:rPr lang="en-IN" sz="2400" b="0" i="0" smtClean="0">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𝑿</m:t>
                        </m:r>
                        <m:r>
                          <a:rPr lang="en-IN" sz="2400" b="1" i="1">
                            <a:latin typeface="Cambria Math" panose="02040503050406030204" pitchFamily="18" charset="0"/>
                          </a:rPr>
                          <m:t>+</m:t>
                        </m:r>
                        <m:f>
                          <m:fPr>
                            <m:ctrlPr>
                              <a:rPr lang="en-GB" sz="2400" i="1">
                                <a:latin typeface="Cambria Math" panose="02040503050406030204" pitchFamily="18" charset="0"/>
                              </a:rPr>
                            </m:ctrlPr>
                          </m:fPr>
                          <m:num>
                            <m:r>
                              <a:rPr lang="en-IN" sz="2400" i="1">
                                <a:latin typeface="Cambria Math" panose="02040503050406030204" pitchFamily="18" charset="0"/>
                              </a:rPr>
                              <m:t>𝜆</m:t>
                            </m:r>
                          </m:num>
                          <m:den>
                            <m:r>
                              <a:rPr lang="en-IN" sz="2400" i="1">
                                <a:latin typeface="Cambria Math" panose="02040503050406030204" pitchFamily="18" charset="0"/>
                              </a:rPr>
                              <m:t>𝛽</m:t>
                            </m:r>
                          </m:den>
                        </m:f>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b="1" i="1">
                                <a:latin typeface="Cambria Math" panose="02040503050406030204" pitchFamily="18" charset="0"/>
                              </a:rPr>
                              <m:t>𝑰</m:t>
                            </m:r>
                          </m:e>
                          <m:sub>
                            <m:r>
                              <a:rPr lang="en-IN" sz="2400" i="1">
                                <a:latin typeface="Cambria Math" panose="02040503050406030204" pitchFamily="18" charset="0"/>
                              </a:rPr>
                              <m:t>𝐷</m:t>
                            </m:r>
                          </m:sub>
                        </m:sSub>
                        <m:r>
                          <a:rPr lang="en-IN" sz="2400" i="1">
                            <a:latin typeface="Cambria Math" panose="02040503050406030204" pitchFamily="18" charset="0"/>
                          </a:rPr>
                          <m:t>)</m:t>
                        </m:r>
                      </m:e>
                      <m:sup>
                        <m:r>
                          <a:rPr lang="en-IN" sz="2400" i="1">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𝒚</m:t>
                    </m:r>
                  </m:oMath>
                </a14:m>
                <a:endParaRPr lang="en-GB" sz="2400" dirty="0">
                  <a:latin typeface="Abadi Extra Light" panose="020B0204020104020204" pitchFamily="34" charset="0"/>
                </a:endParaRPr>
              </a:p>
            </p:txBody>
          </p:sp>
        </mc:Choice>
        <mc:Fallback xmlns="">
          <p:sp>
            <p:nvSpPr>
              <p:cNvPr id="9" name="TextBox 8">
                <a:extLst>
                  <a:ext uri="{FF2B5EF4-FFF2-40B4-BE49-F238E27FC236}">
                    <a16:creationId xmlns:a16="http://schemas.microsoft.com/office/drawing/2014/main" id="{6B774A70-6ED5-408F-A462-A047962CDB04}"/>
                  </a:ext>
                </a:extLst>
              </p:cNvPr>
              <p:cNvSpPr txBox="1">
                <a:spLocks noRot="1" noChangeAspect="1" noMove="1" noResize="1" noEditPoints="1" noAdjustHandles="1" noChangeArrowheads="1" noChangeShapeType="1" noTextEdit="1"/>
              </p:cNvSpPr>
              <p:nvPr/>
            </p:nvSpPr>
            <p:spPr>
              <a:xfrm>
                <a:off x="3458599" y="4515788"/>
                <a:ext cx="3540585" cy="58766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9DB33-7E24-47A8-BDB2-203647ECAF0A}"/>
                  </a:ext>
                </a:extLst>
              </p:cNvPr>
              <p:cNvSpPr txBox="1"/>
              <p:nvPr/>
            </p:nvSpPr>
            <p:spPr>
              <a:xfrm>
                <a:off x="3458599" y="5125232"/>
                <a:ext cx="30421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b="1" i="0" smtClean="0">
                              <a:latin typeface="Cambria Math" panose="02040503050406030204" pitchFamily="18" charset="0"/>
                              <a:ea typeface="Cambria Math" panose="02040503050406030204" pitchFamily="18" charset="0"/>
                            </a:rPr>
                            <m:t>𝚺</m:t>
                          </m:r>
                        </m:e>
                        <m:sub>
                          <m:r>
                            <a:rPr lang="en-IN" sz="2400" i="1">
                              <a:latin typeface="Cambria Math" panose="02040503050406030204" pitchFamily="18" charset="0"/>
                              <a:ea typeface="Cambria Math" panose="02040503050406030204" pitchFamily="18" charset="0"/>
                            </a:rPr>
                            <m:t>𝑁</m:t>
                          </m:r>
                        </m:sub>
                      </m:sSub>
                      <m:r>
                        <a:rPr lang="en-IN" sz="2400" b="0" i="0" smtClean="0">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𝛽</m:t>
                              </m:r>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𝑿</m:t>
                          </m:r>
                          <m:r>
                            <a:rPr lang="en-IN" sz="2400" b="1" i="1">
                              <a:latin typeface="Cambria Math" panose="02040503050406030204" pitchFamily="18" charset="0"/>
                            </a:rPr>
                            <m:t>+</m:t>
                          </m:r>
                          <m:r>
                            <a:rPr lang="en-IN" sz="2400" b="0" i="1" smtClean="0">
                              <a:latin typeface="Cambria Math" panose="02040503050406030204" pitchFamily="18" charset="0"/>
                            </a:rPr>
                            <m:t>𝜆</m:t>
                          </m:r>
                          <m:sSub>
                            <m:sSubPr>
                              <m:ctrlPr>
                                <a:rPr lang="en-IN" sz="2400" i="1">
                                  <a:latin typeface="Cambria Math" panose="02040503050406030204" pitchFamily="18" charset="0"/>
                                </a:rPr>
                              </m:ctrlPr>
                            </m:sSubPr>
                            <m:e>
                              <m:r>
                                <a:rPr lang="en-IN" sz="2400" b="1" i="1">
                                  <a:latin typeface="Cambria Math" panose="02040503050406030204" pitchFamily="18" charset="0"/>
                                </a:rPr>
                                <m:t>𝑰</m:t>
                              </m:r>
                            </m:e>
                            <m:sub>
                              <m:r>
                                <a:rPr lang="en-IN" sz="2400" i="1">
                                  <a:latin typeface="Cambria Math" panose="02040503050406030204" pitchFamily="18" charset="0"/>
                                </a:rPr>
                                <m:t>𝐷</m:t>
                              </m:r>
                            </m:sub>
                          </m:sSub>
                          <m:r>
                            <a:rPr lang="en-IN" sz="2400" i="1">
                              <a:latin typeface="Cambria Math" panose="02040503050406030204" pitchFamily="18" charset="0"/>
                            </a:rPr>
                            <m:t>)</m:t>
                          </m:r>
                        </m:e>
                        <m:sup>
                          <m:r>
                            <a:rPr lang="en-IN" sz="2400" i="1">
                              <a:latin typeface="Cambria Math" panose="02040503050406030204" pitchFamily="18" charset="0"/>
                            </a:rPr>
                            <m:t>−1</m:t>
                          </m:r>
                        </m:sup>
                      </m:sSup>
                    </m:oMath>
                  </m:oMathPara>
                </a14:m>
                <a:endParaRPr lang="en-GB" sz="2400" dirty="0">
                  <a:latin typeface="Abadi Extra Light" panose="020B0204020104020204" pitchFamily="34" charset="0"/>
                </a:endParaRPr>
              </a:p>
            </p:txBody>
          </p:sp>
        </mc:Choice>
        <mc:Fallback xmlns="">
          <p:sp>
            <p:nvSpPr>
              <p:cNvPr id="10" name="TextBox 9">
                <a:extLst>
                  <a:ext uri="{FF2B5EF4-FFF2-40B4-BE49-F238E27FC236}">
                    <a16:creationId xmlns:a16="http://schemas.microsoft.com/office/drawing/2014/main" id="{8669DB33-7E24-47A8-BDB2-203647ECAF0A}"/>
                  </a:ext>
                </a:extLst>
              </p:cNvPr>
              <p:cNvSpPr txBox="1">
                <a:spLocks noRot="1" noChangeAspect="1" noMove="1" noResize="1" noEditPoints="1" noAdjustHandles="1" noChangeArrowheads="1" noChangeShapeType="1" noTextEdit="1"/>
              </p:cNvSpPr>
              <p:nvPr/>
            </p:nvSpPr>
            <p:spPr>
              <a:xfrm>
                <a:off x="3458599" y="5125232"/>
                <a:ext cx="3042179" cy="369332"/>
              </a:xfrm>
              <a:prstGeom prst="rect">
                <a:avLst/>
              </a:prstGeom>
              <a:blipFill>
                <a:blip r:embed="rId6"/>
                <a:stretch>
                  <a:fillRect l="-1603" r="-200" b="-36667"/>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Prob. Linear Regression: The Full Posterior</a:t>
            </a:r>
            <a:endParaRPr lang="en-IN" b="1"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29F2B9-5C03-46D3-A38A-1A5BA0420405}"/>
                  </a:ext>
                </a:extLst>
              </p:cNvPr>
              <p:cNvSpPr txBox="1"/>
              <p:nvPr/>
            </p:nvSpPr>
            <p:spPr>
              <a:xfrm>
                <a:off x="3630504" y="1840133"/>
                <a:ext cx="3773790"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e>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𝒚</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d>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num>
                        <m:den>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0" i="1" smtClean="0">
                              <a:latin typeface="Cambria Math" panose="02040503050406030204" pitchFamily="18" charset="0"/>
                            </a:rPr>
                            <m:t>)</m:t>
                          </m:r>
                        </m:den>
                      </m:f>
                    </m:oMath>
                  </m:oMathPara>
                </a14:m>
                <a:endParaRPr lang="en-IN" sz="2400" dirty="0"/>
              </a:p>
            </p:txBody>
          </p:sp>
        </mc:Choice>
        <mc:Fallback xmlns="">
          <p:sp>
            <p:nvSpPr>
              <p:cNvPr id="3" name="TextBox 2">
                <a:extLst>
                  <a:ext uri="{FF2B5EF4-FFF2-40B4-BE49-F238E27FC236}">
                    <a16:creationId xmlns:a16="http://schemas.microsoft.com/office/drawing/2014/main" id="{9129F2B9-5C03-46D3-A38A-1A5BA0420405}"/>
                  </a:ext>
                </a:extLst>
              </p:cNvPr>
              <p:cNvSpPr txBox="1">
                <a:spLocks noRot="1" noChangeAspect="1" noMove="1" noResize="1" noEditPoints="1" noAdjustHandles="1" noChangeArrowheads="1" noChangeShapeType="1" noTextEdit="1"/>
              </p:cNvSpPr>
              <p:nvPr/>
            </p:nvSpPr>
            <p:spPr>
              <a:xfrm>
                <a:off x="3630504" y="1840133"/>
                <a:ext cx="3773790" cy="782265"/>
              </a:xfrm>
              <a:prstGeom prst="rect">
                <a:avLst/>
              </a:prstGeom>
              <a:blipFill>
                <a:blip r:embed="rId9"/>
                <a:stretch>
                  <a:fillRect/>
                </a:stretch>
              </a:blipFill>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B88A51F7-A52C-481D-95B5-B84E281EE85F}"/>
              </a:ext>
            </a:extLst>
          </p:cNvPr>
          <p:cNvSpPr/>
          <p:nvPr/>
        </p:nvSpPr>
        <p:spPr>
          <a:xfrm>
            <a:off x="7337610" y="3809067"/>
            <a:ext cx="2794462" cy="706721"/>
          </a:xfrm>
          <a:prstGeom prst="wedgeRectCallout">
            <a:avLst>
              <a:gd name="adj1" fmla="val -66477"/>
              <a:gd name="adj2" fmla="val 249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Posterior’s mean is the same as the MAP solution since the mean and mode of a Gaussian are the same!</a:t>
            </a:r>
            <a:endParaRPr lang="en-GB" sz="1400"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9B0F0636-EB81-4018-ABEC-D1F78ED79A3D}"/>
                  </a:ext>
                </a:extLst>
              </p:cNvPr>
              <p:cNvSpPr/>
              <p:nvPr/>
            </p:nvSpPr>
            <p:spPr>
              <a:xfrm>
                <a:off x="7405653" y="4628410"/>
                <a:ext cx="2820320" cy="885373"/>
              </a:xfrm>
              <a:prstGeom prst="wedgeRectCallout">
                <a:avLst>
                  <a:gd name="adj1" fmla="val -66477"/>
                  <a:gd name="adj2" fmla="val 249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and </a:t>
                </a:r>
                <a14:m>
                  <m:oMath xmlns:m="http://schemas.openxmlformats.org/officeDocument/2006/math">
                    <m:r>
                      <a:rPr lang="en-IN" sz="1400" i="1" dirty="0" smtClean="0">
                        <a:solidFill>
                          <a:schemeClr val="tx1"/>
                        </a:solidFill>
                        <a:latin typeface="Cambria Math" panose="02040503050406030204" pitchFamily="18" charset="0"/>
                      </a:rPr>
                      <m:t>𝛽</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are assumed to be fixed; otherwise, the problem is a bit harder (beyond the scope of CS771)</a:t>
                </a:r>
                <a:endParaRPr lang="en-GB" sz="1400" dirty="0">
                  <a:solidFill>
                    <a:schemeClr val="tx1"/>
                  </a:solidFill>
                  <a:latin typeface="Abadi Extra Light" panose="020B0204020104020204" pitchFamily="34" charset="0"/>
                </a:endParaRPr>
              </a:p>
            </p:txBody>
          </p:sp>
        </mc:Choice>
        <mc:Fallback xmlns="">
          <p:sp>
            <p:nvSpPr>
              <p:cNvPr id="21" name="Speech Bubble: Rectangle 20">
                <a:extLst>
                  <a:ext uri="{FF2B5EF4-FFF2-40B4-BE49-F238E27FC236}">
                    <a16:creationId xmlns:a16="http://schemas.microsoft.com/office/drawing/2014/main" id="{9B0F0636-EB81-4018-ABEC-D1F78ED79A3D}"/>
                  </a:ext>
                </a:extLst>
              </p:cNvPr>
              <p:cNvSpPr>
                <a:spLocks noRot="1" noChangeAspect="1" noMove="1" noResize="1" noEditPoints="1" noAdjustHandles="1" noChangeArrowheads="1" noChangeShapeType="1" noTextEdit="1"/>
              </p:cNvSpPr>
              <p:nvPr/>
            </p:nvSpPr>
            <p:spPr>
              <a:xfrm>
                <a:off x="7405653" y="4628410"/>
                <a:ext cx="2820320" cy="885373"/>
              </a:xfrm>
              <a:prstGeom prst="wedgeRectCallout">
                <a:avLst>
                  <a:gd name="adj1" fmla="val -66477"/>
                  <a:gd name="adj2" fmla="val 24915"/>
                </a:avLst>
              </a:prstGeom>
              <a:blipFill>
                <a:blip r:embed="rId10"/>
                <a:stretch>
                  <a:fillRect/>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C7F7D276-A774-428C-AC8A-A779543BF751}"/>
                  </a:ext>
                </a:extLst>
              </p:cNvPr>
              <p:cNvSpPr/>
              <p:nvPr/>
            </p:nvSpPr>
            <p:spPr>
              <a:xfrm>
                <a:off x="7804887" y="1712396"/>
                <a:ext cx="2290458" cy="933624"/>
              </a:xfrm>
              <a:prstGeom prst="wedgeRectCallout">
                <a:avLst>
                  <a:gd name="adj1" fmla="val -65671"/>
                  <a:gd name="adj2" fmla="val 71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brevity, we have not shown the dependence of the various distributions here on the hyperparameters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and </a:t>
                </a:r>
                <a14:m>
                  <m:oMath xmlns:m="http://schemas.openxmlformats.org/officeDocument/2006/math">
                    <m:r>
                      <a:rPr lang="en-IN" sz="1400" i="1" dirty="0" smtClean="0">
                        <a:solidFill>
                          <a:schemeClr val="tx1"/>
                        </a:solidFill>
                        <a:latin typeface="Cambria Math" panose="02040503050406030204" pitchFamily="18" charset="0"/>
                      </a:rPr>
                      <m:t>𝛽</m:t>
                    </m:r>
                  </m:oMath>
                </a14:m>
                <a:r>
                  <a:rPr lang="en-GB" sz="1400" dirty="0">
                    <a:solidFill>
                      <a:schemeClr val="tx1"/>
                    </a:solidFill>
                    <a:latin typeface="Abadi Extra Light" panose="020B0204020104020204" pitchFamily="34" charset="0"/>
                  </a:rPr>
                  <a:t> </a:t>
                </a:r>
              </a:p>
            </p:txBody>
          </p:sp>
        </mc:Choice>
        <mc:Fallback xmlns="">
          <p:sp>
            <p:nvSpPr>
              <p:cNvPr id="22" name="Speech Bubble: Rectangle 21">
                <a:extLst>
                  <a:ext uri="{FF2B5EF4-FFF2-40B4-BE49-F238E27FC236}">
                    <a16:creationId xmlns:a16="http://schemas.microsoft.com/office/drawing/2014/main" id="{C7F7D276-A774-428C-AC8A-A779543BF751}"/>
                  </a:ext>
                </a:extLst>
              </p:cNvPr>
              <p:cNvSpPr>
                <a:spLocks noRot="1" noChangeAspect="1" noMove="1" noResize="1" noEditPoints="1" noAdjustHandles="1" noChangeArrowheads="1" noChangeShapeType="1" noTextEdit="1"/>
              </p:cNvSpPr>
              <p:nvPr/>
            </p:nvSpPr>
            <p:spPr>
              <a:xfrm>
                <a:off x="7804887" y="1712396"/>
                <a:ext cx="2290458" cy="933624"/>
              </a:xfrm>
              <a:prstGeom prst="wedgeRectCallout">
                <a:avLst>
                  <a:gd name="adj1" fmla="val -65671"/>
                  <a:gd name="adj2" fmla="val 7108"/>
                </a:avLst>
              </a:prstGeom>
              <a:blipFill>
                <a:blip r:embed="rId13"/>
                <a:stretch>
                  <a:fillRect t="-1282" r="-1357" b="-5769"/>
                </a:stretch>
              </a:blipFill>
              <a:ln w="19050">
                <a:solidFill>
                  <a:schemeClr val="accent2"/>
                </a:solidFill>
              </a:ln>
            </p:spPr>
            <p:txBody>
              <a:bodyPr/>
              <a:lstStyle/>
              <a:p>
                <a:r>
                  <a:rPr lang="en-IN">
                    <a:noFill/>
                  </a:rPr>
                  <a:t> </a:t>
                </a:r>
              </a:p>
            </p:txBody>
          </p:sp>
        </mc:Fallback>
      </mc:AlternateContent>
      <p:sp>
        <p:nvSpPr>
          <p:cNvPr id="6" name="Speech Bubble: Rectangle 5">
            <a:extLst>
              <a:ext uri="{FF2B5EF4-FFF2-40B4-BE49-F238E27FC236}">
                <a16:creationId xmlns:a16="http://schemas.microsoft.com/office/drawing/2014/main" id="{7EBEE43B-2746-2588-BB4D-500EDACE2B39}"/>
              </a:ext>
            </a:extLst>
          </p:cNvPr>
          <p:cNvSpPr/>
          <p:nvPr/>
        </p:nvSpPr>
        <p:spPr>
          <a:xfrm>
            <a:off x="299853" y="4339768"/>
            <a:ext cx="2138547" cy="885373"/>
          </a:xfrm>
          <a:prstGeom prst="wedgeRectCallout">
            <a:avLst>
              <a:gd name="adj1" fmla="val 57343"/>
              <a:gd name="adj2" fmla="val -3533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Will provide the proof separately but it is straightforward when using properties of Gaussian</a:t>
            </a:r>
            <a:endParaRPr lang="en-GB"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057395066"/>
      </p:ext>
    </p:extLst>
  </p:cSld>
  <p:clrMapOvr>
    <a:masterClrMapping/>
  </p:clrMapOvr>
  <mc:AlternateContent xmlns:mc="http://schemas.openxmlformats.org/markup-compatibility/2006" xmlns:p14="http://schemas.microsoft.com/office/powerpoint/2010/main">
    <mc:Choice Requires="p14">
      <p:transition spd="slow" p14:dur="2000" advTm="350811"/>
    </mc:Choice>
    <mc:Fallback xmlns="">
      <p:transition spd="slow" advTm="3508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down)">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15" end="15"/>
                                            </p:txEl>
                                          </p:spTgt>
                                        </p:tgtEl>
                                        <p:attrNameLst>
                                          <p:attrName>style.visibility</p:attrName>
                                        </p:attrNameLst>
                                      </p:cBhvr>
                                      <p:to>
                                        <p:strVal val="visible"/>
                                      </p:to>
                                    </p:set>
                                    <p:animEffect transition="in" filter="wipe(down)">
                                      <p:cBhvr>
                                        <p:cTn id="6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9" grpId="0"/>
      <p:bldP spid="10" grpId="0"/>
      <p:bldP spid="3" grpId="0"/>
      <p:bldP spid="11" grpId="0" animBg="1"/>
      <p:bldP spid="21" grpId="0" animBg="1"/>
      <p:bldP spid="2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Logistic Regression: The Full Posterior</a:t>
            </a:r>
            <a:endParaRPr lang="en-IN" b="1"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posterior distribution for the logistic regression model</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Need to approximate the posterior in this case</a:t>
            </a:r>
          </a:p>
          <a:p>
            <a:pPr>
              <a:buFont typeface="Wingdings" panose="05000000000000000000" pitchFamily="2" charset="2"/>
              <a:buChar char="§"/>
            </a:pPr>
            <a:r>
              <a:rPr lang="en-GB" dirty="0">
                <a:latin typeface="Abadi Extra Light" panose="020B0204020104020204" pitchFamily="34" charset="0"/>
              </a:rPr>
              <a:t>We will use a simple approximation called </a:t>
            </a:r>
            <a:r>
              <a:rPr lang="en-GB" dirty="0">
                <a:solidFill>
                  <a:srgbClr val="FF0000"/>
                </a:solidFill>
                <a:latin typeface="Abadi Extra Light" panose="020B0204020104020204" pitchFamily="34" charset="0"/>
              </a:rPr>
              <a:t>Laplace approximation</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03C34F-C907-4068-84C2-525BEEAF4E1B}"/>
                  </a:ext>
                </a:extLst>
              </p:cNvPr>
              <p:cNvSpPr txBox="1"/>
              <p:nvPr/>
            </p:nvSpPr>
            <p:spPr>
              <a:xfrm>
                <a:off x="636017" y="2098399"/>
                <a:ext cx="7872861" cy="883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e>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𝒚</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d>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num>
                        <m:den>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0" i="1" smtClean="0">
                              <a:latin typeface="Cambria Math" panose="02040503050406030204" pitchFamily="18" charset="0"/>
                            </a:rPr>
                            <m:t>)</m:t>
                          </m:r>
                        </m:den>
                      </m:f>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𝒘</m:t>
                              </m:r>
                            </m:e>
                          </m:d>
                          <m:nary>
                            <m:naryPr>
                              <m:chr m:val="∏"/>
                              <m:limLoc m:val="subSup"/>
                              <m:ctrlPr>
                                <a:rPr lang="en-IN" sz="2400" i="1" smtClean="0">
                                  <a:latin typeface="Cambria Math" panose="02040503050406030204" pitchFamily="18" charset="0"/>
                                </a:rPr>
                              </m:ctrlPr>
                            </m:naryPr>
                            <m:sub>
                              <m:r>
                                <m:rPr>
                                  <m:brk m:alnAt="25"/>
                                </m:rPr>
                                <a:rPr lang="en-IN" sz="2400" b="0" i="1" smtClean="0">
                                  <a:latin typeface="Cambria Math" panose="02040503050406030204" pitchFamily="18" charset="0"/>
                                </a:rPr>
                                <m:t>𝑛</m:t>
                              </m:r>
                              <m:r>
                                <a:rPr lang="en-IN" sz="2400" b="0" i="1" smtClean="0">
                                  <a:latin typeface="Cambria Math" panose="02040503050406030204" pitchFamily="18" charset="0"/>
                                </a:rPr>
                                <m:t>=1</m:t>
                              </m:r>
                            </m:sub>
                            <m:sup>
                              <m:r>
                                <a:rPr lang="en-IN" sz="2400" b="0" i="1" smtClean="0">
                                  <a:latin typeface="Cambria Math" panose="02040503050406030204" pitchFamily="18" charset="0"/>
                                </a:rPr>
                                <m:t>𝑁</m:t>
                              </m:r>
                            </m:sup>
                            <m:e>
                              <m:r>
                                <a:rPr lang="en-IN" sz="2400" b="0" i="1" smtClean="0">
                                  <a:latin typeface="Cambria Math" panose="02040503050406030204" pitchFamily="18" charset="0"/>
                                </a:rPr>
                                <m:t>𝑝</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e>
                          </m:nary>
                        </m:num>
                        <m:den>
                          <m:nary>
                            <m:naryPr>
                              <m:limLoc m:val="undOvr"/>
                              <m:subHide m:val="on"/>
                              <m:supHide m:val="on"/>
                              <m:ctrlPr>
                                <a:rPr lang="en-IN" sz="2400" i="1" smtClean="0">
                                  <a:latin typeface="Cambria Math" panose="02040503050406030204" pitchFamily="18" charset="0"/>
                                </a:rPr>
                              </m:ctrlPr>
                            </m:naryPr>
                            <m:sub/>
                            <m:sup/>
                            <m:e>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𝒘</m:t>
                                  </m:r>
                                </m:e>
                              </m:d>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𝑝</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r>
                                    <a:rPr lang="en-IN" sz="2400" i="1">
                                      <a:latin typeface="Cambria Math" panose="02040503050406030204" pitchFamily="18" charset="0"/>
                                    </a:rPr>
                                    <m:t>|</m:t>
                                  </m:r>
                                  <m:r>
                                    <a:rPr lang="en-IN" sz="2400" b="1" i="1">
                                      <a:latin typeface="Cambria Math" panose="02040503050406030204" pitchFamily="18" charset="0"/>
                                    </a:rPr>
                                    <m:t>𝒘</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1" i="1">
                                          <a:latin typeface="Cambria Math" panose="02040503050406030204" pitchFamily="18" charset="0"/>
                                        </a:rPr>
                                        <m:t>𝒙</m:t>
                                      </m:r>
                                    </m:e>
                                    <m:sub>
                                      <m:r>
                                        <a:rPr lang="en-IN" sz="2400" i="1">
                                          <a:latin typeface="Cambria Math" panose="02040503050406030204" pitchFamily="18" charset="0"/>
                                        </a:rPr>
                                        <m:t>𝑛</m:t>
                                      </m:r>
                                    </m:sub>
                                  </m:sSub>
                                  <m:r>
                                    <a:rPr lang="en-IN" sz="2400" i="1">
                                      <a:latin typeface="Cambria Math" panose="02040503050406030204" pitchFamily="18" charset="0"/>
                                    </a:rPr>
                                    <m:t>)</m:t>
                                  </m:r>
                                </m:e>
                              </m:nary>
                              <m:r>
                                <a:rPr lang="en-IN" sz="2400" b="0" i="1" smtClean="0">
                                  <a:latin typeface="Cambria Math" panose="02040503050406030204" pitchFamily="18" charset="0"/>
                                </a:rPr>
                                <m:t>𝑑</m:t>
                              </m:r>
                              <m:r>
                                <a:rPr lang="en-IN" sz="2400" b="1" i="1" smtClean="0">
                                  <a:latin typeface="Cambria Math" panose="02040503050406030204" pitchFamily="18" charset="0"/>
                                </a:rPr>
                                <m:t>𝒘</m:t>
                              </m:r>
                            </m:e>
                          </m:nary>
                        </m:den>
                      </m:f>
                    </m:oMath>
                  </m:oMathPara>
                </a14:m>
                <a:endParaRPr lang="en-IN" sz="2400" dirty="0"/>
              </a:p>
            </p:txBody>
          </p:sp>
        </mc:Choice>
        <mc:Fallback xmlns="">
          <p:sp>
            <p:nvSpPr>
              <p:cNvPr id="8" name="TextBox 7">
                <a:extLst>
                  <a:ext uri="{FF2B5EF4-FFF2-40B4-BE49-F238E27FC236}">
                    <a16:creationId xmlns:a16="http://schemas.microsoft.com/office/drawing/2014/main" id="{5E03C34F-C907-4068-84C2-525BEEAF4E1B}"/>
                  </a:ext>
                </a:extLst>
              </p:cNvPr>
              <p:cNvSpPr txBox="1">
                <a:spLocks noRot="1" noChangeAspect="1" noMove="1" noResize="1" noEditPoints="1" noAdjustHandles="1" noChangeArrowheads="1" noChangeShapeType="1" noTextEdit="1"/>
              </p:cNvSpPr>
              <p:nvPr/>
            </p:nvSpPr>
            <p:spPr>
              <a:xfrm>
                <a:off x="636017" y="2098399"/>
                <a:ext cx="7872861" cy="883703"/>
              </a:xfrm>
              <a:prstGeom prst="rect">
                <a:avLst/>
              </a:prstGeom>
              <a:blipFill>
                <a:blip r:embed="rId3"/>
                <a:stretch>
                  <a:fillRect/>
                </a:stretch>
              </a:blipFill>
            </p:spPr>
            <p:txBody>
              <a:bodyPr/>
              <a:lstStyle/>
              <a:p>
                <a:r>
                  <a:rPr lang="en-IN">
                    <a:noFill/>
                  </a:rPr>
                  <a:t> </a:t>
                </a:r>
              </a:p>
            </p:txBody>
          </p:sp>
        </mc:Fallback>
      </mc:AlternateContent>
      <p:sp>
        <p:nvSpPr>
          <p:cNvPr id="9" name="Speech Bubble: Rectangle 8">
            <a:extLst>
              <a:ext uri="{FF2B5EF4-FFF2-40B4-BE49-F238E27FC236}">
                <a16:creationId xmlns:a16="http://schemas.microsoft.com/office/drawing/2014/main" id="{5116E646-B24E-46AF-8C61-EB0D1267B233}"/>
              </a:ext>
            </a:extLst>
          </p:cNvPr>
          <p:cNvSpPr/>
          <p:nvPr/>
        </p:nvSpPr>
        <p:spPr>
          <a:xfrm>
            <a:off x="7304073" y="1674074"/>
            <a:ext cx="1002309" cy="325439"/>
          </a:xfrm>
          <a:prstGeom prst="wedgeRectCallout">
            <a:avLst>
              <a:gd name="adj1" fmla="val -51931"/>
              <a:gd name="adj2" fmla="val 8674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Bernoulli</a:t>
            </a:r>
            <a:endParaRPr lang="en-IN" sz="1600" dirty="0">
              <a:solidFill>
                <a:srgbClr val="0000FF"/>
              </a:solidFill>
              <a:latin typeface="Abadi Extra Light" panose="020B0204020104020204" pitchFamily="34" charset="0"/>
            </a:endParaRPr>
          </a:p>
        </p:txBody>
      </p:sp>
      <p:sp>
        <p:nvSpPr>
          <p:cNvPr id="10" name="Speech Bubble: Rectangle 9">
            <a:extLst>
              <a:ext uri="{FF2B5EF4-FFF2-40B4-BE49-F238E27FC236}">
                <a16:creationId xmlns:a16="http://schemas.microsoft.com/office/drawing/2014/main" id="{A8949037-CE20-48B2-8196-DC37A8EBDE2F}"/>
              </a:ext>
            </a:extLst>
          </p:cNvPr>
          <p:cNvSpPr/>
          <p:nvPr/>
        </p:nvSpPr>
        <p:spPr>
          <a:xfrm>
            <a:off x="5418268" y="1703158"/>
            <a:ext cx="1002309" cy="325439"/>
          </a:xfrm>
          <a:prstGeom prst="wedgeRectCallout">
            <a:avLst>
              <a:gd name="adj1" fmla="val -39396"/>
              <a:gd name="adj2" fmla="val 8674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Gaussian</a:t>
            </a:r>
            <a:endParaRPr lang="en-IN" sz="1600" dirty="0">
              <a:solidFill>
                <a:srgbClr val="0000FF"/>
              </a:solidFill>
              <a:latin typeface="Abadi Extra Light" panose="020B0204020104020204" pitchFamily="34" charset="0"/>
            </a:endParaRPr>
          </a:p>
        </p:txBody>
      </p:sp>
      <p:pic>
        <p:nvPicPr>
          <p:cNvPr id="11" name="Picture 10">
            <a:extLst>
              <a:ext uri="{FF2B5EF4-FFF2-40B4-BE49-F238E27FC236}">
                <a16:creationId xmlns:a16="http://schemas.microsoft.com/office/drawing/2014/main" id="{FE56CB96-9654-4A02-984E-36EE14D1C0AB}"/>
              </a:ext>
            </a:extLst>
          </p:cNvPr>
          <p:cNvPicPr>
            <a:picLocks noChangeAspect="1"/>
          </p:cNvPicPr>
          <p:nvPr/>
        </p:nvPicPr>
        <p:blipFill>
          <a:blip r:embed="rId4"/>
          <a:stretch>
            <a:fillRect/>
          </a:stretch>
        </p:blipFill>
        <p:spPr>
          <a:xfrm>
            <a:off x="11105669" y="1354181"/>
            <a:ext cx="1004822" cy="965223"/>
          </a:xfrm>
          <a:prstGeom prst="rect">
            <a:avLst/>
          </a:prstGeom>
        </p:spPr>
      </p:pic>
      <p:sp>
        <p:nvSpPr>
          <p:cNvPr id="13" name="Speech Bubble: Rectangle 12">
            <a:extLst>
              <a:ext uri="{FF2B5EF4-FFF2-40B4-BE49-F238E27FC236}">
                <a16:creationId xmlns:a16="http://schemas.microsoft.com/office/drawing/2014/main" id="{63E9DF1E-C1F8-45D5-A639-7AD858C6C794}"/>
              </a:ext>
            </a:extLst>
          </p:cNvPr>
          <p:cNvSpPr/>
          <p:nvPr/>
        </p:nvSpPr>
        <p:spPr>
          <a:xfrm>
            <a:off x="8647988" y="1672336"/>
            <a:ext cx="2457681" cy="1482693"/>
          </a:xfrm>
          <a:prstGeom prst="wedgeRectCallout">
            <a:avLst>
              <a:gd name="adj1" fmla="val 68577"/>
              <a:gd name="adj2" fmla="val -4151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Unfortunately, Gaussian and Bernoulli are not conjugate with each other, so analytic expression for the posterior can’t be obtained unlike prob. linear regression</a:t>
            </a:r>
          </a:p>
        </p:txBody>
      </p:sp>
      <p:pic>
        <p:nvPicPr>
          <p:cNvPr id="1026" name="Picture 2">
            <a:extLst>
              <a:ext uri="{FF2B5EF4-FFF2-40B4-BE49-F238E27FC236}">
                <a16:creationId xmlns:a16="http://schemas.microsoft.com/office/drawing/2014/main" id="{3E1F3903-B6F1-489B-B04D-57460DB66E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081" y="4352951"/>
            <a:ext cx="3194366" cy="24051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3AA1A0C0-40EF-40AB-BB37-4CA286FDAB7C}"/>
                  </a:ext>
                </a:extLst>
              </p:cNvPr>
              <p:cNvSpPr/>
              <p:nvPr/>
            </p:nvSpPr>
            <p:spPr>
              <a:xfrm>
                <a:off x="4809325" y="4244520"/>
                <a:ext cx="3092207" cy="2443798"/>
              </a:xfrm>
              <a:prstGeom prst="wedgeRectCallout">
                <a:avLst>
                  <a:gd name="adj1" fmla="val 67408"/>
                  <a:gd name="adj2" fmla="val -558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Approximates the posterior of </a:t>
                </a:r>
                <a14:m>
                  <m:oMath xmlns:m="http://schemas.openxmlformats.org/officeDocument/2006/math">
                    <m:r>
                      <a:rPr lang="en-IN" sz="2000" b="1" i="1" dirty="0" smtClean="0">
                        <a:solidFill>
                          <a:schemeClr val="tx1"/>
                        </a:solidFill>
                        <a:latin typeface="Cambria Math" panose="02040503050406030204" pitchFamily="18" charset="0"/>
                      </a:rPr>
                      <m:t>𝒘</m:t>
                    </m:r>
                  </m:oMath>
                </a14:m>
                <a:r>
                  <a:rPr lang="en-IN" sz="2000" dirty="0">
                    <a:solidFill>
                      <a:schemeClr val="tx1"/>
                    </a:solidFill>
                    <a:latin typeface="Abadi Extra Light" panose="020B0204020104020204" pitchFamily="34" charset="0"/>
                  </a:rPr>
                  <a:t> by a Gaussian whose mean is the MAP solution </a:t>
                </a:r>
                <a14:m>
                  <m:oMath xmlns:m="http://schemas.openxmlformats.org/officeDocument/2006/math">
                    <m:sSub>
                      <m:sSubPr>
                        <m:ctrlPr>
                          <a:rPr lang="en-IN" sz="2000" i="1" smtClean="0">
                            <a:solidFill>
                              <a:schemeClr val="tx1"/>
                            </a:solidFill>
                            <a:latin typeface="Cambria Math" panose="02040503050406030204" pitchFamily="18" charset="0"/>
                          </a:rPr>
                        </m:ctrlPr>
                      </m:sSubPr>
                      <m:e>
                        <m:acc>
                          <m:accPr>
                            <m:chr m:val="̂"/>
                            <m:ctrlPr>
                              <a:rPr lang="en-IN" sz="2000" b="1" i="1">
                                <a:solidFill>
                                  <a:schemeClr val="tx1"/>
                                </a:solidFill>
                                <a:latin typeface="Cambria Math" panose="02040503050406030204" pitchFamily="18" charset="0"/>
                              </a:rPr>
                            </m:ctrlPr>
                          </m:accPr>
                          <m:e>
                            <m:r>
                              <a:rPr lang="en-IN" sz="2000" b="1" i="1">
                                <a:solidFill>
                                  <a:schemeClr val="tx1"/>
                                </a:solidFill>
                                <a:latin typeface="Cambria Math" panose="02040503050406030204" pitchFamily="18" charset="0"/>
                              </a:rPr>
                              <m:t>𝒘</m:t>
                            </m:r>
                          </m:e>
                        </m:acc>
                      </m:e>
                      <m:sub>
                        <m:r>
                          <a:rPr lang="en-IN" sz="2000" i="1">
                            <a:solidFill>
                              <a:schemeClr val="tx1"/>
                            </a:solidFill>
                            <a:latin typeface="Cambria Math" panose="02040503050406030204" pitchFamily="18" charset="0"/>
                          </a:rPr>
                          <m:t>𝑀𝐴𝑃</m:t>
                        </m:r>
                      </m:sub>
                    </m:sSub>
                  </m:oMath>
                </a14:m>
                <a:r>
                  <a:rPr lang="en-IN" sz="2000" dirty="0">
                    <a:solidFill>
                      <a:schemeClr val="tx1"/>
                    </a:solidFill>
                    <a:latin typeface="Abadi Extra Light" panose="020B0204020104020204" pitchFamily="34" charset="0"/>
                  </a:rPr>
                  <a:t> and covariance matrix is the inverse of the Hessian (Hessian: </a:t>
                </a:r>
                <a:r>
                  <a:rPr lang="en-IN" sz="2000" dirty="0">
                    <a:solidFill>
                      <a:srgbClr val="0000FF"/>
                    </a:solidFill>
                    <a:latin typeface="Abadi Extra Light" panose="020B0204020104020204" pitchFamily="34" charset="0"/>
                  </a:rPr>
                  <a:t>second derivative of the negative log-posterior </a:t>
                </a:r>
                <a:r>
                  <a:rPr lang="en-IN" sz="2000" dirty="0">
                    <a:solidFill>
                      <a:schemeClr val="tx1"/>
                    </a:solidFill>
                    <a:latin typeface="Abadi Extra Light" panose="020B0204020104020204" pitchFamily="34" charset="0"/>
                  </a:rPr>
                  <a:t>of the LR model)</a:t>
                </a:r>
              </a:p>
            </p:txBody>
          </p:sp>
        </mc:Choice>
        <mc:Fallback xmlns="">
          <p:sp>
            <p:nvSpPr>
              <p:cNvPr id="14" name="Speech Bubble: Rectangle 13">
                <a:extLst>
                  <a:ext uri="{FF2B5EF4-FFF2-40B4-BE49-F238E27FC236}">
                    <a16:creationId xmlns:a16="http://schemas.microsoft.com/office/drawing/2014/main" id="{3AA1A0C0-40EF-40AB-BB37-4CA286FDAB7C}"/>
                  </a:ext>
                </a:extLst>
              </p:cNvPr>
              <p:cNvSpPr>
                <a:spLocks noRot="1" noChangeAspect="1" noMove="1" noResize="1" noEditPoints="1" noAdjustHandles="1" noChangeArrowheads="1" noChangeShapeType="1" noTextEdit="1"/>
              </p:cNvSpPr>
              <p:nvPr/>
            </p:nvSpPr>
            <p:spPr>
              <a:xfrm>
                <a:off x="4809325" y="4244520"/>
                <a:ext cx="3092207" cy="2443798"/>
              </a:xfrm>
              <a:prstGeom prst="wedgeRectCallout">
                <a:avLst>
                  <a:gd name="adj1" fmla="val 67408"/>
                  <a:gd name="adj2" fmla="val -55851"/>
                </a:avLst>
              </a:prstGeom>
              <a:blipFill>
                <a:blip r:embed="rId6"/>
                <a:stretch>
                  <a:fillRect l="-1661" b="-5300"/>
                </a:stretch>
              </a:blipFill>
              <a:ln w="19050">
                <a:solidFill>
                  <a:schemeClr val="accent2"/>
                </a:solidFill>
              </a:ln>
            </p:spPr>
            <p:txBody>
              <a:bodyPr/>
              <a:lstStyle/>
              <a:p>
                <a:r>
                  <a:rPr lang="en-IN">
                    <a:noFill/>
                  </a:rPr>
                  <a:t> </a:t>
                </a:r>
              </a:p>
            </p:txBody>
          </p:sp>
        </mc:Fallback>
      </mc:AlternateContent>
      <p:pic>
        <p:nvPicPr>
          <p:cNvPr id="15" name="Picture 14">
            <a:extLst>
              <a:ext uri="{FF2B5EF4-FFF2-40B4-BE49-F238E27FC236}">
                <a16:creationId xmlns:a16="http://schemas.microsoft.com/office/drawing/2014/main" id="{5C3DD87A-D38C-4909-9876-AF1E3C8A4E85}"/>
              </a:ext>
            </a:extLst>
          </p:cNvPr>
          <p:cNvPicPr>
            <a:picLocks noChangeAspect="1"/>
          </p:cNvPicPr>
          <p:nvPr/>
        </p:nvPicPr>
        <p:blipFill>
          <a:blip r:embed="rId4"/>
          <a:stretch>
            <a:fillRect/>
          </a:stretch>
        </p:blipFill>
        <p:spPr>
          <a:xfrm>
            <a:off x="11001040" y="4244520"/>
            <a:ext cx="1004822" cy="965223"/>
          </a:xfrm>
          <a:prstGeom prst="rect">
            <a:avLst/>
          </a:prstGeom>
        </p:spPr>
      </p:pic>
      <p:sp>
        <p:nvSpPr>
          <p:cNvPr id="16" name="Speech Bubble: Rectangle 15">
            <a:extLst>
              <a:ext uri="{FF2B5EF4-FFF2-40B4-BE49-F238E27FC236}">
                <a16:creationId xmlns:a16="http://schemas.microsoft.com/office/drawing/2014/main" id="{F236700D-9AA2-42A7-9B24-EDB05BB842AE}"/>
              </a:ext>
            </a:extLst>
          </p:cNvPr>
          <p:cNvSpPr/>
          <p:nvPr/>
        </p:nvSpPr>
        <p:spPr>
          <a:xfrm>
            <a:off x="8543359" y="4562675"/>
            <a:ext cx="2457681" cy="1482693"/>
          </a:xfrm>
          <a:prstGeom prst="wedgeRectCallout">
            <a:avLst>
              <a:gd name="adj1" fmla="val 68577"/>
              <a:gd name="adj2" fmla="val -4151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Can also employ more advanced posterior approximation methods, like MCMC and variational inference (beyond the scope of CS771)</a:t>
            </a:r>
          </a:p>
        </p:txBody>
      </p:sp>
    </p:spTree>
    <p:custDataLst>
      <p:tags r:id="rId1"/>
    </p:custDataLst>
    <p:extLst>
      <p:ext uri="{BB962C8B-B14F-4D97-AF65-F5344CB8AC3E}">
        <p14:creationId xmlns:p14="http://schemas.microsoft.com/office/powerpoint/2010/main" val="1720841635"/>
      </p:ext>
    </p:extLst>
  </p:cSld>
  <p:clrMapOvr>
    <a:masterClrMapping/>
  </p:clrMapOvr>
  <mc:AlternateContent xmlns:mc="http://schemas.openxmlformats.org/markup-compatibility/2006" xmlns:p14="http://schemas.microsoft.com/office/powerpoint/2010/main">
    <mc:Choice Requires="p14">
      <p:transition spd="slow" p14:dur="2000" advTm="316870"/>
    </mc:Choice>
    <mc:Fallback xmlns="">
      <p:transition spd="slow" advTm="3168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down)">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down)">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wipe(down)">
                                      <p:cBhvr>
                                        <p:cTn id="45" dur="500"/>
                                        <p:tgtEl>
                                          <p:spTgt spid="10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3"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What does posterior of a linear model look like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Each sample from posterior </a:t>
                </a:r>
                <a14:m>
                  <m:oMath xmlns:m="http://schemas.openxmlformats.org/officeDocument/2006/math">
                    <m:r>
                      <a:rPr lang="en-IN" sz="2600" i="1">
                        <a:latin typeface="Cambria Math" panose="02040503050406030204" pitchFamily="18" charset="0"/>
                      </a:rPr>
                      <m:t>𝑝</m:t>
                    </m:r>
                    <m:d>
                      <m:dPr>
                        <m:ctrlPr>
                          <a:rPr lang="en-IN" sz="2600" i="1">
                            <a:latin typeface="Cambria Math" panose="02040503050406030204" pitchFamily="18" charset="0"/>
                          </a:rPr>
                        </m:ctrlPr>
                      </m:dPr>
                      <m:e>
                        <m:r>
                          <a:rPr lang="en-IN" sz="2600" b="1" i="1">
                            <a:latin typeface="Cambria Math" panose="02040503050406030204" pitchFamily="18" charset="0"/>
                          </a:rPr>
                          <m:t>𝒘</m:t>
                        </m:r>
                      </m:e>
                      <m:e>
                        <m:r>
                          <a:rPr lang="en-IN" sz="2600" b="1" i="1">
                            <a:latin typeface="Cambria Math" panose="02040503050406030204" pitchFamily="18" charset="0"/>
                          </a:rPr>
                          <m:t>𝑿</m:t>
                        </m:r>
                        <m:r>
                          <a:rPr lang="en-IN" sz="2600" b="1" i="1">
                            <a:latin typeface="Cambria Math" panose="02040503050406030204" pitchFamily="18" charset="0"/>
                          </a:rPr>
                          <m:t>,</m:t>
                        </m:r>
                        <m:r>
                          <a:rPr lang="en-IN" sz="2600" b="1" i="1">
                            <a:latin typeface="Cambria Math" panose="02040503050406030204" pitchFamily="18" charset="0"/>
                          </a:rPr>
                          <m:t>𝒚</m:t>
                        </m:r>
                      </m:e>
                    </m:d>
                    <m:r>
                      <a:rPr lang="en-IN" sz="2600">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𝒩</m:t>
                    </m:r>
                    <m:d>
                      <m:dPr>
                        <m:ctrlPr>
                          <a:rPr lang="en-IN" sz="2600" i="1">
                            <a:latin typeface="Cambria Math" panose="02040503050406030204" pitchFamily="18" charset="0"/>
                            <a:ea typeface="Cambria Math" panose="02040503050406030204" pitchFamily="18" charset="0"/>
                          </a:rPr>
                        </m:ctrlPr>
                      </m:dPr>
                      <m:e>
                        <m:sSub>
                          <m:sSubPr>
                            <m:ctrlPr>
                              <a:rPr lang="en-IN" sz="2600" i="1">
                                <a:latin typeface="Cambria Math" panose="02040503050406030204" pitchFamily="18" charset="0"/>
                                <a:ea typeface="Cambria Math" panose="02040503050406030204" pitchFamily="18" charset="0"/>
                              </a:rPr>
                            </m:ctrlPr>
                          </m:sSubPr>
                          <m:e>
                            <m:r>
                              <a:rPr lang="en-IN" sz="2600" b="1" i="1">
                                <a:latin typeface="Cambria Math" panose="02040503050406030204" pitchFamily="18" charset="0"/>
                                <a:ea typeface="Cambria Math" panose="02040503050406030204" pitchFamily="18" charset="0"/>
                              </a:rPr>
                              <m:t>𝝁</m:t>
                            </m:r>
                          </m:e>
                          <m:sub>
                            <m:r>
                              <a:rPr lang="en-IN" sz="2600" i="1">
                                <a:latin typeface="Cambria Math" panose="02040503050406030204" pitchFamily="18" charset="0"/>
                                <a:ea typeface="Cambria Math" panose="02040503050406030204" pitchFamily="18" charset="0"/>
                              </a:rPr>
                              <m:t>𝑁</m:t>
                            </m:r>
                          </m:sub>
                        </m:sSub>
                        <m:r>
                          <a:rPr lang="en-IN" sz="2600" i="1">
                            <a:latin typeface="Cambria Math" panose="02040503050406030204" pitchFamily="18" charset="0"/>
                            <a:ea typeface="Cambria Math" panose="02040503050406030204" pitchFamily="18" charset="0"/>
                          </a:rPr>
                          <m:t>, </m:t>
                        </m:r>
                        <m:sSub>
                          <m:sSubPr>
                            <m:ctrlPr>
                              <a:rPr lang="en-IN" sz="2600" i="1">
                                <a:latin typeface="Cambria Math" panose="02040503050406030204" pitchFamily="18" charset="0"/>
                                <a:ea typeface="Cambria Math" panose="02040503050406030204" pitchFamily="18" charset="0"/>
                              </a:rPr>
                            </m:ctrlPr>
                          </m:sSubPr>
                          <m:e>
                            <m:r>
                              <a:rPr lang="en-IN" sz="2600" b="1">
                                <a:latin typeface="Cambria Math" panose="02040503050406030204" pitchFamily="18" charset="0"/>
                                <a:ea typeface="Cambria Math" panose="02040503050406030204" pitchFamily="18" charset="0"/>
                              </a:rPr>
                              <m:t>𝚺</m:t>
                            </m:r>
                          </m:e>
                          <m:sub>
                            <m:r>
                              <a:rPr lang="en-IN" sz="2600" i="1">
                                <a:latin typeface="Cambria Math" panose="02040503050406030204" pitchFamily="18" charset="0"/>
                                <a:ea typeface="Cambria Math" panose="02040503050406030204" pitchFamily="18" charset="0"/>
                              </a:rPr>
                              <m:t>𝑁</m:t>
                            </m:r>
                          </m:sub>
                        </m:sSub>
                      </m:e>
                    </m:d>
                  </m:oMath>
                </a14:m>
                <a:r>
                  <a:rPr lang="en-GB" sz="2600" dirty="0">
                    <a:latin typeface="Abadi Extra Light" panose="020B0204020104020204" pitchFamily="34" charset="0"/>
                  </a:rPr>
                  <a:t> will give a weight vector </a:t>
                </a:r>
                <a14:m>
                  <m:oMath xmlns:m="http://schemas.openxmlformats.org/officeDocument/2006/math">
                    <m:r>
                      <a:rPr lang="en-GB" sz="2600" b="1" i="1" dirty="0" smtClean="0">
                        <a:latin typeface="Cambria Math" panose="02040503050406030204" pitchFamily="18" charset="0"/>
                      </a:rPr>
                      <m:t>𝒘</m:t>
                    </m:r>
                  </m:oMath>
                </a14:m>
                <a:endParaRPr lang="en-GB" sz="2600" b="1" dirty="0">
                  <a:latin typeface="Abadi Extra Light" panose="020B0204020104020204" pitchFamily="34" charset="0"/>
                </a:endParaRPr>
              </a:p>
              <a:p>
                <a:pPr lvl="1">
                  <a:buFont typeface="Wingdings" panose="05000000000000000000" pitchFamily="2" charset="2"/>
                  <a:buChar char="§"/>
                </a:pPr>
                <a:r>
                  <a:rPr lang="en-GB" sz="2200" dirty="0">
                    <a:latin typeface="Abadi Extra Light" panose="020B0204020104020204" pitchFamily="34" charset="0"/>
                  </a:rPr>
                  <a:t>In case of lin. reg., each weight vector corresponds to a regression line</a:t>
                </a: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marL="457200" lvl="1" indent="0">
                  <a:buNone/>
                </a:pPr>
                <a:endParaRPr lang="en-GB" sz="2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weight vector will give a different set of predictions on test data</a:t>
                </a:r>
              </a:p>
              <a:p>
                <a:pPr lvl="1">
                  <a:buFont typeface="Wingdings" panose="05000000000000000000" pitchFamily="2" charset="2"/>
                  <a:buChar char="§"/>
                </a:pPr>
                <a:r>
                  <a:rPr lang="en-GB" sz="2200" dirty="0">
                    <a:latin typeface="Abadi Extra Light" panose="020B0204020104020204" pitchFamily="34" charset="0"/>
                  </a:rPr>
                  <a:t>These different predictions will give us a variance (uncertainty) estimate in model’s prediction</a:t>
                </a:r>
              </a:p>
              <a:p>
                <a:pPr lvl="1">
                  <a:buFont typeface="Wingdings" panose="05000000000000000000" pitchFamily="2" charset="2"/>
                  <a:buChar char="§"/>
                </a:pPr>
                <a:r>
                  <a:rPr lang="en-GB" sz="2200" dirty="0">
                    <a:latin typeface="Abadi Extra Light" panose="020B0204020104020204" pitchFamily="34" charset="0"/>
                  </a:rPr>
                  <a:t>The uncertainty decreases as </a:t>
                </a:r>
                <a14:m>
                  <m:oMath xmlns:m="http://schemas.openxmlformats.org/officeDocument/2006/math">
                    <m:r>
                      <a:rPr lang="en-GB" sz="2200" i="1" dirty="0" smtClean="0">
                        <a:latin typeface="Cambria Math" panose="02040503050406030204" pitchFamily="18" charset="0"/>
                      </a:rPr>
                      <m:t>𝑁</m:t>
                    </m:r>
                  </m:oMath>
                </a14:m>
                <a:r>
                  <a:rPr lang="en-GB" sz="2200" dirty="0">
                    <a:latin typeface="Abadi Extra Light" panose="020B0204020104020204" pitchFamily="34" charset="0"/>
                  </a:rPr>
                  <a:t> increases (we become more sure when we see more training data)</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The variance of both posterior and post. pred. reduces as </a:t>
                </a:r>
                <a14:m>
                  <m:oMath xmlns:m="http://schemas.openxmlformats.org/officeDocument/2006/math">
                    <m:r>
                      <a:rPr lang="en-GB" sz="2600" i="1" dirty="0" smtClean="0">
                        <a:latin typeface="Cambria Math" panose="02040503050406030204" pitchFamily="18" charset="0"/>
                      </a:rPr>
                      <m:t>𝑁</m:t>
                    </m:r>
                  </m:oMath>
                </a14:m>
                <a:r>
                  <a:rPr lang="en-GB" sz="2600" dirty="0">
                    <a:latin typeface="Abadi Extra Light" panose="020B0204020104020204" pitchFamily="34" charset="0"/>
                  </a:rPr>
                  <a:t> grows </a:t>
                </a:r>
                <a:r>
                  <a:rPr lang="en-GB" sz="200" dirty="0">
                    <a:latin typeface="Abadi Extra Light" panose="020B0204020104020204" pitchFamily="34" charset="0"/>
                  </a:rPr>
                  <a:t>(</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831" t="-1645" r="-727" b="-76754"/>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A1C26182-326E-4BBE-B72B-50384B5F16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8399" y="2027704"/>
            <a:ext cx="4081188" cy="3095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3ED703-39C2-41B6-86B8-5F79BEE04B94}"/>
              </a:ext>
            </a:extLst>
          </p:cNvPr>
          <p:cNvSpPr txBox="1"/>
          <p:nvPr/>
        </p:nvSpPr>
        <p:spPr>
          <a:xfrm>
            <a:off x="57955" y="6565207"/>
            <a:ext cx="3074881" cy="246221"/>
          </a:xfrm>
          <a:prstGeom prst="rect">
            <a:avLst/>
          </a:prstGeom>
          <a:noFill/>
        </p:spPr>
        <p:txBody>
          <a:bodyPr wrap="none" rtlCol="0">
            <a:spAutoFit/>
          </a:bodyPr>
          <a:lstStyle/>
          <a:p>
            <a:r>
              <a:rPr lang="en-IN" sz="1000" dirty="0"/>
              <a:t>Pic source: https://waterprogramming.wordpress.com/</a:t>
            </a:r>
          </a:p>
        </p:txBody>
      </p:sp>
      <p:pic>
        <p:nvPicPr>
          <p:cNvPr id="9" name="Picture 8">
            <a:extLst>
              <a:ext uri="{FF2B5EF4-FFF2-40B4-BE49-F238E27FC236}">
                <a16:creationId xmlns:a16="http://schemas.microsoft.com/office/drawing/2014/main" id="{BFD73352-9DB6-491D-98DA-5B15A7C5C722}"/>
              </a:ext>
            </a:extLst>
          </p:cNvPr>
          <p:cNvPicPr>
            <a:picLocks noChangeAspect="1"/>
          </p:cNvPicPr>
          <p:nvPr/>
        </p:nvPicPr>
        <p:blipFill>
          <a:blip r:embed="rId7"/>
          <a:stretch>
            <a:fillRect/>
          </a:stretch>
        </p:blipFill>
        <p:spPr>
          <a:xfrm>
            <a:off x="10526493" y="2601284"/>
            <a:ext cx="1004822" cy="965223"/>
          </a:xfrm>
          <a:prstGeom prst="rect">
            <a:avLst/>
          </a:prstGeom>
        </p:spPr>
      </p:pic>
      <p:sp>
        <p:nvSpPr>
          <p:cNvPr id="10" name="Speech Bubble: Rectangle 9">
            <a:extLst>
              <a:ext uri="{FF2B5EF4-FFF2-40B4-BE49-F238E27FC236}">
                <a16:creationId xmlns:a16="http://schemas.microsoft.com/office/drawing/2014/main" id="{752A28A6-DDBC-4A35-8248-9F3DC16AE0CF}"/>
              </a:ext>
            </a:extLst>
          </p:cNvPr>
          <p:cNvSpPr/>
          <p:nvPr/>
        </p:nvSpPr>
        <p:spPr>
          <a:xfrm>
            <a:off x="7293254" y="2027704"/>
            <a:ext cx="2846475" cy="1846874"/>
          </a:xfrm>
          <a:prstGeom prst="wedgeRectCallout">
            <a:avLst>
              <a:gd name="adj1" fmla="val 73690"/>
              <a:gd name="adj2" fmla="val -83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posterior sort of represents an ensemble of solutions (not all are equally good but we can use all of them in an “importance-weighted” fashion to make the prediction using the posterior predictive distribution)</a:t>
            </a:r>
          </a:p>
        </p:txBody>
      </p:sp>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EA161A73-FE4F-49BC-A51C-072A5ECBEEE9}"/>
                  </a:ext>
                </a:extLst>
              </p:cNvPr>
              <p:cNvSpPr/>
              <p:nvPr/>
            </p:nvSpPr>
            <p:spPr>
              <a:xfrm>
                <a:off x="7359211" y="4103828"/>
                <a:ext cx="2780518" cy="932419"/>
              </a:xfrm>
              <a:prstGeom prst="wedgeRectCallout">
                <a:avLst>
                  <a:gd name="adj1" fmla="val 3351"/>
                  <a:gd name="adj2" fmla="val -792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Importance of each solution in this ensemble is its posterior probability </a:t>
                </a:r>
                <a14:m>
                  <m:oMath xmlns:m="http://schemas.openxmlformats.org/officeDocument/2006/math">
                    <m:r>
                      <a:rPr lang="en-IN" sz="1600" i="1">
                        <a:solidFill>
                          <a:schemeClr val="tx1"/>
                        </a:solidFill>
                        <a:latin typeface="Cambria Math" panose="02040503050406030204" pitchFamily="18" charset="0"/>
                      </a:rPr>
                      <m:t>𝑝</m:t>
                    </m:r>
                    <m:d>
                      <m:dPr>
                        <m:ctrlPr>
                          <a:rPr lang="en-IN" sz="1600" i="1">
                            <a:solidFill>
                              <a:schemeClr val="tx1"/>
                            </a:solidFill>
                            <a:latin typeface="Cambria Math" panose="02040503050406030204" pitchFamily="18" charset="0"/>
                          </a:rPr>
                        </m:ctrlPr>
                      </m:dPr>
                      <m:e>
                        <m:r>
                          <a:rPr lang="en-IN" sz="1600" b="1" i="1">
                            <a:solidFill>
                              <a:schemeClr val="tx1"/>
                            </a:solidFill>
                            <a:latin typeface="Cambria Math" panose="02040503050406030204" pitchFamily="18" charset="0"/>
                          </a:rPr>
                          <m:t>𝒘</m:t>
                        </m:r>
                      </m:e>
                      <m:e>
                        <m:r>
                          <a:rPr lang="en-IN" sz="1600" b="1" i="1">
                            <a:solidFill>
                              <a:schemeClr val="tx1"/>
                            </a:solidFill>
                            <a:latin typeface="Cambria Math" panose="02040503050406030204" pitchFamily="18" charset="0"/>
                          </a:rPr>
                          <m:t>𝑿</m:t>
                        </m:r>
                        <m:r>
                          <a:rPr lang="en-IN" sz="1600" b="1" i="1">
                            <a:solidFill>
                              <a:schemeClr val="tx1"/>
                            </a:solidFill>
                            <a:latin typeface="Cambria Math" panose="02040503050406030204" pitchFamily="18" charset="0"/>
                          </a:rPr>
                          <m:t>,</m:t>
                        </m:r>
                        <m:r>
                          <a:rPr lang="en-IN" sz="1600" b="1" i="1">
                            <a:solidFill>
                              <a:schemeClr val="tx1"/>
                            </a:solidFill>
                            <a:latin typeface="Cambria Math" panose="02040503050406030204" pitchFamily="18" charset="0"/>
                          </a:rPr>
                          <m:t>𝒚</m:t>
                        </m:r>
                      </m:e>
                    </m:d>
                  </m:oMath>
                </a14:m>
                <a:r>
                  <a:rPr lang="en-IN" sz="1600" dirty="0">
                    <a:solidFill>
                      <a:schemeClr val="tx1"/>
                    </a:solidFill>
                    <a:latin typeface="Abadi Extra Light" panose="020B0204020104020204" pitchFamily="34" charset="0"/>
                  </a:rPr>
                  <a:t> </a:t>
                </a:r>
              </a:p>
            </p:txBody>
          </p:sp>
        </mc:Choice>
        <mc:Fallback xmlns="">
          <p:sp>
            <p:nvSpPr>
              <p:cNvPr id="11" name="Speech Bubble: Rectangle 10">
                <a:extLst>
                  <a:ext uri="{FF2B5EF4-FFF2-40B4-BE49-F238E27FC236}">
                    <a16:creationId xmlns:a16="http://schemas.microsoft.com/office/drawing/2014/main" id="{EA161A73-FE4F-49BC-A51C-072A5ECBEEE9}"/>
                  </a:ext>
                </a:extLst>
              </p:cNvPr>
              <p:cNvSpPr>
                <a:spLocks noRot="1" noChangeAspect="1" noMove="1" noResize="1" noEditPoints="1" noAdjustHandles="1" noChangeArrowheads="1" noChangeShapeType="1" noTextEdit="1"/>
              </p:cNvSpPr>
              <p:nvPr/>
            </p:nvSpPr>
            <p:spPr>
              <a:xfrm>
                <a:off x="7359211" y="4103828"/>
                <a:ext cx="2780518" cy="932419"/>
              </a:xfrm>
              <a:prstGeom prst="wedgeRectCallout">
                <a:avLst>
                  <a:gd name="adj1" fmla="val 3351"/>
                  <a:gd name="adj2" fmla="val -79278"/>
                </a:avLst>
              </a:prstGeom>
              <a:blipFill>
                <a:blip r:embed="rId8"/>
                <a:stretch>
                  <a:fillRect l="-871" b="-990"/>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1060827132"/>
      </p:ext>
    </p:extLst>
  </p:cSld>
  <p:clrMapOvr>
    <a:masterClrMapping/>
  </p:clrMapOvr>
  <mc:AlternateContent xmlns:mc="http://schemas.openxmlformats.org/markup-compatibility/2006" xmlns:p14="http://schemas.microsoft.com/office/powerpoint/2010/main">
    <mc:Choice Requires="p14">
      <p:transition spd="slow" p14:dur="2000" advTm="217972"/>
    </mc:Choice>
    <mc:Fallback xmlns="">
      <p:transition spd="slow" advTm="2179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1" end="11"/>
                                            </p:txEl>
                                          </p:spTgt>
                                        </p:tgtEl>
                                        <p:attrNameLst>
                                          <p:attrName>style.visibility</p:attrName>
                                        </p:attrNameLst>
                                      </p:cBhvr>
                                      <p:to>
                                        <p:strVal val="visible"/>
                                      </p:to>
                                    </p:set>
                                    <p:animEffect transition="in" filter="wipe(down)">
                                      <p:cBhvr>
                                        <p:cTn id="22" dur="500"/>
                                        <p:tgtEl>
                                          <p:spTgt spid="4">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Effect transition="in" filter="wipe(down)">
                                      <p:cBhvr>
                                        <p:cTn id="27" dur="500"/>
                                        <p:tgtEl>
                                          <p:spTgt spid="4">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wipe(down)">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What does posterior of a linear model look like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also sample from the Laplace approximate posterior of logistic regression</a:t>
            </a:r>
          </a:p>
          <a:p>
            <a:pPr>
              <a:buFont typeface="Wingdings" panose="05000000000000000000" pitchFamily="2" charset="2"/>
              <a:buChar char="§"/>
            </a:pPr>
            <a:r>
              <a:rPr lang="en-GB" dirty="0">
                <a:latin typeface="Abadi Extra Light" panose="020B0204020104020204" pitchFamily="34" charset="0"/>
              </a:rPr>
              <a:t>Each sample will give a weight </a:t>
            </a:r>
            <a:r>
              <a:rPr lang="en-GB" dirty="0" err="1">
                <a:latin typeface="Abadi Extra Light" panose="020B0204020104020204" pitchFamily="34" charset="0"/>
              </a:rPr>
              <a:t>vec</a:t>
            </a:r>
            <a:r>
              <a:rPr lang="en-GB" dirty="0">
                <a:latin typeface="Abadi Extra Light" panose="020B0204020104020204" pitchFamily="34" charset="0"/>
              </a:rPr>
              <a:t> defining a hyperplane separator</a:t>
            </a:r>
            <a:endParaRPr lang="en-GB" sz="800" dirty="0">
              <a:latin typeface="Abadi Extra Light" panose="020B0204020104020204" pitchFamily="34" charset="0"/>
            </a:endParaRPr>
          </a:p>
        </p:txBody>
      </p:sp>
      <p:pic>
        <p:nvPicPr>
          <p:cNvPr id="2050" name="Picture 2">
            <a:extLst>
              <a:ext uri="{FF2B5EF4-FFF2-40B4-BE49-F238E27FC236}">
                <a16:creationId xmlns:a16="http://schemas.microsoft.com/office/drawing/2014/main" id="{98576B02-6EDE-48FC-B164-EC9184E08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406" y="2340865"/>
            <a:ext cx="5397095" cy="42647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EEE909A-FA8F-4A19-A295-EADD1558CD29}"/>
              </a:ext>
            </a:extLst>
          </p:cNvPr>
          <p:cNvPicPr>
            <a:picLocks noChangeAspect="1"/>
          </p:cNvPicPr>
          <p:nvPr/>
        </p:nvPicPr>
        <p:blipFill>
          <a:blip r:embed="rId4"/>
          <a:stretch>
            <a:fillRect/>
          </a:stretch>
        </p:blipFill>
        <p:spPr>
          <a:xfrm>
            <a:off x="10516562" y="2202744"/>
            <a:ext cx="1004822" cy="965223"/>
          </a:xfrm>
          <a:prstGeom prst="rect">
            <a:avLst/>
          </a:prstGeom>
        </p:spPr>
      </p:pic>
      <p:sp>
        <p:nvSpPr>
          <p:cNvPr id="18" name="Speech Bubble: Rectangle 17">
            <a:extLst>
              <a:ext uri="{FF2B5EF4-FFF2-40B4-BE49-F238E27FC236}">
                <a16:creationId xmlns:a16="http://schemas.microsoft.com/office/drawing/2014/main" id="{9DED1C84-2EC3-4207-9A2E-2B069A746AE7}"/>
              </a:ext>
            </a:extLst>
          </p:cNvPr>
          <p:cNvSpPr/>
          <p:nvPr/>
        </p:nvSpPr>
        <p:spPr>
          <a:xfrm>
            <a:off x="7963913" y="2567779"/>
            <a:ext cx="2457681" cy="1200375"/>
          </a:xfrm>
          <a:prstGeom prst="wedgeRectCallout">
            <a:avLst>
              <a:gd name="adj1" fmla="val 68577"/>
              <a:gd name="adj2" fmla="val -4151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Not all separators are equally good; their goodness depends on their posterior probabilities</a:t>
            </a:r>
          </a:p>
        </p:txBody>
      </p:sp>
      <p:sp>
        <p:nvSpPr>
          <p:cNvPr id="20" name="Speech Bubble: Rectangle 19">
            <a:extLst>
              <a:ext uri="{FF2B5EF4-FFF2-40B4-BE49-F238E27FC236}">
                <a16:creationId xmlns:a16="http://schemas.microsoft.com/office/drawing/2014/main" id="{58AFADA2-6C96-4C1C-95A6-2335FC739AFF}"/>
              </a:ext>
            </a:extLst>
          </p:cNvPr>
          <p:cNvSpPr/>
          <p:nvPr/>
        </p:nvSpPr>
        <p:spPr>
          <a:xfrm>
            <a:off x="7859955" y="4080806"/>
            <a:ext cx="2457681" cy="1200375"/>
          </a:xfrm>
          <a:prstGeom prst="wedgeRectCallout">
            <a:avLst>
              <a:gd name="adj1" fmla="val 43872"/>
              <a:gd name="adj2" fmla="val -92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When making predictions, we can still use all of them but weighted by their importance based on their posterior probabilities</a:t>
            </a:r>
          </a:p>
        </p:txBody>
      </p:sp>
      <p:sp>
        <p:nvSpPr>
          <p:cNvPr id="21" name="Speech Bubble: Rectangle 20">
            <a:extLst>
              <a:ext uri="{FF2B5EF4-FFF2-40B4-BE49-F238E27FC236}">
                <a16:creationId xmlns:a16="http://schemas.microsoft.com/office/drawing/2014/main" id="{9FA5BBA4-C71D-4FCC-ABF7-BED7DA1F7B0C}"/>
              </a:ext>
            </a:extLst>
          </p:cNvPr>
          <p:cNvSpPr/>
          <p:nvPr/>
        </p:nvSpPr>
        <p:spPr>
          <a:xfrm>
            <a:off x="7482874" y="5498191"/>
            <a:ext cx="3086045" cy="770936"/>
          </a:xfrm>
          <a:prstGeom prst="wedgeRectCallout">
            <a:avLst>
              <a:gd name="adj1" fmla="val 28898"/>
              <a:gd name="adj2" fmla="val -92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That’s exactly what we do when computing the predictive distribution</a:t>
            </a:r>
          </a:p>
        </p:txBody>
      </p:sp>
    </p:spTree>
    <p:custDataLst>
      <p:tags r:id="rId1"/>
    </p:custDataLst>
    <p:extLst>
      <p:ext uri="{BB962C8B-B14F-4D97-AF65-F5344CB8AC3E}">
        <p14:creationId xmlns:p14="http://schemas.microsoft.com/office/powerpoint/2010/main" val="707726390"/>
      </p:ext>
    </p:extLst>
  </p:cSld>
  <p:clrMapOvr>
    <a:masterClrMapping/>
  </p:clrMapOvr>
  <mc:AlternateContent xmlns:mc="http://schemas.openxmlformats.org/markup-compatibility/2006" xmlns:p14="http://schemas.microsoft.com/office/powerpoint/2010/main">
    <mc:Choice Requires="p14">
      <p:transition spd="slow" p14:dur="2000" advTm="230853"/>
    </mc:Choice>
    <mc:Fallback xmlns="">
      <p:transition spd="slow" advTm="2308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 Linear Regression: Predictive Distribution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Want the predictive distribution </a:t>
                </a:r>
                <a14:m>
                  <m:oMath xmlns:m="http://schemas.openxmlformats.org/officeDocument/2006/math">
                    <m:r>
                      <a:rPr lang="en-GB" sz="2600" i="1" dirty="0" smtClean="0">
                        <a:latin typeface="Cambria Math" panose="02040503050406030204" pitchFamily="18" charset="0"/>
                      </a:rPr>
                      <m:t>𝑝</m:t>
                    </m:r>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IN" sz="2600" b="0" i="1" dirty="0" smtClean="0">
                            <a:latin typeface="Cambria Math" panose="02040503050406030204" pitchFamily="18" charset="0"/>
                          </a:rPr>
                          <m:t>𝑦</m:t>
                        </m:r>
                      </m:e>
                      <m:sub>
                        <m:r>
                          <a:rPr lang="en-IN" sz="2600" b="0" i="1" dirty="0" smtClean="0">
                            <a:latin typeface="Cambria Math" panose="02040503050406030204" pitchFamily="18" charset="0"/>
                          </a:rPr>
                          <m:t>∗</m:t>
                        </m:r>
                      </m:sub>
                    </m:sSub>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IN" sz="2600" b="1" i="1" dirty="0" smtClean="0">
                            <a:latin typeface="Cambria Math" panose="02040503050406030204" pitchFamily="18" charset="0"/>
                          </a:rPr>
                          <m:t>𝒙</m:t>
                        </m:r>
                      </m:e>
                      <m:sub>
                        <m:r>
                          <a:rPr lang="en-IN" sz="2600" b="0" i="1" dirty="0" smtClean="0">
                            <a:latin typeface="Cambria Math" panose="02040503050406030204" pitchFamily="18" charset="0"/>
                          </a:rPr>
                          <m:t>∗</m:t>
                        </m:r>
                      </m:sub>
                    </m:sSub>
                    <m:r>
                      <a:rPr lang="en-GB" sz="2600" i="1" dirty="0" smtClean="0">
                        <a:latin typeface="Cambria Math" panose="02040503050406030204" pitchFamily="18" charset="0"/>
                      </a:rPr>
                      <m:t>, </m:t>
                    </m:r>
                    <m:r>
                      <a:rPr lang="en-GB" sz="2600" b="1" i="1" dirty="0" smtClean="0">
                        <a:latin typeface="Cambria Math" panose="02040503050406030204" pitchFamily="18" charset="0"/>
                      </a:rPr>
                      <m:t>𝑿</m:t>
                    </m:r>
                    <m:r>
                      <a:rPr lang="en-GB" sz="2600" i="1" dirty="0" smtClean="0">
                        <a:latin typeface="Cambria Math" panose="02040503050406030204" pitchFamily="18" charset="0"/>
                      </a:rPr>
                      <m:t>, </m:t>
                    </m:r>
                    <m:r>
                      <a:rPr lang="en-GB" sz="2600" b="1" i="1" dirty="0" smtClean="0">
                        <a:latin typeface="Cambria Math" panose="02040503050406030204" pitchFamily="18" charset="0"/>
                      </a:rPr>
                      <m:t>𝒚</m:t>
                    </m:r>
                    <m:r>
                      <a:rPr lang="en-GB" sz="2600" i="1" dirty="0" smtClean="0">
                        <a:latin typeface="Cambria Math" panose="02040503050406030204" pitchFamily="18" charset="0"/>
                      </a:rPr>
                      <m:t>) </m:t>
                    </m:r>
                  </m:oMath>
                </a14:m>
                <a:r>
                  <a:rPr lang="en-GB" sz="2600" dirty="0">
                    <a:latin typeface="Abadi Extra Light" panose="020B0204020104020204" pitchFamily="34" charset="0"/>
                  </a:rPr>
                  <a:t>of the output </a:t>
                </a:r>
                <a14:m>
                  <m:oMath xmlns:m="http://schemas.openxmlformats.org/officeDocument/2006/math">
                    <m:sSub>
                      <m:sSubPr>
                        <m:ctrlPr>
                          <a:rPr lang="en-IN" sz="2600" i="1" dirty="0">
                            <a:latin typeface="Cambria Math" panose="02040503050406030204" pitchFamily="18" charset="0"/>
                          </a:rPr>
                        </m:ctrlPr>
                      </m:sSubPr>
                      <m:e>
                        <m:r>
                          <a:rPr lang="en-IN" sz="2600" i="1" dirty="0">
                            <a:latin typeface="Cambria Math" panose="02040503050406030204" pitchFamily="18" charset="0"/>
                          </a:rPr>
                          <m:t>𝑦</m:t>
                        </m:r>
                      </m:e>
                      <m:sub>
                        <m:r>
                          <a:rPr lang="en-IN" sz="2600" i="1" dirty="0">
                            <a:latin typeface="Cambria Math" panose="02040503050406030204" pitchFamily="18" charset="0"/>
                          </a:rPr>
                          <m:t>∗</m:t>
                        </m:r>
                      </m:sub>
                    </m:sSub>
                  </m:oMath>
                </a14:m>
                <a:r>
                  <a:rPr lang="en-GB" sz="2600" dirty="0">
                    <a:latin typeface="Abadi Extra Light" panose="020B0204020104020204" pitchFamily="34" charset="0"/>
                  </a:rPr>
                  <a:t> for a new input </a:t>
                </a:r>
                <a14:m>
                  <m:oMath xmlns:m="http://schemas.openxmlformats.org/officeDocument/2006/math">
                    <m:sSub>
                      <m:sSubPr>
                        <m:ctrlPr>
                          <a:rPr lang="en-IN" sz="2600" i="1" dirty="0">
                            <a:latin typeface="Cambria Math" panose="02040503050406030204" pitchFamily="18" charset="0"/>
                          </a:rPr>
                        </m:ctrlPr>
                      </m:sSubPr>
                      <m:e>
                        <m:r>
                          <a:rPr lang="en-IN" sz="2600" b="1" i="1" dirty="0">
                            <a:latin typeface="Cambria Math" panose="02040503050406030204" pitchFamily="18" charset="0"/>
                          </a:rPr>
                          <m:t>𝒙</m:t>
                        </m:r>
                      </m:e>
                      <m:sub>
                        <m:r>
                          <a:rPr lang="en-IN" sz="2600" i="1" dirty="0">
                            <a:latin typeface="Cambria Math" panose="02040503050406030204" pitchFamily="18" charset="0"/>
                          </a:rPr>
                          <m:t>∗</m:t>
                        </m:r>
                      </m:sub>
                    </m:sSub>
                  </m:oMath>
                </a14:m>
                <a:r>
                  <a:rPr lang="en-GB" sz="200" b="1" dirty="0">
                    <a:latin typeface="Abadi Extra Light" panose="020B0204020104020204" pitchFamily="34" charset="0"/>
                  </a:rPr>
                  <a:t>(</a:t>
                </a:r>
              </a:p>
              <a:p>
                <a:pPr>
                  <a:buFont typeface="Wingdings" panose="05000000000000000000" pitchFamily="2" charset="2"/>
                  <a:buChar char="§"/>
                </a:pPr>
                <a:r>
                  <a:rPr lang="en-GB" dirty="0">
                    <a:latin typeface="Abadi Extra Light" panose="020B0204020104020204" pitchFamily="34" charset="0"/>
                  </a:rPr>
                  <a:t>With MLE/MAP estimate of </a:t>
                </a:r>
                <a14:m>
                  <m:oMath xmlns:m="http://schemas.openxmlformats.org/officeDocument/2006/math">
                    <m:r>
                      <a:rPr lang="en-GB" b="1" i="1" dirty="0" smtClean="0">
                        <a:latin typeface="Cambria Math" panose="02040503050406030204" pitchFamily="18" charset="0"/>
                      </a:rPr>
                      <m:t>𝒘</m:t>
                    </m:r>
                  </m:oMath>
                </a14:m>
                <a:r>
                  <a:rPr lang="en-GB" dirty="0">
                    <a:latin typeface="Abadi Extra Light" panose="020B0204020104020204" pitchFamily="34" charset="0"/>
                  </a:rPr>
                  <a:t>, we will use the plug-in predictive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we have the full posterior over </a:t>
                </a:r>
                <a14:m>
                  <m:oMath xmlns:m="http://schemas.openxmlformats.org/officeDocument/2006/math">
                    <m:r>
                      <a:rPr lang="en-IN" b="1" i="1" smtClean="0">
                        <a:latin typeface="Cambria Math" panose="02040503050406030204" pitchFamily="18" charset="0"/>
                      </a:rPr>
                      <m:t>𝒘</m:t>
                    </m:r>
                  </m:oMath>
                </a14:m>
                <a:r>
                  <a:rPr lang="en-GB" dirty="0">
                    <a:latin typeface="Abadi Extra Light" panose="020B0204020104020204" pitchFamily="34" charset="0"/>
                  </a:rPr>
                  <a:t>, can compute the </a:t>
                </a:r>
                <a:r>
                  <a:rPr lang="en-GB" dirty="0">
                    <a:solidFill>
                      <a:srgbClr val="0000FF"/>
                    </a:solidFill>
                    <a:latin typeface="Abadi Extra Light" panose="020B0204020104020204" pitchFamily="34" charset="0"/>
                  </a:rPr>
                  <a:t>posterior predictive dist.</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Requires an integral but has a closed form</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Input-specific predictive uncertainty useful in problems where we want confidence estimates of the predictions made by the model (e.g., Active Learning)</a:t>
                </a: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645" r="-1558" b="-2961"/>
                </a:stretch>
              </a:blipFill>
            </p:spPr>
            <p:txBody>
              <a:bodyPr/>
              <a:lstStyle/>
              <a:p>
                <a:r>
                  <a:rPr lang="en-IN">
                    <a:noFill/>
                  </a:rPr>
                  <a:t> </a:t>
                </a:r>
              </a:p>
            </p:txBody>
          </p:sp>
        </mc:Fallback>
      </mc:AlternateContent>
      <p:pic>
        <p:nvPicPr>
          <p:cNvPr id="14338" name="Picture 2">
            <a:extLst>
              <a:ext uri="{FF2B5EF4-FFF2-40B4-BE49-F238E27FC236}">
                <a16:creationId xmlns:a16="http://schemas.microsoft.com/office/drawing/2014/main" id="{30167190-DE49-4B19-90F7-C17BADD82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35" y="2185266"/>
            <a:ext cx="104965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16AD7CFC-6819-426F-993F-94D0A6809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753" y="3821908"/>
            <a:ext cx="5943600" cy="790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Speech Bubble: Rectangle 7">
                <a:extLst>
                  <a:ext uri="{FF2B5EF4-FFF2-40B4-BE49-F238E27FC236}">
                    <a16:creationId xmlns:a16="http://schemas.microsoft.com/office/drawing/2014/main" id="{8EF761AB-9EB8-4A03-9ED6-56FA96752B6A}"/>
                  </a:ext>
                </a:extLst>
              </p:cNvPr>
              <p:cNvSpPr/>
              <p:nvPr/>
            </p:nvSpPr>
            <p:spPr>
              <a:xfrm>
                <a:off x="9636297" y="3809480"/>
                <a:ext cx="2290458" cy="906326"/>
              </a:xfrm>
              <a:prstGeom prst="wedgeRectCallout">
                <a:avLst>
                  <a:gd name="adj1" fmla="val -71719"/>
                  <a:gd name="adj2" fmla="val -538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the hyperparameters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and </a:t>
                </a:r>
                <a14:m>
                  <m:oMath xmlns:m="http://schemas.openxmlformats.org/officeDocument/2006/math">
                    <m:r>
                      <a:rPr lang="en-IN" sz="1400" i="1" dirty="0" smtClean="0">
                        <a:solidFill>
                          <a:schemeClr val="tx1"/>
                        </a:solidFill>
                        <a:latin typeface="Cambria Math" panose="02040503050406030204" pitchFamily="18" charset="0"/>
                      </a:rPr>
                      <m:t>𝛽</m:t>
                    </m:r>
                  </m:oMath>
                </a14:m>
                <a:r>
                  <a:rPr lang="en-GB" sz="1400" dirty="0">
                    <a:solidFill>
                      <a:schemeClr val="tx1"/>
                    </a:solidFill>
                    <a:latin typeface="Abadi Extra Light" panose="020B0204020104020204" pitchFamily="34" charset="0"/>
                  </a:rPr>
                  <a:t> are known (otherwise, the PPD can’t be computed exactly)</a:t>
                </a:r>
              </a:p>
            </p:txBody>
          </p:sp>
        </mc:Choice>
        <mc:Fallback xmlns="">
          <p:sp>
            <p:nvSpPr>
              <p:cNvPr id="8" name="Speech Bubble: Rectangle 7">
                <a:extLst>
                  <a:ext uri="{FF2B5EF4-FFF2-40B4-BE49-F238E27FC236}">
                    <a16:creationId xmlns:a16="http://schemas.microsoft.com/office/drawing/2014/main" id="{8EF761AB-9EB8-4A03-9ED6-56FA96752B6A}"/>
                  </a:ext>
                </a:extLst>
              </p:cNvPr>
              <p:cNvSpPr>
                <a:spLocks noRot="1" noChangeAspect="1" noMove="1" noResize="1" noEditPoints="1" noAdjustHandles="1" noChangeArrowheads="1" noChangeShapeType="1" noTextEdit="1"/>
              </p:cNvSpPr>
              <p:nvPr/>
            </p:nvSpPr>
            <p:spPr>
              <a:xfrm>
                <a:off x="9636297" y="3809480"/>
                <a:ext cx="2290458" cy="906326"/>
              </a:xfrm>
              <a:prstGeom prst="wedgeRectCallout">
                <a:avLst>
                  <a:gd name="adj1" fmla="val -71719"/>
                  <a:gd name="adj2" fmla="val -5389"/>
                </a:avLst>
              </a:prstGeom>
              <a:blipFill>
                <a:blip r:embed="rId6"/>
                <a:stretch>
                  <a:fillRect t="-2632" b="-7237"/>
                </a:stretch>
              </a:blipFill>
              <a:ln w="19050">
                <a:solidFill>
                  <a:schemeClr val="accent2"/>
                </a:solidFill>
              </a:ln>
            </p:spPr>
            <p:txBody>
              <a:bodyPr/>
              <a:lstStyle/>
              <a:p>
                <a:r>
                  <a:rPr lang="en-IN">
                    <a:noFill/>
                  </a:rPr>
                  <a:t> </a:t>
                </a:r>
              </a:p>
            </p:txBody>
          </p:sp>
        </mc:Fallback>
      </mc:AlternateContent>
      <p:pic>
        <p:nvPicPr>
          <p:cNvPr id="14342" name="Picture 6">
            <a:extLst>
              <a:ext uri="{FF2B5EF4-FFF2-40B4-BE49-F238E27FC236}">
                <a16:creationId xmlns:a16="http://schemas.microsoft.com/office/drawing/2014/main" id="{29C0DCA9-AA1E-4DC7-8051-D47299D150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5153" y="5098167"/>
            <a:ext cx="6400800" cy="6953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1B8862C0-32A6-4DAA-983C-2BD1C203E2B7}"/>
                  </a:ext>
                </a:extLst>
              </p:cNvPr>
              <p:cNvSpPr/>
              <p:nvPr/>
            </p:nvSpPr>
            <p:spPr>
              <a:xfrm>
                <a:off x="9327779" y="4807744"/>
                <a:ext cx="2539992" cy="1009650"/>
              </a:xfrm>
              <a:prstGeom prst="wedgeRectCallout">
                <a:avLst>
                  <a:gd name="adj1" fmla="val -65383"/>
                  <a:gd name="adj2" fmla="val -17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FF0000"/>
                    </a:solidFill>
                    <a:latin typeface="Abadi Extra Light" panose="020B0204020104020204" pitchFamily="34" charset="0"/>
                  </a:rPr>
                  <a:t>Input-specific predictive variance </a:t>
                </a:r>
                <a:r>
                  <a:rPr lang="en-IN" sz="1400" dirty="0">
                    <a:solidFill>
                      <a:schemeClr val="tx1"/>
                    </a:solidFill>
                    <a:latin typeface="Abadi Extra Light" panose="020B0204020104020204" pitchFamily="34" charset="0"/>
                  </a:rPr>
                  <a:t>unlike the MLE/MAP based predictive where it was </a:t>
                </a:r>
                <a14:m>
                  <m:oMath xmlns:m="http://schemas.openxmlformats.org/officeDocument/2006/math">
                    <m:sSup>
                      <m:sSupPr>
                        <m:ctrlPr>
                          <a:rPr lang="en-IN" sz="1400" b="0" i="1" smtClean="0">
                            <a:solidFill>
                              <a:schemeClr val="tx1"/>
                            </a:solidFill>
                            <a:latin typeface="Cambria Math" panose="02040503050406030204" pitchFamily="18" charset="0"/>
                          </a:rPr>
                        </m:ctrlPr>
                      </m:sSupPr>
                      <m:e>
                        <m:r>
                          <a:rPr lang="en-IN" sz="1400" b="0" i="1" smtClean="0">
                            <a:solidFill>
                              <a:schemeClr val="tx1"/>
                            </a:solidFill>
                            <a:latin typeface="Cambria Math" panose="02040503050406030204" pitchFamily="18" charset="0"/>
                          </a:rPr>
                          <m:t>𝛽</m:t>
                        </m:r>
                      </m:e>
                      <m:sup>
                        <m:r>
                          <a:rPr lang="en-IN" sz="1400" b="0" i="1" smtClean="0">
                            <a:solidFill>
                              <a:schemeClr val="tx1"/>
                            </a:solidFill>
                            <a:latin typeface="Cambria Math" panose="02040503050406030204" pitchFamily="18" charset="0"/>
                          </a:rPr>
                          <m:t>−1</m:t>
                        </m:r>
                      </m:sup>
                    </m:sSup>
                  </m:oMath>
                </a14:m>
                <a:r>
                  <a:rPr lang="en-IN" sz="1400" dirty="0">
                    <a:solidFill>
                      <a:schemeClr val="tx1"/>
                    </a:solidFill>
                    <a:latin typeface="Abadi Extra Light" panose="020B0204020104020204" pitchFamily="34" charset="0"/>
                  </a:rPr>
                  <a:t> (and was same for all test inputs)</a:t>
                </a:r>
                <a:endParaRPr lang="en-GB" sz="1400" dirty="0">
                  <a:solidFill>
                    <a:schemeClr val="tx1"/>
                  </a:solidFill>
                  <a:latin typeface="Abadi Extra Light" panose="020B0204020104020204" pitchFamily="34" charset="0"/>
                </a:endParaRPr>
              </a:p>
            </p:txBody>
          </p:sp>
        </mc:Choice>
        <mc:Fallback xmlns="">
          <p:sp>
            <p:nvSpPr>
              <p:cNvPr id="10" name="Speech Bubble: Rectangle 9">
                <a:extLst>
                  <a:ext uri="{FF2B5EF4-FFF2-40B4-BE49-F238E27FC236}">
                    <a16:creationId xmlns:a16="http://schemas.microsoft.com/office/drawing/2014/main" id="{1B8862C0-32A6-4DAA-983C-2BD1C203E2B7}"/>
                  </a:ext>
                </a:extLst>
              </p:cNvPr>
              <p:cNvSpPr>
                <a:spLocks noRot="1" noChangeAspect="1" noMove="1" noResize="1" noEditPoints="1" noAdjustHandles="1" noChangeArrowheads="1" noChangeShapeType="1" noTextEdit="1"/>
              </p:cNvSpPr>
              <p:nvPr/>
            </p:nvSpPr>
            <p:spPr>
              <a:xfrm>
                <a:off x="9327779" y="4807744"/>
                <a:ext cx="2539992" cy="1009650"/>
              </a:xfrm>
              <a:prstGeom prst="wedgeRectCallout">
                <a:avLst>
                  <a:gd name="adj1" fmla="val -65383"/>
                  <a:gd name="adj2" fmla="val -1766"/>
                </a:avLst>
              </a:prstGeom>
              <a:blipFill>
                <a:blip r:embed="rId10"/>
                <a:stretch>
                  <a:fillRect b="-1786"/>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DE0B39AF-C1AC-4DC1-8066-488E4FC5F85C}"/>
              </a:ext>
            </a:extLst>
          </p:cNvPr>
          <p:cNvSpPr/>
          <p:nvPr/>
        </p:nvSpPr>
        <p:spPr>
          <a:xfrm>
            <a:off x="6597091" y="4715806"/>
            <a:ext cx="1450886" cy="279037"/>
          </a:xfrm>
          <a:prstGeom prst="wedgeRectCallout">
            <a:avLst>
              <a:gd name="adj1" fmla="val -53472"/>
              <a:gd name="adj2" fmla="val 14036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FF0000"/>
                </a:solidFill>
                <a:latin typeface="Abadi Extra Light" panose="020B0204020104020204" pitchFamily="34" charset="0"/>
              </a:rPr>
              <a:t>Mean prediction</a:t>
            </a:r>
            <a:endParaRPr lang="en-GB" sz="1400" dirty="0">
              <a:solidFill>
                <a:schemeClr val="tx1"/>
              </a:solidFill>
              <a:latin typeface="Abadi Extra Light" panose="020B0204020104020204" pitchFamily="34" charset="0"/>
            </a:endParaRPr>
          </a:p>
        </p:txBody>
      </p:sp>
      <p:sp>
        <p:nvSpPr>
          <p:cNvPr id="5" name="Speech Bubble: Rectangle 4">
            <a:extLst>
              <a:ext uri="{FF2B5EF4-FFF2-40B4-BE49-F238E27FC236}">
                <a16:creationId xmlns:a16="http://schemas.microsoft.com/office/drawing/2014/main" id="{FA591802-DC94-23B2-889E-2A4D35054769}"/>
              </a:ext>
            </a:extLst>
          </p:cNvPr>
          <p:cNvSpPr/>
          <p:nvPr/>
        </p:nvSpPr>
        <p:spPr>
          <a:xfrm>
            <a:off x="324229" y="4994843"/>
            <a:ext cx="2138547" cy="885373"/>
          </a:xfrm>
          <a:prstGeom prst="wedgeRectCallout">
            <a:avLst>
              <a:gd name="adj1" fmla="val 77386"/>
              <a:gd name="adj2" fmla="val -736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Will provide the proof separately but it is straightforward when using properties of Gaussian</a:t>
            </a:r>
            <a:endParaRPr lang="en-GB"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42018671"/>
      </p:ext>
    </p:extLst>
  </p:cSld>
  <p:clrMapOvr>
    <a:masterClrMapping/>
  </p:clrMapOvr>
  <mc:AlternateContent xmlns:mc="http://schemas.openxmlformats.org/markup-compatibility/2006" xmlns:p14="http://schemas.microsoft.com/office/powerpoint/2010/main">
    <mc:Choice Requires="p14">
      <p:transition spd="slow" p14:dur="2000" advTm="378315"/>
    </mc:Choice>
    <mc:Fallback xmlns="">
      <p:transition spd="slow" advTm="3783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wipe(down)">
                                      <p:cBhvr>
                                        <p:cTn id="17" dur="500"/>
                                        <p:tgtEl>
                                          <p:spTgt spid="14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340"/>
                                        </p:tgtEl>
                                        <p:attrNameLst>
                                          <p:attrName>style.visibility</p:attrName>
                                        </p:attrNameLst>
                                      </p:cBhvr>
                                      <p:to>
                                        <p:strVal val="visible"/>
                                      </p:to>
                                    </p:set>
                                    <p:animEffect transition="in" filter="wipe(down)">
                                      <p:cBhvr>
                                        <p:cTn id="27" dur="500"/>
                                        <p:tgtEl>
                                          <p:spTgt spid="143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342"/>
                                        </p:tgtEl>
                                        <p:attrNameLst>
                                          <p:attrName>style.visibility</p:attrName>
                                        </p:attrNameLst>
                                      </p:cBhvr>
                                      <p:to>
                                        <p:strVal val="visible"/>
                                      </p:to>
                                    </p:set>
                                    <p:animEffect transition="in" filter="wipe(down)">
                                      <p:cBhvr>
                                        <p:cTn id="42" dur="500"/>
                                        <p:tgtEl>
                                          <p:spTgt spid="143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wipe(down)">
                                      <p:cBhvr>
                                        <p:cTn id="6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Logistic Regression: Predictive Distribution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When using MLE/MAP solution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IN" b="1" i="1" smtClean="0">
                                <a:latin typeface="Cambria Math" panose="02040503050406030204" pitchFamily="18" charset="0"/>
                              </a:rPr>
                              <m:t>𝒘</m:t>
                            </m:r>
                          </m:e>
                        </m:acc>
                      </m:e>
                      <m:sub>
                        <m:r>
                          <a:rPr lang="en-IN" b="0" i="1" smtClean="0">
                            <a:latin typeface="Cambria Math" panose="02040503050406030204" pitchFamily="18" charset="0"/>
                          </a:rPr>
                          <m:t>𝑜𝑝𝑡</m:t>
                        </m:r>
                      </m:sub>
                    </m:sSub>
                  </m:oMath>
                </a14:m>
                <a:r>
                  <a:rPr lang="en-GB" dirty="0">
                    <a:latin typeface="Abadi Extra Light" panose="020B0204020104020204" pitchFamily="34" charset="0"/>
                  </a:rPr>
                  <a:t>, can use the </a:t>
                </a:r>
                <a:r>
                  <a:rPr lang="en-GB" dirty="0">
                    <a:solidFill>
                      <a:srgbClr val="0000FF"/>
                    </a:solidFill>
                    <a:latin typeface="Abadi Extra Light" panose="020B0204020104020204" pitchFamily="34" charset="0"/>
                  </a:rPr>
                  <a:t>plug-in predictive distribution</a:t>
                </a:r>
                <a:endParaRPr lang="en-GB" sz="200" dirty="0">
                  <a:solidFill>
                    <a:srgbClr val="0000FF"/>
                  </a:solidFill>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using fully Bayesian inference, we must compute the posterior predictive</a:t>
                </a: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13E3FF-9AD5-4F83-8A78-8C2DB0FDC510}"/>
                  </a:ext>
                </a:extLst>
              </p:cNvPr>
              <p:cNvSpPr txBox="1"/>
              <p:nvPr/>
            </p:nvSpPr>
            <p:spPr>
              <a:xfrm>
                <a:off x="1919541" y="1779938"/>
                <a:ext cx="8951425" cy="568617"/>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=1</m:t>
                        </m:r>
                      </m:e>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m:t>
                        </m:r>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0" i="0" smtClean="0">
                        <a:latin typeface="Cambria Math" panose="02040503050406030204" pitchFamily="18" charset="0"/>
                      </a:rPr>
                      <m:t>=</m:t>
                    </m:r>
                    <m:nary>
                      <m:naryPr>
                        <m:limLoc m:val="undOvr"/>
                        <m:subHide m:val="on"/>
                        <m:supHide m:val="on"/>
                        <m:ctrlPr>
                          <a:rPr lang="en-IN" sz="3200" b="0" i="1" smtClean="0">
                            <a:latin typeface="Cambria Math" panose="02040503050406030204" pitchFamily="18" charset="0"/>
                          </a:rPr>
                        </m:ctrlPr>
                      </m:naryPr>
                      <m:sub/>
                      <m:sup/>
                      <m:e>
                        <m:r>
                          <a:rPr lang="en-IN" sz="3200" i="1">
                            <a:latin typeface="Cambria Math" panose="02040503050406030204" pitchFamily="18" charset="0"/>
                          </a:rPr>
                          <m:t>𝑝</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m:t>
                                </m:r>
                              </m:sub>
                            </m:sSub>
                            <m:r>
                              <a:rPr lang="en-IN" sz="3200" i="1">
                                <a:latin typeface="Cambria Math" panose="02040503050406030204" pitchFamily="18" charset="0"/>
                              </a:rPr>
                              <m:t>=1</m:t>
                            </m:r>
                          </m:e>
                          <m:e>
                            <m:sSub>
                              <m:sSubPr>
                                <m:ctrlPr>
                                  <a:rPr lang="en-IN" sz="3200" i="1">
                                    <a:latin typeface="Cambria Math" panose="02040503050406030204" pitchFamily="18" charset="0"/>
                                  </a:rPr>
                                </m:ctrlPr>
                              </m:sSubPr>
                              <m:e>
                                <m:r>
                                  <a:rPr lang="en-IN" sz="3200" b="1" i="1">
                                    <a:latin typeface="Cambria Math" panose="02040503050406030204" pitchFamily="18" charset="0"/>
                                  </a:rPr>
                                  <m:t>𝒘</m:t>
                                </m:r>
                                <m:r>
                                  <a:rPr lang="en-IN" sz="3200">
                                    <a:latin typeface="Cambria Math" panose="02040503050406030204" pitchFamily="18" charset="0"/>
                                  </a:rPr>
                                  <m:t>,</m:t>
                                </m:r>
                                <m:r>
                                  <a:rPr lang="en-IN" sz="3200" b="1" i="1">
                                    <a:latin typeface="Cambria Math" panose="02040503050406030204" pitchFamily="18" charset="0"/>
                                  </a:rPr>
                                  <m:t>𝒙</m:t>
                                </m:r>
                              </m:e>
                              <m:sub>
                                <m:r>
                                  <a:rPr lang="en-IN" sz="3200" i="1">
                                    <a:latin typeface="Cambria Math" panose="02040503050406030204" pitchFamily="18" charset="0"/>
                                  </a:rPr>
                                  <m:t>∗</m:t>
                                </m:r>
                              </m:sub>
                            </m:sSub>
                          </m:e>
                        </m:d>
                        <m:r>
                          <a:rPr lang="en-IN" sz="3200" i="1">
                            <a:latin typeface="Cambria Math" panose="02040503050406030204" pitchFamily="18" charset="0"/>
                          </a:rPr>
                          <m:t>𝑝</m:t>
                        </m:r>
                        <m:d>
                          <m:dPr>
                            <m:ctrlPr>
                              <a:rPr lang="en-IN" sz="3200" i="1">
                                <a:latin typeface="Cambria Math" panose="02040503050406030204" pitchFamily="18" charset="0"/>
                              </a:rPr>
                            </m:ctrlPr>
                          </m:dPr>
                          <m:e>
                            <m:r>
                              <a:rPr lang="en-IN" sz="3200" b="1" i="1">
                                <a:latin typeface="Cambria Math" panose="02040503050406030204" pitchFamily="18" charset="0"/>
                              </a:rPr>
                              <m:t>𝒘</m:t>
                            </m:r>
                          </m:e>
                          <m:e>
                            <m:r>
                              <a:rPr lang="en-IN" sz="3200" b="1" i="1">
                                <a:latin typeface="Cambria Math" panose="02040503050406030204" pitchFamily="18" charset="0"/>
                              </a:rPr>
                              <m:t>𝑿</m:t>
                            </m:r>
                            <m:r>
                              <a:rPr lang="en-IN" sz="3200" i="1">
                                <a:latin typeface="Cambria Math" panose="02040503050406030204" pitchFamily="18" charset="0"/>
                              </a:rPr>
                              <m:t>,</m:t>
                            </m:r>
                            <m:r>
                              <a:rPr lang="en-IN" sz="3200" b="1" i="1">
                                <a:latin typeface="Cambria Math" panose="02040503050406030204" pitchFamily="18" charset="0"/>
                              </a:rPr>
                              <m:t>𝒚</m:t>
                            </m:r>
                          </m:e>
                        </m:d>
                        <m:r>
                          <a:rPr lang="en-IN" sz="3200" i="1">
                            <a:latin typeface="Cambria Math" panose="02040503050406030204" pitchFamily="18" charset="0"/>
                          </a:rPr>
                          <m:t>𝑑</m:t>
                        </m:r>
                        <m:r>
                          <a:rPr lang="en-IN" sz="3200" b="1" i="1">
                            <a:latin typeface="Cambria Math" panose="02040503050406030204" pitchFamily="18" charset="0"/>
                          </a:rPr>
                          <m:t>𝒘</m:t>
                        </m:r>
                      </m:e>
                    </m:nary>
                  </m:oMath>
                </a14:m>
                <a:r>
                  <a:rPr lang="en-IN" sz="3200" dirty="0"/>
                  <a:t> </a:t>
                </a:r>
              </a:p>
            </p:txBody>
          </p:sp>
        </mc:Choice>
        <mc:Fallback xmlns="">
          <p:sp>
            <p:nvSpPr>
              <p:cNvPr id="3" name="TextBox 2">
                <a:extLst>
                  <a:ext uri="{FF2B5EF4-FFF2-40B4-BE49-F238E27FC236}">
                    <a16:creationId xmlns:a16="http://schemas.microsoft.com/office/drawing/2014/main" id="{E513E3FF-9AD5-4F83-8A78-8C2DB0FDC510}"/>
                  </a:ext>
                </a:extLst>
              </p:cNvPr>
              <p:cNvSpPr txBox="1">
                <a:spLocks noRot="1" noChangeAspect="1" noMove="1" noResize="1" noEditPoints="1" noAdjustHandles="1" noChangeArrowheads="1" noChangeShapeType="1" noTextEdit="1"/>
              </p:cNvSpPr>
              <p:nvPr/>
            </p:nvSpPr>
            <p:spPr>
              <a:xfrm>
                <a:off x="1919541" y="1779938"/>
                <a:ext cx="8951425" cy="56861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0B658E-41BA-414B-9746-86DC90825DCC}"/>
                  </a:ext>
                </a:extLst>
              </p:cNvPr>
              <p:cNvSpPr txBox="1"/>
              <p:nvPr/>
            </p:nvSpPr>
            <p:spPr>
              <a:xfrm>
                <a:off x="4990807" y="2365739"/>
                <a:ext cx="6407523" cy="590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m:t>
                      </m:r>
                      <m:r>
                        <a:rPr lang="en-IN" sz="3200" i="1">
                          <a:latin typeface="Cambria Math" panose="02040503050406030204" pitchFamily="18" charset="0"/>
                        </a:rPr>
                        <m:t>𝑝</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m:t>
                              </m:r>
                            </m:sub>
                          </m:sSub>
                          <m:r>
                            <a:rPr lang="en-IN" sz="3200" i="1">
                              <a:latin typeface="Cambria Math" panose="02040503050406030204" pitchFamily="18" charset="0"/>
                            </a:rPr>
                            <m:t>=1</m:t>
                          </m:r>
                        </m:e>
                        <m:e>
                          <m:sSub>
                            <m:sSubPr>
                              <m:ctrlPr>
                                <a:rPr lang="en-IN" sz="3200" i="1">
                                  <a:latin typeface="Cambria Math" panose="02040503050406030204" pitchFamily="18" charset="0"/>
                                </a:rPr>
                              </m:ctrlPr>
                            </m:sSubPr>
                            <m:e>
                              <m:sSub>
                                <m:sSubPr>
                                  <m:ctrlPr>
                                    <a:rPr lang="en-GB" sz="3200" i="1">
                                      <a:latin typeface="Cambria Math" panose="02040503050406030204" pitchFamily="18" charset="0"/>
                                    </a:rPr>
                                  </m:ctrlPr>
                                </m:sSubPr>
                                <m:e>
                                  <m:acc>
                                    <m:accPr>
                                      <m:chr m:val="̂"/>
                                      <m:ctrlPr>
                                        <a:rPr lang="en-GB" sz="3200" i="1">
                                          <a:latin typeface="Cambria Math" panose="02040503050406030204" pitchFamily="18" charset="0"/>
                                        </a:rPr>
                                      </m:ctrlPr>
                                    </m:accPr>
                                    <m:e>
                                      <m:r>
                                        <a:rPr lang="en-IN" sz="3200" b="1" i="1">
                                          <a:latin typeface="Cambria Math" panose="02040503050406030204" pitchFamily="18" charset="0"/>
                                        </a:rPr>
                                        <m:t>𝒘</m:t>
                                      </m:r>
                                    </m:e>
                                  </m:acc>
                                </m:e>
                                <m:sub>
                                  <m:r>
                                    <a:rPr lang="en-IN" sz="3200" i="1">
                                      <a:latin typeface="Cambria Math" panose="02040503050406030204" pitchFamily="18" charset="0"/>
                                    </a:rPr>
                                    <m:t>𝑜𝑝𝑡</m:t>
                                  </m:r>
                                </m:sub>
                              </m:sSub>
                              <m:r>
                                <a:rPr lang="en-IN" sz="3200">
                                  <a:latin typeface="Cambria Math" panose="02040503050406030204" pitchFamily="18" charset="0"/>
                                </a:rPr>
                                <m:t>,</m:t>
                              </m:r>
                              <m:r>
                                <a:rPr lang="en-IN" sz="3200" b="1" i="1">
                                  <a:latin typeface="Cambria Math" panose="02040503050406030204" pitchFamily="18" charset="0"/>
                                </a:rPr>
                                <m:t>𝒙</m:t>
                              </m:r>
                            </m:e>
                            <m:sub>
                              <m:r>
                                <a:rPr lang="en-IN" sz="3200" i="1">
                                  <a:latin typeface="Cambria Math" panose="02040503050406030204" pitchFamily="18" charset="0"/>
                                </a:rPr>
                                <m:t>∗</m:t>
                              </m:r>
                            </m:sub>
                          </m:sSub>
                        </m:e>
                      </m:d>
                      <m:r>
                        <a:rPr lang="en-IN" sz="3200" b="0" i="1" smtClean="0">
                          <a:latin typeface="Cambria Math" panose="02040503050406030204" pitchFamily="18" charset="0"/>
                        </a:rPr>
                        <m:t>=</m:t>
                      </m:r>
                      <m:r>
                        <a:rPr lang="en-IN" sz="3200" b="0" i="1" smtClean="0">
                          <a:latin typeface="Cambria Math" panose="02040503050406030204" pitchFamily="18" charset="0"/>
                        </a:rPr>
                        <m:t>𝜎</m:t>
                      </m:r>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sSub>
                            <m:sSubPr>
                              <m:ctrlPr>
                                <a:rPr lang="en-GB" sz="3200" i="1">
                                  <a:latin typeface="Cambria Math" panose="02040503050406030204" pitchFamily="18" charset="0"/>
                                </a:rPr>
                              </m:ctrlPr>
                            </m:sSubPr>
                            <m:e>
                              <m:acc>
                                <m:accPr>
                                  <m:chr m:val="̂"/>
                                  <m:ctrlPr>
                                    <a:rPr lang="en-GB" sz="3200" i="1">
                                      <a:latin typeface="Cambria Math" panose="02040503050406030204" pitchFamily="18" charset="0"/>
                                    </a:rPr>
                                  </m:ctrlPr>
                                </m:accPr>
                                <m:e>
                                  <m:r>
                                    <a:rPr lang="en-IN" sz="3200" b="1" i="1">
                                      <a:latin typeface="Cambria Math" panose="02040503050406030204" pitchFamily="18" charset="0"/>
                                    </a:rPr>
                                    <m:t>𝒘</m:t>
                                  </m:r>
                                </m:e>
                              </m:acc>
                            </m:e>
                            <m:sub>
                              <m:r>
                                <a:rPr lang="en-IN" sz="3200" i="1">
                                  <a:latin typeface="Cambria Math" panose="02040503050406030204" pitchFamily="18" charset="0"/>
                                </a:rPr>
                                <m:t>𝑜𝑝𝑡</m:t>
                              </m:r>
                            </m:sub>
                          </m:sSub>
                        </m:e>
                        <m:sup>
                          <m:r>
                            <a:rPr lang="en-IN" sz="3200" i="1">
                              <a:latin typeface="Cambria Math" panose="02040503050406030204" pitchFamily="18" charset="0"/>
                            </a:rPr>
                            <m:t>⊤</m:t>
                          </m:r>
                        </m:sup>
                      </m:sSup>
                      <m:sSub>
                        <m:sSubPr>
                          <m:ctrlPr>
                            <a:rPr lang="en-IN" sz="3200"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r>
                        <a:rPr lang="en-IN" sz="3200" b="0" i="1" smtClean="0">
                          <a:latin typeface="Cambria Math" panose="02040503050406030204" pitchFamily="18" charset="0"/>
                        </a:rPr>
                        <m:t>)</m:t>
                      </m:r>
                    </m:oMath>
                  </m:oMathPara>
                </a14:m>
                <a:endParaRPr lang="en-IN" sz="3200" dirty="0"/>
              </a:p>
            </p:txBody>
          </p:sp>
        </mc:Choice>
        <mc:Fallback xmlns="">
          <p:sp>
            <p:nvSpPr>
              <p:cNvPr id="8" name="TextBox 7">
                <a:extLst>
                  <a:ext uri="{FF2B5EF4-FFF2-40B4-BE49-F238E27FC236}">
                    <a16:creationId xmlns:a16="http://schemas.microsoft.com/office/drawing/2014/main" id="{5B0B658E-41BA-414B-9746-86DC90825DCC}"/>
                  </a:ext>
                </a:extLst>
              </p:cNvPr>
              <p:cNvSpPr txBox="1">
                <a:spLocks noRot="1" noChangeAspect="1" noMove="1" noResize="1" noEditPoints="1" noAdjustHandles="1" noChangeArrowheads="1" noChangeShapeType="1" noTextEdit="1"/>
              </p:cNvSpPr>
              <p:nvPr/>
            </p:nvSpPr>
            <p:spPr>
              <a:xfrm>
                <a:off x="4990807" y="2365739"/>
                <a:ext cx="6407523" cy="59016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3A9B764-4B93-4604-AFAD-D7EE4D0C7184}"/>
                  </a:ext>
                </a:extLst>
              </p:cNvPr>
              <p:cNvSpPr txBox="1"/>
              <p:nvPr/>
            </p:nvSpPr>
            <p:spPr>
              <a:xfrm>
                <a:off x="2282508" y="3133919"/>
                <a:ext cx="7162795" cy="590162"/>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e>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m:t>
                        </m:r>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0" i="0" smtClean="0">
                        <a:latin typeface="Cambria Math" panose="02040503050406030204" pitchFamily="18" charset="0"/>
                      </a:rPr>
                      <m:t>=</m:t>
                    </m:r>
                    <m:r>
                      <m:rPr>
                        <m:sty m:val="p"/>
                      </m:rPr>
                      <a:rPr lang="en-IN" sz="3200" b="0" i="0" smtClean="0">
                        <a:latin typeface="Cambria Math" panose="02040503050406030204" pitchFamily="18" charset="0"/>
                      </a:rPr>
                      <m:t>Bernoulli</m:t>
                    </m:r>
                    <m:r>
                      <a:rPr lang="en-IN" sz="3200" b="0" i="0" smtClean="0">
                        <a:latin typeface="Cambria Math" panose="02040503050406030204" pitchFamily="18" charset="0"/>
                      </a:rPr>
                      <m:t>[</m:t>
                    </m:r>
                    <m:r>
                      <a:rPr lang="en-IN" sz="3200" i="1">
                        <a:latin typeface="Cambria Math" panose="02040503050406030204" pitchFamily="18" charset="0"/>
                      </a:rPr>
                      <m:t>𝜎</m:t>
                    </m:r>
                    <m:r>
                      <a:rPr lang="en-IN" sz="3200" i="1">
                        <a:latin typeface="Cambria Math" panose="02040503050406030204" pitchFamily="18" charset="0"/>
                      </a:rPr>
                      <m:t>(</m:t>
                    </m:r>
                    <m:sSup>
                      <m:sSupPr>
                        <m:ctrlPr>
                          <a:rPr lang="en-IN" sz="3200" i="1">
                            <a:latin typeface="Cambria Math" panose="02040503050406030204" pitchFamily="18" charset="0"/>
                          </a:rPr>
                        </m:ctrlPr>
                      </m:sSupPr>
                      <m:e>
                        <m:sSub>
                          <m:sSubPr>
                            <m:ctrlPr>
                              <a:rPr lang="en-GB" sz="3200" i="1">
                                <a:latin typeface="Cambria Math" panose="02040503050406030204" pitchFamily="18" charset="0"/>
                              </a:rPr>
                            </m:ctrlPr>
                          </m:sSubPr>
                          <m:e>
                            <m:acc>
                              <m:accPr>
                                <m:chr m:val="̂"/>
                                <m:ctrlPr>
                                  <a:rPr lang="en-GB" sz="3200" i="1">
                                    <a:latin typeface="Cambria Math" panose="02040503050406030204" pitchFamily="18" charset="0"/>
                                  </a:rPr>
                                </m:ctrlPr>
                              </m:accPr>
                              <m:e>
                                <m:r>
                                  <a:rPr lang="en-IN" sz="3200" b="1" i="1">
                                    <a:latin typeface="Cambria Math" panose="02040503050406030204" pitchFamily="18" charset="0"/>
                                  </a:rPr>
                                  <m:t>𝒘</m:t>
                                </m:r>
                              </m:e>
                            </m:acc>
                          </m:e>
                          <m:sub>
                            <m:r>
                              <a:rPr lang="en-IN" sz="3200" i="1">
                                <a:latin typeface="Cambria Math" panose="02040503050406030204" pitchFamily="18" charset="0"/>
                              </a:rPr>
                              <m:t>𝑜𝑝𝑡</m:t>
                            </m:r>
                          </m:sub>
                        </m:sSub>
                      </m:e>
                      <m:sup>
                        <m:r>
                          <a:rPr lang="en-IN" sz="3200" i="1">
                            <a:latin typeface="Cambria Math" panose="02040503050406030204" pitchFamily="18" charset="0"/>
                          </a:rPr>
                          <m:t>⊤</m:t>
                        </m:r>
                      </m:sup>
                    </m:sSup>
                    <m:sSub>
                      <m:sSubPr>
                        <m:ctrlPr>
                          <a:rPr lang="en-IN" sz="3200"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r>
                      <a:rPr lang="en-IN" sz="3200" i="1">
                        <a:latin typeface="Cambria Math" panose="02040503050406030204" pitchFamily="18" charset="0"/>
                      </a:rPr>
                      <m:t>)</m:t>
                    </m:r>
                    <m:r>
                      <a:rPr lang="en-IN" sz="3200" b="0" i="0" smtClean="0">
                        <a:latin typeface="Cambria Math" panose="02040503050406030204" pitchFamily="18" charset="0"/>
                      </a:rPr>
                      <m:t>]</m:t>
                    </m:r>
                  </m:oMath>
                </a14:m>
                <a:r>
                  <a:rPr lang="en-IN" sz="3200" dirty="0"/>
                  <a:t> </a:t>
                </a:r>
              </a:p>
            </p:txBody>
          </p:sp>
        </mc:Choice>
        <mc:Fallback xmlns="">
          <p:sp>
            <p:nvSpPr>
              <p:cNvPr id="9" name="TextBox 8">
                <a:extLst>
                  <a:ext uri="{FF2B5EF4-FFF2-40B4-BE49-F238E27FC236}">
                    <a16:creationId xmlns:a16="http://schemas.microsoft.com/office/drawing/2014/main" id="{43A9B764-4B93-4604-AFAD-D7EE4D0C7184}"/>
                  </a:ext>
                </a:extLst>
              </p:cNvPr>
              <p:cNvSpPr txBox="1">
                <a:spLocks noRot="1" noChangeAspect="1" noMove="1" noResize="1" noEditPoints="1" noAdjustHandles="1" noChangeArrowheads="1" noChangeShapeType="1" noTextEdit="1"/>
              </p:cNvSpPr>
              <p:nvPr/>
            </p:nvSpPr>
            <p:spPr>
              <a:xfrm>
                <a:off x="2282508" y="3133919"/>
                <a:ext cx="7162795" cy="59016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36AE0B-B247-45DC-A876-899EF3793636}"/>
                  </a:ext>
                </a:extLst>
              </p:cNvPr>
              <p:cNvSpPr txBox="1"/>
              <p:nvPr/>
            </p:nvSpPr>
            <p:spPr>
              <a:xfrm>
                <a:off x="1464668" y="4403312"/>
                <a:ext cx="8951425" cy="568617"/>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=1</m:t>
                        </m:r>
                      </m:e>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m:t>
                        </m:r>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0" i="0" smtClean="0">
                        <a:latin typeface="Cambria Math" panose="02040503050406030204" pitchFamily="18" charset="0"/>
                      </a:rPr>
                      <m:t>=</m:t>
                    </m:r>
                    <m:nary>
                      <m:naryPr>
                        <m:limLoc m:val="undOvr"/>
                        <m:subHide m:val="on"/>
                        <m:supHide m:val="on"/>
                        <m:ctrlPr>
                          <a:rPr lang="en-IN" sz="3200" b="0" i="1" smtClean="0">
                            <a:latin typeface="Cambria Math" panose="02040503050406030204" pitchFamily="18" charset="0"/>
                          </a:rPr>
                        </m:ctrlPr>
                      </m:naryPr>
                      <m:sub/>
                      <m:sup/>
                      <m:e>
                        <m:r>
                          <a:rPr lang="en-IN" sz="3200" i="1">
                            <a:latin typeface="Cambria Math" panose="02040503050406030204" pitchFamily="18" charset="0"/>
                          </a:rPr>
                          <m:t>𝑝</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m:t>
                                </m:r>
                              </m:sub>
                            </m:sSub>
                            <m:r>
                              <a:rPr lang="en-IN" sz="3200" i="1">
                                <a:latin typeface="Cambria Math" panose="02040503050406030204" pitchFamily="18" charset="0"/>
                              </a:rPr>
                              <m:t>=1</m:t>
                            </m:r>
                          </m:e>
                          <m:e>
                            <m:sSub>
                              <m:sSubPr>
                                <m:ctrlPr>
                                  <a:rPr lang="en-IN" sz="3200" i="1">
                                    <a:latin typeface="Cambria Math" panose="02040503050406030204" pitchFamily="18" charset="0"/>
                                  </a:rPr>
                                </m:ctrlPr>
                              </m:sSubPr>
                              <m:e>
                                <m:r>
                                  <a:rPr lang="en-IN" sz="3200" b="1" i="1">
                                    <a:latin typeface="Cambria Math" panose="02040503050406030204" pitchFamily="18" charset="0"/>
                                  </a:rPr>
                                  <m:t>𝒘</m:t>
                                </m:r>
                                <m:r>
                                  <a:rPr lang="en-IN" sz="3200">
                                    <a:latin typeface="Cambria Math" panose="02040503050406030204" pitchFamily="18" charset="0"/>
                                  </a:rPr>
                                  <m:t>,</m:t>
                                </m:r>
                                <m:r>
                                  <a:rPr lang="en-IN" sz="3200" b="1" i="1">
                                    <a:latin typeface="Cambria Math" panose="02040503050406030204" pitchFamily="18" charset="0"/>
                                  </a:rPr>
                                  <m:t>𝒙</m:t>
                                </m:r>
                              </m:e>
                              <m:sub>
                                <m:r>
                                  <a:rPr lang="en-IN" sz="3200" i="1">
                                    <a:latin typeface="Cambria Math" panose="02040503050406030204" pitchFamily="18" charset="0"/>
                                  </a:rPr>
                                  <m:t>∗</m:t>
                                </m:r>
                              </m:sub>
                            </m:sSub>
                          </m:e>
                        </m:d>
                        <m:r>
                          <a:rPr lang="en-IN" sz="3200" i="1">
                            <a:latin typeface="Cambria Math" panose="02040503050406030204" pitchFamily="18" charset="0"/>
                          </a:rPr>
                          <m:t>𝑝</m:t>
                        </m:r>
                        <m:d>
                          <m:dPr>
                            <m:ctrlPr>
                              <a:rPr lang="en-IN" sz="3200" i="1">
                                <a:latin typeface="Cambria Math" panose="02040503050406030204" pitchFamily="18" charset="0"/>
                              </a:rPr>
                            </m:ctrlPr>
                          </m:dPr>
                          <m:e>
                            <m:r>
                              <a:rPr lang="en-IN" sz="3200" b="1" i="1">
                                <a:latin typeface="Cambria Math" panose="02040503050406030204" pitchFamily="18" charset="0"/>
                              </a:rPr>
                              <m:t>𝒘</m:t>
                            </m:r>
                          </m:e>
                          <m:e>
                            <m:r>
                              <a:rPr lang="en-IN" sz="3200" b="1" i="1">
                                <a:latin typeface="Cambria Math" panose="02040503050406030204" pitchFamily="18" charset="0"/>
                              </a:rPr>
                              <m:t>𝑿</m:t>
                            </m:r>
                            <m:r>
                              <a:rPr lang="en-IN" sz="3200" i="1">
                                <a:latin typeface="Cambria Math" panose="02040503050406030204" pitchFamily="18" charset="0"/>
                              </a:rPr>
                              <m:t>,</m:t>
                            </m:r>
                            <m:r>
                              <a:rPr lang="en-IN" sz="3200" b="1" i="1">
                                <a:latin typeface="Cambria Math" panose="02040503050406030204" pitchFamily="18" charset="0"/>
                              </a:rPr>
                              <m:t>𝒚</m:t>
                            </m:r>
                          </m:e>
                        </m:d>
                        <m:r>
                          <a:rPr lang="en-IN" sz="3200" i="1">
                            <a:latin typeface="Cambria Math" panose="02040503050406030204" pitchFamily="18" charset="0"/>
                          </a:rPr>
                          <m:t>𝑑</m:t>
                        </m:r>
                        <m:r>
                          <a:rPr lang="en-IN" sz="3200" b="1" i="1">
                            <a:latin typeface="Cambria Math" panose="02040503050406030204" pitchFamily="18" charset="0"/>
                          </a:rPr>
                          <m:t>𝒘</m:t>
                        </m:r>
                      </m:e>
                    </m:nary>
                  </m:oMath>
                </a14:m>
                <a:r>
                  <a:rPr lang="en-IN" sz="3200" dirty="0"/>
                  <a:t> </a:t>
                </a:r>
              </a:p>
            </p:txBody>
          </p:sp>
        </mc:Choice>
        <mc:Fallback xmlns="">
          <p:sp>
            <p:nvSpPr>
              <p:cNvPr id="10" name="TextBox 9">
                <a:extLst>
                  <a:ext uri="{FF2B5EF4-FFF2-40B4-BE49-F238E27FC236}">
                    <a16:creationId xmlns:a16="http://schemas.microsoft.com/office/drawing/2014/main" id="{2236AE0B-B247-45DC-A876-899EF3793636}"/>
                  </a:ext>
                </a:extLst>
              </p:cNvPr>
              <p:cNvSpPr txBox="1">
                <a:spLocks noRot="1" noChangeAspect="1" noMove="1" noResize="1" noEditPoints="1" noAdjustHandles="1" noChangeArrowheads="1" noChangeShapeType="1" noTextEdit="1"/>
              </p:cNvSpPr>
              <p:nvPr/>
            </p:nvSpPr>
            <p:spPr>
              <a:xfrm>
                <a:off x="1464668" y="4403312"/>
                <a:ext cx="8951425" cy="568617"/>
              </a:xfrm>
              <a:prstGeom prst="rect">
                <a:avLst/>
              </a:prstGeom>
              <a:blipFill>
                <a:blip r:embed="rId7"/>
                <a:stretch>
                  <a:fillRect/>
                </a:stretch>
              </a:blipFill>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D66525A8-C6D0-4BF5-99ED-257680D1AD74}"/>
              </a:ext>
            </a:extLst>
          </p:cNvPr>
          <p:cNvSpPr/>
          <p:nvPr/>
        </p:nvSpPr>
        <p:spPr>
          <a:xfrm>
            <a:off x="5810321" y="5171492"/>
            <a:ext cx="855726" cy="325439"/>
          </a:xfrm>
          <a:prstGeom prst="wedgeRectCallout">
            <a:avLst>
              <a:gd name="adj1" fmla="val 52862"/>
              <a:gd name="adj2" fmla="val -1320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sigmoid</a:t>
            </a:r>
            <a:endParaRPr lang="en-IN" sz="1600" dirty="0">
              <a:solidFill>
                <a:srgbClr val="0000FF"/>
              </a:solidFill>
              <a:latin typeface="Abadi Extra Light" panose="020B0204020104020204" pitchFamily="34" charset="0"/>
            </a:endParaRPr>
          </a:p>
        </p:txBody>
      </p:sp>
      <p:sp>
        <p:nvSpPr>
          <p:cNvPr id="13" name="Speech Bubble: Rectangle 12">
            <a:extLst>
              <a:ext uri="{FF2B5EF4-FFF2-40B4-BE49-F238E27FC236}">
                <a16:creationId xmlns:a16="http://schemas.microsoft.com/office/drawing/2014/main" id="{0F4229ED-36D1-42FF-9B16-FF58AF1538E5}"/>
              </a:ext>
            </a:extLst>
          </p:cNvPr>
          <p:cNvSpPr/>
          <p:nvPr/>
        </p:nvSpPr>
        <p:spPr>
          <a:xfrm>
            <a:off x="7713772" y="5171492"/>
            <a:ext cx="3157194" cy="325439"/>
          </a:xfrm>
          <a:prstGeom prst="wedgeRectCallout">
            <a:avLst>
              <a:gd name="adj1" fmla="val -13048"/>
              <a:gd name="adj2" fmla="val -12774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Gaussian (if using Laplace approx.)</a:t>
            </a:r>
            <a:endParaRPr lang="en-IN" sz="1600" dirty="0">
              <a:solidFill>
                <a:srgbClr val="0000FF"/>
              </a:solidFill>
              <a:latin typeface="Abadi Extra Light" panose="020B0204020104020204" pitchFamily="34" charset="0"/>
            </a:endParaRPr>
          </a:p>
        </p:txBody>
      </p:sp>
      <p:sp>
        <p:nvSpPr>
          <p:cNvPr id="14" name="Speech Bubble: Rectangle 13">
            <a:extLst>
              <a:ext uri="{FF2B5EF4-FFF2-40B4-BE49-F238E27FC236}">
                <a16:creationId xmlns:a16="http://schemas.microsoft.com/office/drawing/2014/main" id="{C60F098A-E136-4859-BBAC-64DBD5C54F6C}"/>
              </a:ext>
            </a:extLst>
          </p:cNvPr>
          <p:cNvSpPr/>
          <p:nvPr/>
        </p:nvSpPr>
        <p:spPr>
          <a:xfrm>
            <a:off x="3033540" y="5044319"/>
            <a:ext cx="2252918" cy="568616"/>
          </a:xfrm>
          <a:prstGeom prst="wedgeRectCallout">
            <a:avLst>
              <a:gd name="adj1" fmla="val 39885"/>
              <a:gd name="adj2" fmla="val -660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Integral not tractable and must be approximated</a:t>
            </a:r>
            <a:endParaRPr lang="en-IN" sz="1600" dirty="0">
              <a:solidFill>
                <a:srgbClr val="0000FF"/>
              </a:solidFill>
              <a:latin typeface="Abadi Extra Light" panose="020B0204020104020204" pitchFamily="34" charset="0"/>
            </a:endParaRPr>
          </a:p>
        </p:txBody>
      </p:sp>
      <p:sp>
        <p:nvSpPr>
          <p:cNvPr id="15" name="Speech Bubble: Rectangle 14">
            <a:extLst>
              <a:ext uri="{FF2B5EF4-FFF2-40B4-BE49-F238E27FC236}">
                <a16:creationId xmlns:a16="http://schemas.microsoft.com/office/drawing/2014/main" id="{F03EE0B7-38B1-4968-AA2C-FFD3A99BD5EB}"/>
              </a:ext>
            </a:extLst>
          </p:cNvPr>
          <p:cNvSpPr/>
          <p:nvPr/>
        </p:nvSpPr>
        <p:spPr>
          <a:xfrm>
            <a:off x="355988" y="5778838"/>
            <a:ext cx="2877142" cy="568616"/>
          </a:xfrm>
          <a:prstGeom prst="wedgeRectCallout">
            <a:avLst>
              <a:gd name="adj1" fmla="val 43913"/>
              <a:gd name="adj2" fmla="val -820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Abadi Extra Light" panose="020B0204020104020204" pitchFamily="34" charset="0"/>
              </a:rPr>
              <a:t>Monte-Carlo approximation </a:t>
            </a:r>
            <a:r>
              <a:rPr lang="en-IN" sz="1600" dirty="0">
                <a:solidFill>
                  <a:schemeClr val="tx1"/>
                </a:solidFill>
                <a:latin typeface="Abadi Extra Light" panose="020B0204020104020204" pitchFamily="34" charset="0"/>
              </a:rPr>
              <a:t>of this integral is one possible way</a:t>
            </a:r>
            <a:endParaRPr lang="en-IN" sz="1600" dirty="0">
              <a:solidFill>
                <a:srgbClr val="0000FF"/>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123FDF5F-842B-4AAA-A77B-FED184F07C5D}"/>
                  </a:ext>
                </a:extLst>
              </p:cNvPr>
              <p:cNvSpPr/>
              <p:nvPr/>
            </p:nvSpPr>
            <p:spPr>
              <a:xfrm>
                <a:off x="3671561" y="5812498"/>
                <a:ext cx="8334302" cy="731259"/>
              </a:xfrm>
              <a:prstGeom prst="wedgeRectCallout">
                <a:avLst>
                  <a:gd name="adj1" fmla="val -54462"/>
                  <a:gd name="adj2" fmla="val -1366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Generate </a:t>
                </a:r>
                <a14:m>
                  <m:oMath xmlns:m="http://schemas.openxmlformats.org/officeDocument/2006/math">
                    <m:r>
                      <a:rPr lang="en-IN" sz="2000" i="1" dirty="0" smtClean="0">
                        <a:solidFill>
                          <a:schemeClr val="tx1"/>
                        </a:solidFill>
                        <a:latin typeface="Cambria Math" panose="02040503050406030204" pitchFamily="18" charset="0"/>
                      </a:rPr>
                      <m:t>𝑀</m:t>
                    </m:r>
                  </m:oMath>
                </a14:m>
                <a:r>
                  <a:rPr lang="en-IN" sz="2000" dirty="0">
                    <a:solidFill>
                      <a:schemeClr val="tx1"/>
                    </a:solidFill>
                    <a:latin typeface="Abadi Extra Light" panose="020B0204020104020204" pitchFamily="34" charset="0"/>
                  </a:rPr>
                  <a:t> samples </a:t>
                </a:r>
                <a14:m>
                  <m:oMath xmlns:m="http://schemas.openxmlformats.org/officeDocument/2006/math">
                    <m:sSub>
                      <m:sSubPr>
                        <m:ctrlPr>
                          <a:rPr lang="en-IN" sz="2000" b="1" i="1" dirty="0" smtClean="0">
                            <a:solidFill>
                              <a:schemeClr val="tx1"/>
                            </a:solidFill>
                            <a:latin typeface="Cambria Math" panose="02040503050406030204" pitchFamily="18" charset="0"/>
                          </a:rPr>
                        </m:ctrlPr>
                      </m:sSubPr>
                      <m:e>
                        <m:r>
                          <a:rPr lang="en-IN" sz="2000" b="1" i="1" dirty="0" smtClean="0">
                            <a:solidFill>
                              <a:schemeClr val="tx1"/>
                            </a:solidFill>
                            <a:latin typeface="Cambria Math" panose="02040503050406030204" pitchFamily="18" charset="0"/>
                          </a:rPr>
                          <m:t>𝒘</m:t>
                        </m:r>
                      </m:e>
                      <m:sub>
                        <m:r>
                          <a:rPr lang="en-IN" sz="2000" i="1" dirty="0" smtClean="0">
                            <a:solidFill>
                              <a:schemeClr val="tx1"/>
                            </a:solidFill>
                            <a:latin typeface="Cambria Math" panose="02040503050406030204" pitchFamily="18" charset="0"/>
                          </a:rPr>
                          <m:t>1</m:t>
                        </m:r>
                      </m:sub>
                    </m:sSub>
                    <m:r>
                      <a:rPr lang="en-IN" sz="2000" i="1" dirty="0" smtClean="0">
                        <a:solidFill>
                          <a:schemeClr val="tx1"/>
                        </a:solidFill>
                        <a:latin typeface="Cambria Math" panose="02040503050406030204" pitchFamily="18" charset="0"/>
                      </a:rPr>
                      <m:t>, </m:t>
                    </m:r>
                    <m:sSub>
                      <m:sSubPr>
                        <m:ctrlPr>
                          <a:rPr lang="en-IN" sz="2000" b="1" i="1" dirty="0" smtClean="0">
                            <a:solidFill>
                              <a:schemeClr val="tx1"/>
                            </a:solidFill>
                            <a:latin typeface="Cambria Math" panose="02040503050406030204" pitchFamily="18" charset="0"/>
                          </a:rPr>
                        </m:ctrlPr>
                      </m:sSubPr>
                      <m:e>
                        <m:r>
                          <a:rPr lang="en-IN" sz="2000" b="1" i="1" dirty="0" smtClean="0">
                            <a:solidFill>
                              <a:schemeClr val="tx1"/>
                            </a:solidFill>
                            <a:latin typeface="Cambria Math" panose="02040503050406030204" pitchFamily="18" charset="0"/>
                          </a:rPr>
                          <m:t>𝒘</m:t>
                        </m:r>
                      </m:e>
                      <m:sub>
                        <m:r>
                          <a:rPr lang="en-IN" sz="2000" i="1" dirty="0" smtClean="0">
                            <a:solidFill>
                              <a:schemeClr val="tx1"/>
                            </a:solidFill>
                            <a:latin typeface="Cambria Math" panose="02040503050406030204" pitchFamily="18" charset="0"/>
                          </a:rPr>
                          <m:t>2</m:t>
                        </m:r>
                      </m:sub>
                    </m:sSub>
                    <m:r>
                      <a:rPr lang="en-IN" sz="2000" i="1" dirty="0" smtClean="0">
                        <a:solidFill>
                          <a:schemeClr val="tx1"/>
                        </a:solidFill>
                        <a:latin typeface="Cambria Math" panose="02040503050406030204" pitchFamily="18" charset="0"/>
                      </a:rPr>
                      <m:t>, …, </m:t>
                    </m:r>
                    <m:sSub>
                      <m:sSubPr>
                        <m:ctrlPr>
                          <a:rPr lang="en-IN" sz="2000" i="1" dirty="0" err="1" smtClean="0">
                            <a:solidFill>
                              <a:schemeClr val="tx1"/>
                            </a:solidFill>
                            <a:latin typeface="Cambria Math" panose="02040503050406030204" pitchFamily="18" charset="0"/>
                          </a:rPr>
                        </m:ctrlPr>
                      </m:sSubPr>
                      <m:e>
                        <m:r>
                          <a:rPr lang="en-IN" sz="2000" b="1" i="1" dirty="0" err="1" smtClean="0">
                            <a:solidFill>
                              <a:schemeClr val="tx1"/>
                            </a:solidFill>
                            <a:latin typeface="Cambria Math" panose="02040503050406030204" pitchFamily="18" charset="0"/>
                          </a:rPr>
                          <m:t>𝒘</m:t>
                        </m:r>
                      </m:e>
                      <m:sub>
                        <m:r>
                          <a:rPr lang="en-IN" sz="2000" i="1" dirty="0" err="1" smtClean="0">
                            <a:solidFill>
                              <a:schemeClr val="tx1"/>
                            </a:solidFill>
                            <a:latin typeface="Cambria Math" panose="02040503050406030204" pitchFamily="18" charset="0"/>
                          </a:rPr>
                          <m:t>𝑀</m:t>
                        </m:r>
                      </m:sub>
                    </m:sSub>
                  </m:oMath>
                </a14:m>
                <a:r>
                  <a:rPr lang="en-IN" sz="2000" dirty="0">
                    <a:solidFill>
                      <a:schemeClr val="tx1"/>
                    </a:solidFill>
                    <a:latin typeface="Abadi Extra Light" panose="020B0204020104020204" pitchFamily="34" charset="0"/>
                  </a:rPr>
                  <a:t>, from the Gaussian approx. of posterior and use </a:t>
                </a:r>
                <a14:m>
                  <m:oMath xmlns:m="http://schemas.openxmlformats.org/officeDocument/2006/math">
                    <m:r>
                      <a:rPr lang="en-IN" sz="2000" i="1" smtClean="0">
                        <a:solidFill>
                          <a:schemeClr val="tx1"/>
                        </a:solidFill>
                        <a:latin typeface="Cambria Math" panose="02040503050406030204" pitchFamily="18" charset="0"/>
                      </a:rPr>
                      <m:t>𝑝</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𝑦</m:t>
                            </m:r>
                          </m:e>
                          <m:sub>
                            <m:r>
                              <a:rPr lang="en-IN" sz="2000" i="1">
                                <a:solidFill>
                                  <a:schemeClr val="tx1"/>
                                </a:solidFill>
                                <a:latin typeface="Cambria Math" panose="02040503050406030204" pitchFamily="18" charset="0"/>
                              </a:rPr>
                              <m:t>∗</m:t>
                            </m:r>
                          </m:sub>
                        </m:sSub>
                        <m:r>
                          <a:rPr lang="en-IN" sz="2000" i="1">
                            <a:solidFill>
                              <a:schemeClr val="tx1"/>
                            </a:solidFill>
                            <a:latin typeface="Cambria Math" panose="02040503050406030204" pitchFamily="18" charset="0"/>
                          </a:rPr>
                          <m:t>=1</m:t>
                        </m:r>
                      </m:e>
                      <m:e>
                        <m:sSub>
                          <m:sSubPr>
                            <m:ctrlPr>
                              <a:rPr lang="en-IN" sz="2000" i="1">
                                <a:solidFill>
                                  <a:schemeClr val="tx1"/>
                                </a:solidFill>
                                <a:latin typeface="Cambria Math" panose="02040503050406030204" pitchFamily="18" charset="0"/>
                              </a:rPr>
                            </m:ctrlPr>
                          </m:sSubPr>
                          <m:e>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m:t>
                            </m:r>
                          </m:sub>
                        </m:sSub>
                        <m:r>
                          <a:rPr lang="en-IN" sz="2000" i="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𝑿</m:t>
                        </m:r>
                        <m:r>
                          <a:rPr lang="en-IN" sz="2000" b="1" i="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𝒚</m:t>
                        </m:r>
                      </m:e>
                    </m:d>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𝑀</m:t>
                        </m:r>
                      </m:den>
                    </m:f>
                    <m:nary>
                      <m:naryPr>
                        <m:chr m:val="∑"/>
                        <m:limLoc m:val="subSup"/>
                        <m:ctrlPr>
                          <a:rPr lang="en-IN" sz="2000" b="0" i="1" smtClean="0">
                            <a:solidFill>
                              <a:schemeClr val="tx1"/>
                            </a:solidFill>
                            <a:latin typeface="Cambria Math" panose="02040503050406030204" pitchFamily="18" charset="0"/>
                          </a:rPr>
                        </m:ctrlPr>
                      </m:naryPr>
                      <m:sub>
                        <m:r>
                          <m:rPr>
                            <m:brk m:alnAt="25"/>
                          </m:rPr>
                          <a:rPr lang="en-IN" sz="2000" b="0" i="1" smtClean="0">
                            <a:solidFill>
                              <a:schemeClr val="tx1"/>
                            </a:solidFill>
                            <a:latin typeface="Cambria Math" panose="02040503050406030204" pitchFamily="18" charset="0"/>
                          </a:rPr>
                          <m:t>𝑚</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𝑀</m:t>
                        </m:r>
                      </m:sup>
                      <m:e>
                        <m:r>
                          <a:rPr lang="en-IN" sz="2000" i="1">
                            <a:solidFill>
                              <a:schemeClr val="tx1"/>
                            </a:solidFill>
                            <a:latin typeface="Cambria Math" panose="02040503050406030204" pitchFamily="18" charset="0"/>
                          </a:rPr>
                          <m:t>𝑝</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𝑦</m:t>
                                </m:r>
                              </m:e>
                              <m:sub>
                                <m:r>
                                  <a:rPr lang="en-IN" sz="2000" i="1">
                                    <a:solidFill>
                                      <a:schemeClr val="tx1"/>
                                    </a:solidFill>
                                    <a:latin typeface="Cambria Math" panose="02040503050406030204" pitchFamily="18" charset="0"/>
                                  </a:rPr>
                                  <m:t>∗</m:t>
                                </m:r>
                              </m:sub>
                            </m:sSub>
                            <m:r>
                              <a:rPr lang="en-IN" sz="2000" i="1">
                                <a:solidFill>
                                  <a:schemeClr val="tx1"/>
                                </a:solidFill>
                                <a:latin typeface="Cambria Math" panose="02040503050406030204" pitchFamily="18" charset="0"/>
                              </a:rPr>
                              <m:t>=1</m:t>
                            </m:r>
                          </m:e>
                          <m:e>
                            <m:sSub>
                              <m:sSubPr>
                                <m:ctrlPr>
                                  <a:rPr lang="en-IN" sz="2000" i="1">
                                    <a:solidFill>
                                      <a:schemeClr val="tx1"/>
                                    </a:solidFill>
                                    <a:latin typeface="Cambria Math" panose="02040503050406030204" pitchFamily="18" charset="0"/>
                                  </a:rPr>
                                </m:ctrlPr>
                              </m:sSubPr>
                              <m:e>
                                <m:sSub>
                                  <m:sSubPr>
                                    <m:ctrlPr>
                                      <a:rPr lang="en-IN" sz="2000" b="0" i="1" smtClean="0">
                                        <a:solidFill>
                                          <a:schemeClr val="tx1"/>
                                        </a:solidFill>
                                        <a:latin typeface="Cambria Math" panose="02040503050406030204" pitchFamily="18" charset="0"/>
                                      </a:rPr>
                                    </m:ctrlPr>
                                  </m:sSubPr>
                                  <m:e>
                                    <m:r>
                                      <a:rPr lang="en-IN" sz="2000" b="1" i="1" smtClean="0">
                                        <a:solidFill>
                                          <a:schemeClr val="tx1"/>
                                        </a:solidFill>
                                        <a:latin typeface="Cambria Math" panose="02040503050406030204" pitchFamily="18" charset="0"/>
                                      </a:rPr>
                                      <m:t>𝒘</m:t>
                                    </m:r>
                                  </m:e>
                                  <m:sub>
                                    <m:r>
                                      <m:rPr>
                                        <m:sty m:val="p"/>
                                      </m:rPr>
                                      <a:rPr lang="en-IN" sz="2000" b="0" i="0" smtClean="0">
                                        <a:solidFill>
                                          <a:schemeClr val="tx1"/>
                                        </a:solidFill>
                                        <a:latin typeface="Cambria Math" panose="02040503050406030204" pitchFamily="18" charset="0"/>
                                      </a:rPr>
                                      <m:t>m</m:t>
                                    </m:r>
                                  </m:sub>
                                </m:sSub>
                                <m:r>
                                  <a:rPr lang="en-IN" sz="2000">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m:t>
                                </m:r>
                              </m:sub>
                            </m:sSub>
                          </m:e>
                        </m:d>
                      </m:e>
                    </m:nary>
                    <m:r>
                      <a:rPr lang="en-IN" sz="2000" b="0" i="1" smtClean="0">
                        <a:solidFill>
                          <a:schemeClr val="tx1"/>
                        </a:solidFill>
                        <a:latin typeface="Cambria Math" panose="02040503050406030204" pitchFamily="18" charset="0"/>
                      </a:rPr>
                      <m:t>=</m:t>
                    </m:r>
                  </m:oMath>
                </a14:m>
                <a:r>
                  <a:rPr lang="en-IN" sz="2000" dirty="0">
                    <a:solidFill>
                      <a:schemeClr val="tx1"/>
                    </a:solidFill>
                    <a:latin typeface="Abadi Extra Light" panose="020B0204020104020204" pitchFamily="34" charset="0"/>
                  </a:rPr>
                  <a:t> </a:t>
                </a:r>
                <a14:m>
                  <m:oMath xmlns:m="http://schemas.openxmlformats.org/officeDocument/2006/math">
                    <m:f>
                      <m:fPr>
                        <m:ctrlPr>
                          <a:rPr lang="en-IN" sz="2000" i="1">
                            <a:solidFill>
                              <a:schemeClr val="tx1"/>
                            </a:solidFill>
                            <a:latin typeface="Cambria Math" panose="02040503050406030204" pitchFamily="18" charset="0"/>
                          </a:rPr>
                        </m:ctrlPr>
                      </m:fPr>
                      <m:num>
                        <m:r>
                          <a:rPr lang="en-IN" sz="2000" i="1">
                            <a:solidFill>
                              <a:schemeClr val="tx1"/>
                            </a:solidFill>
                            <a:latin typeface="Cambria Math" panose="02040503050406030204" pitchFamily="18" charset="0"/>
                          </a:rPr>
                          <m:t>1</m:t>
                        </m:r>
                      </m:num>
                      <m:den>
                        <m:r>
                          <a:rPr lang="en-IN" sz="2000" i="1">
                            <a:solidFill>
                              <a:schemeClr val="tx1"/>
                            </a:solidFill>
                            <a:latin typeface="Cambria Math" panose="02040503050406030204" pitchFamily="18" charset="0"/>
                          </a:rPr>
                          <m:t>𝑀</m:t>
                        </m:r>
                      </m:den>
                    </m:f>
                    <m:nary>
                      <m:naryPr>
                        <m:chr m:val="∑"/>
                        <m:limLoc m:val="subSup"/>
                        <m:ctrlPr>
                          <a:rPr lang="en-IN" sz="2000" i="1">
                            <a:solidFill>
                              <a:schemeClr val="tx1"/>
                            </a:solidFill>
                            <a:latin typeface="Cambria Math" panose="02040503050406030204" pitchFamily="18" charset="0"/>
                          </a:rPr>
                        </m:ctrlPr>
                      </m:naryPr>
                      <m:sub>
                        <m:r>
                          <m:rPr>
                            <m:brk m:alnAt="25"/>
                          </m:rPr>
                          <a:rPr lang="en-IN" sz="2000" i="1">
                            <a:solidFill>
                              <a:schemeClr val="tx1"/>
                            </a:solidFill>
                            <a:latin typeface="Cambria Math" panose="02040503050406030204" pitchFamily="18" charset="0"/>
                          </a:rPr>
                          <m:t>𝑚</m:t>
                        </m:r>
                        <m:r>
                          <a:rPr lang="en-IN" sz="2000" i="1">
                            <a:solidFill>
                              <a:schemeClr val="tx1"/>
                            </a:solidFill>
                            <a:latin typeface="Cambria Math" panose="02040503050406030204" pitchFamily="18" charset="0"/>
                          </a:rPr>
                          <m:t>=1</m:t>
                        </m:r>
                      </m:sub>
                      <m:sup>
                        <m:r>
                          <a:rPr lang="en-IN" sz="2000" i="1">
                            <a:solidFill>
                              <a:schemeClr val="tx1"/>
                            </a:solidFill>
                            <a:latin typeface="Cambria Math" panose="02040503050406030204" pitchFamily="18" charset="0"/>
                          </a:rPr>
                          <m:t>𝑀</m:t>
                        </m:r>
                      </m:sup>
                      <m:e>
                        <m:r>
                          <a:rPr lang="en-IN" sz="2000" i="1" smtClean="0">
                            <a:solidFill>
                              <a:schemeClr val="tx1"/>
                            </a:solidFill>
                            <a:latin typeface="Cambria Math" panose="02040503050406030204" pitchFamily="18" charset="0"/>
                          </a:rPr>
                          <m:t>𝜎</m:t>
                        </m:r>
                        <m:r>
                          <a:rPr lang="en-IN" sz="2000" i="1" smtClean="0">
                            <a:solidFill>
                              <a:schemeClr val="tx1"/>
                            </a:solidFill>
                            <a:latin typeface="Cambria Math" panose="02040503050406030204" pitchFamily="18" charset="0"/>
                          </a:rPr>
                          <m:t>(</m:t>
                        </m:r>
                        <m:sSubSup>
                          <m:sSubSupPr>
                            <m:ctrlPr>
                              <a:rPr lang="en-IN" sz="2000" b="0" i="1" smtClean="0">
                                <a:solidFill>
                                  <a:schemeClr val="tx1"/>
                                </a:solidFill>
                                <a:latin typeface="Cambria Math" panose="02040503050406030204" pitchFamily="18" charset="0"/>
                              </a:rPr>
                            </m:ctrlPr>
                          </m:sSubSupPr>
                          <m:e>
                            <m:r>
                              <a:rPr lang="en-IN" sz="2000" b="1" i="1" smtClean="0">
                                <a:solidFill>
                                  <a:schemeClr val="tx1"/>
                                </a:solidFill>
                                <a:latin typeface="Cambria Math" panose="02040503050406030204" pitchFamily="18" charset="0"/>
                              </a:rPr>
                              <m:t>𝒘</m:t>
                            </m:r>
                          </m:e>
                          <m:sub>
                            <m:r>
                              <a:rPr lang="en-IN" sz="2000" b="0" i="1" smtClean="0">
                                <a:solidFill>
                                  <a:schemeClr val="tx1"/>
                                </a:solidFill>
                                <a:latin typeface="Cambria Math" panose="02040503050406030204" pitchFamily="18" charset="0"/>
                              </a:rPr>
                              <m:t>𝑚</m:t>
                            </m:r>
                          </m:sub>
                          <m:sup>
                            <m:r>
                              <a:rPr lang="en-IN" sz="2000" i="1">
                                <a:solidFill>
                                  <a:schemeClr val="tx1"/>
                                </a:solidFill>
                                <a:latin typeface="Cambria Math" panose="02040503050406030204" pitchFamily="18" charset="0"/>
                              </a:rPr>
                              <m:t>⊤</m:t>
                            </m:r>
                          </m:sup>
                        </m:sSubSup>
                        <m:sSub>
                          <m:sSubPr>
                            <m:ctrlPr>
                              <a:rPr lang="en-IN" sz="2000" i="1">
                                <a:solidFill>
                                  <a:schemeClr val="tx1"/>
                                </a:solidFill>
                                <a:latin typeface="Cambria Math" panose="02040503050406030204" pitchFamily="18" charset="0"/>
                              </a:rPr>
                            </m:ctrlPr>
                          </m:sSubPr>
                          <m:e>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𝑛</m:t>
                            </m:r>
                          </m:sub>
                        </m:sSub>
                        <m:r>
                          <a:rPr lang="en-IN" sz="2000" b="0" i="1" smtClean="0">
                            <a:solidFill>
                              <a:schemeClr val="tx1"/>
                            </a:solidFill>
                            <a:latin typeface="Cambria Math" panose="02040503050406030204" pitchFamily="18" charset="0"/>
                          </a:rPr>
                          <m:t>)</m:t>
                        </m:r>
                      </m:e>
                    </m:nary>
                  </m:oMath>
                </a14:m>
                <a:r>
                  <a:rPr lang="en-IN" sz="2000" dirty="0">
                    <a:solidFill>
                      <a:schemeClr val="tx1"/>
                    </a:solidFill>
                    <a:latin typeface="Abadi Extra Light" panose="020B0204020104020204" pitchFamily="34" charset="0"/>
                  </a:rPr>
                  <a:t> </a:t>
                </a:r>
                <a:endParaRPr lang="en-IN" sz="2000" dirty="0">
                  <a:solidFill>
                    <a:srgbClr val="0000FF"/>
                  </a:solidFill>
                  <a:latin typeface="Abadi Extra Light" panose="020B0204020104020204" pitchFamily="34" charset="0"/>
                </a:endParaRPr>
              </a:p>
            </p:txBody>
          </p:sp>
        </mc:Choice>
        <mc:Fallback xmlns="">
          <p:sp>
            <p:nvSpPr>
              <p:cNvPr id="16" name="Speech Bubble: Rectangle 15">
                <a:extLst>
                  <a:ext uri="{FF2B5EF4-FFF2-40B4-BE49-F238E27FC236}">
                    <a16:creationId xmlns:a16="http://schemas.microsoft.com/office/drawing/2014/main" id="{123FDF5F-842B-4AAA-A77B-FED184F07C5D}"/>
                  </a:ext>
                </a:extLst>
              </p:cNvPr>
              <p:cNvSpPr>
                <a:spLocks noRot="1" noChangeAspect="1" noMove="1" noResize="1" noEditPoints="1" noAdjustHandles="1" noChangeArrowheads="1" noChangeShapeType="1" noTextEdit="1"/>
              </p:cNvSpPr>
              <p:nvPr/>
            </p:nvSpPr>
            <p:spPr>
              <a:xfrm>
                <a:off x="3671561" y="5812498"/>
                <a:ext cx="8334302" cy="731259"/>
              </a:xfrm>
              <a:prstGeom prst="wedgeRectCallout">
                <a:avLst>
                  <a:gd name="adj1" fmla="val -54462"/>
                  <a:gd name="adj2" fmla="val -13663"/>
                </a:avLst>
              </a:prstGeom>
              <a:blipFill>
                <a:blip r:embed="rId8"/>
                <a:stretch>
                  <a:fillRect t="-21138" r="-348" b="-95935"/>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21879447"/>
      </p:ext>
    </p:extLst>
  </p:cSld>
  <p:clrMapOvr>
    <a:masterClrMapping/>
  </p:clrMapOvr>
  <mc:AlternateContent xmlns:mc="http://schemas.openxmlformats.org/markup-compatibility/2006" xmlns:p14="http://schemas.microsoft.com/office/powerpoint/2010/main">
    <mc:Choice Requires="p14">
      <p:transition spd="slow" p14:dur="2000" advTm="288669"/>
    </mc:Choice>
    <mc:Fallback xmlns="">
      <p:transition spd="slow" advTm="2886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Recap</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MLE and MAP used to estimate parameters of probabilistic models</a:t>
                </a:r>
              </a:p>
              <a:p>
                <a:pPr>
                  <a:buFont typeface="Wingdings" panose="05000000000000000000" pitchFamily="2" charset="2"/>
                  <a:buChar char="§"/>
                </a:pPr>
                <a:r>
                  <a:rPr lang="en-IN" dirty="0">
                    <a:latin typeface="Abadi Extra Light" panose="020B0204020104020204" pitchFamily="34" charset="0"/>
                  </a:rPr>
                  <a:t>Both provide a “point estimate” of parameters by solving an optimization problem</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MAP is akin to doing a regularized MLE (prior also acts as a </a:t>
                </a:r>
                <a:r>
                  <a:rPr lang="en-IN" dirty="0" err="1">
                    <a:latin typeface="Abadi Extra Light" panose="020B0204020104020204" pitchFamily="34" charset="0"/>
                  </a:rPr>
                  <a:t>regularizer</a:t>
                </a:r>
                <a:r>
                  <a:rPr lang="en-IN" dirty="0">
                    <a:latin typeface="Abadi Extra Light" panose="020B0204020104020204" pitchFamily="34" charset="0"/>
                  </a:rPr>
                  <a:t> for </a:t>
                </a:r>
                <a14:m>
                  <m:oMath xmlns:m="http://schemas.openxmlformats.org/officeDocument/2006/math">
                    <m:r>
                      <a:rPr lang="en-IN" b="0" i="1" smtClean="0">
                        <a:latin typeface="Cambria Math" panose="02040503050406030204" pitchFamily="18" charset="0"/>
                      </a:rPr>
                      <m:t>𝜃</m:t>
                    </m:r>
                  </m:oMath>
                </a14:m>
                <a:r>
                  <a:rPr lang="en-IN" dirty="0"/>
                  <a:t>)</a:t>
                </a:r>
              </a:p>
              <a:p>
                <a:pPr>
                  <a:buFont typeface="Wingdings" panose="05000000000000000000" pitchFamily="2" charset="2"/>
                  <a:buChar char="§"/>
                </a:pPr>
                <a:r>
                  <a:rPr lang="en-GB" dirty="0">
                    <a:latin typeface="Abadi Extra Light" panose="020B0204020104020204" pitchFamily="34" charset="0"/>
                  </a:rPr>
                  <a:t>If we want more than just a point estimate, we can compute the full posterior</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8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D3BB81-E183-7C6B-884B-9745E659BA03}"/>
                  </a:ext>
                </a:extLst>
              </p:cNvPr>
              <p:cNvSpPr txBox="1"/>
              <p:nvPr/>
            </p:nvSpPr>
            <p:spPr>
              <a:xfrm>
                <a:off x="487368" y="2263606"/>
                <a:ext cx="10468956" cy="566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𝑀𝐿𝐸</m:t>
                          </m:r>
                        </m:sub>
                      </m:sSub>
                      <m:r>
                        <a:rPr lang="en-IN" i="1">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r>
                        <m:rPr>
                          <m:sty m:val="p"/>
                        </m:rPr>
                        <a:rPr lang="en-IN" b="0" i="1" smtClean="0">
                          <a:latin typeface="Cambria Math" panose="02040503050406030204" pitchFamily="18" charset="0"/>
                        </a:rPr>
                        <m:t>log</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1" i="1" smtClean="0">
                              <a:latin typeface="Cambria Math" panose="02040503050406030204" pitchFamily="18" charset="0"/>
                            </a:rPr>
                            <m:t>𝒚</m:t>
                          </m:r>
                        </m:e>
                        <m:e>
                          <m:r>
                            <a:rPr lang="en-IN" b="0" i="1" smtClean="0">
                              <a:latin typeface="Cambria Math" panose="02040503050406030204" pitchFamily="18" charset="0"/>
                            </a:rPr>
                            <m:t>𝜃</m:t>
                          </m:r>
                        </m:e>
                      </m:d>
                      <m:r>
                        <a:rPr lang="en-IN" b="0" i="1" smtClean="0">
                          <a:latin typeface="Cambria Math" panose="02040503050406030204" pitchFamily="18" charset="0"/>
                        </a:rPr>
                        <m:t>=</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r>
                        <m:rPr>
                          <m:nor/>
                        </m:rPr>
                        <a:rPr lang="en-GB" dirty="0">
                          <a:latin typeface="Abadi Extra Light" panose="020B0204020104020204" pitchFamily="34"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r>
                            <a:rPr lang="en-IN">
                              <a:latin typeface="Cambria Math" panose="02040503050406030204" pitchFamily="18" charset="0"/>
                            </a:rPr>
                            <m:t> </m:t>
                          </m:r>
                        </m:e>
                        <m:lim>
                          <m:r>
                            <a:rPr lang="en-IN" i="1">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a:rPr lang="en-IN" i="1">
                              <a:latin typeface="Cambria Math" panose="02040503050406030204" pitchFamily="18" charset="0"/>
                            </a:rPr>
                            <m:t>−</m:t>
                          </m:r>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e>
                      </m:nary>
                      <m:r>
                        <a:rPr lang="en-IN" b="0" i="1" smtClean="0">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𝜃</m:t>
                          </m:r>
                        </m:lim>
                      </m:limLow>
                      <m:r>
                        <m:rPr>
                          <m:nor/>
                        </m:rPr>
                        <a:rPr lang="en-IN" dirty="0"/>
                        <m:t> </m:t>
                      </m:r>
                      <m:r>
                        <a:rPr lang="en-IN" i="1" dirty="0" smtClean="0">
                          <a:solidFill>
                            <a:srgbClr val="0000FF"/>
                          </a:solidFill>
                          <a:latin typeface="Cambria Math" panose="02040503050406030204" pitchFamily="18" charset="0"/>
                        </a:rPr>
                        <m:t>𝑁𝐿𝐿</m:t>
                      </m:r>
                      <m:r>
                        <a:rPr lang="en-IN" i="1" dirty="0" smtClean="0">
                          <a:solidFill>
                            <a:srgbClr val="0000FF"/>
                          </a:solidFill>
                          <a:latin typeface="Cambria Math" panose="02040503050406030204" pitchFamily="18" charset="0"/>
                        </a:rPr>
                        <m:t>(</m:t>
                      </m:r>
                      <m:r>
                        <a:rPr lang="en-IN" i="1" dirty="0" smtClean="0">
                          <a:solidFill>
                            <a:srgbClr val="0000FF"/>
                          </a:solidFill>
                          <a:latin typeface="Cambria Math" panose="02040503050406030204" pitchFamily="18" charset="0"/>
                        </a:rPr>
                        <m:t>𝜃</m:t>
                      </m:r>
                      <m:r>
                        <a:rPr lang="en-IN" i="1" dirty="0" smtClean="0">
                          <a:solidFill>
                            <a:srgbClr val="0000FF"/>
                          </a:solidFill>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FDD3BB81-E183-7C6B-884B-9745E659BA03}"/>
                  </a:ext>
                </a:extLst>
              </p:cNvPr>
              <p:cNvSpPr txBox="1">
                <a:spLocks noRot="1" noChangeAspect="1" noMove="1" noResize="1" noEditPoints="1" noAdjustHandles="1" noChangeArrowheads="1" noChangeShapeType="1" noTextEdit="1"/>
              </p:cNvSpPr>
              <p:nvPr/>
            </p:nvSpPr>
            <p:spPr>
              <a:xfrm>
                <a:off x="487368" y="2263606"/>
                <a:ext cx="10468956" cy="5668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300DF7-A143-6ADE-6F2D-A9044E5EF0A1}"/>
                  </a:ext>
                </a:extLst>
              </p:cNvPr>
              <p:cNvSpPr txBox="1"/>
              <p:nvPr/>
            </p:nvSpPr>
            <p:spPr>
              <a:xfrm>
                <a:off x="1063103" y="3339798"/>
                <a:ext cx="9317486" cy="362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𝑀</m:t>
                          </m:r>
                          <m:r>
                            <a:rPr lang="en-IN" b="0" i="1" smtClean="0">
                              <a:latin typeface="Cambria Math" panose="02040503050406030204" pitchFamily="18" charset="0"/>
                            </a:rPr>
                            <m:t>𝐴𝑃</m:t>
                          </m:r>
                        </m:sub>
                      </m:sSub>
                      <m:r>
                        <a:rPr lang="en-IN" i="1">
                          <a:latin typeface="Cambria Math" panose="02040503050406030204" pitchFamily="18" charset="0"/>
                        </a:rPr>
                        <m:t>=</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b="0" i="1" smtClean="0">
                              <a:latin typeface="Cambria Math" panose="02040503050406030204" pitchFamily="18" charset="0"/>
                            </a:rPr>
                            <m:t>𝜃</m:t>
                          </m:r>
                        </m:e>
                        <m:e>
                          <m:r>
                            <a:rPr lang="en-IN" b="1" i="1" smtClean="0">
                              <a:latin typeface="Cambria Math" panose="02040503050406030204" pitchFamily="18" charset="0"/>
                            </a:rPr>
                            <m:t>𝒚</m:t>
                          </m:r>
                        </m:e>
                      </m:d>
                      <m:r>
                        <a:rPr lang="en-IN" b="0" i="1" smtClean="0">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r>
                        <a:rPr lang="en-IN" b="0" i="1" smtClean="0">
                          <a:latin typeface="Cambria Math" panose="02040503050406030204" pitchFamily="18" charset="0"/>
                        </a:rPr>
                        <m:t>[</m:t>
                      </m:r>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b="1" i="1">
                              <a:latin typeface="Cambria Math" panose="02040503050406030204" pitchFamily="18" charset="0"/>
                            </a:rPr>
                            <m:t>𝒚</m:t>
                          </m:r>
                        </m:e>
                        <m:e>
                          <m:r>
                            <a:rPr lang="en-IN" i="1">
                              <a:latin typeface="Cambria Math" panose="02040503050406030204" pitchFamily="18" charset="0"/>
                            </a:rPr>
                            <m:t>𝜃</m:t>
                          </m:r>
                        </m:e>
                      </m:d>
                      <m:r>
                        <a:rPr lang="en-IN" b="0" i="1" smtClean="0">
                          <a:latin typeface="Cambria Math" panose="02040503050406030204" pitchFamily="18" charset="0"/>
                        </a:rPr>
                        <m:t>+ </m:t>
                      </m:r>
                      <m:r>
                        <m:rPr>
                          <m:sty m:val="p"/>
                        </m:rPr>
                        <a:rPr lang="en-IN" b="0" i="1" smtClean="0">
                          <a:latin typeface="Cambria Math" panose="02040503050406030204" pitchFamily="18" charset="0"/>
                        </a:rPr>
                        <m:t>log</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𝜃</m:t>
                          </m:r>
                        </m:lim>
                      </m:limLow>
                      <m:r>
                        <m:rPr>
                          <m:nor/>
                        </m:rPr>
                        <a:rPr lang="en-IN" dirty="0"/>
                        <m:t> </m:t>
                      </m:r>
                      <m:r>
                        <a:rPr lang="en-IN" b="0" i="1" dirty="0" smtClean="0">
                          <a:latin typeface="Cambria Math" panose="02040503050406030204" pitchFamily="18" charset="0"/>
                        </a:rPr>
                        <m:t>[</m:t>
                      </m:r>
                      <m:r>
                        <a:rPr lang="en-IN" i="1" dirty="0" smtClean="0">
                          <a:solidFill>
                            <a:srgbClr val="0000FF"/>
                          </a:solidFill>
                          <a:latin typeface="Cambria Math" panose="02040503050406030204" pitchFamily="18" charset="0"/>
                        </a:rPr>
                        <m:t>𝑁𝐿𝐿</m:t>
                      </m:r>
                      <m:d>
                        <m:dPr>
                          <m:ctrlPr>
                            <a:rPr lang="en-IN" i="1" dirty="0">
                              <a:solidFill>
                                <a:srgbClr val="0000FF"/>
                              </a:solidFill>
                              <a:latin typeface="Cambria Math" panose="02040503050406030204" pitchFamily="18" charset="0"/>
                            </a:rPr>
                          </m:ctrlPr>
                        </m:dPr>
                        <m:e>
                          <m:r>
                            <a:rPr lang="en-IN" i="1" dirty="0">
                              <a:solidFill>
                                <a:srgbClr val="0000FF"/>
                              </a:solidFill>
                              <a:latin typeface="Cambria Math" panose="02040503050406030204" pitchFamily="18" charset="0"/>
                            </a:rPr>
                            <m:t>𝜃</m:t>
                          </m:r>
                        </m:e>
                      </m:d>
                      <m:r>
                        <a:rPr lang="en-IN" b="0" i="1" dirty="0" smtClean="0">
                          <a:latin typeface="Cambria Math" panose="02040503050406030204" pitchFamily="18" charset="0"/>
                        </a:rPr>
                        <m:t>− </m:t>
                      </m:r>
                      <m:r>
                        <m:rPr>
                          <m:sty m:val="p"/>
                        </m:rPr>
                        <a:rPr lang="en-IN" i="1">
                          <a:solidFill>
                            <a:srgbClr val="00B050"/>
                          </a:solidFill>
                          <a:latin typeface="Cambria Math" panose="02040503050406030204" pitchFamily="18" charset="0"/>
                        </a:rPr>
                        <m:t>log</m:t>
                      </m:r>
                      <m:r>
                        <a:rPr lang="en-IN" i="1">
                          <a:solidFill>
                            <a:srgbClr val="00B050"/>
                          </a:solidFill>
                          <a:latin typeface="Cambria Math" panose="02040503050406030204" pitchFamily="18" charset="0"/>
                        </a:rPr>
                        <m:t> </m:t>
                      </m:r>
                      <m:r>
                        <a:rPr lang="en-IN" i="1">
                          <a:solidFill>
                            <a:srgbClr val="00B050"/>
                          </a:solidFill>
                          <a:latin typeface="Cambria Math" panose="02040503050406030204" pitchFamily="18" charset="0"/>
                        </a:rPr>
                        <m:t>𝑝</m:t>
                      </m:r>
                      <m:d>
                        <m:dPr>
                          <m:ctrlPr>
                            <a:rPr lang="en-IN" i="1">
                              <a:solidFill>
                                <a:srgbClr val="00B050"/>
                              </a:solidFill>
                              <a:latin typeface="Cambria Math" panose="02040503050406030204" pitchFamily="18" charset="0"/>
                            </a:rPr>
                          </m:ctrlPr>
                        </m:dPr>
                        <m:e>
                          <m:r>
                            <a:rPr lang="en-IN" i="1">
                              <a:solidFill>
                                <a:srgbClr val="00B050"/>
                              </a:solidFill>
                              <a:latin typeface="Cambria Math" panose="02040503050406030204" pitchFamily="18" charset="0"/>
                            </a:rPr>
                            <m:t>𝜃</m:t>
                          </m:r>
                        </m:e>
                      </m:d>
                      <m:r>
                        <a:rPr lang="en-IN" b="0" i="1" smtClean="0">
                          <a:solidFill>
                            <a:schemeClr val="tx1"/>
                          </a:solidFill>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2B300DF7-A143-6ADE-6F2D-A9044E5EF0A1}"/>
                  </a:ext>
                </a:extLst>
              </p:cNvPr>
              <p:cNvSpPr txBox="1">
                <a:spLocks noRot="1" noChangeAspect="1" noMove="1" noResize="1" noEditPoints="1" noAdjustHandles="1" noChangeArrowheads="1" noChangeShapeType="1" noTextEdit="1"/>
              </p:cNvSpPr>
              <p:nvPr/>
            </p:nvSpPr>
            <p:spPr>
              <a:xfrm>
                <a:off x="1063103" y="3339798"/>
                <a:ext cx="9317486" cy="362472"/>
              </a:xfrm>
              <a:prstGeom prst="rect">
                <a:avLst/>
              </a:prstGeom>
              <a:blipFill>
                <a:blip r:embed="rId5"/>
                <a:stretch>
                  <a:fillRect t="-1695" b="-16949"/>
                </a:stretch>
              </a:blipFill>
            </p:spPr>
            <p:txBody>
              <a:bodyPr/>
              <a:lstStyle/>
              <a:p>
                <a:r>
                  <a:rPr lang="en-IN">
                    <a:noFill/>
                  </a:rPr>
                  <a:t> </a:t>
                </a:r>
              </a:p>
            </p:txBody>
          </p:sp>
        </mc:Fallback>
      </mc:AlternateContent>
      <p:sp>
        <p:nvSpPr>
          <p:cNvPr id="14" name="Speech Bubble: Rectangle 13">
            <a:extLst>
              <a:ext uri="{FF2B5EF4-FFF2-40B4-BE49-F238E27FC236}">
                <a16:creationId xmlns:a16="http://schemas.microsoft.com/office/drawing/2014/main" id="{9DDE092E-F0FC-97DD-035A-2C55B73C72C9}"/>
              </a:ext>
            </a:extLst>
          </p:cNvPr>
          <p:cNvSpPr/>
          <p:nvPr/>
        </p:nvSpPr>
        <p:spPr>
          <a:xfrm>
            <a:off x="2963557" y="2010986"/>
            <a:ext cx="1180605" cy="433904"/>
          </a:xfrm>
          <a:prstGeom prst="wedgeRectCallout">
            <a:avLst>
              <a:gd name="adj1" fmla="val 59771"/>
              <a:gd name="adj2" fmla="val 51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observations</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15" name="Speech Bubble: Rectangle 14">
            <a:extLst>
              <a:ext uri="{FF2B5EF4-FFF2-40B4-BE49-F238E27FC236}">
                <a16:creationId xmlns:a16="http://schemas.microsoft.com/office/drawing/2014/main" id="{EE251B6D-252D-0EA5-E453-E85B863D7F63}"/>
              </a:ext>
            </a:extLst>
          </p:cNvPr>
          <p:cNvSpPr/>
          <p:nvPr/>
        </p:nvSpPr>
        <p:spPr>
          <a:xfrm>
            <a:off x="244957" y="2031887"/>
            <a:ext cx="1570289" cy="433904"/>
          </a:xfrm>
          <a:prstGeom prst="wedgeRectCallout">
            <a:avLst>
              <a:gd name="adj1" fmla="val 59771"/>
              <a:gd name="adj2" fmla="val 51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Maxima of the likelihood function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16" name="Speech Bubble: Rectangle 15">
            <a:extLst>
              <a:ext uri="{FF2B5EF4-FFF2-40B4-BE49-F238E27FC236}">
                <a16:creationId xmlns:a16="http://schemas.microsoft.com/office/drawing/2014/main" id="{BE8E6555-9EF4-0A5B-E9CD-BEA061339CEC}"/>
              </a:ext>
            </a:extLst>
          </p:cNvPr>
          <p:cNvSpPr/>
          <p:nvPr/>
        </p:nvSpPr>
        <p:spPr>
          <a:xfrm>
            <a:off x="898938" y="2847843"/>
            <a:ext cx="1721170" cy="433904"/>
          </a:xfrm>
          <a:prstGeom prst="wedgeRectCallout">
            <a:avLst>
              <a:gd name="adj1" fmla="val 59771"/>
              <a:gd name="adj2" fmla="val 51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Maxima of the posterior distribution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17" name="Speech Bubble: Rectangle 16">
            <a:extLst>
              <a:ext uri="{FF2B5EF4-FFF2-40B4-BE49-F238E27FC236}">
                <a16:creationId xmlns:a16="http://schemas.microsoft.com/office/drawing/2014/main" id="{FD5BA9F2-1EF3-A715-FAF9-33BF7EF8FF9E}"/>
              </a:ext>
            </a:extLst>
          </p:cNvPr>
          <p:cNvSpPr/>
          <p:nvPr/>
        </p:nvSpPr>
        <p:spPr>
          <a:xfrm>
            <a:off x="2963557" y="2918396"/>
            <a:ext cx="2232697" cy="433904"/>
          </a:xfrm>
          <a:prstGeom prst="wedgeRectCallout">
            <a:avLst>
              <a:gd name="adj1" fmla="val -67914"/>
              <a:gd name="adj2" fmla="val -2181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Can be found even without computing the posterior</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17F8AF7-80E0-6C5C-673D-FA9577F8A28E}"/>
                  </a:ext>
                </a:extLst>
              </p:cNvPr>
              <p:cNvSpPr txBox="1"/>
              <p:nvPr/>
            </p:nvSpPr>
            <p:spPr>
              <a:xfrm>
                <a:off x="4014872" y="4719549"/>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18" name="TextBox 17">
                <a:extLst>
                  <a:ext uri="{FF2B5EF4-FFF2-40B4-BE49-F238E27FC236}">
                    <a16:creationId xmlns:a16="http://schemas.microsoft.com/office/drawing/2014/main" id="{517F8AF7-80E0-6C5C-673D-FA9577F8A28E}"/>
                  </a:ext>
                </a:extLst>
              </p:cNvPr>
              <p:cNvSpPr txBox="1">
                <a:spLocks noRot="1" noChangeAspect="1" noMove="1" noResize="1" noEditPoints="1" noAdjustHandles="1" noChangeArrowheads="1" noChangeShapeType="1" noTextEdit="1"/>
              </p:cNvSpPr>
              <p:nvPr/>
            </p:nvSpPr>
            <p:spPr>
              <a:xfrm>
                <a:off x="4014872" y="4719549"/>
                <a:ext cx="3413948" cy="912622"/>
              </a:xfrm>
              <a:prstGeom prst="rect">
                <a:avLst/>
              </a:prstGeom>
              <a:blipFill>
                <a:blip r:embed="rId6"/>
                <a:stretch>
                  <a:fillRect/>
                </a:stretch>
              </a:blipFill>
            </p:spPr>
            <p:txBody>
              <a:bodyPr/>
              <a:lstStyle/>
              <a:p>
                <a:r>
                  <a:rPr lang="en-IN">
                    <a:noFill/>
                  </a:rPr>
                  <a:t> </a:t>
                </a:r>
              </a:p>
            </p:txBody>
          </p:sp>
        </mc:Fallback>
      </mc:AlternateContent>
      <p:pic>
        <p:nvPicPr>
          <p:cNvPr id="19" name="Picture 2">
            <a:extLst>
              <a:ext uri="{FF2B5EF4-FFF2-40B4-BE49-F238E27FC236}">
                <a16:creationId xmlns:a16="http://schemas.microsoft.com/office/drawing/2014/main" id="{F1C83870-9901-377E-5940-B0720C5699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2755" y="4689361"/>
            <a:ext cx="2390830" cy="192448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7D0789EE-8080-BDD0-B813-D45C2310CE7F}"/>
              </a:ext>
            </a:extLst>
          </p:cNvPr>
          <p:cNvPicPr>
            <a:picLocks noChangeAspect="1"/>
          </p:cNvPicPr>
          <p:nvPr/>
        </p:nvPicPr>
        <p:blipFill>
          <a:blip r:embed="rId8"/>
          <a:stretch>
            <a:fillRect/>
          </a:stretch>
        </p:blipFill>
        <p:spPr>
          <a:xfrm>
            <a:off x="112845" y="5808650"/>
            <a:ext cx="1004822" cy="965223"/>
          </a:xfrm>
          <a:prstGeom prst="rect">
            <a:avLst/>
          </a:prstGeom>
        </p:spPr>
      </p:pic>
      <p:sp>
        <p:nvSpPr>
          <p:cNvPr id="21" name="Speech Bubble: Rectangle 20">
            <a:extLst>
              <a:ext uri="{FF2B5EF4-FFF2-40B4-BE49-F238E27FC236}">
                <a16:creationId xmlns:a16="http://schemas.microsoft.com/office/drawing/2014/main" id="{4954B00B-B788-6280-2E1E-9542452F4D42}"/>
              </a:ext>
            </a:extLst>
          </p:cNvPr>
          <p:cNvSpPr/>
          <p:nvPr/>
        </p:nvSpPr>
        <p:spPr>
          <a:xfrm>
            <a:off x="1241263" y="5727214"/>
            <a:ext cx="3413948"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Computing the full posterior distribution is in general much harder but if prior and likelihood are </a:t>
            </a:r>
            <a:r>
              <a:rPr lang="en-IN" sz="1400" dirty="0">
                <a:solidFill>
                  <a:srgbClr val="0000FF"/>
                </a:solidFill>
                <a:latin typeface="Abadi Extra Light" panose="020B0204020104020204" pitchFamily="34" charset="0"/>
              </a:rPr>
              <a:t>conjugate</a:t>
            </a:r>
            <a:r>
              <a:rPr lang="en-IN" sz="1400" dirty="0">
                <a:solidFill>
                  <a:schemeClr val="tx1"/>
                </a:solidFill>
                <a:latin typeface="Abadi Extra Light" panose="020B0204020104020204" pitchFamily="34" charset="0"/>
              </a:rPr>
              <a:t> to each other, it is easy</a:t>
            </a:r>
          </a:p>
        </p:txBody>
      </p:sp>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60F83AAB-32A2-4FCC-F75B-972B6559DC85}"/>
                  </a:ext>
                </a:extLst>
              </p:cNvPr>
              <p:cNvSpPr/>
              <p:nvPr/>
            </p:nvSpPr>
            <p:spPr>
              <a:xfrm>
                <a:off x="139911" y="4738983"/>
                <a:ext cx="3649574" cy="670435"/>
              </a:xfrm>
              <a:prstGeom prst="wedgeRectCallout">
                <a:avLst>
                  <a:gd name="adj1" fmla="val 57118"/>
                  <a:gd name="adj2" fmla="val 174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Once we compute this, we can get mean, mode (same as MAP solution), median, quantiles, variance, etc, of </a:t>
                </a:r>
                <a14:m>
                  <m:oMath xmlns:m="http://schemas.openxmlformats.org/officeDocument/2006/math">
                    <m:r>
                      <a:rPr lang="en-IN" sz="1400" b="0" i="1"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(more holistic information)  </a:t>
                </a:r>
              </a:p>
            </p:txBody>
          </p:sp>
        </mc:Choice>
        <mc:Fallback xmlns="">
          <p:sp>
            <p:nvSpPr>
              <p:cNvPr id="22" name="Speech Bubble: Rectangle 21">
                <a:extLst>
                  <a:ext uri="{FF2B5EF4-FFF2-40B4-BE49-F238E27FC236}">
                    <a16:creationId xmlns:a16="http://schemas.microsoft.com/office/drawing/2014/main" id="{60F83AAB-32A2-4FCC-F75B-972B6559DC85}"/>
                  </a:ext>
                </a:extLst>
              </p:cNvPr>
              <p:cNvSpPr>
                <a:spLocks noRot="1" noChangeAspect="1" noMove="1" noResize="1" noEditPoints="1" noAdjustHandles="1" noChangeArrowheads="1" noChangeShapeType="1" noTextEdit="1"/>
              </p:cNvSpPr>
              <p:nvPr/>
            </p:nvSpPr>
            <p:spPr>
              <a:xfrm>
                <a:off x="139911" y="4738983"/>
                <a:ext cx="3649574" cy="670435"/>
              </a:xfrm>
              <a:prstGeom prst="wedgeRectCallout">
                <a:avLst>
                  <a:gd name="adj1" fmla="val 57118"/>
                  <a:gd name="adj2" fmla="val 17422"/>
                </a:avLst>
              </a:prstGeom>
              <a:blipFill>
                <a:blip r:embed="rId9"/>
                <a:stretch>
                  <a:fillRect l="-308" t="-4425" b="-12389"/>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Speech Bubble: Rectangle 23">
                <a:extLst>
                  <a:ext uri="{FF2B5EF4-FFF2-40B4-BE49-F238E27FC236}">
                    <a16:creationId xmlns:a16="http://schemas.microsoft.com/office/drawing/2014/main" id="{2C5E6464-5243-146F-9EF1-3AAB32A8C006}"/>
                  </a:ext>
                </a:extLst>
              </p:cNvPr>
              <p:cNvSpPr/>
              <p:nvPr/>
            </p:nvSpPr>
            <p:spPr>
              <a:xfrm>
                <a:off x="5438032" y="2880035"/>
                <a:ext cx="3028960" cy="433904"/>
              </a:xfrm>
              <a:prstGeom prst="wedgeRectCallout">
                <a:avLst>
                  <a:gd name="adj1" fmla="val 3392"/>
                  <a:gd name="adj2" fmla="val 612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Expresses our prior knowledge/belief about the various values of </a:t>
                </a:r>
                <a14:m>
                  <m:oMath xmlns:m="http://schemas.openxmlformats.org/officeDocument/2006/math">
                    <m:r>
                      <a:rPr lang="en-IN" sz="1400" b="0" i="1"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sym typeface="Wingdings" panose="05000000000000000000" pitchFamily="2" charset="2"/>
                  </a:rPr>
                  <a:t> can take</a:t>
                </a:r>
              </a:p>
            </p:txBody>
          </p:sp>
        </mc:Choice>
        <mc:Fallback xmlns="">
          <p:sp>
            <p:nvSpPr>
              <p:cNvPr id="24" name="Speech Bubble: Rectangle 23">
                <a:extLst>
                  <a:ext uri="{FF2B5EF4-FFF2-40B4-BE49-F238E27FC236}">
                    <a16:creationId xmlns:a16="http://schemas.microsoft.com/office/drawing/2014/main" id="{2C5E6464-5243-146F-9EF1-3AAB32A8C006}"/>
                  </a:ext>
                </a:extLst>
              </p:cNvPr>
              <p:cNvSpPr>
                <a:spLocks noRot="1" noChangeAspect="1" noMove="1" noResize="1" noEditPoints="1" noAdjustHandles="1" noChangeArrowheads="1" noChangeShapeType="1" noTextEdit="1"/>
              </p:cNvSpPr>
              <p:nvPr/>
            </p:nvSpPr>
            <p:spPr>
              <a:xfrm>
                <a:off x="5438032" y="2880035"/>
                <a:ext cx="3028960" cy="433904"/>
              </a:xfrm>
              <a:prstGeom prst="wedgeRectCallout">
                <a:avLst>
                  <a:gd name="adj1" fmla="val 3392"/>
                  <a:gd name="adj2" fmla="val 61265"/>
                </a:avLst>
              </a:prstGeom>
              <a:blipFill>
                <a:blip r:embed="rId10"/>
                <a:stretch>
                  <a:fillRect l="-400" t="-8333" b="-7143"/>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636473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down)">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ipe(down)">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par>
                                <p:cTn id="68" presetID="22" presetClass="entr" presetSubtype="4"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animBg="1"/>
      <p:bldP spid="15" grpId="0" animBg="1"/>
      <p:bldP spid="16" grpId="0" animBg="1"/>
      <p:bldP spid="17" grpId="0" animBg="1"/>
      <p:bldP spid="18" grpId="0"/>
      <p:bldP spid="21" grpId="0" animBg="1"/>
      <p:bldP spid="22"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Coming up..</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The generative approach to supervised learning</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012813491"/>
      </p:ext>
    </p:extLst>
  </p:cSld>
  <p:clrMapOvr>
    <a:masterClrMapping/>
  </p:clrMapOvr>
  <mc:AlternateContent xmlns:mc="http://schemas.openxmlformats.org/markup-compatibility/2006" xmlns:p14="http://schemas.microsoft.com/office/powerpoint/2010/main">
    <mc:Choice Requires="p14">
      <p:transition spd="slow" p14:dur="2000" advTm="288669"/>
    </mc:Choice>
    <mc:Fallback xmlns="">
      <p:transition spd="slow" advTm="2886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Conjugacy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pairs of distributions are conjugate to each other</a:t>
            </a:r>
          </a:p>
          <a:p>
            <a:pPr lvl="1">
              <a:buFont typeface="Wingdings" panose="05000000000000000000" pitchFamily="2" charset="2"/>
              <a:buChar char="§"/>
            </a:pPr>
            <a:r>
              <a:rPr lang="en-IN" dirty="0">
                <a:latin typeface="Abadi Extra Light" panose="020B0204020104020204" pitchFamily="34" charset="0"/>
              </a:rPr>
              <a:t>Bernoulli (likelihood) + Beta (prior) ⇒ Beta posterior </a:t>
            </a:r>
          </a:p>
          <a:p>
            <a:pPr lvl="1">
              <a:buFont typeface="Wingdings" panose="05000000000000000000" pitchFamily="2" charset="2"/>
              <a:buChar char="§"/>
            </a:pPr>
            <a:r>
              <a:rPr lang="en-IN" dirty="0">
                <a:latin typeface="Abadi Extra Light" panose="020B0204020104020204" pitchFamily="34" charset="0"/>
              </a:rPr>
              <a:t>Binomial (likelihood) + Beta (prior) ⇒ Beta posterior </a:t>
            </a:r>
          </a:p>
          <a:p>
            <a:pPr lvl="1">
              <a:buFont typeface="Wingdings" panose="05000000000000000000" pitchFamily="2" charset="2"/>
              <a:buChar char="§"/>
            </a:pPr>
            <a:r>
              <a:rPr lang="en-IN" dirty="0">
                <a:latin typeface="Abadi Extra Light" panose="020B0204020104020204" pitchFamily="34" charset="0"/>
              </a:rPr>
              <a:t>Multinomial (likelihood) + Dirichlet (prior) ⇒ Dirichlet posterior </a:t>
            </a:r>
          </a:p>
          <a:p>
            <a:pPr lvl="1">
              <a:buFont typeface="Wingdings" panose="05000000000000000000" pitchFamily="2" charset="2"/>
              <a:buChar char="§"/>
            </a:pPr>
            <a:r>
              <a:rPr lang="en-IN" dirty="0">
                <a:latin typeface="Abadi Extra Light" panose="020B0204020104020204" pitchFamily="34" charset="0"/>
              </a:rPr>
              <a:t>Poisson (likelihood) + Gamma (prior) ⇒ Gamma posterior </a:t>
            </a:r>
          </a:p>
          <a:p>
            <a:pPr lvl="1">
              <a:buFont typeface="Wingdings" panose="05000000000000000000" pitchFamily="2" charset="2"/>
              <a:buChar char="§"/>
            </a:pPr>
            <a:r>
              <a:rPr lang="en-IN" dirty="0">
                <a:latin typeface="Abadi Extra Light" panose="020B0204020104020204" pitchFamily="34" charset="0"/>
              </a:rPr>
              <a:t>Gaussian (likelihood) + Gaussian (prior) ⇒ Gaussian posterior </a:t>
            </a:r>
          </a:p>
          <a:p>
            <a:pPr lvl="1">
              <a:buFont typeface="Wingdings" panose="05000000000000000000" pitchFamily="2" charset="2"/>
              <a:buChar char="§"/>
            </a:pPr>
            <a:r>
              <a:rPr lang="en-IN" dirty="0">
                <a:latin typeface="Abadi Extra Light" panose="020B0204020104020204" pitchFamily="34" charset="0"/>
              </a:rPr>
              <a:t>and many other such pairs ..</a:t>
            </a:r>
          </a:p>
          <a:p>
            <a:pPr>
              <a:buFont typeface="Wingdings" panose="05000000000000000000" pitchFamily="2" charset="2"/>
              <a:buChar char="§"/>
            </a:pPr>
            <a:r>
              <a:rPr lang="en-GB" dirty="0">
                <a:latin typeface="Abadi Extra Light" panose="020B0204020104020204" pitchFamily="34" charset="0"/>
              </a:rPr>
              <a:t>Tip: If two </a:t>
            </a:r>
            <a:r>
              <a:rPr lang="en-GB" dirty="0" err="1">
                <a:latin typeface="Abadi Extra Light" panose="020B0204020104020204" pitchFamily="34" charset="0"/>
              </a:rPr>
              <a:t>distr</a:t>
            </a:r>
            <a:r>
              <a:rPr lang="en-GB" dirty="0">
                <a:latin typeface="Abadi Extra Light" panose="020B0204020104020204" pitchFamily="34" charset="0"/>
              </a:rPr>
              <a:t> are conjugate to each other, their functional forms are similar</a:t>
            </a:r>
          </a:p>
          <a:p>
            <a:pPr lvl="1">
              <a:buFont typeface="Wingdings" panose="05000000000000000000" pitchFamily="2" charset="2"/>
              <a:buChar char="§"/>
            </a:pPr>
            <a:r>
              <a:rPr lang="en-GB" dirty="0">
                <a:latin typeface="Abadi Extra Light" panose="020B0204020104020204" pitchFamily="34" charset="0"/>
              </a:rPr>
              <a:t>Example: Bernoulli and Beta have the forms</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6BED0E-2E67-4FFD-9F46-6FD8111965F8}"/>
                  </a:ext>
                </a:extLst>
              </p:cNvPr>
              <p:cNvSpPr/>
              <p:nvPr/>
            </p:nvSpPr>
            <p:spPr>
              <a:xfrm>
                <a:off x="2997752" y="5108715"/>
                <a:ext cx="3426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Bernoulli</m:t>
                      </m:r>
                      <m:d>
                        <m:dPr>
                          <m:ctrlPr>
                            <a:rPr lang="en-IN" i="1">
                              <a:latin typeface="Cambria Math" panose="02040503050406030204" pitchFamily="18" charset="0"/>
                            </a:rPr>
                          </m:ctrlPr>
                        </m:dPr>
                        <m:e>
                          <m:r>
                            <a:rPr lang="en-IN" b="0" i="1" smtClean="0">
                              <a:latin typeface="Cambria Math" panose="02040503050406030204" pitchFamily="18" charset="0"/>
                            </a:rPr>
                            <m:t>𝑦</m:t>
                          </m:r>
                        </m:e>
                        <m:e>
                          <m:r>
                            <a:rPr lang="en-IN" i="1">
                              <a:latin typeface="Cambria Math" panose="02040503050406030204" pitchFamily="18" charset="0"/>
                            </a:rPr>
                            <m:t>𝜃</m:t>
                          </m:r>
                        </m:e>
                      </m:d>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b="0" i="1" smtClean="0">
                              <a:latin typeface="Cambria Math" panose="02040503050406030204" pitchFamily="18" charset="0"/>
                            </a:rPr>
                            <m:t>𝑦</m:t>
                          </m:r>
                        </m:sup>
                      </m:sSup>
                      <m:r>
                        <m:rPr>
                          <m:nor/>
                        </m:rPr>
                        <a:rPr lang="en-IN" dirty="0"/>
                        <m:t> </m:t>
                      </m:r>
                      <m:sSup>
                        <m:sSupPr>
                          <m:ctrlPr>
                            <a:rPr lang="en-IN" i="1">
                              <a:latin typeface="Cambria Math" panose="02040503050406030204" pitchFamily="18" charset="0"/>
                            </a:rPr>
                          </m:ctrlPr>
                        </m:sSupPr>
                        <m:e>
                          <m:r>
                            <a:rPr lang="en-IN" i="1">
                              <a:latin typeface="Cambria Math" panose="02040503050406030204" pitchFamily="18" charset="0"/>
                            </a:rPr>
                            <m:t>(1−</m:t>
                          </m:r>
                          <m:r>
                            <a:rPr lang="en-IN" i="1">
                              <a:latin typeface="Cambria Math" panose="02040503050406030204" pitchFamily="18" charset="0"/>
                            </a:rPr>
                            <m:t>𝜃</m:t>
                          </m:r>
                          <m:r>
                            <a:rPr lang="en-IN" i="1">
                              <a:latin typeface="Cambria Math" panose="02040503050406030204" pitchFamily="18" charset="0"/>
                            </a:rPr>
                            <m:t>)</m:t>
                          </m:r>
                        </m:e>
                        <m:sup>
                          <m:r>
                            <a:rPr lang="en-IN" i="1">
                              <a:latin typeface="Cambria Math" panose="02040503050406030204" pitchFamily="18" charset="0"/>
                            </a:rPr>
                            <m:t>1−</m:t>
                          </m:r>
                          <m:r>
                            <a:rPr lang="en-IN" b="0" i="1" smtClean="0">
                              <a:latin typeface="Cambria Math" panose="02040503050406030204" pitchFamily="18" charset="0"/>
                            </a:rPr>
                            <m:t>𝑦</m:t>
                          </m:r>
                        </m:sup>
                      </m:sSup>
                    </m:oMath>
                  </m:oMathPara>
                </a14:m>
                <a:endParaRPr lang="en-IN" dirty="0"/>
              </a:p>
            </p:txBody>
          </p:sp>
        </mc:Choice>
        <mc:Fallback xmlns="">
          <p:sp>
            <p:nvSpPr>
              <p:cNvPr id="3" name="Rectangle 2">
                <a:extLst>
                  <a:ext uri="{FF2B5EF4-FFF2-40B4-BE49-F238E27FC236}">
                    <a16:creationId xmlns:a16="http://schemas.microsoft.com/office/drawing/2014/main" id="{CA6BED0E-2E67-4FFD-9F46-6FD8111965F8}"/>
                  </a:ext>
                </a:extLst>
              </p:cNvPr>
              <p:cNvSpPr>
                <a:spLocks noRot="1" noChangeAspect="1" noMove="1" noResize="1" noEditPoints="1" noAdjustHandles="1" noChangeArrowheads="1" noChangeShapeType="1" noTextEdit="1"/>
              </p:cNvSpPr>
              <p:nvPr/>
            </p:nvSpPr>
            <p:spPr>
              <a:xfrm>
                <a:off x="2997752" y="5108715"/>
                <a:ext cx="3426643" cy="369332"/>
              </a:xfrm>
              <a:prstGeom prst="rect">
                <a:avLst/>
              </a:prstGeom>
              <a:blipFill>
                <a:blip r:embed="rId3"/>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A88548D-1AFE-4684-BA22-9B73F8293353}"/>
                  </a:ext>
                </a:extLst>
              </p:cNvPr>
              <p:cNvSpPr/>
              <p:nvPr/>
            </p:nvSpPr>
            <p:spPr>
              <a:xfrm>
                <a:off x="3310725" y="5617651"/>
                <a:ext cx="4481868"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Beta</m:t>
                      </m:r>
                      <m:d>
                        <m:dPr>
                          <m:ctrlPr>
                            <a:rPr lang="en-IN" i="1">
                              <a:latin typeface="Cambria Math" panose="02040503050406030204" pitchFamily="18" charset="0"/>
                            </a:rPr>
                          </m:ctrlPr>
                        </m:dPr>
                        <m:e>
                          <m:r>
                            <a:rPr lang="en-IN" i="1">
                              <a:latin typeface="Cambria Math" panose="02040503050406030204" pitchFamily="18" charset="0"/>
                            </a:rPr>
                            <m:t>𝜃</m:t>
                          </m:r>
                        </m:e>
                        <m:e>
                          <m:r>
                            <a:rPr lang="en-IN" i="1">
                              <a:latin typeface="Cambria Math" panose="02040503050406030204" pitchFamily="18" charset="0"/>
                            </a:rPr>
                            <m:t>𝛼</m:t>
                          </m:r>
                          <m:r>
                            <a:rPr lang="en-IN" i="1">
                              <a:latin typeface="Cambria Math" panose="02040503050406030204" pitchFamily="18" charset="0"/>
                            </a:rPr>
                            <m:t>, </m:t>
                          </m:r>
                          <m:r>
                            <a:rPr lang="en-IN" i="1">
                              <a:latin typeface="Cambria Math" panose="02040503050406030204" pitchFamily="18" charset="0"/>
                            </a:rPr>
                            <m:t>𝛽</m:t>
                          </m:r>
                        </m:e>
                      </m:d>
                      <m:r>
                        <a:rPr lang="en-IN" i="1">
                          <a:latin typeface="Cambria Math" panose="02040503050406030204" pitchFamily="18" charset="0"/>
                        </a:rPr>
                        <m:t>= </m:t>
                      </m:r>
                      <m:f>
                        <m:fPr>
                          <m:ctrlPr>
                            <a:rPr lang="en-IN" i="1">
                              <a:latin typeface="Cambria Math" panose="02040503050406030204" pitchFamily="18" charset="0"/>
                            </a:rPr>
                          </m:ctrlPr>
                        </m:fPr>
                        <m:num>
                          <m:r>
                            <m:rPr>
                              <m:sty m:val="p"/>
                            </m:rPr>
                            <a:rPr lang="en-IN">
                              <a:latin typeface="Cambria Math" panose="02040503050406030204" pitchFamily="18" charset="0"/>
                            </a:rPr>
                            <m:t>Γ</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num>
                        <m:den>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𝛼</m:t>
                              </m:r>
                            </m:e>
                          </m:d>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𝛽</m:t>
                              </m:r>
                            </m:e>
                          </m:d>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𝛼</m:t>
                          </m:r>
                          <m:r>
                            <a:rPr lang="en-IN" i="1">
                              <a:latin typeface="Cambria Math" panose="02040503050406030204" pitchFamily="18" charset="0"/>
                            </a:rPr>
                            <m:t>−1</m:t>
                          </m:r>
                        </m:sup>
                      </m:sSup>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𝜃</m:t>
                              </m:r>
                            </m:e>
                          </m:d>
                        </m:e>
                        <m:sup>
                          <m:r>
                            <a:rPr lang="en-IN" i="1">
                              <a:latin typeface="Cambria Math" panose="02040503050406030204" pitchFamily="18" charset="0"/>
                            </a:rPr>
                            <m:t>𝛽</m:t>
                          </m:r>
                          <m:r>
                            <a:rPr lang="en-IN" i="1">
                              <a:latin typeface="Cambria Math" panose="02040503050406030204" pitchFamily="18" charset="0"/>
                            </a:rPr>
                            <m:t>−1 </m:t>
                          </m:r>
                        </m:sup>
                      </m:sSup>
                      <m:r>
                        <a:rPr lang="en-IN" i="1">
                          <a:latin typeface="Cambria Math" panose="02040503050406030204" pitchFamily="18" charset="0"/>
                        </a:rPr>
                        <m:t> </m:t>
                      </m:r>
                    </m:oMath>
                  </m:oMathPara>
                </a14:m>
                <a:endParaRPr lang="en-IN" dirty="0"/>
              </a:p>
            </p:txBody>
          </p:sp>
        </mc:Choice>
        <mc:Fallback xmlns="">
          <p:sp>
            <p:nvSpPr>
              <p:cNvPr id="5" name="Rectangle 4">
                <a:extLst>
                  <a:ext uri="{FF2B5EF4-FFF2-40B4-BE49-F238E27FC236}">
                    <a16:creationId xmlns:a16="http://schemas.microsoft.com/office/drawing/2014/main" id="{3A88548D-1AFE-4684-BA22-9B73F8293353}"/>
                  </a:ext>
                </a:extLst>
              </p:cNvPr>
              <p:cNvSpPr>
                <a:spLocks noRot="1" noChangeAspect="1" noMove="1" noResize="1" noEditPoints="1" noAdjustHandles="1" noChangeArrowheads="1" noChangeShapeType="1" noTextEdit="1"/>
              </p:cNvSpPr>
              <p:nvPr/>
            </p:nvSpPr>
            <p:spPr>
              <a:xfrm>
                <a:off x="3310725" y="5617651"/>
                <a:ext cx="4481868" cy="666593"/>
              </a:xfrm>
              <a:prstGeom prst="rect">
                <a:avLst/>
              </a:prstGeom>
              <a:blipFill>
                <a:blip r:embed="rId4"/>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A2EF08A4-C6A8-4050-81C6-E988D211C404}"/>
              </a:ext>
            </a:extLst>
          </p:cNvPr>
          <p:cNvSpPr/>
          <p:nvPr/>
        </p:nvSpPr>
        <p:spPr>
          <a:xfrm>
            <a:off x="8198287" y="4467262"/>
            <a:ext cx="2385880" cy="2222475"/>
          </a:xfrm>
          <a:prstGeom prst="wedgeRectCallout">
            <a:avLst>
              <a:gd name="adj1" fmla="val -75237"/>
              <a:gd name="adj2" fmla="val -49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why, when we multiply them while computing the posterior, the exponents get added and we get the same form for the posterior as the prior but with just updated hyperparameter. Also, we can identify the posterior and its hyperparameters simply by inspection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6" name="Speech Bubble: Rectangle 5">
            <a:extLst>
              <a:ext uri="{FF2B5EF4-FFF2-40B4-BE49-F238E27FC236}">
                <a16:creationId xmlns:a16="http://schemas.microsoft.com/office/drawing/2014/main" id="{AD9982C5-3D3E-38FD-0469-333C5C319F10}"/>
              </a:ext>
            </a:extLst>
          </p:cNvPr>
          <p:cNvSpPr/>
          <p:nvPr/>
        </p:nvSpPr>
        <p:spPr>
          <a:xfrm>
            <a:off x="8931729" y="2272237"/>
            <a:ext cx="2867547" cy="1323817"/>
          </a:xfrm>
          <a:prstGeom prst="wedgeRectCallout">
            <a:avLst>
              <a:gd name="adj1" fmla="val -64284"/>
              <a:gd name="adj2" fmla="val 362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 in the general case but in special cases, e.g., when the variance of the Gaussian likelihood is held fixed and we want to estimate the mean of the Gaussian likelihood using a Gaussian prior on the mean</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03001857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down)">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down)">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3"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Having estimated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we can now use it to make predictions</a:t>
                </a:r>
              </a:p>
              <a:p>
                <a:pPr>
                  <a:buFont typeface="Wingdings" panose="05000000000000000000" pitchFamily="2" charset="2"/>
                  <a:buChar char="§"/>
                </a:pPr>
                <a:r>
                  <a:rPr lang="en-GB" sz="2600" dirty="0">
                    <a:latin typeface="Abadi Extra Light" panose="020B0204020104020204" pitchFamily="34" charset="0"/>
                  </a:rPr>
                  <a:t>Prediction entails computing </a:t>
                </a:r>
                <a:r>
                  <a:rPr lang="en-GB" sz="2600" u="sng" dirty="0">
                    <a:solidFill>
                      <a:srgbClr val="0000FF"/>
                    </a:solidFill>
                    <a:latin typeface="Abadi Extra Light" panose="020B0204020104020204" pitchFamily="34" charset="0"/>
                  </a:rPr>
                  <a:t>posterior predictive </a:t>
                </a:r>
                <a:r>
                  <a:rPr lang="en-GB" sz="2600" dirty="0">
                    <a:solidFill>
                      <a:srgbClr val="0000FF"/>
                    </a:solidFill>
                    <a:latin typeface="Abadi Extra Light" panose="020B0204020104020204" pitchFamily="34" charset="0"/>
                  </a:rPr>
                  <a:t>distribution </a:t>
                </a:r>
                <a:r>
                  <a:rPr lang="en-GB" sz="2600" dirty="0">
                    <a:latin typeface="Abadi Extra Light" panose="020B0204020104020204" pitchFamily="34" charset="0"/>
                  </a:rPr>
                  <a:t>of a new observation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MLE/MAP, we approximate the posterior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𝜃</m:t>
                    </m:r>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oMath>
                </a14:m>
                <a:r>
                  <a:rPr lang="en-GB" sz="2600" dirty="0">
                    <a:latin typeface="Abadi Extra Light" panose="020B0204020104020204" pitchFamily="34" charset="0"/>
                  </a:rPr>
                  <a:t>by a single point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𝜃</m:t>
                        </m:r>
                      </m:e>
                      <m:sub>
                        <m:r>
                          <a:rPr lang="en-IN" sz="2600" b="0" i="1" dirty="0" smtClean="0">
                            <a:latin typeface="Cambria Math" panose="02040503050406030204" pitchFamily="18" charset="0"/>
                          </a:rPr>
                          <m:t>𝑜𝑝𝑡</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Plug-in prediction which uses MLE/MAP of </a:t>
                </a:r>
                <a14:m>
                  <m:oMath xmlns:m="http://schemas.openxmlformats.org/officeDocument/2006/math">
                    <m:r>
                      <a:rPr lang="en-IN" sz="2600" b="0" i="1" smtClean="0">
                        <a:latin typeface="Cambria Math" panose="02040503050406030204" pitchFamily="18" charset="0"/>
                      </a:rPr>
                      <m:t>𝜃</m:t>
                    </m:r>
                  </m:oMath>
                </a14:m>
                <a:r>
                  <a:rPr lang="en-GB" sz="2600" dirty="0">
                    <a:latin typeface="Abadi Extra Light" panose="020B0204020104020204" pitchFamily="34" charset="0"/>
                  </a:rPr>
                  <a:t> is cheaper since no integral involved</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416337-4E43-483E-8171-849A6F6D8964}"/>
                  </a:ext>
                </a:extLst>
              </p:cNvPr>
              <p:cNvSpPr txBox="1"/>
              <p:nvPr/>
            </p:nvSpPr>
            <p:spPr>
              <a:xfrm>
                <a:off x="1646113" y="2232397"/>
                <a:ext cx="4449887"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e>
                          <m:r>
                            <a:rPr lang="en-IN" sz="2800" b="1" i="1" smtClean="0">
                              <a:latin typeface="Cambria Math" panose="02040503050406030204" pitchFamily="18" charset="0"/>
                            </a:rPr>
                            <m:t>𝒚</m:t>
                          </m:r>
                        </m:e>
                      </m:d>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i="1">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𝑑</m:t>
                      </m:r>
                      <m:r>
                        <a:rPr lang="en-IN" sz="2800" b="0" i="1" smtClean="0">
                          <a:latin typeface="Cambria Math" panose="02040503050406030204" pitchFamily="18" charset="0"/>
                        </a:rPr>
                        <m:t>𝜃</m:t>
                      </m:r>
                    </m:oMath>
                  </m:oMathPara>
                </a14:m>
                <a:br>
                  <a:rPr lang="en-IN" sz="2800" b="0" dirty="0"/>
                </a:br>
                <a:endParaRPr lang="en-IN" sz="2800" dirty="0"/>
              </a:p>
            </p:txBody>
          </p:sp>
        </mc:Choice>
        <mc:Fallback xmlns="">
          <p:sp>
            <p:nvSpPr>
              <p:cNvPr id="3" name="TextBox 2">
                <a:extLst>
                  <a:ext uri="{FF2B5EF4-FFF2-40B4-BE49-F238E27FC236}">
                    <a16:creationId xmlns:a16="http://schemas.microsoft.com/office/drawing/2014/main" id="{0F416337-4E43-483E-8171-849A6F6D8964}"/>
                  </a:ext>
                </a:extLst>
              </p:cNvPr>
              <p:cNvSpPr txBox="1">
                <a:spLocks noRot="1" noChangeAspect="1" noMove="1" noResize="1" noEditPoints="1" noAdjustHandles="1" noChangeArrowheads="1" noChangeShapeType="1" noTextEdit="1"/>
              </p:cNvSpPr>
              <p:nvPr/>
            </p:nvSpPr>
            <p:spPr>
              <a:xfrm>
                <a:off x="1646113" y="2232397"/>
                <a:ext cx="4449887" cy="4473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6B2D2F-4107-483E-8C0E-179AB4545579}"/>
                  </a:ext>
                </a:extLst>
              </p:cNvPr>
              <p:cNvSpPr txBox="1"/>
              <p:nvPr/>
            </p:nvSpPr>
            <p:spPr>
              <a:xfrm>
                <a:off x="3139162" y="2827858"/>
                <a:ext cx="368447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r>
                            <a:rPr lang="en-IN" sz="2800" i="1">
                              <a:latin typeface="Cambria Math" panose="02040503050406030204" pitchFamily="18" charset="0"/>
                            </a:rPr>
                            <m:t>, </m:t>
                          </m:r>
                          <m:r>
                            <a:rPr lang="en-IN" sz="2800" b="1" i="1">
                              <a:latin typeface="Cambria Math" panose="02040503050406030204" pitchFamily="18" charset="0"/>
                            </a:rPr>
                            <m:t>𝒚</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5" name="TextBox 4">
                <a:extLst>
                  <a:ext uri="{FF2B5EF4-FFF2-40B4-BE49-F238E27FC236}">
                    <a16:creationId xmlns:a16="http://schemas.microsoft.com/office/drawing/2014/main" id="{4C6B2D2F-4107-483E-8C0E-179AB4545579}"/>
                  </a:ext>
                </a:extLst>
              </p:cNvPr>
              <p:cNvSpPr txBox="1">
                <a:spLocks noRot="1" noChangeAspect="1" noMove="1" noResize="1" noEditPoints="1" noAdjustHandles="1" noChangeArrowheads="1" noChangeShapeType="1" noTextEdit="1"/>
              </p:cNvSpPr>
              <p:nvPr/>
            </p:nvSpPr>
            <p:spPr>
              <a:xfrm>
                <a:off x="3139162" y="2827858"/>
                <a:ext cx="3684470"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632AA2-98F1-4F8F-8ED4-AC2437E2EE51}"/>
                  </a:ext>
                </a:extLst>
              </p:cNvPr>
              <p:cNvSpPr txBox="1"/>
              <p:nvPr/>
            </p:nvSpPr>
            <p:spPr>
              <a:xfrm>
                <a:off x="3139162" y="3462314"/>
                <a:ext cx="3336105"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F1632AA2-98F1-4F8F-8ED4-AC2437E2EE51}"/>
                  </a:ext>
                </a:extLst>
              </p:cNvPr>
              <p:cNvSpPr txBox="1">
                <a:spLocks noRot="1" noChangeAspect="1" noMove="1" noResize="1" noEditPoints="1" noAdjustHandles="1" noChangeArrowheads="1" noChangeShapeType="1" noTextEdit="1"/>
              </p:cNvSpPr>
              <p:nvPr/>
            </p:nvSpPr>
            <p:spPr>
              <a:xfrm>
                <a:off x="3139162" y="3462314"/>
                <a:ext cx="3336105" cy="44723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7E532-2C38-4C43-914D-91FCF7CF8A4F}"/>
                  </a:ext>
                </a:extLst>
              </p:cNvPr>
              <p:cNvSpPr txBox="1"/>
              <p:nvPr/>
            </p:nvSpPr>
            <p:spPr>
              <a:xfrm>
                <a:off x="1500283" y="5319863"/>
                <a:ext cx="661386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2E27E532-2C38-4C43-914D-91FCF7CF8A4F}"/>
                  </a:ext>
                </a:extLst>
              </p:cNvPr>
              <p:cNvSpPr txBox="1">
                <a:spLocks noRot="1" noChangeAspect="1" noMove="1" noResize="1" noEditPoints="1" noAdjustHandles="1" noChangeArrowheads="1" noChangeShapeType="1" noTextEdit="1"/>
              </p:cNvSpPr>
              <p:nvPr/>
            </p:nvSpPr>
            <p:spPr>
              <a:xfrm>
                <a:off x="1500283" y="5319863"/>
                <a:ext cx="6613862" cy="49039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FCC7E323-9567-4623-BFCD-D0B4F557972B}"/>
                  </a:ext>
                </a:extLst>
              </p:cNvPr>
              <p:cNvSpPr/>
              <p:nvPr/>
            </p:nvSpPr>
            <p:spPr>
              <a:xfrm>
                <a:off x="6336720" y="2052003"/>
                <a:ext cx="2779569" cy="480297"/>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Marginalizing (summing/integrating) over the unknown random variable </a:t>
                </a:r>
                <a14:m>
                  <m:oMath xmlns:m="http://schemas.openxmlformats.org/officeDocument/2006/math">
                    <m:r>
                      <a:rPr lang="en-IN" sz="1400" i="1" dirty="0"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0" name="Speech Bubble: Rectangle 9">
                <a:extLst>
                  <a:ext uri="{FF2B5EF4-FFF2-40B4-BE49-F238E27FC236}">
                    <a16:creationId xmlns:a16="http://schemas.microsoft.com/office/drawing/2014/main" id="{FCC7E323-9567-4623-BFCD-D0B4F557972B}"/>
                  </a:ext>
                </a:extLst>
              </p:cNvPr>
              <p:cNvSpPr>
                <a:spLocks noRot="1" noChangeAspect="1" noMove="1" noResize="1" noEditPoints="1" noAdjustHandles="1" noChangeArrowheads="1" noChangeShapeType="1" noTextEdit="1"/>
              </p:cNvSpPr>
              <p:nvPr/>
            </p:nvSpPr>
            <p:spPr>
              <a:xfrm>
                <a:off x="6336720" y="2052003"/>
                <a:ext cx="2779569" cy="480297"/>
              </a:xfrm>
              <a:prstGeom prst="wedgeRectCallout">
                <a:avLst>
                  <a:gd name="adj1" fmla="val -67321"/>
                  <a:gd name="adj2" fmla="val 41946"/>
                </a:avLst>
              </a:prstGeom>
              <a:blipFill>
                <a:blip r:embed="rId8"/>
                <a:stretch>
                  <a:fillRect t="-4938" b="-14815"/>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4808FF03-8059-463C-A139-B115C50A8C49}"/>
              </a:ext>
            </a:extLst>
          </p:cNvPr>
          <p:cNvSpPr/>
          <p:nvPr/>
        </p:nvSpPr>
        <p:spPr>
          <a:xfrm>
            <a:off x="7216482" y="2590345"/>
            <a:ext cx="3042807" cy="332808"/>
          </a:xfrm>
          <a:prstGeom prst="wedgeRectCallout">
            <a:avLst>
              <a:gd name="adj1" fmla="val -66165"/>
              <a:gd name="adj2" fmla="val 472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Decomposing the joint using chain rule</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9EF9C95B-EDBA-4D04-BCFA-49EFBBB06616}"/>
                  </a:ext>
                </a:extLst>
              </p:cNvPr>
              <p:cNvSpPr/>
              <p:nvPr/>
            </p:nvSpPr>
            <p:spPr>
              <a:xfrm>
                <a:off x="827452" y="3623920"/>
                <a:ext cx="2074009" cy="658625"/>
              </a:xfrm>
              <a:prstGeom prst="wedgeRectCallout">
                <a:avLst>
                  <a:gd name="adj1" fmla="val 62276"/>
                  <a:gd name="adj2" fmla="val -387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step assumes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data, i.e., given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sym typeface="Wingdings" panose="05000000000000000000" pitchFamily="2" charset="2"/>
                  </a:rPr>
                  <a:t> does not depend on </a:t>
                </a:r>
                <a14:m>
                  <m:oMath xmlns:m="http://schemas.openxmlformats.org/officeDocument/2006/math">
                    <m:r>
                      <a:rPr lang="en-IN" sz="1400" b="1" i="1" dirty="0" smtClean="0">
                        <a:solidFill>
                          <a:schemeClr val="tx1"/>
                        </a:solidFill>
                        <a:latin typeface="Cambria Math" panose="02040503050406030204" pitchFamily="18" charset="0"/>
                        <a:sym typeface="Wingdings" panose="05000000000000000000" pitchFamily="2" charset="2"/>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3" name="Speech Bubble: Rectangle 12">
                <a:extLst>
                  <a:ext uri="{FF2B5EF4-FFF2-40B4-BE49-F238E27FC236}">
                    <a16:creationId xmlns:a16="http://schemas.microsoft.com/office/drawing/2014/main" id="{9EF9C95B-EDBA-4D04-BCFA-49EFBBB06616}"/>
                  </a:ext>
                </a:extLst>
              </p:cNvPr>
              <p:cNvSpPr>
                <a:spLocks noRot="1" noChangeAspect="1" noMove="1" noResize="1" noEditPoints="1" noAdjustHandles="1" noChangeArrowheads="1" noChangeShapeType="1" noTextEdit="1"/>
              </p:cNvSpPr>
              <p:nvPr/>
            </p:nvSpPr>
            <p:spPr>
              <a:xfrm>
                <a:off x="827452" y="3623920"/>
                <a:ext cx="2074009" cy="658625"/>
              </a:xfrm>
              <a:prstGeom prst="wedgeRectCallout">
                <a:avLst>
                  <a:gd name="adj1" fmla="val 62276"/>
                  <a:gd name="adj2" fmla="val -38735"/>
                </a:avLst>
              </a:prstGeom>
              <a:blipFill>
                <a:blip r:embed="rId9"/>
                <a:stretch>
                  <a:fillRect l="-514" t="-5357" b="-1250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0236442A-5DFB-4861-89FE-C3EDC5EB55CF}"/>
                  </a:ext>
                </a:extLst>
              </p:cNvPr>
              <p:cNvSpPr/>
              <p:nvPr/>
            </p:nvSpPr>
            <p:spPr>
              <a:xfrm>
                <a:off x="6508923" y="3659101"/>
                <a:ext cx="4724422" cy="1140542"/>
              </a:xfrm>
              <a:prstGeom prst="wedgeRectCallout">
                <a:avLst>
                  <a:gd name="adj1" fmla="val -57947"/>
                  <a:gd name="adj2" fmla="val 827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computes the predictive distribution </a:t>
                </a:r>
                <a:r>
                  <a:rPr lang="en-IN" sz="1400" dirty="0">
                    <a:solidFill>
                      <a:srgbClr val="0000FF"/>
                    </a:solidFill>
                    <a:latin typeface="Abadi Extra Light" panose="020B0204020104020204" pitchFamily="34" charset="0"/>
                  </a:rPr>
                  <a:t>by averaging over the full posterior</a:t>
                </a:r>
                <a:r>
                  <a:rPr lang="en-IN" sz="1400" dirty="0">
                    <a:solidFill>
                      <a:schemeClr val="tx1"/>
                    </a:solidFill>
                    <a:latin typeface="Abadi Extra Light" panose="020B0204020104020204" pitchFamily="34" charset="0"/>
                  </a:rPr>
                  <a:t> – basically calculates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e>
                      <m:e>
                        <m:r>
                          <a:rPr lang="en-IN" sz="1400" i="1">
                            <a:solidFill>
                              <a:schemeClr val="tx1"/>
                            </a:solidFill>
                            <a:latin typeface="Cambria Math" panose="02040503050406030204" pitchFamily="18" charset="0"/>
                          </a:rPr>
                          <m:t>𝜃</m:t>
                        </m:r>
                      </m:e>
                    </m:d>
                  </m:oMath>
                </a14:m>
                <a:r>
                  <a:rPr lang="en-IN" sz="1400" dirty="0">
                    <a:solidFill>
                      <a:schemeClr val="tx1"/>
                    </a:solidFill>
                    <a:latin typeface="Abadi Extra Light" panose="020B0204020104020204" pitchFamily="34" charset="0"/>
                    <a:sym typeface="Wingdings" panose="05000000000000000000" pitchFamily="2" charset="2"/>
                  </a:rPr>
                  <a:t> for each possible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a:t>
                </a:r>
                <a:r>
                  <a:rPr lang="en-IN" sz="1400" u="sng" dirty="0">
                    <a:solidFill>
                      <a:schemeClr val="tx1"/>
                    </a:solidFill>
                    <a:latin typeface="Abadi Extra Light" panose="020B0204020104020204" pitchFamily="34" charset="0"/>
                    <a:sym typeface="Wingdings" panose="05000000000000000000" pitchFamily="2" charset="2"/>
                  </a:rPr>
                  <a:t>weighs it</a:t>
                </a:r>
                <a:r>
                  <a:rPr lang="en-IN" sz="1400" dirty="0">
                    <a:solidFill>
                      <a:schemeClr val="tx1"/>
                    </a:solidFill>
                    <a:latin typeface="Abadi Extra Light" panose="020B0204020104020204" pitchFamily="34" charset="0"/>
                    <a:sym typeface="Wingdings" panose="05000000000000000000" pitchFamily="2" charset="2"/>
                  </a:rPr>
                  <a:t> by the probability of </a:t>
                </a:r>
                <a14:m>
                  <m:oMath xmlns:m="http://schemas.openxmlformats.org/officeDocument/2006/math">
                    <m:r>
                      <a:rPr lang="en-IN" sz="1400" b="0" i="1"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under the posterior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e>
                        <m:r>
                          <a:rPr lang="en-IN" sz="1400" b="1" i="1">
                            <a:solidFill>
                              <a:schemeClr val="tx1"/>
                            </a:solidFill>
                            <a:latin typeface="Cambria Math" panose="02040503050406030204" pitchFamily="18" charset="0"/>
                          </a:rPr>
                          <m:t>𝒚</m:t>
                        </m:r>
                      </m:e>
                    </m:d>
                  </m:oMath>
                </a14:m>
                <a:r>
                  <a:rPr lang="en-IN" sz="1400" dirty="0">
                    <a:solidFill>
                      <a:schemeClr val="tx1"/>
                    </a:solidFill>
                    <a:latin typeface="Abadi Extra Light" panose="020B0204020104020204" pitchFamily="34" charset="0"/>
                    <a:sym typeface="Wingdings" panose="05000000000000000000" pitchFamily="2" charset="2"/>
                  </a:rPr>
                  <a:t>, and sums all such posterior weighted predictions. Note that not each value of </a:t>
                </a:r>
                <a14:m>
                  <m:oMath xmlns:m="http://schemas.openxmlformats.org/officeDocument/2006/math">
                    <m:r>
                      <a:rPr lang="en-IN" sz="1400" b="0" i="1"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is given equal importance here in the averaging</a:t>
                </a:r>
              </a:p>
            </p:txBody>
          </p:sp>
        </mc:Choice>
        <mc:Fallback xmlns="">
          <p:sp>
            <p:nvSpPr>
              <p:cNvPr id="14" name="Speech Bubble: Rectangle 13">
                <a:extLst>
                  <a:ext uri="{FF2B5EF4-FFF2-40B4-BE49-F238E27FC236}">
                    <a16:creationId xmlns:a16="http://schemas.microsoft.com/office/drawing/2014/main" id="{0236442A-5DFB-4861-89FE-C3EDC5EB55CF}"/>
                  </a:ext>
                </a:extLst>
              </p:cNvPr>
              <p:cNvSpPr>
                <a:spLocks noRot="1" noChangeAspect="1" noMove="1" noResize="1" noEditPoints="1" noAdjustHandles="1" noChangeArrowheads="1" noChangeShapeType="1" noTextEdit="1"/>
              </p:cNvSpPr>
              <p:nvPr/>
            </p:nvSpPr>
            <p:spPr>
              <a:xfrm>
                <a:off x="6508923" y="3659101"/>
                <a:ext cx="4724422" cy="1140542"/>
              </a:xfrm>
              <a:prstGeom prst="wedgeRectCallout">
                <a:avLst>
                  <a:gd name="adj1" fmla="val -57947"/>
                  <a:gd name="adj2" fmla="val 8270"/>
                </a:avLst>
              </a:prstGeom>
              <a:blipFill>
                <a:blip r:embed="rId10"/>
                <a:stretch>
                  <a:fillRect t="-1053" r="-356" b="-5263"/>
                </a:stretch>
              </a:blipFill>
              <a:ln w="19050">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2704D477-77B5-42A4-9FFB-305987D0980F}"/>
              </a:ext>
            </a:extLst>
          </p:cNvPr>
          <p:cNvSpPr/>
          <p:nvPr/>
        </p:nvSpPr>
        <p:spPr>
          <a:xfrm>
            <a:off x="8226190" y="5236824"/>
            <a:ext cx="2641102" cy="798936"/>
          </a:xfrm>
          <a:prstGeom prst="wedgeRectCallout">
            <a:avLst>
              <a:gd name="adj1" fmla="val -56192"/>
              <a:gd name="adj2" fmla="val 57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 </a:t>
            </a:r>
            <a:r>
              <a:rPr lang="en-IN" sz="1400" dirty="0">
                <a:solidFill>
                  <a:srgbClr val="0000FF"/>
                </a:solidFill>
                <a:latin typeface="Abadi Extra Light" panose="020B0204020104020204" pitchFamily="34" charset="0"/>
              </a:rPr>
              <a:t>“</a:t>
            </a:r>
            <a:r>
              <a:rPr lang="en-IN" sz="1400" u="sng" dirty="0">
                <a:solidFill>
                  <a:srgbClr val="0000FF"/>
                </a:solidFill>
                <a:latin typeface="Abadi Extra Light" panose="020B0204020104020204" pitchFamily="34" charset="0"/>
              </a:rPr>
              <a:t>plug-in predictive distribution</a:t>
            </a:r>
            <a:r>
              <a:rPr lang="en-IN" sz="1400" dirty="0">
                <a:solidFill>
                  <a:srgbClr val="0000FF"/>
                </a:solidFill>
                <a:latin typeface="Abadi Extra Light" panose="020B0204020104020204" pitchFamily="34" charset="0"/>
              </a:rPr>
              <a:t>” </a:t>
            </a:r>
            <a:r>
              <a:rPr lang="en-IN" sz="1400" dirty="0">
                <a:solidFill>
                  <a:schemeClr val="tx1"/>
                </a:solidFill>
                <a:latin typeface="Abadi Extra Light" panose="020B0204020104020204" pitchFamily="34" charset="0"/>
              </a:rPr>
              <a:t>- simply plugged in the single best estimate (MLE/MAP) that we have</a:t>
            </a:r>
            <a:endParaRPr lang="en-IN" sz="1400" b="1" dirty="0">
              <a:solidFill>
                <a:schemeClr val="tx1"/>
              </a:solidFill>
              <a:latin typeface="Abadi Extra Light" panose="020B0204020104020204" pitchFamily="34" charset="0"/>
              <a:sym typeface="Wingdings" panose="05000000000000000000" pitchFamily="2" charset="2"/>
            </a:endParaRPr>
          </a:p>
        </p:txBody>
      </p:sp>
      <p:sp>
        <p:nvSpPr>
          <p:cNvPr id="22" name="Speech Bubble: Rectangle 21">
            <a:extLst>
              <a:ext uri="{FF2B5EF4-FFF2-40B4-BE49-F238E27FC236}">
                <a16:creationId xmlns:a16="http://schemas.microsoft.com/office/drawing/2014/main" id="{80F2F1FB-25ED-40EC-B188-91C933EE1F92}"/>
              </a:ext>
            </a:extLst>
          </p:cNvPr>
          <p:cNvSpPr/>
          <p:nvPr/>
        </p:nvSpPr>
        <p:spPr>
          <a:xfrm>
            <a:off x="312419" y="2897442"/>
            <a:ext cx="2779569" cy="510518"/>
          </a:xfrm>
          <a:prstGeom prst="wedgeRectCallout">
            <a:avLst>
              <a:gd name="adj1" fmla="val 9729"/>
              <a:gd name="adj2" fmla="val -868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Conditional distribution of the new observation, given past observations</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D243AF1-8ACE-AE6D-4062-E372B0DC4B2F}"/>
                  </a:ext>
                </a:extLst>
              </p:cNvPr>
              <p:cNvSpPr txBox="1"/>
              <p:nvPr/>
            </p:nvSpPr>
            <p:spPr>
              <a:xfrm>
                <a:off x="3139162" y="4108075"/>
                <a:ext cx="3096360" cy="537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solidFill>
                                <a:srgbClr val="FF0000"/>
                              </a:solidFill>
                              <a:latin typeface="Cambria Math" panose="02040503050406030204" pitchFamily="18" charset="0"/>
                              <a:ea typeface="Cambria Math" panose="02040503050406030204" pitchFamily="18" charset="0"/>
                            </a:rPr>
                          </m:ctrlPr>
                        </m:sSubPr>
                        <m:e>
                          <m:r>
                            <a:rPr lang="en-IN" sz="2800" b="0" i="1" smtClean="0">
                              <a:solidFill>
                                <a:srgbClr val="FF0000"/>
                              </a:solidFill>
                              <a:latin typeface="Cambria Math" panose="02040503050406030204" pitchFamily="18" charset="0"/>
                              <a:ea typeface="Cambria Math" panose="02040503050406030204" pitchFamily="18" charset="0"/>
                            </a:rPr>
                            <m:t>=</m:t>
                          </m:r>
                          <m:r>
                            <a:rPr lang="en-IN" sz="2800" i="1" smtClean="0">
                              <a:solidFill>
                                <a:srgbClr val="FF0000"/>
                              </a:solidFill>
                              <a:latin typeface="Cambria Math" panose="02040503050406030204" pitchFamily="18" charset="0"/>
                              <a:ea typeface="Cambria Math" panose="02040503050406030204" pitchFamily="18" charset="0"/>
                            </a:rPr>
                            <m:t>𝔼</m:t>
                          </m:r>
                        </m:e>
                        <m:sub>
                          <m:r>
                            <a:rPr lang="en-IN" sz="2800" i="1">
                              <a:solidFill>
                                <a:srgbClr val="FF0000"/>
                              </a:solidFill>
                              <a:latin typeface="Cambria Math" panose="02040503050406030204" pitchFamily="18" charset="0"/>
                            </a:rPr>
                            <m:t>𝑝</m:t>
                          </m:r>
                          <m:d>
                            <m:dPr>
                              <m:ctrlPr>
                                <a:rPr lang="en-IN" sz="2800" i="1">
                                  <a:solidFill>
                                    <a:srgbClr val="FF0000"/>
                                  </a:solidFill>
                                  <a:latin typeface="Cambria Math" panose="02040503050406030204" pitchFamily="18" charset="0"/>
                                </a:rPr>
                              </m:ctrlPr>
                            </m:dPr>
                            <m:e>
                              <m:r>
                                <a:rPr lang="en-IN" sz="2800" i="1">
                                  <a:solidFill>
                                    <a:srgbClr val="FF0000"/>
                                  </a:solidFill>
                                  <a:latin typeface="Cambria Math" panose="02040503050406030204" pitchFamily="18" charset="0"/>
                                </a:rPr>
                                <m:t>𝜃</m:t>
                              </m:r>
                            </m:e>
                            <m:e>
                              <m:r>
                                <a:rPr lang="en-IN" sz="2800" b="1" i="1">
                                  <a:solidFill>
                                    <a:srgbClr val="FF0000"/>
                                  </a:solidFill>
                                  <a:latin typeface="Cambria Math" panose="02040503050406030204" pitchFamily="18" charset="0"/>
                                </a:rPr>
                                <m:t>𝒚</m:t>
                              </m:r>
                            </m:e>
                          </m:d>
                        </m:sub>
                      </m:sSub>
                      <m:r>
                        <a:rPr lang="en-IN" sz="2800" i="1">
                          <a:solidFill>
                            <a:srgbClr val="FF0000"/>
                          </a:solidFill>
                          <a:latin typeface="Cambria Math" panose="02040503050406030204" pitchFamily="18" charset="0"/>
                        </a:rPr>
                        <m:t>[</m:t>
                      </m:r>
                      <m:r>
                        <a:rPr lang="en-IN" sz="2800" i="1">
                          <a:solidFill>
                            <a:srgbClr val="FF0000"/>
                          </a:solidFill>
                          <a:latin typeface="Cambria Math" panose="02040503050406030204" pitchFamily="18" charset="0"/>
                        </a:rPr>
                        <m:t>𝑝</m:t>
                      </m:r>
                      <m:d>
                        <m:dPr>
                          <m:ctrlPr>
                            <a:rPr lang="en-IN" sz="2800" i="1">
                              <a:solidFill>
                                <a:srgbClr val="FF0000"/>
                              </a:solidFill>
                              <a:latin typeface="Cambria Math" panose="02040503050406030204" pitchFamily="18" charset="0"/>
                            </a:rPr>
                          </m:ctrlPr>
                        </m:dPr>
                        <m:e>
                          <m:sSub>
                            <m:sSubPr>
                              <m:ctrlPr>
                                <a:rPr lang="en-IN" sz="2800" i="1">
                                  <a:solidFill>
                                    <a:srgbClr val="FF0000"/>
                                  </a:solidFill>
                                  <a:latin typeface="Cambria Math" panose="02040503050406030204" pitchFamily="18" charset="0"/>
                                </a:rPr>
                              </m:ctrlPr>
                            </m:sSubPr>
                            <m:e>
                              <m:r>
                                <a:rPr lang="en-IN" sz="2800" i="1">
                                  <a:solidFill>
                                    <a:srgbClr val="FF0000"/>
                                  </a:solidFill>
                                  <a:latin typeface="Cambria Math" panose="02040503050406030204" pitchFamily="18" charset="0"/>
                                </a:rPr>
                                <m:t>𝑦</m:t>
                              </m:r>
                            </m:e>
                            <m:sub>
                              <m:r>
                                <a:rPr lang="en-IN" sz="2800" i="1">
                                  <a:solidFill>
                                    <a:srgbClr val="FF0000"/>
                                  </a:solidFill>
                                  <a:latin typeface="Cambria Math" panose="02040503050406030204" pitchFamily="18" charset="0"/>
                                </a:rPr>
                                <m:t>∗</m:t>
                              </m:r>
                            </m:sub>
                          </m:sSub>
                        </m:e>
                        <m:e>
                          <m:r>
                            <a:rPr lang="en-IN" sz="2800" i="1">
                              <a:solidFill>
                                <a:srgbClr val="FF0000"/>
                              </a:solidFill>
                              <a:latin typeface="Cambria Math" panose="02040503050406030204" pitchFamily="18" charset="0"/>
                            </a:rPr>
                            <m:t>𝜃</m:t>
                          </m:r>
                        </m:e>
                      </m:d>
                      <m:r>
                        <a:rPr lang="en-IN" sz="2800" i="1">
                          <a:solidFill>
                            <a:srgbClr val="FF0000"/>
                          </a:solidFill>
                          <a:latin typeface="Cambria Math" panose="02040503050406030204" pitchFamily="18" charset="0"/>
                        </a:rPr>
                        <m:t>]</m:t>
                      </m:r>
                    </m:oMath>
                  </m:oMathPara>
                </a14:m>
                <a:endParaRPr lang="en-IN" sz="2800" dirty="0"/>
              </a:p>
            </p:txBody>
          </p:sp>
        </mc:Choice>
        <mc:Fallback xmlns="">
          <p:sp>
            <p:nvSpPr>
              <p:cNvPr id="16" name="TextBox 15">
                <a:extLst>
                  <a:ext uri="{FF2B5EF4-FFF2-40B4-BE49-F238E27FC236}">
                    <a16:creationId xmlns:a16="http://schemas.microsoft.com/office/drawing/2014/main" id="{AD243AF1-8ACE-AE6D-4062-E372B0DC4B2F}"/>
                  </a:ext>
                </a:extLst>
              </p:cNvPr>
              <p:cNvSpPr txBox="1">
                <a:spLocks noRot="1" noChangeAspect="1" noMove="1" noResize="1" noEditPoints="1" noAdjustHandles="1" noChangeArrowheads="1" noChangeShapeType="1" noTextEdit="1"/>
              </p:cNvSpPr>
              <p:nvPr/>
            </p:nvSpPr>
            <p:spPr>
              <a:xfrm>
                <a:off x="3139162" y="4108075"/>
                <a:ext cx="3096360" cy="537391"/>
              </a:xfrm>
              <a:prstGeom prst="rect">
                <a:avLst/>
              </a:prstGeom>
              <a:blipFill>
                <a:blip r:embed="rId11"/>
                <a:stretch>
                  <a:fillRect/>
                </a:stretch>
              </a:blipFill>
            </p:spPr>
            <p:txBody>
              <a:bodyPr/>
              <a:lstStyle/>
              <a:p>
                <a:r>
                  <a:rPr lang="en-IN">
                    <a:noFill/>
                  </a:rPr>
                  <a:t> </a:t>
                </a:r>
              </a:p>
            </p:txBody>
          </p:sp>
        </mc:Fallback>
      </mc:AlternateContent>
      <p:sp>
        <p:nvSpPr>
          <p:cNvPr id="21" name="Speech Bubble: Rectangle 20">
            <a:extLst>
              <a:ext uri="{FF2B5EF4-FFF2-40B4-BE49-F238E27FC236}">
                <a16:creationId xmlns:a16="http://schemas.microsoft.com/office/drawing/2014/main" id="{72FC88F5-F82E-A1DB-2F06-DB66FE8D92F4}"/>
              </a:ext>
            </a:extLst>
          </p:cNvPr>
          <p:cNvSpPr/>
          <p:nvPr/>
        </p:nvSpPr>
        <p:spPr>
          <a:xfrm>
            <a:off x="8034172" y="2948635"/>
            <a:ext cx="3025138" cy="670814"/>
          </a:xfrm>
          <a:prstGeom prst="wedgeRectCallout">
            <a:avLst>
              <a:gd name="adj1" fmla="val -55331"/>
              <a:gd name="adj2" fmla="val 6856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In some simple cases, this can be computed exactly but, in general, it can’t be and needs to be approximated</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376191228"/>
      </p:ext>
    </p:extLst>
  </p:cSld>
  <p:clrMapOvr>
    <a:masterClrMapping/>
  </p:clrMapOvr>
  <mc:AlternateContent xmlns:mc="http://schemas.openxmlformats.org/markup-compatibility/2006" xmlns:p14="http://schemas.microsoft.com/office/powerpoint/2010/main">
    <mc:Choice Requires="p14">
      <p:transition spd="slow" p14:dur="2000" advTm="250836"/>
    </mc:Choice>
    <mc:Fallback xmlns="">
      <p:transition spd="slow" advTm="250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Effect transition="in" filter="wipe(down)">
                                      <p:cBhvr>
                                        <p:cTn id="67" dur="500"/>
                                        <p:tgtEl>
                                          <p:spTgt spid="4">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down)">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wipe(down)">
                                      <p:cBhvr>
                                        <p:cTn id="8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10" grpId="0" animBg="1"/>
      <p:bldP spid="11" grpId="0" animBg="1"/>
      <p:bldP spid="13" grpId="0" animBg="1"/>
      <p:bldP spid="14" grpId="0" animBg="1"/>
      <p:bldP spid="15" grpId="0" animBg="1"/>
      <p:bldP spid="22" grpId="0" animBg="1"/>
      <p:bldP spid="16"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Making Predictions: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For coin-toss example, prediction means computing </a:t>
                </a:r>
                <a14:m>
                  <m:oMath xmlns:m="http://schemas.openxmlformats.org/officeDocument/2006/math">
                    <m:r>
                      <a:rPr lang="en-IN" sz="2600" b="0" i="1" smtClean="0">
                        <a:latin typeface="Cambria Math" panose="02040503050406030204" pitchFamily="18" charset="0"/>
                      </a:rPr>
                      <m:t>𝑝</m:t>
                    </m:r>
                    <m:r>
                      <a:rPr lang="en-IN" sz="2600" b="0" i="1" smtClean="0">
                        <a:latin typeface="Cambria Math" panose="02040503050406030204" pitchFamily="18" charset="0"/>
                      </a:rPr>
                      <m:t>(</m:t>
                    </m:r>
                    <m:sSub>
                      <m:sSubPr>
                        <m:ctrlPr>
                          <a:rPr lang="en-IN" sz="2600" b="0" i="1" smtClean="0">
                            <a:latin typeface="Cambria Math" panose="02040503050406030204" pitchFamily="18" charset="0"/>
                          </a:rPr>
                        </m:ctrlPr>
                      </m:sSubPr>
                      <m:e>
                        <m:r>
                          <a:rPr lang="en-IN" sz="2600" b="0" i="1" smtClean="0">
                            <a:latin typeface="Cambria Math" panose="02040503050406030204" pitchFamily="18" charset="0"/>
                          </a:rPr>
                          <m:t>𝑦</m:t>
                        </m:r>
                      </m:e>
                      <m:sub>
                        <m:r>
                          <a:rPr lang="en-IN" sz="2600" b="0" i="1" smtClean="0">
                            <a:latin typeface="Cambria Math" panose="02040503050406030204" pitchFamily="18" charset="0"/>
                          </a:rPr>
                          <m:t>𝑁</m:t>
                        </m:r>
                        <m:r>
                          <a:rPr lang="en-IN" sz="2600" b="0" i="1" smtClean="0">
                            <a:latin typeface="Cambria Math" panose="02040503050406030204" pitchFamily="18" charset="0"/>
                          </a:rPr>
                          <m:t>+1</m:t>
                        </m:r>
                      </m:sub>
                    </m:sSub>
                    <m:r>
                      <a:rPr lang="en-IN" sz="2600" b="0" i="1" smtClean="0">
                        <a:latin typeface="Cambria Math" panose="02040503050406030204" pitchFamily="18" charset="0"/>
                      </a:rPr>
                      <m:t>=1|</m:t>
                    </m:r>
                    <m:r>
                      <a:rPr lang="en-IN" sz="2600" b="1" i="1" smtClean="0">
                        <a:latin typeface="Cambria Math" panose="02040503050406030204" pitchFamily="18" charset="0"/>
                      </a:rPr>
                      <m:t>𝒚</m:t>
                    </m:r>
                    <m:r>
                      <a:rPr lang="en-IN" sz="2600" b="0" i="1" smtClean="0">
                        <a:latin typeface="Cambria Math" panose="02040503050406030204" pitchFamily="18" charset="0"/>
                      </a:rPr>
                      <m:t>)</m:t>
                    </m:r>
                  </m:oMath>
                </a14:m>
                <a:r>
                  <a:rPr lang="en-GB" sz="2600" dirty="0">
                    <a:latin typeface="Abadi Extra Light" panose="020B0204020104020204" pitchFamily="34" charset="0"/>
                  </a:rPr>
                  <a:t> </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can be done using the MLE/MAP estimate, or using the full posterior</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for this example (where observations are assumed </a:t>
                </a:r>
                <a:r>
                  <a:rPr lang="en-GB" sz="2600" dirty="0" err="1">
                    <a:latin typeface="Abadi Extra Light" panose="020B0204020104020204" pitchFamily="34" charset="0"/>
                  </a:rPr>
                  <a:t>iid</a:t>
                </a:r>
                <a:r>
                  <a:rPr lang="en-GB" sz="2600" dirty="0">
                    <a:latin typeface="Abadi Extra Light" panose="020B0204020104020204" pitchFamily="34" charset="0"/>
                  </a:rPr>
                  <a:t> from a Bernoulli)</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CB66D7-F060-43F3-B431-92825996425F}"/>
                  </a:ext>
                </a:extLst>
              </p:cNvPr>
              <p:cNvSpPr txBox="1"/>
              <p:nvPr/>
            </p:nvSpPr>
            <p:spPr>
              <a:xfrm>
                <a:off x="1534208" y="2401017"/>
                <a:ext cx="1269707"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𝑀𝐿𝐸</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num>
                        <m:den>
                          <m:r>
                            <a:rPr lang="en-IN" sz="2000" b="0" i="1" smtClean="0">
                              <a:latin typeface="Cambria Math" panose="02040503050406030204" pitchFamily="18" charset="0"/>
                            </a:rPr>
                            <m:t>𝑁</m:t>
                          </m:r>
                        </m:den>
                      </m:f>
                    </m:oMath>
                  </m:oMathPara>
                </a14:m>
                <a:endParaRPr lang="en-IN" sz="2000" dirty="0"/>
              </a:p>
            </p:txBody>
          </p:sp>
        </mc:Choice>
        <mc:Fallback xmlns="">
          <p:sp>
            <p:nvSpPr>
              <p:cNvPr id="15" name="TextBox 14">
                <a:extLst>
                  <a:ext uri="{FF2B5EF4-FFF2-40B4-BE49-F238E27FC236}">
                    <a16:creationId xmlns:a16="http://schemas.microsoft.com/office/drawing/2014/main" id="{67CB66D7-F060-43F3-B431-92825996425F}"/>
                  </a:ext>
                </a:extLst>
              </p:cNvPr>
              <p:cNvSpPr txBox="1">
                <a:spLocks noRot="1" noChangeAspect="1" noMove="1" noResize="1" noEditPoints="1" noAdjustHandles="1" noChangeArrowheads="1" noChangeShapeType="1" noTextEdit="1"/>
              </p:cNvSpPr>
              <p:nvPr/>
            </p:nvSpPr>
            <p:spPr>
              <a:xfrm>
                <a:off x="1534208" y="2401017"/>
                <a:ext cx="1269707" cy="574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4CB326-6212-4D8C-90B2-72A2F722F98C}"/>
                  </a:ext>
                </a:extLst>
              </p:cNvPr>
              <p:cNvSpPr txBox="1"/>
              <p:nvPr/>
            </p:nvSpPr>
            <p:spPr>
              <a:xfrm>
                <a:off x="3506253" y="2373093"/>
                <a:ext cx="258974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𝑀𝐴𝑃</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−1</m:t>
                          </m:r>
                        </m:num>
                        <m:den>
                          <m:r>
                            <a:rPr lang="en-IN" sz="2000" b="0" i="1" smtClean="0">
                              <a:latin typeface="Cambria Math" panose="02040503050406030204" pitchFamily="18" charset="0"/>
                            </a:rPr>
                            <m:t>𝑁</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𝛽</m:t>
                          </m:r>
                          <m:r>
                            <a:rPr lang="en-IN" sz="2000" b="0" i="1" smtClean="0">
                              <a:latin typeface="Cambria Math" panose="02040503050406030204" pitchFamily="18" charset="0"/>
                            </a:rPr>
                            <m:t>−2</m:t>
                          </m:r>
                        </m:den>
                      </m:f>
                    </m:oMath>
                  </m:oMathPara>
                </a14:m>
                <a:endParaRPr lang="en-IN" sz="2000" dirty="0"/>
              </a:p>
            </p:txBody>
          </p:sp>
        </mc:Choice>
        <mc:Fallback xmlns="">
          <p:sp>
            <p:nvSpPr>
              <p:cNvPr id="16" name="TextBox 15">
                <a:extLst>
                  <a:ext uri="{FF2B5EF4-FFF2-40B4-BE49-F238E27FC236}">
                    <a16:creationId xmlns:a16="http://schemas.microsoft.com/office/drawing/2014/main" id="{3F4CB326-6212-4D8C-90B2-72A2F722F98C}"/>
                  </a:ext>
                </a:extLst>
              </p:cNvPr>
              <p:cNvSpPr txBox="1">
                <a:spLocks noRot="1" noChangeAspect="1" noMove="1" noResize="1" noEditPoints="1" noAdjustHandles="1" noChangeArrowheads="1" noChangeShapeType="1" noTextEdit="1"/>
              </p:cNvSpPr>
              <p:nvPr/>
            </p:nvSpPr>
            <p:spPr>
              <a:xfrm>
                <a:off x="3506253" y="2373093"/>
                <a:ext cx="2589747" cy="63004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51901EF-0FA9-463C-B12D-599D72BB6873}"/>
                  </a:ext>
                </a:extLst>
              </p:cNvPr>
              <p:cNvSpPr/>
              <p:nvPr/>
            </p:nvSpPr>
            <p:spPr>
              <a:xfrm>
                <a:off x="6795771" y="2401017"/>
                <a:ext cx="4657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1" i="1" smtClean="0">
                              <a:latin typeface="Cambria Math" panose="02040503050406030204" pitchFamily="18" charset="0"/>
                            </a:rPr>
                            <m:t>𝒚</m:t>
                          </m:r>
                        </m:e>
                      </m:d>
                      <m:r>
                        <a:rPr lang="en-IN" sz="2400" b="0" i="1" smtClean="0">
                          <a:latin typeface="Cambria Math" panose="02040503050406030204" pitchFamily="18" charset="0"/>
                        </a:rPr>
                        <m:t>= </m:t>
                      </m:r>
                      <m:r>
                        <m:rPr>
                          <m:sty m:val="p"/>
                        </m:rPr>
                        <a:rPr lang="en-IN" sz="2400">
                          <a:latin typeface="Cambria Math" panose="02040503050406030204" pitchFamily="18" charset="0"/>
                        </a:rPr>
                        <m:t>Beta</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𝛼</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sub>
                          </m:sSub>
                          <m:r>
                            <a:rPr lang="en-IN" sz="2400" i="1">
                              <a:latin typeface="Cambria Math" panose="02040503050406030204" pitchFamily="18" charset="0"/>
                            </a:rPr>
                            <m:t>, </m:t>
                          </m:r>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0</m:t>
                              </m:r>
                            </m:sub>
                          </m:sSub>
                        </m:e>
                      </m:d>
                    </m:oMath>
                  </m:oMathPara>
                </a14:m>
                <a:endParaRPr lang="en-IN" sz="2400" dirty="0"/>
              </a:p>
            </p:txBody>
          </p:sp>
        </mc:Choice>
        <mc:Fallback xmlns="">
          <p:sp>
            <p:nvSpPr>
              <p:cNvPr id="6" name="Rectangle 5">
                <a:extLst>
                  <a:ext uri="{FF2B5EF4-FFF2-40B4-BE49-F238E27FC236}">
                    <a16:creationId xmlns:a16="http://schemas.microsoft.com/office/drawing/2014/main" id="{251901EF-0FA9-463C-B12D-599D72BB6873}"/>
                  </a:ext>
                </a:extLst>
              </p:cNvPr>
              <p:cNvSpPr>
                <a:spLocks noRot="1" noChangeAspect="1" noMove="1" noResize="1" noEditPoints="1" noAdjustHandles="1" noChangeArrowheads="1" noChangeShapeType="1" noTextEdit="1"/>
              </p:cNvSpPr>
              <p:nvPr/>
            </p:nvSpPr>
            <p:spPr>
              <a:xfrm>
                <a:off x="6795771" y="2401017"/>
                <a:ext cx="4657814" cy="461665"/>
              </a:xfrm>
              <a:prstGeom prst="rect">
                <a:avLst/>
              </a:prstGeom>
              <a:blipFill>
                <a:blip r:embed="rId6"/>
                <a:stretch>
                  <a:fillRect b="-17105"/>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id="{7A9EF5C1-48CF-4D32-86B0-25F1C367B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84" y="3777959"/>
            <a:ext cx="10729480" cy="7099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BEBA1B8-D7CB-434E-8C4F-A5B387DE6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537" y="4487866"/>
            <a:ext cx="11414032" cy="6316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CC39822-733F-4404-A0C4-45A603913D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45" y="5290612"/>
            <a:ext cx="11966309" cy="5640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5DCC814D-E69C-4DAD-B1AE-25CE97CCB259}"/>
                  </a:ext>
                </a:extLst>
              </p:cNvPr>
              <p:cNvSpPr/>
              <p:nvPr/>
            </p:nvSpPr>
            <p:spPr>
              <a:xfrm>
                <a:off x="8197847" y="6000642"/>
                <a:ext cx="3042807" cy="691327"/>
              </a:xfrm>
              <a:prstGeom prst="wedgeRectCallout">
                <a:avLst>
                  <a:gd name="adj1" fmla="val -42734"/>
                  <a:gd name="adj2" fmla="val -858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Expectation of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the Beta posterior that we computed using fully Bayesian inference</a:t>
                </a:r>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20" name="Speech Bubble: Rectangle 19">
                <a:extLst>
                  <a:ext uri="{FF2B5EF4-FFF2-40B4-BE49-F238E27FC236}">
                    <a16:creationId xmlns:a16="http://schemas.microsoft.com/office/drawing/2014/main" id="{5DCC814D-E69C-4DAD-B1AE-25CE97CCB259}"/>
                  </a:ext>
                </a:extLst>
              </p:cNvPr>
              <p:cNvSpPr>
                <a:spLocks noRot="1" noChangeAspect="1" noMove="1" noResize="1" noEditPoints="1" noAdjustHandles="1" noChangeArrowheads="1" noChangeShapeType="1" noTextEdit="1"/>
              </p:cNvSpPr>
              <p:nvPr/>
            </p:nvSpPr>
            <p:spPr>
              <a:xfrm>
                <a:off x="8197847" y="6000642"/>
                <a:ext cx="3042807" cy="691327"/>
              </a:xfrm>
              <a:prstGeom prst="wedgeRectCallout">
                <a:avLst>
                  <a:gd name="adj1" fmla="val -42734"/>
                  <a:gd name="adj2" fmla="val -85826"/>
                </a:avLst>
              </a:prstGeom>
              <a:blipFill>
                <a:blip r:embed="rId10"/>
                <a:stretch>
                  <a:fillRect l="-398" b="-7500"/>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8C0EE657-31A4-460F-881D-CD75D82CF9A8}"/>
              </a:ext>
            </a:extLst>
          </p:cNvPr>
          <p:cNvPicPr>
            <a:picLocks noChangeAspect="1"/>
          </p:cNvPicPr>
          <p:nvPr/>
        </p:nvPicPr>
        <p:blipFill>
          <a:blip r:embed="rId11"/>
          <a:stretch>
            <a:fillRect/>
          </a:stretch>
        </p:blipFill>
        <p:spPr>
          <a:xfrm>
            <a:off x="112845" y="5808650"/>
            <a:ext cx="1004822" cy="965223"/>
          </a:xfrm>
          <a:prstGeom prst="rect">
            <a:avLst/>
          </a:prstGeom>
        </p:spPr>
      </p:pic>
      <p:sp>
        <p:nvSpPr>
          <p:cNvPr id="22" name="Speech Bubble: Rectangle 21">
            <a:extLst>
              <a:ext uri="{FF2B5EF4-FFF2-40B4-BE49-F238E27FC236}">
                <a16:creationId xmlns:a16="http://schemas.microsoft.com/office/drawing/2014/main" id="{9CEA77C2-E764-4B9A-965C-D1AF39AD7BBD}"/>
              </a:ext>
            </a:extLst>
          </p:cNvPr>
          <p:cNvSpPr/>
          <p:nvPr/>
        </p:nvSpPr>
        <p:spPr>
          <a:xfrm>
            <a:off x="1284495" y="5916662"/>
            <a:ext cx="5051649"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Again, keep in mind that the posterior weighted averaged prediction used in the fully Bayesian case would usually not be as simple to compute as it was in this case. We will look at some hard cases later</a:t>
            </a:r>
          </a:p>
        </p:txBody>
      </p:sp>
    </p:spTree>
    <p:custDataLst>
      <p:tags r:id="rId1"/>
    </p:custDataLst>
    <p:extLst>
      <p:ext uri="{BB962C8B-B14F-4D97-AF65-F5344CB8AC3E}">
        <p14:creationId xmlns:p14="http://schemas.microsoft.com/office/powerpoint/2010/main" val="1826141436"/>
      </p:ext>
    </p:extLst>
  </p:cSld>
  <p:clrMapOvr>
    <a:masterClrMapping/>
  </p:clrMapOvr>
  <mc:AlternateContent xmlns:mc="http://schemas.openxmlformats.org/markup-compatibility/2006" xmlns:p14="http://schemas.microsoft.com/office/powerpoint/2010/main">
    <mc:Choice Requires="p14">
      <p:transition spd="slow" p14:dur="2000" advTm="232361"/>
    </mc:Choice>
    <mc:Fallback xmlns="">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6" grpId="0"/>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Predictive Distribution: About notation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We used the </a:t>
            </a:r>
            <a:r>
              <a:rPr lang="en-IN" sz="2600" dirty="0">
                <a:latin typeface="Abadi Extra Light" panose="020B0204020104020204" pitchFamily="34" charset="0"/>
              </a:rPr>
              <a:t>following notation for the </a:t>
            </a:r>
            <a:r>
              <a:rPr lang="en-GB" sz="2600" dirty="0">
                <a:latin typeface="Abadi Extra Light" panose="020B0204020104020204" pitchFamily="34" charset="0"/>
              </a:rPr>
              <a:t>predictive distribution</a:t>
            </a: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sz="1000"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In some case, as we will see,</a:t>
            </a:r>
            <a:r>
              <a:rPr lang="en-IN" dirty="0"/>
              <a:t> </a:t>
            </a:r>
            <a:r>
              <a:rPr lang="en-IN" dirty="0">
                <a:latin typeface="Abadi Extra Light" panose="020B0204020104020204" pitchFamily="34" charset="0"/>
              </a:rPr>
              <a:t>it</a:t>
            </a:r>
            <a:r>
              <a:rPr lang="en-IN" dirty="0"/>
              <a:t> </a:t>
            </a:r>
            <a:r>
              <a:rPr lang="en-GB" sz="2600" dirty="0">
                <a:latin typeface="Abadi Extra Light" panose="020B0204020104020204" pitchFamily="34" charset="0"/>
              </a:rPr>
              <a:t>may additionally depend on other given quantities</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479808-402C-D7DE-CF36-F3941ECB170F}"/>
                  </a:ext>
                </a:extLst>
              </p:cNvPr>
              <p:cNvSpPr txBox="1"/>
              <p:nvPr/>
            </p:nvSpPr>
            <p:spPr>
              <a:xfrm>
                <a:off x="3619426" y="4437827"/>
                <a:ext cx="268522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𝑦</m:t>
                          </m:r>
                        </m:e>
                        <m:sub>
                          <m:r>
                            <a:rPr lang="en-IN" sz="3600" b="0" i="1" smtClean="0">
                              <a:latin typeface="Cambria Math" panose="02040503050406030204" pitchFamily="18" charset="0"/>
                            </a:rPr>
                            <m:t>∗</m:t>
                          </m:r>
                        </m:sub>
                      </m:sSub>
                      <m:r>
                        <a:rPr lang="en-IN" sz="3600" b="0" i="1" smtClean="0">
                          <a:latin typeface="Cambria Math" panose="02040503050406030204" pitchFamily="18" charset="0"/>
                        </a:rPr>
                        <m:t>|</m:t>
                      </m:r>
                      <m:sSub>
                        <m:sSubPr>
                          <m:ctrlPr>
                            <a:rPr lang="en-IN" sz="3600" b="0" i="1" smtClean="0">
                              <a:solidFill>
                                <a:srgbClr val="0000FF"/>
                              </a:solidFill>
                              <a:latin typeface="Cambria Math" panose="02040503050406030204" pitchFamily="18" charset="0"/>
                            </a:rPr>
                          </m:ctrlPr>
                        </m:sSubPr>
                        <m:e>
                          <m:r>
                            <a:rPr lang="en-IN" sz="3600" b="1" i="1" smtClean="0">
                              <a:solidFill>
                                <a:srgbClr val="0000FF"/>
                              </a:solidFill>
                              <a:latin typeface="Cambria Math" panose="02040503050406030204" pitchFamily="18" charset="0"/>
                            </a:rPr>
                            <m:t>𝒙</m:t>
                          </m:r>
                        </m:e>
                        <m:sub>
                          <m:r>
                            <a:rPr lang="en-IN" sz="3600" b="0" i="1" smtClean="0">
                              <a:solidFill>
                                <a:srgbClr val="0000FF"/>
                              </a:solidFill>
                              <a:latin typeface="Cambria Math" panose="02040503050406030204" pitchFamily="18" charset="0"/>
                            </a:rPr>
                            <m:t>∗</m:t>
                          </m:r>
                        </m:sub>
                      </m:sSub>
                      <m:r>
                        <a:rPr lang="en-IN" sz="3600" b="0" i="1" smtClean="0">
                          <a:latin typeface="Cambria Math" panose="02040503050406030204" pitchFamily="18" charset="0"/>
                        </a:rPr>
                        <m:t>,</m:t>
                      </m:r>
                      <m:r>
                        <a:rPr lang="en-IN" sz="3600" b="1" i="1" smtClean="0">
                          <a:solidFill>
                            <a:srgbClr val="0000FF"/>
                          </a:solidFill>
                          <a:latin typeface="Cambria Math" panose="02040503050406030204" pitchFamily="18" charset="0"/>
                        </a:rPr>
                        <m:t>𝑿</m:t>
                      </m:r>
                      <m:r>
                        <a:rPr lang="en-IN" sz="3600" b="0" i="1" smtClean="0">
                          <a:latin typeface="Cambria Math" panose="02040503050406030204" pitchFamily="18" charset="0"/>
                        </a:rPr>
                        <m:t>,</m:t>
                      </m:r>
                      <m:r>
                        <a:rPr lang="en-IN" sz="3600" b="1" i="1" smtClean="0">
                          <a:latin typeface="Cambria Math" panose="02040503050406030204" pitchFamily="18" charset="0"/>
                        </a:rPr>
                        <m:t>𝒚</m:t>
                      </m:r>
                      <m:r>
                        <a:rPr lang="en-IN" sz="3600" b="0" i="1" smtClean="0">
                          <a:latin typeface="Cambria Math" panose="02040503050406030204" pitchFamily="18" charset="0"/>
                        </a:rPr>
                        <m:t>)</m:t>
                      </m:r>
                    </m:oMath>
                  </m:oMathPara>
                </a14:m>
                <a:endParaRPr lang="en-IN" sz="3600" dirty="0"/>
              </a:p>
            </p:txBody>
          </p:sp>
        </mc:Choice>
        <mc:Fallback xmlns="">
          <p:sp>
            <p:nvSpPr>
              <p:cNvPr id="3" name="TextBox 2">
                <a:extLst>
                  <a:ext uri="{FF2B5EF4-FFF2-40B4-BE49-F238E27FC236}">
                    <a16:creationId xmlns:a16="http://schemas.microsoft.com/office/drawing/2014/main" id="{98479808-402C-D7DE-CF36-F3941ECB170F}"/>
                  </a:ext>
                </a:extLst>
              </p:cNvPr>
              <p:cNvSpPr txBox="1">
                <a:spLocks noRot="1" noChangeAspect="1" noMove="1" noResize="1" noEditPoints="1" noAdjustHandles="1" noChangeArrowheads="1" noChangeShapeType="1" noTextEdit="1"/>
              </p:cNvSpPr>
              <p:nvPr/>
            </p:nvSpPr>
            <p:spPr>
              <a:xfrm>
                <a:off x="3619426" y="4437827"/>
                <a:ext cx="2685222" cy="55399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0480BD8E-3AC4-DA92-2659-B55C60B2A879}"/>
                  </a:ext>
                </a:extLst>
              </p:cNvPr>
              <p:cNvSpPr/>
              <p:nvPr/>
            </p:nvSpPr>
            <p:spPr>
              <a:xfrm>
                <a:off x="6592878" y="4333793"/>
                <a:ext cx="2093820" cy="868608"/>
              </a:xfrm>
              <a:prstGeom prst="wedgeRectCallout">
                <a:avLst>
                  <a:gd name="adj1" fmla="val -59403"/>
                  <a:gd name="adj2" fmla="val -1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PPD for a supervised learning model: Depends on the test input </a:t>
                </a:r>
                <a14:m>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𝒙</m:t>
                        </m:r>
                      </m:e>
                      <m:sub>
                        <m:r>
                          <a:rPr lang="en-IN" sz="1400" b="0" i="1"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rPr>
                  <a:t> and the training data </a:t>
                </a:r>
                <a14:m>
                  <m:oMath xmlns:m="http://schemas.openxmlformats.org/officeDocument/2006/math">
                    <m:r>
                      <a:rPr lang="en-IN" sz="1400" b="1" i="1" smtClean="0">
                        <a:solidFill>
                          <a:schemeClr val="tx1"/>
                        </a:solidFill>
                        <a:latin typeface="Cambria Math" panose="02040503050406030204" pitchFamily="18" charset="0"/>
                      </a:rPr>
                      <m:t>𝑿</m:t>
                    </m:r>
                    <m:r>
                      <a:rPr lang="en-IN" sz="1400" b="0" i="1" smtClean="0">
                        <a:solidFill>
                          <a:schemeClr val="tx1"/>
                        </a:solidFill>
                        <a:latin typeface="Cambria Math" panose="02040503050406030204" pitchFamily="18" charset="0"/>
                      </a:rPr>
                      <m:t>,</m:t>
                    </m:r>
                    <m:r>
                      <a:rPr lang="en-IN" sz="1400" b="1" i="1" smtClean="0">
                        <a:solidFill>
                          <a:schemeClr val="tx1"/>
                        </a:solidFill>
                        <a:latin typeface="Cambria Math" panose="02040503050406030204" pitchFamily="18" charset="0"/>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5" name="Speech Bubble: Rectangle 4">
                <a:extLst>
                  <a:ext uri="{FF2B5EF4-FFF2-40B4-BE49-F238E27FC236}">
                    <a16:creationId xmlns:a16="http://schemas.microsoft.com/office/drawing/2014/main" id="{0480BD8E-3AC4-DA92-2659-B55C60B2A879}"/>
                  </a:ext>
                </a:extLst>
              </p:cNvPr>
              <p:cNvSpPr>
                <a:spLocks noRot="1" noChangeAspect="1" noMove="1" noResize="1" noEditPoints="1" noAdjustHandles="1" noChangeArrowheads="1" noChangeShapeType="1" noTextEdit="1"/>
              </p:cNvSpPr>
              <p:nvPr/>
            </p:nvSpPr>
            <p:spPr>
              <a:xfrm>
                <a:off x="6592878" y="4333793"/>
                <a:ext cx="2093820" cy="868608"/>
              </a:xfrm>
              <a:prstGeom prst="wedgeRectCallout">
                <a:avLst>
                  <a:gd name="adj1" fmla="val -59403"/>
                  <a:gd name="adj2" fmla="val -1982"/>
                </a:avLst>
              </a:prstGeom>
              <a:blipFill>
                <a:blip r:embed="rId4"/>
                <a:stretch>
                  <a:fillRect t="-4828" b="-1034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77889B-41DC-C53D-3141-9A846BC93656}"/>
                  </a:ext>
                </a:extLst>
              </p:cNvPr>
              <p:cNvSpPr txBox="1"/>
              <p:nvPr/>
            </p:nvSpPr>
            <p:spPr>
              <a:xfrm>
                <a:off x="2458222" y="2054359"/>
                <a:ext cx="4726166"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9777889B-41DC-C53D-3141-9A846BC93656}"/>
                  </a:ext>
                </a:extLst>
              </p:cNvPr>
              <p:cNvSpPr txBox="1">
                <a:spLocks noRot="1" noChangeAspect="1" noMove="1" noResize="1" noEditPoints="1" noAdjustHandles="1" noChangeArrowheads="1" noChangeShapeType="1" noTextEdit="1"/>
              </p:cNvSpPr>
              <p:nvPr/>
            </p:nvSpPr>
            <p:spPr>
              <a:xfrm>
                <a:off x="2458222" y="2054359"/>
                <a:ext cx="4726166"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46DA53-00D6-D22F-6EA0-4E0E0D203302}"/>
                  </a:ext>
                </a:extLst>
              </p:cNvPr>
              <p:cNvSpPr txBox="1"/>
              <p:nvPr/>
            </p:nvSpPr>
            <p:spPr>
              <a:xfrm>
                <a:off x="2458222" y="2684354"/>
                <a:ext cx="3260059"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1C46DA53-00D6-D22F-6EA0-4E0E0D203302}"/>
                  </a:ext>
                </a:extLst>
              </p:cNvPr>
              <p:cNvSpPr txBox="1">
                <a:spLocks noRot="1" noChangeAspect="1" noMove="1" noResize="1" noEditPoints="1" noAdjustHandles="1" noChangeArrowheads="1" noChangeShapeType="1" noTextEdit="1"/>
              </p:cNvSpPr>
              <p:nvPr/>
            </p:nvSpPr>
            <p:spPr>
              <a:xfrm>
                <a:off x="2458222" y="2684354"/>
                <a:ext cx="3260059" cy="464101"/>
              </a:xfrm>
              <a:prstGeom prst="rect">
                <a:avLst/>
              </a:prstGeom>
              <a:blipFill>
                <a:blip r:embed="rId6"/>
                <a:stretch>
                  <a:fillRect/>
                </a:stretch>
              </a:blipFill>
            </p:spPr>
            <p:txBody>
              <a:bodyPr/>
              <a:lstStyle/>
              <a:p>
                <a:r>
                  <a:rPr lang="en-IN">
                    <a:noFill/>
                  </a:rPr>
                  <a:t> </a:t>
                </a:r>
              </a:p>
            </p:txBody>
          </p:sp>
        </mc:Fallback>
      </mc:AlternateContent>
      <p:sp>
        <p:nvSpPr>
          <p:cNvPr id="9" name="Speech Bubble: Rectangle 8">
            <a:extLst>
              <a:ext uri="{FF2B5EF4-FFF2-40B4-BE49-F238E27FC236}">
                <a16:creationId xmlns:a16="http://schemas.microsoft.com/office/drawing/2014/main" id="{588D9176-B852-C2BA-8330-0985CE796CED}"/>
              </a:ext>
            </a:extLst>
          </p:cNvPr>
          <p:cNvSpPr/>
          <p:nvPr/>
        </p:nvSpPr>
        <p:spPr>
          <a:xfrm>
            <a:off x="7274288" y="1935829"/>
            <a:ext cx="3965985" cy="447238"/>
          </a:xfrm>
          <a:prstGeom prst="wedgeRectCallout">
            <a:avLst>
              <a:gd name="adj1" fmla="val -54773"/>
              <a:gd name="adj2" fmla="val 330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Posterior predictive distribution (PPD)</a:t>
            </a:r>
            <a:endParaRPr lang="en-IN" sz="2000" dirty="0">
              <a:solidFill>
                <a:schemeClr val="tx1"/>
              </a:solidFill>
              <a:latin typeface="Abadi Extra Light" panose="020B0204020104020204" pitchFamily="34" charset="0"/>
              <a:sym typeface="Wingdings" panose="05000000000000000000" pitchFamily="2" charset="2"/>
            </a:endParaRPr>
          </a:p>
        </p:txBody>
      </p:sp>
      <p:sp>
        <p:nvSpPr>
          <p:cNvPr id="10" name="Speech Bubble: Rectangle 9">
            <a:extLst>
              <a:ext uri="{FF2B5EF4-FFF2-40B4-BE49-F238E27FC236}">
                <a16:creationId xmlns:a16="http://schemas.microsoft.com/office/drawing/2014/main" id="{5C446CE3-8DDF-34DD-3949-BA7C0448A27D}"/>
              </a:ext>
            </a:extLst>
          </p:cNvPr>
          <p:cNvSpPr/>
          <p:nvPr/>
        </p:nvSpPr>
        <p:spPr>
          <a:xfrm>
            <a:off x="5915130" y="2696534"/>
            <a:ext cx="3042807" cy="447238"/>
          </a:xfrm>
          <a:prstGeom prst="wedgeRectCallout">
            <a:avLst>
              <a:gd name="adj1" fmla="val -56655"/>
              <a:gd name="adj2" fmla="val 247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Plug-in predictive distribution</a:t>
            </a:r>
            <a:endParaRPr lang="en-IN" sz="20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C39D25F9-30BC-B4A9-A3EC-FA0DD762F74D}"/>
                  </a:ext>
                </a:extLst>
              </p:cNvPr>
              <p:cNvSpPr/>
              <p:nvPr/>
            </p:nvSpPr>
            <p:spPr>
              <a:xfrm>
                <a:off x="9095369" y="2619967"/>
                <a:ext cx="2530574" cy="907004"/>
              </a:xfrm>
              <a:prstGeom prst="wedgeRectCallout">
                <a:avLst>
                  <a:gd name="adj1" fmla="val -57337"/>
                  <a:gd name="adj2" fmla="val -193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An approximation of the PPD using a single best value </a:t>
                </a:r>
                <a14:m>
                  <m:oMath xmlns:m="http://schemas.openxmlformats.org/officeDocument/2006/math">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𝜃</m:t>
                        </m:r>
                      </m:e>
                      <m:sub>
                        <m:r>
                          <a:rPr lang="en-IN" sz="2000" i="1">
                            <a:solidFill>
                              <a:schemeClr val="tx1"/>
                            </a:solidFill>
                            <a:latin typeface="Cambria Math" panose="02040503050406030204" pitchFamily="18" charset="0"/>
                          </a:rPr>
                          <m:t>𝑜𝑝𝑡</m:t>
                        </m:r>
                      </m:sub>
                    </m:sSub>
                  </m:oMath>
                </a14:m>
                <a:r>
                  <a:rPr lang="en-IN" sz="2000" dirty="0">
                    <a:solidFill>
                      <a:schemeClr val="tx1"/>
                    </a:solidFill>
                    <a:latin typeface="Abadi Extra Light" panose="020B0204020104020204" pitchFamily="34" charset="0"/>
                  </a:rPr>
                  <a:t> </a:t>
                </a:r>
                <a:endParaRPr lang="en-IN" sz="20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1" name="Speech Bubble: Rectangle 10">
                <a:extLst>
                  <a:ext uri="{FF2B5EF4-FFF2-40B4-BE49-F238E27FC236}">
                    <a16:creationId xmlns:a16="http://schemas.microsoft.com/office/drawing/2014/main" id="{C39D25F9-30BC-B4A9-A3EC-FA0DD762F74D}"/>
                  </a:ext>
                </a:extLst>
              </p:cNvPr>
              <p:cNvSpPr>
                <a:spLocks noRot="1" noChangeAspect="1" noMove="1" noResize="1" noEditPoints="1" noAdjustHandles="1" noChangeArrowheads="1" noChangeShapeType="1" noTextEdit="1"/>
              </p:cNvSpPr>
              <p:nvPr/>
            </p:nvSpPr>
            <p:spPr>
              <a:xfrm>
                <a:off x="9095369" y="2619967"/>
                <a:ext cx="2530574" cy="907004"/>
              </a:xfrm>
              <a:prstGeom prst="wedgeRectCallout">
                <a:avLst>
                  <a:gd name="adj1" fmla="val -57337"/>
                  <a:gd name="adj2" fmla="val -19371"/>
                </a:avLst>
              </a:prstGeom>
              <a:blipFill>
                <a:blip r:embed="rId7"/>
                <a:stretch>
                  <a:fillRect t="-9868" r="-667" b="-1447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8790F21-9EA2-877D-304C-F3428E7865BE}"/>
                  </a:ext>
                </a:extLst>
              </p:cNvPr>
              <p:cNvSpPr txBox="1"/>
              <p:nvPr/>
            </p:nvSpPr>
            <p:spPr>
              <a:xfrm>
                <a:off x="3589225" y="5539292"/>
                <a:ext cx="2750112" cy="596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𝑦</m:t>
                          </m:r>
                        </m:e>
                        <m:sub>
                          <m:r>
                            <a:rPr lang="en-IN" sz="3600" b="0" i="1" smtClean="0">
                              <a:latin typeface="Cambria Math" panose="02040503050406030204" pitchFamily="18" charset="0"/>
                            </a:rPr>
                            <m:t>∗</m:t>
                          </m:r>
                        </m:sub>
                      </m:sSub>
                      <m:r>
                        <a:rPr lang="en-IN" sz="3600" b="0" i="1" smtClean="0">
                          <a:latin typeface="Cambria Math" panose="02040503050406030204" pitchFamily="18" charset="0"/>
                        </a:rPr>
                        <m:t>|</m:t>
                      </m:r>
                      <m:sSub>
                        <m:sSubPr>
                          <m:ctrlPr>
                            <a:rPr lang="en-IN" sz="3600" b="0" i="1" smtClean="0">
                              <a:solidFill>
                                <a:srgbClr val="0000FF"/>
                              </a:solidFill>
                              <a:latin typeface="Cambria Math" panose="02040503050406030204" pitchFamily="18" charset="0"/>
                            </a:rPr>
                          </m:ctrlPr>
                        </m:sSubPr>
                        <m:e>
                          <m:r>
                            <a:rPr lang="en-IN" sz="3600" b="1" i="1" smtClean="0">
                              <a:solidFill>
                                <a:srgbClr val="0000FF"/>
                              </a:solidFill>
                              <a:latin typeface="Cambria Math" panose="02040503050406030204" pitchFamily="18" charset="0"/>
                            </a:rPr>
                            <m:t>𝒙</m:t>
                          </m:r>
                        </m:e>
                        <m:sub>
                          <m:r>
                            <a:rPr lang="en-IN" sz="3600" b="0" i="1" smtClean="0">
                              <a:solidFill>
                                <a:srgbClr val="0000FF"/>
                              </a:solidFill>
                              <a:latin typeface="Cambria Math" panose="02040503050406030204" pitchFamily="18" charset="0"/>
                            </a:rPr>
                            <m:t>∗</m:t>
                          </m:r>
                        </m:sub>
                      </m:sSub>
                      <m:r>
                        <a:rPr lang="en-IN" sz="3600" b="0" i="1" smtClean="0">
                          <a:latin typeface="Cambria Math" panose="02040503050406030204" pitchFamily="18" charset="0"/>
                        </a:rPr>
                        <m:t>,</m:t>
                      </m:r>
                      <m:sSub>
                        <m:sSubPr>
                          <m:ctrlPr>
                            <a:rPr lang="en-IN" sz="3600" b="0" i="1" smtClean="0">
                              <a:solidFill>
                                <a:srgbClr val="0000FF"/>
                              </a:solidFill>
                              <a:latin typeface="Cambria Math" panose="02040503050406030204" pitchFamily="18" charset="0"/>
                            </a:rPr>
                          </m:ctrlPr>
                        </m:sSubPr>
                        <m:e>
                          <m:r>
                            <a:rPr lang="en-IN" sz="3600" b="0" i="1" smtClean="0">
                              <a:latin typeface="Cambria Math" panose="02040503050406030204" pitchFamily="18" charset="0"/>
                            </a:rPr>
                            <m:t>𝜃</m:t>
                          </m:r>
                        </m:e>
                        <m:sub>
                          <m:r>
                            <a:rPr lang="en-IN" sz="3600" b="0" i="1" smtClean="0">
                              <a:latin typeface="Cambria Math" panose="02040503050406030204" pitchFamily="18" charset="0"/>
                            </a:rPr>
                            <m:t>𝑜𝑝𝑡</m:t>
                          </m:r>
                        </m:sub>
                      </m:sSub>
                      <m:r>
                        <a:rPr lang="en-IN" sz="3600" b="0" i="1" smtClean="0">
                          <a:latin typeface="Cambria Math" panose="02040503050406030204" pitchFamily="18" charset="0"/>
                        </a:rPr>
                        <m:t>)</m:t>
                      </m:r>
                    </m:oMath>
                  </m:oMathPara>
                </a14:m>
                <a:endParaRPr lang="en-IN" sz="3600" dirty="0"/>
              </a:p>
            </p:txBody>
          </p:sp>
        </mc:Choice>
        <mc:Fallback xmlns="">
          <p:sp>
            <p:nvSpPr>
              <p:cNvPr id="14" name="TextBox 13">
                <a:extLst>
                  <a:ext uri="{FF2B5EF4-FFF2-40B4-BE49-F238E27FC236}">
                    <a16:creationId xmlns:a16="http://schemas.microsoft.com/office/drawing/2014/main" id="{78790F21-9EA2-877D-304C-F3428E7865BE}"/>
                  </a:ext>
                </a:extLst>
              </p:cNvPr>
              <p:cNvSpPr txBox="1">
                <a:spLocks noRot="1" noChangeAspect="1" noMove="1" noResize="1" noEditPoints="1" noAdjustHandles="1" noChangeArrowheads="1" noChangeShapeType="1" noTextEdit="1"/>
              </p:cNvSpPr>
              <p:nvPr/>
            </p:nvSpPr>
            <p:spPr>
              <a:xfrm>
                <a:off x="3589225" y="5539292"/>
                <a:ext cx="2750112" cy="59676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153FFA27-9E26-7AC3-1EF7-1F0278843007}"/>
                  </a:ext>
                </a:extLst>
              </p:cNvPr>
              <p:cNvSpPr/>
              <p:nvPr/>
            </p:nvSpPr>
            <p:spPr>
              <a:xfrm>
                <a:off x="6500154" y="5403371"/>
                <a:ext cx="2568314" cy="868608"/>
              </a:xfrm>
              <a:prstGeom prst="wedgeRectCallout">
                <a:avLst>
                  <a:gd name="adj1" fmla="val -59403"/>
                  <a:gd name="adj2" fmla="val -1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plug-in predictive for a supervised learning model: depends on the test input </a:t>
                </a:r>
                <a14:m>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𝒙</m:t>
                        </m:r>
                      </m:e>
                      <m:sub>
                        <m:r>
                          <a:rPr lang="en-IN" sz="1400" b="0" i="1"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rPr>
                  <a:t> and the point estimate of </a:t>
                </a:r>
                <a14:m>
                  <m:oMath xmlns:m="http://schemas.openxmlformats.org/officeDocument/2006/math">
                    <m:r>
                      <a:rPr lang="en-IN" sz="1400" b="0" i="1" smtClean="0">
                        <a:solidFill>
                          <a:schemeClr val="tx1"/>
                        </a:solidFill>
                        <a:latin typeface="Cambria Math" panose="02040503050406030204" pitchFamily="18" charset="0"/>
                      </a:rPr>
                      <m:t>𝜃</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7" name="Speech Bubble: Rectangle 16">
                <a:extLst>
                  <a:ext uri="{FF2B5EF4-FFF2-40B4-BE49-F238E27FC236}">
                    <a16:creationId xmlns:a16="http://schemas.microsoft.com/office/drawing/2014/main" id="{153FFA27-9E26-7AC3-1EF7-1F0278843007}"/>
                  </a:ext>
                </a:extLst>
              </p:cNvPr>
              <p:cNvSpPr>
                <a:spLocks noRot="1" noChangeAspect="1" noMove="1" noResize="1" noEditPoints="1" noAdjustHandles="1" noChangeArrowheads="1" noChangeShapeType="1" noTextEdit="1"/>
              </p:cNvSpPr>
              <p:nvPr/>
            </p:nvSpPr>
            <p:spPr>
              <a:xfrm>
                <a:off x="6500154" y="5403371"/>
                <a:ext cx="2568314" cy="868608"/>
              </a:xfrm>
              <a:prstGeom prst="wedgeRectCallout">
                <a:avLst>
                  <a:gd name="adj1" fmla="val -59403"/>
                  <a:gd name="adj2" fmla="val -1982"/>
                </a:avLst>
              </a:prstGeom>
              <a:blipFill>
                <a:blip r:embed="rId9"/>
                <a:stretch>
                  <a:fillRect t="-4795" b="-1027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85309218"/>
      </p:ext>
    </p:extLst>
  </p:cSld>
  <p:clrMapOvr>
    <a:masterClrMapping/>
  </p:clrMapOvr>
  <mc:AlternateContent xmlns:mc="http://schemas.openxmlformats.org/markup-compatibility/2006" xmlns:p14="http://schemas.microsoft.com/office/powerpoint/2010/main">
    <mc:Choice Requires="p14">
      <p:transition spd="slow" p14:dur="2000" advTm="232361"/>
    </mc:Choice>
    <mc:Fallback xmlns="">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8" grpId="0"/>
      <p:bldP spid="9" grpId="0" animBg="1"/>
      <p:bldP spid="10" grpId="0" animBg="1"/>
      <p:bldP spid="11" grpId="0" animBg="1"/>
      <p:bldP spid="14"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460307" y="2449567"/>
            <a:ext cx="7520034" cy="1770354"/>
          </a:xfrm>
        </p:spPr>
        <p:txBody>
          <a:bodyPr>
            <a:noAutofit/>
          </a:bodyPr>
          <a:lstStyle/>
          <a:p>
            <a:pPr algn="ctr"/>
            <a:r>
              <a:rPr lang="en-IN" sz="6000" dirty="0">
                <a:solidFill>
                  <a:schemeClr val="accent2">
                    <a:lumMod val="75000"/>
                  </a:schemeClr>
                </a:solidFill>
              </a:rPr>
              <a:t>Probabilistic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713677098"/>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Why Probabilistic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We can use a probability distribution to model the input-output relationship</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Depending on the nature of the data, we can choose a suitable likelihood model (and it naturally corresponds to a loss function, e.g., squared, cross-entropy, etc)</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3" name="Line 1">
            <a:extLst>
              <a:ext uri="{FF2B5EF4-FFF2-40B4-BE49-F238E27FC236}">
                <a16:creationId xmlns:a16="http://schemas.microsoft.com/office/drawing/2014/main" id="{AE7287BC-8D6C-9AD3-6285-F0757601F7EF}"/>
              </a:ext>
            </a:extLst>
          </p:cNvPr>
          <p:cNvSpPr>
            <a:spLocks noChangeShapeType="1"/>
          </p:cNvSpPr>
          <p:nvPr/>
        </p:nvSpPr>
        <p:spPr bwMode="auto">
          <a:xfrm rot="60000">
            <a:off x="1285133" y="2179672"/>
            <a:ext cx="36512" cy="3132138"/>
          </a:xfrm>
          <a:prstGeom prst="line">
            <a:avLst/>
          </a:prstGeom>
          <a:noFill/>
          <a:ln w="3816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 name="Line 2">
            <a:extLst>
              <a:ext uri="{FF2B5EF4-FFF2-40B4-BE49-F238E27FC236}">
                <a16:creationId xmlns:a16="http://schemas.microsoft.com/office/drawing/2014/main" id="{09EAC800-7748-E97F-4F04-C7BB1E31E319}"/>
              </a:ext>
            </a:extLst>
          </p:cNvPr>
          <p:cNvSpPr>
            <a:spLocks noChangeShapeType="1"/>
          </p:cNvSpPr>
          <p:nvPr/>
        </p:nvSpPr>
        <p:spPr bwMode="auto">
          <a:xfrm rot="60000" flipH="1">
            <a:off x="1104158" y="5130835"/>
            <a:ext cx="4430712" cy="71437"/>
          </a:xfrm>
          <a:prstGeom prst="line">
            <a:avLst/>
          </a:prstGeom>
          <a:noFill/>
          <a:ln w="3816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 name="Line 3">
            <a:extLst>
              <a:ext uri="{FF2B5EF4-FFF2-40B4-BE49-F238E27FC236}">
                <a16:creationId xmlns:a16="http://schemas.microsoft.com/office/drawing/2014/main" id="{4AC9E89A-E0E6-4C16-2E0D-C6FF4992D74F}"/>
              </a:ext>
            </a:extLst>
          </p:cNvPr>
          <p:cNvSpPr>
            <a:spLocks noChangeShapeType="1"/>
          </p:cNvSpPr>
          <p:nvPr/>
        </p:nvSpPr>
        <p:spPr bwMode="auto">
          <a:xfrm rot="60000" flipV="1">
            <a:off x="1572470" y="2789272"/>
            <a:ext cx="3492500" cy="2235200"/>
          </a:xfrm>
          <a:prstGeom prst="line">
            <a:avLst/>
          </a:prstGeom>
          <a:noFill/>
          <a:ln w="38160" cap="flat">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 name="Oval 4">
            <a:extLst>
              <a:ext uri="{FF2B5EF4-FFF2-40B4-BE49-F238E27FC236}">
                <a16:creationId xmlns:a16="http://schemas.microsoft.com/office/drawing/2014/main" id="{EF658606-87A0-46B4-DD17-1030474A666B}"/>
              </a:ext>
            </a:extLst>
          </p:cNvPr>
          <p:cNvSpPr>
            <a:spLocks noChangeArrowheads="1"/>
          </p:cNvSpPr>
          <p:nvPr/>
        </p:nvSpPr>
        <p:spPr bwMode="auto">
          <a:xfrm rot="60000">
            <a:off x="3814020" y="334013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 name="Oval 5">
            <a:extLst>
              <a:ext uri="{FF2B5EF4-FFF2-40B4-BE49-F238E27FC236}">
                <a16:creationId xmlns:a16="http://schemas.microsoft.com/office/drawing/2014/main" id="{1CA371F8-E8C9-806E-87AB-8DA7479DB970}"/>
              </a:ext>
            </a:extLst>
          </p:cNvPr>
          <p:cNvSpPr>
            <a:spLocks noChangeArrowheads="1"/>
          </p:cNvSpPr>
          <p:nvPr/>
        </p:nvSpPr>
        <p:spPr bwMode="auto">
          <a:xfrm rot="60000">
            <a:off x="3490170" y="347189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 name="Oval 6">
            <a:extLst>
              <a:ext uri="{FF2B5EF4-FFF2-40B4-BE49-F238E27FC236}">
                <a16:creationId xmlns:a16="http://schemas.microsoft.com/office/drawing/2014/main" id="{B9E567A3-7F47-4F05-61E5-A32DDCC826A5}"/>
              </a:ext>
            </a:extLst>
          </p:cNvPr>
          <p:cNvSpPr>
            <a:spLocks noChangeArrowheads="1"/>
          </p:cNvSpPr>
          <p:nvPr/>
        </p:nvSpPr>
        <p:spPr bwMode="auto">
          <a:xfrm rot="60000">
            <a:off x="4123583" y="3400460"/>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 name="Oval 7">
            <a:extLst>
              <a:ext uri="{FF2B5EF4-FFF2-40B4-BE49-F238E27FC236}">
                <a16:creationId xmlns:a16="http://schemas.microsoft.com/office/drawing/2014/main" id="{BA6EC150-201A-1D16-492D-D2F081EFE119}"/>
              </a:ext>
            </a:extLst>
          </p:cNvPr>
          <p:cNvSpPr>
            <a:spLocks noChangeArrowheads="1"/>
          </p:cNvSpPr>
          <p:nvPr/>
        </p:nvSpPr>
        <p:spPr bwMode="auto">
          <a:xfrm rot="60000">
            <a:off x="4174383" y="312264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 name="Oval 8">
            <a:extLst>
              <a:ext uri="{FF2B5EF4-FFF2-40B4-BE49-F238E27FC236}">
                <a16:creationId xmlns:a16="http://schemas.microsoft.com/office/drawing/2014/main" id="{77AA124A-2059-B1BE-3959-7C5995E21EF7}"/>
              </a:ext>
            </a:extLst>
          </p:cNvPr>
          <p:cNvSpPr>
            <a:spLocks noChangeArrowheads="1"/>
          </p:cNvSpPr>
          <p:nvPr/>
        </p:nvSpPr>
        <p:spPr bwMode="auto">
          <a:xfrm rot="60000">
            <a:off x="3726708" y="365128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 name="Oval 9">
            <a:extLst>
              <a:ext uri="{FF2B5EF4-FFF2-40B4-BE49-F238E27FC236}">
                <a16:creationId xmlns:a16="http://schemas.microsoft.com/office/drawing/2014/main" id="{69B165D9-6839-A6FA-DB7C-C19EA48CBDF4}"/>
              </a:ext>
            </a:extLst>
          </p:cNvPr>
          <p:cNvSpPr>
            <a:spLocks noChangeArrowheads="1"/>
          </p:cNvSpPr>
          <p:nvPr/>
        </p:nvSpPr>
        <p:spPr bwMode="auto">
          <a:xfrm rot="60000">
            <a:off x="2337645" y="455139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 name="Oval 10">
            <a:extLst>
              <a:ext uri="{FF2B5EF4-FFF2-40B4-BE49-F238E27FC236}">
                <a16:creationId xmlns:a16="http://schemas.microsoft.com/office/drawing/2014/main" id="{81ED19CC-3D65-656D-4EF2-1971FADBDE4F}"/>
              </a:ext>
            </a:extLst>
          </p:cNvPr>
          <p:cNvSpPr>
            <a:spLocks noChangeArrowheads="1"/>
          </p:cNvSpPr>
          <p:nvPr/>
        </p:nvSpPr>
        <p:spPr bwMode="auto">
          <a:xfrm rot="60000">
            <a:off x="2683720" y="4372010"/>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 name="Oval 11">
            <a:extLst>
              <a:ext uri="{FF2B5EF4-FFF2-40B4-BE49-F238E27FC236}">
                <a16:creationId xmlns:a16="http://schemas.microsoft.com/office/drawing/2014/main" id="{F7FC1215-7E0F-652E-0059-7E98F07DC379}"/>
              </a:ext>
            </a:extLst>
          </p:cNvPr>
          <p:cNvSpPr>
            <a:spLocks noChangeArrowheads="1"/>
          </p:cNvSpPr>
          <p:nvPr/>
        </p:nvSpPr>
        <p:spPr bwMode="auto">
          <a:xfrm rot="60000">
            <a:off x="2698008" y="408308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 name="Oval 12">
            <a:extLst>
              <a:ext uri="{FF2B5EF4-FFF2-40B4-BE49-F238E27FC236}">
                <a16:creationId xmlns:a16="http://schemas.microsoft.com/office/drawing/2014/main" id="{B7F6135F-E5A4-1985-1A69-B1A598CB696F}"/>
              </a:ext>
            </a:extLst>
          </p:cNvPr>
          <p:cNvSpPr>
            <a:spLocks noChangeArrowheads="1"/>
          </p:cNvSpPr>
          <p:nvPr/>
        </p:nvSpPr>
        <p:spPr bwMode="auto">
          <a:xfrm rot="60000">
            <a:off x="3044083" y="409419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7" name="Oval 13">
            <a:extLst>
              <a:ext uri="{FF2B5EF4-FFF2-40B4-BE49-F238E27FC236}">
                <a16:creationId xmlns:a16="http://schemas.microsoft.com/office/drawing/2014/main" id="{4B6B8A86-0141-E030-FAA8-B092A7DB23BE}"/>
              </a:ext>
            </a:extLst>
          </p:cNvPr>
          <p:cNvSpPr>
            <a:spLocks noChangeArrowheads="1"/>
          </p:cNvSpPr>
          <p:nvPr/>
        </p:nvSpPr>
        <p:spPr bwMode="auto">
          <a:xfrm rot="60000">
            <a:off x="1747095" y="467204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 name="Oval 14">
            <a:extLst>
              <a:ext uri="{FF2B5EF4-FFF2-40B4-BE49-F238E27FC236}">
                <a16:creationId xmlns:a16="http://schemas.microsoft.com/office/drawing/2014/main" id="{15BC4EC6-84AA-386D-43FD-E973DCFECFE8}"/>
              </a:ext>
            </a:extLst>
          </p:cNvPr>
          <p:cNvSpPr>
            <a:spLocks noChangeArrowheads="1"/>
          </p:cNvSpPr>
          <p:nvPr/>
        </p:nvSpPr>
        <p:spPr bwMode="auto">
          <a:xfrm rot="60000">
            <a:off x="2036020" y="4516472"/>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 name="Oval 15">
            <a:extLst>
              <a:ext uri="{FF2B5EF4-FFF2-40B4-BE49-F238E27FC236}">
                <a16:creationId xmlns:a16="http://schemas.microsoft.com/office/drawing/2014/main" id="{49869AC5-2A2D-C2CF-AAEB-D2CB3E5811D4}"/>
              </a:ext>
            </a:extLst>
          </p:cNvPr>
          <p:cNvSpPr>
            <a:spLocks noChangeArrowheads="1"/>
          </p:cNvSpPr>
          <p:nvPr/>
        </p:nvSpPr>
        <p:spPr bwMode="auto">
          <a:xfrm rot="60000">
            <a:off x="4699845" y="334013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30" name="Group 16">
            <a:extLst>
              <a:ext uri="{FF2B5EF4-FFF2-40B4-BE49-F238E27FC236}">
                <a16:creationId xmlns:a16="http://schemas.microsoft.com/office/drawing/2014/main" id="{FFFD291D-3543-EC6A-9A52-CF76EFC2410C}"/>
              </a:ext>
            </a:extLst>
          </p:cNvPr>
          <p:cNvGrpSpPr>
            <a:grpSpLocks/>
          </p:cNvGrpSpPr>
          <p:nvPr/>
        </p:nvGrpSpPr>
        <p:grpSpPr bwMode="auto">
          <a:xfrm rot="60000">
            <a:off x="3156795" y="5238785"/>
            <a:ext cx="395288" cy="322262"/>
            <a:chOff x="3288" y="3061"/>
            <a:chExt cx="249" cy="203"/>
          </a:xfrm>
        </p:grpSpPr>
        <p:sp>
          <p:nvSpPr>
            <p:cNvPr id="31" name="Freeform 17">
              <a:extLst>
                <a:ext uri="{FF2B5EF4-FFF2-40B4-BE49-F238E27FC236}">
                  <a16:creationId xmlns:a16="http://schemas.microsoft.com/office/drawing/2014/main" id="{60DD2F72-00CE-A976-D1FA-78CFCD29987C}"/>
                </a:ext>
              </a:extLst>
            </p:cNvPr>
            <p:cNvSpPr>
              <a:spLocks noChangeArrowheads="1"/>
            </p:cNvSpPr>
            <p:nvPr/>
          </p:nvSpPr>
          <p:spPr bwMode="auto">
            <a:xfrm>
              <a:off x="3288" y="3068"/>
              <a:ext cx="249" cy="192"/>
            </a:xfrm>
            <a:custGeom>
              <a:avLst/>
              <a:gdLst>
                <a:gd name="T0" fmla="*/ 551 w 1102"/>
                <a:gd name="T1" fmla="*/ 848 h 849"/>
                <a:gd name="T2" fmla="*/ 0 w 1102"/>
                <a:gd name="T3" fmla="*/ 848 h 849"/>
                <a:gd name="T4" fmla="*/ 0 w 1102"/>
                <a:gd name="T5" fmla="*/ 0 h 849"/>
                <a:gd name="T6" fmla="*/ 1101 w 1102"/>
                <a:gd name="T7" fmla="*/ 0 h 849"/>
                <a:gd name="T8" fmla="*/ 1101 w 1102"/>
                <a:gd name="T9" fmla="*/ 848 h 849"/>
                <a:gd name="T10" fmla="*/ 551 w 1102"/>
                <a:gd name="T11" fmla="*/ 848 h 849"/>
              </a:gdLst>
              <a:ahLst/>
              <a:cxnLst>
                <a:cxn ang="0">
                  <a:pos x="T0" y="T1"/>
                </a:cxn>
                <a:cxn ang="0">
                  <a:pos x="T2" y="T3"/>
                </a:cxn>
                <a:cxn ang="0">
                  <a:pos x="T4" y="T5"/>
                </a:cxn>
                <a:cxn ang="0">
                  <a:pos x="T6" y="T7"/>
                </a:cxn>
                <a:cxn ang="0">
                  <a:pos x="T8" y="T9"/>
                </a:cxn>
                <a:cxn ang="0">
                  <a:pos x="T10" y="T11"/>
                </a:cxn>
              </a:cxnLst>
              <a:rect l="0" t="0" r="r" b="b"/>
              <a:pathLst>
                <a:path w="1102" h="849">
                  <a:moveTo>
                    <a:pt x="551" y="848"/>
                  </a:moveTo>
                  <a:lnTo>
                    <a:pt x="0" y="848"/>
                  </a:lnTo>
                  <a:lnTo>
                    <a:pt x="0" y="0"/>
                  </a:lnTo>
                  <a:lnTo>
                    <a:pt x="1101" y="0"/>
                  </a:lnTo>
                  <a:lnTo>
                    <a:pt x="1101" y="848"/>
                  </a:lnTo>
                  <a:lnTo>
                    <a:pt x="551" y="848"/>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 name="Freeform 18">
              <a:extLst>
                <a:ext uri="{FF2B5EF4-FFF2-40B4-BE49-F238E27FC236}">
                  <a16:creationId xmlns:a16="http://schemas.microsoft.com/office/drawing/2014/main" id="{75A1CB75-1026-B6FB-C9D4-6ABA2764E7DD}"/>
                </a:ext>
              </a:extLst>
            </p:cNvPr>
            <p:cNvSpPr>
              <a:spLocks noChangeArrowheads="1"/>
            </p:cNvSpPr>
            <p:nvPr/>
          </p:nvSpPr>
          <p:spPr bwMode="auto">
            <a:xfrm>
              <a:off x="3301" y="3061"/>
              <a:ext cx="218" cy="203"/>
            </a:xfrm>
            <a:custGeom>
              <a:avLst/>
              <a:gdLst>
                <a:gd name="T0" fmla="*/ 591 w 966"/>
                <a:gd name="T1" fmla="*/ 281 h 901"/>
                <a:gd name="T2" fmla="*/ 783 w 966"/>
                <a:gd name="T3" fmla="*/ 47 h 901"/>
                <a:gd name="T4" fmla="*/ 874 w 966"/>
                <a:gd name="T5" fmla="*/ 66 h 901"/>
                <a:gd name="T6" fmla="*/ 783 w 966"/>
                <a:gd name="T7" fmla="*/ 173 h 901"/>
                <a:gd name="T8" fmla="*/ 860 w 966"/>
                <a:gd name="T9" fmla="*/ 248 h 901"/>
                <a:gd name="T10" fmla="*/ 965 w 966"/>
                <a:gd name="T11" fmla="*/ 131 h 901"/>
                <a:gd name="T12" fmla="*/ 783 w 966"/>
                <a:gd name="T13" fmla="*/ 0 h 901"/>
                <a:gd name="T14" fmla="*/ 578 w 966"/>
                <a:gd name="T15" fmla="*/ 150 h 901"/>
                <a:gd name="T16" fmla="*/ 373 w 966"/>
                <a:gd name="T17" fmla="*/ 0 h 901"/>
                <a:gd name="T18" fmla="*/ 59 w 966"/>
                <a:gd name="T19" fmla="*/ 305 h 901"/>
                <a:gd name="T20" fmla="*/ 82 w 966"/>
                <a:gd name="T21" fmla="*/ 323 h 901"/>
                <a:gd name="T22" fmla="*/ 109 w 966"/>
                <a:gd name="T23" fmla="*/ 305 h 901"/>
                <a:gd name="T24" fmla="*/ 369 w 966"/>
                <a:gd name="T25" fmla="*/ 47 h 901"/>
                <a:gd name="T26" fmla="*/ 469 w 966"/>
                <a:gd name="T27" fmla="*/ 173 h 901"/>
                <a:gd name="T28" fmla="*/ 369 w 966"/>
                <a:gd name="T29" fmla="*/ 647 h 901"/>
                <a:gd name="T30" fmla="*/ 187 w 966"/>
                <a:gd name="T31" fmla="*/ 853 h 901"/>
                <a:gd name="T32" fmla="*/ 86 w 966"/>
                <a:gd name="T33" fmla="*/ 830 h 901"/>
                <a:gd name="T34" fmla="*/ 182 w 966"/>
                <a:gd name="T35" fmla="*/ 727 h 901"/>
                <a:gd name="T36" fmla="*/ 105 w 966"/>
                <a:gd name="T37" fmla="*/ 652 h 901"/>
                <a:gd name="T38" fmla="*/ 0 w 966"/>
                <a:gd name="T39" fmla="*/ 769 h 901"/>
                <a:gd name="T40" fmla="*/ 182 w 966"/>
                <a:gd name="T41" fmla="*/ 900 h 901"/>
                <a:gd name="T42" fmla="*/ 382 w 966"/>
                <a:gd name="T43" fmla="*/ 745 h 901"/>
                <a:gd name="T44" fmla="*/ 591 w 966"/>
                <a:gd name="T45" fmla="*/ 900 h 901"/>
                <a:gd name="T46" fmla="*/ 901 w 966"/>
                <a:gd name="T47" fmla="*/ 595 h 901"/>
                <a:gd name="T48" fmla="*/ 878 w 966"/>
                <a:gd name="T49" fmla="*/ 572 h 901"/>
                <a:gd name="T50" fmla="*/ 851 w 966"/>
                <a:gd name="T51" fmla="*/ 595 h 901"/>
                <a:gd name="T52" fmla="*/ 596 w 966"/>
                <a:gd name="T53" fmla="*/ 853 h 901"/>
                <a:gd name="T54" fmla="*/ 491 w 966"/>
                <a:gd name="T55" fmla="*/ 727 h 901"/>
                <a:gd name="T56" fmla="*/ 523 w 966"/>
                <a:gd name="T57" fmla="*/ 548 h 901"/>
                <a:gd name="T58" fmla="*/ 591 w 966"/>
                <a:gd name="T59" fmla="*/ 28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6" h="901">
                  <a:moveTo>
                    <a:pt x="591" y="281"/>
                  </a:moveTo>
                  <a:cubicBezTo>
                    <a:pt x="601" y="225"/>
                    <a:pt x="646" y="47"/>
                    <a:pt x="783" y="47"/>
                  </a:cubicBezTo>
                  <a:cubicBezTo>
                    <a:pt x="792" y="47"/>
                    <a:pt x="837" y="47"/>
                    <a:pt x="874" y="66"/>
                  </a:cubicBezTo>
                  <a:cubicBezTo>
                    <a:pt x="823" y="80"/>
                    <a:pt x="783" y="131"/>
                    <a:pt x="783" y="173"/>
                  </a:cubicBezTo>
                  <a:cubicBezTo>
                    <a:pt x="783" y="206"/>
                    <a:pt x="805" y="248"/>
                    <a:pt x="860" y="248"/>
                  </a:cubicBezTo>
                  <a:cubicBezTo>
                    <a:pt x="901" y="248"/>
                    <a:pt x="965" y="216"/>
                    <a:pt x="965" y="131"/>
                  </a:cubicBezTo>
                  <a:cubicBezTo>
                    <a:pt x="965" y="28"/>
                    <a:pt x="846" y="0"/>
                    <a:pt x="783" y="0"/>
                  </a:cubicBezTo>
                  <a:cubicBezTo>
                    <a:pt x="673" y="0"/>
                    <a:pt x="605" y="103"/>
                    <a:pt x="578" y="150"/>
                  </a:cubicBezTo>
                  <a:cubicBezTo>
                    <a:pt x="532" y="19"/>
                    <a:pt x="428" y="0"/>
                    <a:pt x="373" y="0"/>
                  </a:cubicBezTo>
                  <a:cubicBezTo>
                    <a:pt x="168" y="0"/>
                    <a:pt x="59" y="258"/>
                    <a:pt x="59" y="305"/>
                  </a:cubicBezTo>
                  <a:cubicBezTo>
                    <a:pt x="59" y="323"/>
                    <a:pt x="77" y="323"/>
                    <a:pt x="82" y="323"/>
                  </a:cubicBezTo>
                  <a:cubicBezTo>
                    <a:pt x="100" y="323"/>
                    <a:pt x="105" y="323"/>
                    <a:pt x="109" y="305"/>
                  </a:cubicBezTo>
                  <a:cubicBezTo>
                    <a:pt x="173" y="94"/>
                    <a:pt x="300" y="47"/>
                    <a:pt x="369" y="47"/>
                  </a:cubicBezTo>
                  <a:cubicBezTo>
                    <a:pt x="405" y="47"/>
                    <a:pt x="469" y="61"/>
                    <a:pt x="469" y="173"/>
                  </a:cubicBezTo>
                  <a:cubicBezTo>
                    <a:pt x="469" y="234"/>
                    <a:pt x="437" y="370"/>
                    <a:pt x="369" y="647"/>
                  </a:cubicBezTo>
                  <a:cubicBezTo>
                    <a:pt x="341" y="773"/>
                    <a:pt x="268" y="853"/>
                    <a:pt x="187" y="853"/>
                  </a:cubicBezTo>
                  <a:cubicBezTo>
                    <a:pt x="168" y="853"/>
                    <a:pt x="127" y="853"/>
                    <a:pt x="86" y="830"/>
                  </a:cubicBezTo>
                  <a:cubicBezTo>
                    <a:pt x="136" y="820"/>
                    <a:pt x="182" y="773"/>
                    <a:pt x="182" y="727"/>
                  </a:cubicBezTo>
                  <a:cubicBezTo>
                    <a:pt x="182" y="670"/>
                    <a:pt x="136" y="652"/>
                    <a:pt x="105" y="652"/>
                  </a:cubicBezTo>
                  <a:cubicBezTo>
                    <a:pt x="50" y="652"/>
                    <a:pt x="0" y="708"/>
                    <a:pt x="0" y="769"/>
                  </a:cubicBezTo>
                  <a:cubicBezTo>
                    <a:pt x="0" y="858"/>
                    <a:pt x="100" y="900"/>
                    <a:pt x="182" y="900"/>
                  </a:cubicBezTo>
                  <a:cubicBezTo>
                    <a:pt x="309" y="900"/>
                    <a:pt x="382" y="759"/>
                    <a:pt x="382" y="745"/>
                  </a:cubicBezTo>
                  <a:cubicBezTo>
                    <a:pt x="405" y="820"/>
                    <a:pt x="478" y="900"/>
                    <a:pt x="591" y="900"/>
                  </a:cubicBezTo>
                  <a:cubicBezTo>
                    <a:pt x="792" y="900"/>
                    <a:pt x="901" y="642"/>
                    <a:pt x="901" y="595"/>
                  </a:cubicBezTo>
                  <a:cubicBezTo>
                    <a:pt x="901" y="572"/>
                    <a:pt x="887" y="572"/>
                    <a:pt x="878" y="572"/>
                  </a:cubicBezTo>
                  <a:cubicBezTo>
                    <a:pt x="864" y="572"/>
                    <a:pt x="860" y="577"/>
                    <a:pt x="851" y="595"/>
                  </a:cubicBezTo>
                  <a:cubicBezTo>
                    <a:pt x="792" y="806"/>
                    <a:pt x="655" y="853"/>
                    <a:pt x="596" y="853"/>
                  </a:cubicBezTo>
                  <a:cubicBezTo>
                    <a:pt x="519" y="853"/>
                    <a:pt x="491" y="792"/>
                    <a:pt x="491" y="727"/>
                  </a:cubicBezTo>
                  <a:cubicBezTo>
                    <a:pt x="491" y="680"/>
                    <a:pt x="505" y="642"/>
                    <a:pt x="523" y="548"/>
                  </a:cubicBezTo>
                  <a:lnTo>
                    <a:pt x="591" y="28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33" name="Group 19">
            <a:extLst>
              <a:ext uri="{FF2B5EF4-FFF2-40B4-BE49-F238E27FC236}">
                <a16:creationId xmlns:a16="http://schemas.microsoft.com/office/drawing/2014/main" id="{D2FBF648-2D29-71DB-AA1A-0C2118551A84}"/>
              </a:ext>
            </a:extLst>
          </p:cNvPr>
          <p:cNvGrpSpPr>
            <a:grpSpLocks/>
          </p:cNvGrpSpPr>
          <p:nvPr/>
        </p:nvGrpSpPr>
        <p:grpSpPr bwMode="auto">
          <a:xfrm rot="60000">
            <a:off x="819995" y="3475072"/>
            <a:ext cx="355600" cy="358775"/>
            <a:chOff x="1816" y="1950"/>
            <a:chExt cx="224" cy="226"/>
          </a:xfrm>
        </p:grpSpPr>
        <p:sp>
          <p:nvSpPr>
            <p:cNvPr id="34" name="Freeform 20">
              <a:extLst>
                <a:ext uri="{FF2B5EF4-FFF2-40B4-BE49-F238E27FC236}">
                  <a16:creationId xmlns:a16="http://schemas.microsoft.com/office/drawing/2014/main" id="{166516EC-D566-B829-E3A1-17CB41CAAB4D}"/>
                </a:ext>
              </a:extLst>
            </p:cNvPr>
            <p:cNvSpPr>
              <a:spLocks noChangeArrowheads="1"/>
            </p:cNvSpPr>
            <p:nvPr/>
          </p:nvSpPr>
          <p:spPr bwMode="auto">
            <a:xfrm>
              <a:off x="1816" y="1955"/>
              <a:ext cx="224" cy="218"/>
            </a:xfrm>
            <a:custGeom>
              <a:avLst/>
              <a:gdLst>
                <a:gd name="T0" fmla="*/ 500 w 992"/>
                <a:gd name="T1" fmla="*/ 964 h 965"/>
                <a:gd name="T2" fmla="*/ 0 w 992"/>
                <a:gd name="T3" fmla="*/ 964 h 965"/>
                <a:gd name="T4" fmla="*/ 0 w 992"/>
                <a:gd name="T5" fmla="*/ 0 h 965"/>
                <a:gd name="T6" fmla="*/ 991 w 992"/>
                <a:gd name="T7" fmla="*/ 0 h 965"/>
                <a:gd name="T8" fmla="*/ 991 w 992"/>
                <a:gd name="T9" fmla="*/ 964 h 965"/>
                <a:gd name="T10" fmla="*/ 500 w 992"/>
                <a:gd name="T11" fmla="*/ 964 h 965"/>
              </a:gdLst>
              <a:ahLst/>
              <a:cxnLst>
                <a:cxn ang="0">
                  <a:pos x="T0" y="T1"/>
                </a:cxn>
                <a:cxn ang="0">
                  <a:pos x="T2" y="T3"/>
                </a:cxn>
                <a:cxn ang="0">
                  <a:pos x="T4" y="T5"/>
                </a:cxn>
                <a:cxn ang="0">
                  <a:pos x="T6" y="T7"/>
                </a:cxn>
                <a:cxn ang="0">
                  <a:pos x="T8" y="T9"/>
                </a:cxn>
                <a:cxn ang="0">
                  <a:pos x="T10" y="T11"/>
                </a:cxn>
              </a:cxnLst>
              <a:rect l="0" t="0" r="r" b="b"/>
              <a:pathLst>
                <a:path w="992" h="965">
                  <a:moveTo>
                    <a:pt x="500" y="964"/>
                  </a:moveTo>
                  <a:lnTo>
                    <a:pt x="0" y="964"/>
                  </a:lnTo>
                  <a:lnTo>
                    <a:pt x="0" y="0"/>
                  </a:lnTo>
                  <a:lnTo>
                    <a:pt x="991" y="0"/>
                  </a:lnTo>
                  <a:lnTo>
                    <a:pt x="991" y="964"/>
                  </a:lnTo>
                  <a:lnTo>
                    <a:pt x="500" y="964"/>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5" name="Freeform 21">
              <a:extLst>
                <a:ext uri="{FF2B5EF4-FFF2-40B4-BE49-F238E27FC236}">
                  <a16:creationId xmlns:a16="http://schemas.microsoft.com/office/drawing/2014/main" id="{B54F414F-55BF-A7DC-6CAE-68E636DCB2C5}"/>
                </a:ext>
              </a:extLst>
            </p:cNvPr>
            <p:cNvSpPr>
              <a:spLocks noChangeArrowheads="1"/>
            </p:cNvSpPr>
            <p:nvPr/>
          </p:nvSpPr>
          <p:spPr bwMode="auto">
            <a:xfrm>
              <a:off x="1828" y="1950"/>
              <a:ext cx="198" cy="226"/>
            </a:xfrm>
            <a:custGeom>
              <a:avLst/>
              <a:gdLst>
                <a:gd name="T0" fmla="*/ 866 w 876"/>
                <a:gd name="T1" fmla="*/ 95 h 1001"/>
                <a:gd name="T2" fmla="*/ 875 w 876"/>
                <a:gd name="T3" fmla="*/ 62 h 1001"/>
                <a:gd name="T4" fmla="*/ 821 w 876"/>
                <a:gd name="T5" fmla="*/ 18 h 1001"/>
                <a:gd name="T6" fmla="*/ 750 w 876"/>
                <a:gd name="T7" fmla="*/ 47 h 1001"/>
                <a:gd name="T8" fmla="*/ 723 w 876"/>
                <a:gd name="T9" fmla="*/ 131 h 1001"/>
                <a:gd name="T10" fmla="*/ 687 w 876"/>
                <a:gd name="T11" fmla="*/ 255 h 1001"/>
                <a:gd name="T12" fmla="*/ 598 w 876"/>
                <a:gd name="T13" fmla="*/ 536 h 1001"/>
                <a:gd name="T14" fmla="*/ 393 w 876"/>
                <a:gd name="T15" fmla="*/ 668 h 1001"/>
                <a:gd name="T16" fmla="*/ 268 w 876"/>
                <a:gd name="T17" fmla="*/ 540 h 1001"/>
                <a:gd name="T18" fmla="*/ 371 w 876"/>
                <a:gd name="T19" fmla="*/ 237 h 1001"/>
                <a:gd name="T20" fmla="*/ 402 w 876"/>
                <a:gd name="T21" fmla="*/ 128 h 1001"/>
                <a:gd name="T22" fmla="*/ 246 w 876"/>
                <a:gd name="T23" fmla="*/ 0 h 1001"/>
                <a:gd name="T24" fmla="*/ 0 w 876"/>
                <a:gd name="T25" fmla="*/ 237 h 1001"/>
                <a:gd name="T26" fmla="*/ 22 w 876"/>
                <a:gd name="T27" fmla="*/ 255 h 1001"/>
                <a:gd name="T28" fmla="*/ 54 w 876"/>
                <a:gd name="T29" fmla="*/ 223 h 1001"/>
                <a:gd name="T30" fmla="*/ 246 w 876"/>
                <a:gd name="T31" fmla="*/ 36 h 1001"/>
                <a:gd name="T32" fmla="*/ 290 w 876"/>
                <a:gd name="T33" fmla="*/ 84 h 1001"/>
                <a:gd name="T34" fmla="*/ 259 w 876"/>
                <a:gd name="T35" fmla="*/ 193 h 1001"/>
                <a:gd name="T36" fmla="*/ 152 w 876"/>
                <a:gd name="T37" fmla="*/ 518 h 1001"/>
                <a:gd name="T38" fmla="*/ 379 w 876"/>
                <a:gd name="T39" fmla="*/ 701 h 1001"/>
                <a:gd name="T40" fmla="*/ 571 w 876"/>
                <a:gd name="T41" fmla="*/ 631 h 1001"/>
                <a:gd name="T42" fmla="*/ 451 w 876"/>
                <a:gd name="T43" fmla="*/ 869 h 1001"/>
                <a:gd name="T44" fmla="*/ 241 w 876"/>
                <a:gd name="T45" fmla="*/ 971 h 1001"/>
                <a:gd name="T46" fmla="*/ 98 w 876"/>
                <a:gd name="T47" fmla="*/ 905 h 1001"/>
                <a:gd name="T48" fmla="*/ 183 w 876"/>
                <a:gd name="T49" fmla="*/ 887 h 1001"/>
                <a:gd name="T50" fmla="*/ 214 w 876"/>
                <a:gd name="T51" fmla="*/ 821 h 1001"/>
                <a:gd name="T52" fmla="*/ 143 w 876"/>
                <a:gd name="T53" fmla="*/ 763 h 1001"/>
                <a:gd name="T54" fmla="*/ 36 w 876"/>
                <a:gd name="T55" fmla="*/ 869 h 1001"/>
                <a:gd name="T56" fmla="*/ 241 w 876"/>
                <a:gd name="T57" fmla="*/ 1000 h 1001"/>
                <a:gd name="T58" fmla="*/ 679 w 876"/>
                <a:gd name="T59" fmla="*/ 682 h 1001"/>
                <a:gd name="T60" fmla="*/ 866 w 876"/>
                <a:gd name="T61" fmla="*/ 95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76" h="1001">
                  <a:moveTo>
                    <a:pt x="866" y="95"/>
                  </a:moveTo>
                  <a:cubicBezTo>
                    <a:pt x="875" y="73"/>
                    <a:pt x="875" y="69"/>
                    <a:pt x="875" y="62"/>
                  </a:cubicBezTo>
                  <a:cubicBezTo>
                    <a:pt x="875" y="29"/>
                    <a:pt x="848" y="18"/>
                    <a:pt x="821" y="18"/>
                  </a:cubicBezTo>
                  <a:cubicBezTo>
                    <a:pt x="799" y="18"/>
                    <a:pt x="768" y="26"/>
                    <a:pt x="750" y="47"/>
                  </a:cubicBezTo>
                  <a:cubicBezTo>
                    <a:pt x="745" y="58"/>
                    <a:pt x="732" y="106"/>
                    <a:pt x="723" y="131"/>
                  </a:cubicBezTo>
                  <a:cubicBezTo>
                    <a:pt x="714" y="172"/>
                    <a:pt x="701" y="215"/>
                    <a:pt x="687" y="255"/>
                  </a:cubicBezTo>
                  <a:lnTo>
                    <a:pt x="598" y="536"/>
                  </a:lnTo>
                  <a:cubicBezTo>
                    <a:pt x="594" y="558"/>
                    <a:pt x="513" y="668"/>
                    <a:pt x="393" y="668"/>
                  </a:cubicBezTo>
                  <a:cubicBezTo>
                    <a:pt x="290" y="668"/>
                    <a:pt x="268" y="602"/>
                    <a:pt x="268" y="540"/>
                  </a:cubicBezTo>
                  <a:cubicBezTo>
                    <a:pt x="268" y="471"/>
                    <a:pt x="304" y="376"/>
                    <a:pt x="371" y="237"/>
                  </a:cubicBezTo>
                  <a:cubicBezTo>
                    <a:pt x="397" y="175"/>
                    <a:pt x="402" y="157"/>
                    <a:pt x="402" y="128"/>
                  </a:cubicBezTo>
                  <a:cubicBezTo>
                    <a:pt x="402" y="58"/>
                    <a:pt x="344" y="0"/>
                    <a:pt x="246" y="0"/>
                  </a:cubicBezTo>
                  <a:cubicBezTo>
                    <a:pt x="71" y="0"/>
                    <a:pt x="0" y="223"/>
                    <a:pt x="0" y="237"/>
                  </a:cubicBezTo>
                  <a:cubicBezTo>
                    <a:pt x="0" y="255"/>
                    <a:pt x="18" y="255"/>
                    <a:pt x="22" y="255"/>
                  </a:cubicBezTo>
                  <a:cubicBezTo>
                    <a:pt x="45" y="255"/>
                    <a:pt x="45" y="248"/>
                    <a:pt x="54" y="223"/>
                  </a:cubicBezTo>
                  <a:cubicBezTo>
                    <a:pt x="103" y="80"/>
                    <a:pt x="183" y="36"/>
                    <a:pt x="246" y="36"/>
                  </a:cubicBezTo>
                  <a:cubicBezTo>
                    <a:pt x="259" y="36"/>
                    <a:pt x="290" y="36"/>
                    <a:pt x="290" y="84"/>
                  </a:cubicBezTo>
                  <a:cubicBezTo>
                    <a:pt x="290" y="124"/>
                    <a:pt x="272" y="161"/>
                    <a:pt x="259" y="193"/>
                  </a:cubicBezTo>
                  <a:cubicBezTo>
                    <a:pt x="183" y="354"/>
                    <a:pt x="152" y="449"/>
                    <a:pt x="152" y="518"/>
                  </a:cubicBezTo>
                  <a:cubicBezTo>
                    <a:pt x="152" y="653"/>
                    <a:pt x="268" y="701"/>
                    <a:pt x="379" y="701"/>
                  </a:cubicBezTo>
                  <a:cubicBezTo>
                    <a:pt x="455" y="701"/>
                    <a:pt x="518" y="675"/>
                    <a:pt x="571" y="631"/>
                  </a:cubicBezTo>
                  <a:cubicBezTo>
                    <a:pt x="554" y="712"/>
                    <a:pt x="527" y="785"/>
                    <a:pt x="451" y="869"/>
                  </a:cubicBezTo>
                  <a:cubicBezTo>
                    <a:pt x="397" y="920"/>
                    <a:pt x="326" y="971"/>
                    <a:pt x="241" y="971"/>
                  </a:cubicBezTo>
                  <a:cubicBezTo>
                    <a:pt x="214" y="971"/>
                    <a:pt x="129" y="960"/>
                    <a:pt x="98" y="905"/>
                  </a:cubicBezTo>
                  <a:cubicBezTo>
                    <a:pt x="129" y="905"/>
                    <a:pt x="152" y="905"/>
                    <a:pt x="183" y="887"/>
                  </a:cubicBezTo>
                  <a:cubicBezTo>
                    <a:pt x="196" y="869"/>
                    <a:pt x="214" y="850"/>
                    <a:pt x="214" y="821"/>
                  </a:cubicBezTo>
                  <a:cubicBezTo>
                    <a:pt x="214" y="770"/>
                    <a:pt x="161" y="763"/>
                    <a:pt x="143" y="763"/>
                  </a:cubicBezTo>
                  <a:cubicBezTo>
                    <a:pt x="103" y="763"/>
                    <a:pt x="36" y="788"/>
                    <a:pt x="36" y="869"/>
                  </a:cubicBezTo>
                  <a:cubicBezTo>
                    <a:pt x="36" y="942"/>
                    <a:pt x="125" y="1000"/>
                    <a:pt x="241" y="1000"/>
                  </a:cubicBezTo>
                  <a:cubicBezTo>
                    <a:pt x="437" y="1000"/>
                    <a:pt x="634" y="861"/>
                    <a:pt x="679" y="682"/>
                  </a:cubicBezTo>
                  <a:lnTo>
                    <a:pt x="866" y="95"/>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36" name="Group 22">
            <a:extLst>
              <a:ext uri="{FF2B5EF4-FFF2-40B4-BE49-F238E27FC236}">
                <a16:creationId xmlns:a16="http://schemas.microsoft.com/office/drawing/2014/main" id="{C9E9602D-45FB-8C0E-A493-865BEE05BAF3}"/>
              </a:ext>
            </a:extLst>
          </p:cNvPr>
          <p:cNvGrpSpPr>
            <a:grpSpLocks/>
          </p:cNvGrpSpPr>
          <p:nvPr/>
        </p:nvGrpSpPr>
        <p:grpSpPr bwMode="auto">
          <a:xfrm rot="60000">
            <a:off x="2005858" y="4746660"/>
            <a:ext cx="1006475" cy="274637"/>
            <a:chOff x="2563" y="2751"/>
            <a:chExt cx="634" cy="173"/>
          </a:xfrm>
        </p:grpSpPr>
        <p:sp>
          <p:nvSpPr>
            <p:cNvPr id="37" name="Freeform 23">
              <a:extLst>
                <a:ext uri="{FF2B5EF4-FFF2-40B4-BE49-F238E27FC236}">
                  <a16:creationId xmlns:a16="http://schemas.microsoft.com/office/drawing/2014/main" id="{CE50B3A6-2B8F-CDAA-78FD-E7CA02C67B1F}"/>
                </a:ext>
              </a:extLst>
            </p:cNvPr>
            <p:cNvSpPr>
              <a:spLocks noChangeArrowheads="1"/>
            </p:cNvSpPr>
            <p:nvPr/>
          </p:nvSpPr>
          <p:spPr bwMode="auto">
            <a:xfrm>
              <a:off x="2563" y="2752"/>
              <a:ext cx="634" cy="171"/>
            </a:xfrm>
            <a:custGeom>
              <a:avLst/>
              <a:gdLst>
                <a:gd name="T0" fmla="*/ 1400 w 2801"/>
                <a:gd name="T1" fmla="*/ 756 h 757"/>
                <a:gd name="T2" fmla="*/ 0 w 2801"/>
                <a:gd name="T3" fmla="*/ 756 h 757"/>
                <a:gd name="T4" fmla="*/ 0 w 2801"/>
                <a:gd name="T5" fmla="*/ 0 h 757"/>
                <a:gd name="T6" fmla="*/ 2800 w 2801"/>
                <a:gd name="T7" fmla="*/ 0 h 757"/>
                <a:gd name="T8" fmla="*/ 2800 w 2801"/>
                <a:gd name="T9" fmla="*/ 756 h 757"/>
                <a:gd name="T10" fmla="*/ 1400 w 2801"/>
                <a:gd name="T11" fmla="*/ 756 h 757"/>
              </a:gdLst>
              <a:ahLst/>
              <a:cxnLst>
                <a:cxn ang="0">
                  <a:pos x="T0" y="T1"/>
                </a:cxn>
                <a:cxn ang="0">
                  <a:pos x="T2" y="T3"/>
                </a:cxn>
                <a:cxn ang="0">
                  <a:pos x="T4" y="T5"/>
                </a:cxn>
                <a:cxn ang="0">
                  <a:pos x="T6" y="T7"/>
                </a:cxn>
                <a:cxn ang="0">
                  <a:pos x="T8" y="T9"/>
                </a:cxn>
                <a:cxn ang="0">
                  <a:pos x="T10" y="T11"/>
                </a:cxn>
              </a:cxnLst>
              <a:rect l="0" t="0" r="r" b="b"/>
              <a:pathLst>
                <a:path w="2801" h="757">
                  <a:moveTo>
                    <a:pt x="1400" y="756"/>
                  </a:moveTo>
                  <a:lnTo>
                    <a:pt x="0" y="756"/>
                  </a:lnTo>
                  <a:lnTo>
                    <a:pt x="0" y="0"/>
                  </a:lnTo>
                  <a:lnTo>
                    <a:pt x="2800" y="0"/>
                  </a:lnTo>
                  <a:lnTo>
                    <a:pt x="2800" y="756"/>
                  </a:lnTo>
                  <a:lnTo>
                    <a:pt x="1400" y="756"/>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8" name="Freeform 24">
              <a:extLst>
                <a:ext uri="{FF2B5EF4-FFF2-40B4-BE49-F238E27FC236}">
                  <a16:creationId xmlns:a16="http://schemas.microsoft.com/office/drawing/2014/main" id="{667BEA14-BD7C-42FF-4074-061EB7D90350}"/>
                </a:ext>
              </a:extLst>
            </p:cNvPr>
            <p:cNvSpPr>
              <a:spLocks noChangeArrowheads="1"/>
            </p:cNvSpPr>
            <p:nvPr/>
          </p:nvSpPr>
          <p:spPr bwMode="auto">
            <a:xfrm>
              <a:off x="2567" y="2824"/>
              <a:ext cx="72" cy="101"/>
            </a:xfrm>
            <a:custGeom>
              <a:avLst/>
              <a:gdLst>
                <a:gd name="T0" fmla="*/ 318 w 323"/>
                <a:gd name="T1" fmla="*/ 43 h 449"/>
                <a:gd name="T2" fmla="*/ 322 w 323"/>
                <a:gd name="T3" fmla="*/ 28 h 449"/>
                <a:gd name="T4" fmla="*/ 302 w 323"/>
                <a:gd name="T5" fmla="*/ 8 h 449"/>
                <a:gd name="T6" fmla="*/ 276 w 323"/>
                <a:gd name="T7" fmla="*/ 21 h 449"/>
                <a:gd name="T8" fmla="*/ 266 w 323"/>
                <a:gd name="T9" fmla="*/ 59 h 449"/>
                <a:gd name="T10" fmla="*/ 253 w 323"/>
                <a:gd name="T11" fmla="*/ 115 h 449"/>
                <a:gd name="T12" fmla="*/ 220 w 323"/>
                <a:gd name="T13" fmla="*/ 240 h 449"/>
                <a:gd name="T14" fmla="*/ 144 w 323"/>
                <a:gd name="T15" fmla="*/ 299 h 449"/>
                <a:gd name="T16" fmla="*/ 98 w 323"/>
                <a:gd name="T17" fmla="*/ 241 h 449"/>
                <a:gd name="T18" fmla="*/ 136 w 323"/>
                <a:gd name="T19" fmla="*/ 107 h 449"/>
                <a:gd name="T20" fmla="*/ 148 w 323"/>
                <a:gd name="T21" fmla="*/ 57 h 449"/>
                <a:gd name="T22" fmla="*/ 90 w 323"/>
                <a:gd name="T23" fmla="*/ 0 h 449"/>
                <a:gd name="T24" fmla="*/ 0 w 323"/>
                <a:gd name="T25" fmla="*/ 107 h 449"/>
                <a:gd name="T26" fmla="*/ 8 w 323"/>
                <a:gd name="T27" fmla="*/ 115 h 449"/>
                <a:gd name="T28" fmla="*/ 20 w 323"/>
                <a:gd name="T29" fmla="*/ 100 h 449"/>
                <a:gd name="T30" fmla="*/ 90 w 323"/>
                <a:gd name="T31" fmla="*/ 16 h 449"/>
                <a:gd name="T32" fmla="*/ 107 w 323"/>
                <a:gd name="T33" fmla="*/ 38 h 449"/>
                <a:gd name="T34" fmla="*/ 95 w 323"/>
                <a:gd name="T35" fmla="*/ 87 h 449"/>
                <a:gd name="T36" fmla="*/ 56 w 323"/>
                <a:gd name="T37" fmla="*/ 232 h 449"/>
                <a:gd name="T38" fmla="*/ 140 w 323"/>
                <a:gd name="T39" fmla="*/ 315 h 449"/>
                <a:gd name="T40" fmla="*/ 208 w 323"/>
                <a:gd name="T41" fmla="*/ 284 h 449"/>
                <a:gd name="T42" fmla="*/ 166 w 323"/>
                <a:gd name="T43" fmla="*/ 393 h 449"/>
                <a:gd name="T44" fmla="*/ 89 w 323"/>
                <a:gd name="T45" fmla="*/ 435 h 449"/>
                <a:gd name="T46" fmla="*/ 36 w 323"/>
                <a:gd name="T47" fmla="*/ 406 h 449"/>
                <a:gd name="T48" fmla="*/ 67 w 323"/>
                <a:gd name="T49" fmla="*/ 397 h 449"/>
                <a:gd name="T50" fmla="*/ 79 w 323"/>
                <a:gd name="T51" fmla="*/ 368 h 449"/>
                <a:gd name="T52" fmla="*/ 53 w 323"/>
                <a:gd name="T53" fmla="*/ 343 h 449"/>
                <a:gd name="T54" fmla="*/ 13 w 323"/>
                <a:gd name="T55" fmla="*/ 389 h 449"/>
                <a:gd name="T56" fmla="*/ 89 w 323"/>
                <a:gd name="T57" fmla="*/ 448 h 449"/>
                <a:gd name="T58" fmla="*/ 249 w 323"/>
                <a:gd name="T59" fmla="*/ 307 h 449"/>
                <a:gd name="T60" fmla="*/ 318 w 323"/>
                <a:gd name="T61" fmla="*/ 4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3" h="449">
                  <a:moveTo>
                    <a:pt x="318" y="43"/>
                  </a:moveTo>
                  <a:cubicBezTo>
                    <a:pt x="322" y="33"/>
                    <a:pt x="322" y="31"/>
                    <a:pt x="322" y="28"/>
                  </a:cubicBezTo>
                  <a:cubicBezTo>
                    <a:pt x="322" y="13"/>
                    <a:pt x="312" y="8"/>
                    <a:pt x="302" y="8"/>
                  </a:cubicBezTo>
                  <a:cubicBezTo>
                    <a:pt x="294" y="8"/>
                    <a:pt x="282" y="11"/>
                    <a:pt x="276" y="21"/>
                  </a:cubicBezTo>
                  <a:cubicBezTo>
                    <a:pt x="274" y="26"/>
                    <a:pt x="269" y="48"/>
                    <a:pt x="266" y="59"/>
                  </a:cubicBezTo>
                  <a:cubicBezTo>
                    <a:pt x="263" y="77"/>
                    <a:pt x="256" y="97"/>
                    <a:pt x="253" y="115"/>
                  </a:cubicBezTo>
                  <a:lnTo>
                    <a:pt x="220" y="240"/>
                  </a:lnTo>
                  <a:cubicBezTo>
                    <a:pt x="218" y="250"/>
                    <a:pt x="189" y="299"/>
                    <a:pt x="144" y="299"/>
                  </a:cubicBezTo>
                  <a:cubicBezTo>
                    <a:pt x="107" y="299"/>
                    <a:pt x="98" y="269"/>
                    <a:pt x="98" y="241"/>
                  </a:cubicBezTo>
                  <a:cubicBezTo>
                    <a:pt x="98" y="210"/>
                    <a:pt x="112" y="169"/>
                    <a:pt x="136" y="107"/>
                  </a:cubicBezTo>
                  <a:cubicBezTo>
                    <a:pt x="146" y="79"/>
                    <a:pt x="148" y="71"/>
                    <a:pt x="148" y="57"/>
                  </a:cubicBezTo>
                  <a:cubicBezTo>
                    <a:pt x="148" y="26"/>
                    <a:pt x="126" y="0"/>
                    <a:pt x="90" y="0"/>
                  </a:cubicBezTo>
                  <a:cubicBezTo>
                    <a:pt x="26" y="0"/>
                    <a:pt x="0" y="100"/>
                    <a:pt x="0" y="107"/>
                  </a:cubicBezTo>
                  <a:cubicBezTo>
                    <a:pt x="0" y="115"/>
                    <a:pt x="7" y="115"/>
                    <a:pt x="8" y="115"/>
                  </a:cubicBezTo>
                  <a:cubicBezTo>
                    <a:pt x="16" y="115"/>
                    <a:pt x="16" y="112"/>
                    <a:pt x="20" y="100"/>
                  </a:cubicBezTo>
                  <a:cubicBezTo>
                    <a:pt x="38" y="36"/>
                    <a:pt x="67" y="16"/>
                    <a:pt x="90" y="16"/>
                  </a:cubicBezTo>
                  <a:cubicBezTo>
                    <a:pt x="95" y="16"/>
                    <a:pt x="107" y="16"/>
                    <a:pt x="107" y="38"/>
                  </a:cubicBezTo>
                  <a:cubicBezTo>
                    <a:pt x="107" y="56"/>
                    <a:pt x="100" y="72"/>
                    <a:pt x="95" y="87"/>
                  </a:cubicBezTo>
                  <a:cubicBezTo>
                    <a:pt x="67" y="159"/>
                    <a:pt x="56" y="200"/>
                    <a:pt x="56" y="232"/>
                  </a:cubicBezTo>
                  <a:cubicBezTo>
                    <a:pt x="56" y="294"/>
                    <a:pt x="98" y="315"/>
                    <a:pt x="140" y="315"/>
                  </a:cubicBezTo>
                  <a:cubicBezTo>
                    <a:pt x="167" y="315"/>
                    <a:pt x="190" y="304"/>
                    <a:pt x="208" y="284"/>
                  </a:cubicBezTo>
                  <a:cubicBezTo>
                    <a:pt x="200" y="319"/>
                    <a:pt x="194" y="353"/>
                    <a:pt x="166" y="393"/>
                  </a:cubicBezTo>
                  <a:cubicBezTo>
                    <a:pt x="146" y="416"/>
                    <a:pt x="120" y="435"/>
                    <a:pt x="89" y="435"/>
                  </a:cubicBezTo>
                  <a:cubicBezTo>
                    <a:pt x="79" y="435"/>
                    <a:pt x="48" y="432"/>
                    <a:pt x="36" y="406"/>
                  </a:cubicBezTo>
                  <a:cubicBezTo>
                    <a:pt x="48" y="406"/>
                    <a:pt x="56" y="406"/>
                    <a:pt x="67" y="397"/>
                  </a:cubicBezTo>
                  <a:cubicBezTo>
                    <a:pt x="72" y="393"/>
                    <a:pt x="79" y="383"/>
                    <a:pt x="79" y="368"/>
                  </a:cubicBezTo>
                  <a:cubicBezTo>
                    <a:pt x="79" y="347"/>
                    <a:pt x="59" y="343"/>
                    <a:pt x="53" y="343"/>
                  </a:cubicBezTo>
                  <a:cubicBezTo>
                    <a:pt x="38" y="343"/>
                    <a:pt x="13" y="355"/>
                    <a:pt x="13" y="389"/>
                  </a:cubicBezTo>
                  <a:cubicBezTo>
                    <a:pt x="13" y="424"/>
                    <a:pt x="46" y="448"/>
                    <a:pt x="89" y="448"/>
                  </a:cubicBezTo>
                  <a:cubicBezTo>
                    <a:pt x="161" y="448"/>
                    <a:pt x="233" y="386"/>
                    <a:pt x="249" y="307"/>
                  </a:cubicBezTo>
                  <a:lnTo>
                    <a:pt x="318" y="4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9" name="Freeform 25">
              <a:extLst>
                <a:ext uri="{FF2B5EF4-FFF2-40B4-BE49-F238E27FC236}">
                  <a16:creationId xmlns:a16="http://schemas.microsoft.com/office/drawing/2014/main" id="{E5958A7B-53FB-6FBE-3CFD-F11A5851BC02}"/>
                </a:ext>
              </a:extLst>
            </p:cNvPr>
            <p:cNvSpPr>
              <a:spLocks noChangeArrowheads="1"/>
            </p:cNvSpPr>
            <p:nvPr/>
          </p:nvSpPr>
          <p:spPr bwMode="auto">
            <a:xfrm>
              <a:off x="2697" y="2835"/>
              <a:ext cx="104" cy="36"/>
            </a:xfrm>
            <a:custGeom>
              <a:avLst/>
              <a:gdLst>
                <a:gd name="T0" fmla="*/ 437 w 462"/>
                <a:gd name="T1" fmla="*/ 28 h 165"/>
                <a:gd name="T2" fmla="*/ 461 w 462"/>
                <a:gd name="T3" fmla="*/ 13 h 165"/>
                <a:gd name="T4" fmla="*/ 440 w 462"/>
                <a:gd name="T5" fmla="*/ 0 h 165"/>
                <a:gd name="T6" fmla="*/ 23 w 462"/>
                <a:gd name="T7" fmla="*/ 0 h 165"/>
                <a:gd name="T8" fmla="*/ 0 w 462"/>
                <a:gd name="T9" fmla="*/ 13 h 165"/>
                <a:gd name="T10" fmla="*/ 23 w 462"/>
                <a:gd name="T11" fmla="*/ 28 h 165"/>
                <a:gd name="T12" fmla="*/ 437 w 462"/>
                <a:gd name="T13" fmla="*/ 28 h 165"/>
                <a:gd name="T14" fmla="*/ 440 w 462"/>
                <a:gd name="T15" fmla="*/ 164 h 165"/>
                <a:gd name="T16" fmla="*/ 461 w 462"/>
                <a:gd name="T17" fmla="*/ 149 h 165"/>
                <a:gd name="T18" fmla="*/ 437 w 462"/>
                <a:gd name="T19" fmla="*/ 136 h 165"/>
                <a:gd name="T20" fmla="*/ 23 w 462"/>
                <a:gd name="T21" fmla="*/ 136 h 165"/>
                <a:gd name="T22" fmla="*/ 0 w 462"/>
                <a:gd name="T23" fmla="*/ 149 h 165"/>
                <a:gd name="T24" fmla="*/ 23 w 462"/>
                <a:gd name="T25" fmla="*/ 164 h 165"/>
                <a:gd name="T26" fmla="*/ 440 w 462"/>
                <a:gd name="T2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2" h="165">
                  <a:moveTo>
                    <a:pt x="437" y="28"/>
                  </a:moveTo>
                  <a:cubicBezTo>
                    <a:pt x="450" y="28"/>
                    <a:pt x="461" y="28"/>
                    <a:pt x="461" y="13"/>
                  </a:cubicBezTo>
                  <a:cubicBezTo>
                    <a:pt x="461" y="0"/>
                    <a:pt x="450" y="0"/>
                    <a:pt x="440" y="0"/>
                  </a:cubicBezTo>
                  <a:lnTo>
                    <a:pt x="23" y="0"/>
                  </a:lnTo>
                  <a:cubicBezTo>
                    <a:pt x="11" y="0"/>
                    <a:pt x="0" y="0"/>
                    <a:pt x="0" y="13"/>
                  </a:cubicBezTo>
                  <a:cubicBezTo>
                    <a:pt x="0" y="28"/>
                    <a:pt x="11" y="28"/>
                    <a:pt x="23" y="28"/>
                  </a:cubicBezTo>
                  <a:lnTo>
                    <a:pt x="437" y="28"/>
                  </a:lnTo>
                  <a:close/>
                  <a:moveTo>
                    <a:pt x="440" y="164"/>
                  </a:moveTo>
                  <a:cubicBezTo>
                    <a:pt x="450" y="164"/>
                    <a:pt x="461" y="164"/>
                    <a:pt x="461" y="149"/>
                  </a:cubicBezTo>
                  <a:cubicBezTo>
                    <a:pt x="461" y="136"/>
                    <a:pt x="450" y="136"/>
                    <a:pt x="437" y="136"/>
                  </a:cubicBezTo>
                  <a:lnTo>
                    <a:pt x="23" y="136"/>
                  </a:lnTo>
                  <a:cubicBezTo>
                    <a:pt x="11" y="136"/>
                    <a:pt x="0" y="136"/>
                    <a:pt x="0" y="149"/>
                  </a:cubicBezTo>
                  <a:cubicBezTo>
                    <a:pt x="0" y="164"/>
                    <a:pt x="11" y="164"/>
                    <a:pt x="23" y="164"/>
                  </a:cubicBezTo>
                  <a:lnTo>
                    <a:pt x="440" y="164"/>
                  </a:ln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 name="Freeform 26">
              <a:extLst>
                <a:ext uri="{FF2B5EF4-FFF2-40B4-BE49-F238E27FC236}">
                  <a16:creationId xmlns:a16="http://schemas.microsoft.com/office/drawing/2014/main" id="{C500C949-299F-004F-F678-425239AF84D8}"/>
                </a:ext>
              </a:extLst>
            </p:cNvPr>
            <p:cNvSpPr>
              <a:spLocks noChangeArrowheads="1"/>
            </p:cNvSpPr>
            <p:nvPr/>
          </p:nvSpPr>
          <p:spPr bwMode="auto">
            <a:xfrm>
              <a:off x="2858" y="2822"/>
              <a:ext cx="120" cy="72"/>
            </a:xfrm>
            <a:custGeom>
              <a:avLst/>
              <a:gdLst>
                <a:gd name="T0" fmla="*/ 364 w 533"/>
                <a:gd name="T1" fmla="*/ 67 h 321"/>
                <a:gd name="T2" fmla="*/ 371 w 533"/>
                <a:gd name="T3" fmla="*/ 36 h 321"/>
                <a:gd name="T4" fmla="*/ 338 w 533"/>
                <a:gd name="T5" fmla="*/ 7 h 321"/>
                <a:gd name="T6" fmla="*/ 294 w 533"/>
                <a:gd name="T7" fmla="*/ 43 h 321"/>
                <a:gd name="T8" fmla="*/ 256 w 533"/>
                <a:gd name="T9" fmla="*/ 186 h 321"/>
                <a:gd name="T10" fmla="*/ 253 w 533"/>
                <a:gd name="T11" fmla="*/ 227 h 321"/>
                <a:gd name="T12" fmla="*/ 254 w 533"/>
                <a:gd name="T13" fmla="*/ 248 h 321"/>
                <a:gd name="T14" fmla="*/ 194 w 533"/>
                <a:gd name="T15" fmla="*/ 296 h 321"/>
                <a:gd name="T16" fmla="*/ 138 w 533"/>
                <a:gd name="T17" fmla="*/ 238 h 321"/>
                <a:gd name="T18" fmla="*/ 176 w 533"/>
                <a:gd name="T19" fmla="*/ 107 h 321"/>
                <a:gd name="T20" fmla="*/ 187 w 533"/>
                <a:gd name="T21" fmla="*/ 62 h 321"/>
                <a:gd name="T22" fmla="*/ 108 w 533"/>
                <a:gd name="T23" fmla="*/ 0 h 321"/>
                <a:gd name="T24" fmla="*/ 0 w 533"/>
                <a:gd name="T25" fmla="*/ 108 h 321"/>
                <a:gd name="T26" fmla="*/ 18 w 533"/>
                <a:gd name="T27" fmla="*/ 118 h 321"/>
                <a:gd name="T28" fmla="*/ 33 w 533"/>
                <a:gd name="T29" fmla="*/ 110 h 321"/>
                <a:gd name="T30" fmla="*/ 105 w 533"/>
                <a:gd name="T31" fmla="*/ 26 h 321"/>
                <a:gd name="T32" fmla="*/ 117 w 533"/>
                <a:gd name="T33" fmla="*/ 41 h 321"/>
                <a:gd name="T34" fmla="*/ 100 w 533"/>
                <a:gd name="T35" fmla="*/ 95 h 321"/>
                <a:gd name="T36" fmla="*/ 62 w 533"/>
                <a:gd name="T37" fmla="*/ 225 h 321"/>
                <a:gd name="T38" fmla="*/ 189 w 533"/>
                <a:gd name="T39" fmla="*/ 320 h 321"/>
                <a:gd name="T40" fmla="*/ 268 w 533"/>
                <a:gd name="T41" fmla="*/ 281 h 321"/>
                <a:gd name="T42" fmla="*/ 373 w 533"/>
                <a:gd name="T43" fmla="*/ 320 h 321"/>
                <a:gd name="T44" fmla="*/ 483 w 533"/>
                <a:gd name="T45" fmla="*/ 240 h 321"/>
                <a:gd name="T46" fmla="*/ 532 w 533"/>
                <a:gd name="T47" fmla="*/ 62 h 321"/>
                <a:gd name="T48" fmla="*/ 484 w 533"/>
                <a:gd name="T49" fmla="*/ 0 h 321"/>
                <a:gd name="T50" fmla="*/ 432 w 533"/>
                <a:gd name="T51" fmla="*/ 53 h 321"/>
                <a:gd name="T52" fmla="*/ 453 w 533"/>
                <a:gd name="T53" fmla="*/ 82 h 321"/>
                <a:gd name="T54" fmla="*/ 486 w 533"/>
                <a:gd name="T55" fmla="*/ 128 h 321"/>
                <a:gd name="T56" fmla="*/ 446 w 533"/>
                <a:gd name="T57" fmla="*/ 241 h 321"/>
                <a:gd name="T58" fmla="*/ 376 w 533"/>
                <a:gd name="T59" fmla="*/ 296 h 321"/>
                <a:gd name="T60" fmla="*/ 327 w 533"/>
                <a:gd name="T61" fmla="*/ 240 h 321"/>
                <a:gd name="T62" fmla="*/ 336 w 533"/>
                <a:gd name="T63" fmla="*/ 177 h 321"/>
                <a:gd name="T64" fmla="*/ 355 w 533"/>
                <a:gd name="T65" fmla="*/ 107 h 321"/>
                <a:gd name="T66" fmla="*/ 364 w 533"/>
                <a:gd name="T67" fmla="*/ 6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3" h="321">
                  <a:moveTo>
                    <a:pt x="364" y="67"/>
                  </a:moveTo>
                  <a:cubicBezTo>
                    <a:pt x="366" y="59"/>
                    <a:pt x="371" y="41"/>
                    <a:pt x="371" y="36"/>
                  </a:cubicBezTo>
                  <a:cubicBezTo>
                    <a:pt x="371" y="21"/>
                    <a:pt x="358" y="7"/>
                    <a:pt x="338" y="7"/>
                  </a:cubicBezTo>
                  <a:cubicBezTo>
                    <a:pt x="327" y="7"/>
                    <a:pt x="302" y="11"/>
                    <a:pt x="294" y="43"/>
                  </a:cubicBezTo>
                  <a:cubicBezTo>
                    <a:pt x="279" y="87"/>
                    <a:pt x="268" y="138"/>
                    <a:pt x="256" y="186"/>
                  </a:cubicBezTo>
                  <a:cubicBezTo>
                    <a:pt x="253" y="209"/>
                    <a:pt x="253" y="218"/>
                    <a:pt x="253" y="227"/>
                  </a:cubicBezTo>
                  <a:cubicBezTo>
                    <a:pt x="253" y="246"/>
                    <a:pt x="254" y="246"/>
                    <a:pt x="254" y="248"/>
                  </a:cubicBezTo>
                  <a:cubicBezTo>
                    <a:pt x="254" y="255"/>
                    <a:pt x="235" y="296"/>
                    <a:pt x="194" y="296"/>
                  </a:cubicBezTo>
                  <a:cubicBezTo>
                    <a:pt x="138" y="296"/>
                    <a:pt x="138" y="255"/>
                    <a:pt x="138" y="238"/>
                  </a:cubicBezTo>
                  <a:cubicBezTo>
                    <a:pt x="138" y="209"/>
                    <a:pt x="146" y="177"/>
                    <a:pt x="176" y="107"/>
                  </a:cubicBezTo>
                  <a:cubicBezTo>
                    <a:pt x="179" y="90"/>
                    <a:pt x="187" y="76"/>
                    <a:pt x="187" y="62"/>
                  </a:cubicBezTo>
                  <a:cubicBezTo>
                    <a:pt x="187" y="23"/>
                    <a:pt x="146" y="0"/>
                    <a:pt x="108" y="0"/>
                  </a:cubicBezTo>
                  <a:cubicBezTo>
                    <a:pt x="36" y="0"/>
                    <a:pt x="0" y="95"/>
                    <a:pt x="0" y="108"/>
                  </a:cubicBezTo>
                  <a:cubicBezTo>
                    <a:pt x="0" y="118"/>
                    <a:pt x="11" y="118"/>
                    <a:pt x="18" y="118"/>
                  </a:cubicBezTo>
                  <a:cubicBezTo>
                    <a:pt x="26" y="118"/>
                    <a:pt x="30" y="118"/>
                    <a:pt x="33" y="110"/>
                  </a:cubicBezTo>
                  <a:cubicBezTo>
                    <a:pt x="56" y="33"/>
                    <a:pt x="92" y="26"/>
                    <a:pt x="105" y="26"/>
                  </a:cubicBezTo>
                  <a:cubicBezTo>
                    <a:pt x="108" y="26"/>
                    <a:pt x="117" y="26"/>
                    <a:pt x="117" y="41"/>
                  </a:cubicBezTo>
                  <a:cubicBezTo>
                    <a:pt x="117" y="57"/>
                    <a:pt x="108" y="76"/>
                    <a:pt x="100" y="95"/>
                  </a:cubicBezTo>
                  <a:cubicBezTo>
                    <a:pt x="75" y="161"/>
                    <a:pt x="62" y="197"/>
                    <a:pt x="62" y="225"/>
                  </a:cubicBezTo>
                  <a:cubicBezTo>
                    <a:pt x="62" y="304"/>
                    <a:pt x="130" y="320"/>
                    <a:pt x="189" y="320"/>
                  </a:cubicBezTo>
                  <a:cubicBezTo>
                    <a:pt x="204" y="320"/>
                    <a:pt x="235" y="320"/>
                    <a:pt x="268" y="281"/>
                  </a:cubicBezTo>
                  <a:cubicBezTo>
                    <a:pt x="287" y="305"/>
                    <a:pt x="317" y="320"/>
                    <a:pt x="373" y="320"/>
                  </a:cubicBezTo>
                  <a:cubicBezTo>
                    <a:pt x="414" y="320"/>
                    <a:pt x="451" y="301"/>
                    <a:pt x="483" y="240"/>
                  </a:cubicBezTo>
                  <a:cubicBezTo>
                    <a:pt x="509" y="187"/>
                    <a:pt x="532" y="99"/>
                    <a:pt x="532" y="62"/>
                  </a:cubicBezTo>
                  <a:cubicBezTo>
                    <a:pt x="532" y="0"/>
                    <a:pt x="484" y="0"/>
                    <a:pt x="484" y="0"/>
                  </a:cubicBezTo>
                  <a:cubicBezTo>
                    <a:pt x="456" y="0"/>
                    <a:pt x="432" y="28"/>
                    <a:pt x="432" y="53"/>
                  </a:cubicBezTo>
                  <a:cubicBezTo>
                    <a:pt x="432" y="72"/>
                    <a:pt x="445" y="80"/>
                    <a:pt x="453" y="82"/>
                  </a:cubicBezTo>
                  <a:cubicBezTo>
                    <a:pt x="479" y="100"/>
                    <a:pt x="486" y="115"/>
                    <a:pt x="486" y="128"/>
                  </a:cubicBezTo>
                  <a:cubicBezTo>
                    <a:pt x="486" y="138"/>
                    <a:pt x="469" y="205"/>
                    <a:pt x="446" y="241"/>
                  </a:cubicBezTo>
                  <a:cubicBezTo>
                    <a:pt x="430" y="278"/>
                    <a:pt x="405" y="296"/>
                    <a:pt x="376" y="296"/>
                  </a:cubicBezTo>
                  <a:cubicBezTo>
                    <a:pt x="327" y="296"/>
                    <a:pt x="327" y="256"/>
                    <a:pt x="327" y="240"/>
                  </a:cubicBezTo>
                  <a:cubicBezTo>
                    <a:pt x="327" y="222"/>
                    <a:pt x="327" y="214"/>
                    <a:pt x="336" y="177"/>
                  </a:cubicBezTo>
                  <a:cubicBezTo>
                    <a:pt x="343" y="158"/>
                    <a:pt x="351" y="122"/>
                    <a:pt x="355" y="107"/>
                  </a:cubicBezTo>
                  <a:lnTo>
                    <a:pt x="364" y="67"/>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 name="Freeform 27">
              <a:extLst>
                <a:ext uri="{FF2B5EF4-FFF2-40B4-BE49-F238E27FC236}">
                  <a16:creationId xmlns:a16="http://schemas.microsoft.com/office/drawing/2014/main" id="{69B78BA9-5E59-727F-C798-5814E96CE466}"/>
                </a:ext>
              </a:extLst>
            </p:cNvPr>
            <p:cNvSpPr>
              <a:spLocks noChangeArrowheads="1"/>
            </p:cNvSpPr>
            <p:nvPr/>
          </p:nvSpPr>
          <p:spPr bwMode="auto">
            <a:xfrm>
              <a:off x="2997" y="2751"/>
              <a:ext cx="80" cy="76"/>
            </a:xfrm>
            <a:custGeom>
              <a:avLst/>
              <a:gdLst>
                <a:gd name="T0" fmla="*/ 194 w 359"/>
                <a:gd name="T1" fmla="*/ 23 h 338"/>
                <a:gd name="T2" fmla="*/ 341 w 359"/>
                <a:gd name="T3" fmla="*/ 23 h 338"/>
                <a:gd name="T4" fmla="*/ 358 w 359"/>
                <a:gd name="T5" fmla="*/ 11 h 338"/>
                <a:gd name="T6" fmla="*/ 341 w 359"/>
                <a:gd name="T7" fmla="*/ 0 h 338"/>
                <a:gd name="T8" fmla="*/ 20 w 359"/>
                <a:gd name="T9" fmla="*/ 0 h 338"/>
                <a:gd name="T10" fmla="*/ 0 w 359"/>
                <a:gd name="T11" fmla="*/ 11 h 338"/>
                <a:gd name="T12" fmla="*/ 20 w 359"/>
                <a:gd name="T13" fmla="*/ 23 h 338"/>
                <a:gd name="T14" fmla="*/ 169 w 359"/>
                <a:gd name="T15" fmla="*/ 23 h 338"/>
                <a:gd name="T16" fmla="*/ 169 w 359"/>
                <a:gd name="T17" fmla="*/ 319 h 338"/>
                <a:gd name="T18" fmla="*/ 179 w 359"/>
                <a:gd name="T19" fmla="*/ 337 h 338"/>
                <a:gd name="T20" fmla="*/ 194 w 359"/>
                <a:gd name="T21" fmla="*/ 319 h 338"/>
                <a:gd name="T22" fmla="*/ 194 w 359"/>
                <a:gd name="T23" fmla="*/ 2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338">
                  <a:moveTo>
                    <a:pt x="194" y="23"/>
                  </a:moveTo>
                  <a:lnTo>
                    <a:pt x="341" y="23"/>
                  </a:lnTo>
                  <a:cubicBezTo>
                    <a:pt x="348" y="23"/>
                    <a:pt x="358" y="23"/>
                    <a:pt x="358" y="11"/>
                  </a:cubicBezTo>
                  <a:cubicBezTo>
                    <a:pt x="358" y="0"/>
                    <a:pt x="348" y="0"/>
                    <a:pt x="341" y="0"/>
                  </a:cubicBezTo>
                  <a:lnTo>
                    <a:pt x="20" y="0"/>
                  </a:lnTo>
                  <a:cubicBezTo>
                    <a:pt x="11" y="0"/>
                    <a:pt x="0" y="0"/>
                    <a:pt x="0" y="11"/>
                  </a:cubicBezTo>
                  <a:cubicBezTo>
                    <a:pt x="0" y="23"/>
                    <a:pt x="11" y="23"/>
                    <a:pt x="20" y="23"/>
                  </a:cubicBezTo>
                  <a:lnTo>
                    <a:pt x="169" y="23"/>
                  </a:lnTo>
                  <a:lnTo>
                    <a:pt x="169" y="319"/>
                  </a:lnTo>
                  <a:cubicBezTo>
                    <a:pt x="169" y="327"/>
                    <a:pt x="169" y="337"/>
                    <a:pt x="179" y="337"/>
                  </a:cubicBezTo>
                  <a:cubicBezTo>
                    <a:pt x="194" y="337"/>
                    <a:pt x="194" y="327"/>
                    <a:pt x="194" y="319"/>
                  </a:cubicBezTo>
                  <a:lnTo>
                    <a:pt x="194" y="2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2" name="Freeform 28">
              <a:extLst>
                <a:ext uri="{FF2B5EF4-FFF2-40B4-BE49-F238E27FC236}">
                  <a16:creationId xmlns:a16="http://schemas.microsoft.com/office/drawing/2014/main" id="{CB12FB68-8540-DA81-79EA-09C5251FACA0}"/>
                </a:ext>
              </a:extLst>
            </p:cNvPr>
            <p:cNvSpPr>
              <a:spLocks noChangeArrowheads="1"/>
            </p:cNvSpPr>
            <p:nvPr/>
          </p:nvSpPr>
          <p:spPr bwMode="auto">
            <a:xfrm>
              <a:off x="3100" y="2822"/>
              <a:ext cx="89" cy="72"/>
            </a:xfrm>
            <a:custGeom>
              <a:avLst/>
              <a:gdLst>
                <a:gd name="T0" fmla="*/ 346 w 395"/>
                <a:gd name="T1" fmla="*/ 36 h 320"/>
                <a:gd name="T2" fmla="*/ 309 w 395"/>
                <a:gd name="T3" fmla="*/ 82 h 320"/>
                <a:gd name="T4" fmla="*/ 343 w 395"/>
                <a:gd name="T5" fmla="*/ 115 h 320"/>
                <a:gd name="T6" fmla="*/ 394 w 395"/>
                <a:gd name="T7" fmla="*/ 61 h 320"/>
                <a:gd name="T8" fmla="*/ 313 w 395"/>
                <a:gd name="T9" fmla="*/ 0 h 320"/>
                <a:gd name="T10" fmla="*/ 240 w 395"/>
                <a:gd name="T11" fmla="*/ 43 h 320"/>
                <a:gd name="T12" fmla="*/ 144 w 395"/>
                <a:gd name="T13" fmla="*/ 0 h 320"/>
                <a:gd name="T14" fmla="*/ 10 w 395"/>
                <a:gd name="T15" fmla="*/ 108 h 320"/>
                <a:gd name="T16" fmla="*/ 26 w 395"/>
                <a:gd name="T17" fmla="*/ 118 h 320"/>
                <a:gd name="T18" fmla="*/ 41 w 395"/>
                <a:gd name="T19" fmla="*/ 108 h 320"/>
                <a:gd name="T20" fmla="*/ 140 w 395"/>
                <a:gd name="T21" fmla="*/ 26 h 320"/>
                <a:gd name="T22" fmla="*/ 179 w 395"/>
                <a:gd name="T23" fmla="*/ 59 h 320"/>
                <a:gd name="T24" fmla="*/ 164 w 395"/>
                <a:gd name="T25" fmla="*/ 138 h 320"/>
                <a:gd name="T26" fmla="*/ 140 w 395"/>
                <a:gd name="T27" fmla="*/ 232 h 320"/>
                <a:gd name="T28" fmla="*/ 80 w 395"/>
                <a:gd name="T29" fmla="*/ 296 h 320"/>
                <a:gd name="T30" fmla="*/ 48 w 395"/>
                <a:gd name="T31" fmla="*/ 286 h 320"/>
                <a:gd name="T32" fmla="*/ 85 w 395"/>
                <a:gd name="T33" fmla="*/ 237 h 320"/>
                <a:gd name="T34" fmla="*/ 51 w 395"/>
                <a:gd name="T35" fmla="*/ 205 h 320"/>
                <a:gd name="T36" fmla="*/ 0 w 395"/>
                <a:gd name="T37" fmla="*/ 258 h 320"/>
                <a:gd name="T38" fmla="*/ 79 w 395"/>
                <a:gd name="T39" fmla="*/ 319 h 320"/>
                <a:gd name="T40" fmla="*/ 154 w 395"/>
                <a:gd name="T41" fmla="*/ 278 h 320"/>
                <a:gd name="T42" fmla="*/ 248 w 395"/>
                <a:gd name="T43" fmla="*/ 319 h 320"/>
                <a:gd name="T44" fmla="*/ 384 w 395"/>
                <a:gd name="T45" fmla="*/ 210 h 320"/>
                <a:gd name="T46" fmla="*/ 366 w 395"/>
                <a:gd name="T47" fmla="*/ 200 h 320"/>
                <a:gd name="T48" fmla="*/ 351 w 395"/>
                <a:gd name="T49" fmla="*/ 210 h 320"/>
                <a:gd name="T50" fmla="*/ 254 w 395"/>
                <a:gd name="T51" fmla="*/ 296 h 320"/>
                <a:gd name="T52" fmla="*/ 215 w 395"/>
                <a:gd name="T53" fmla="*/ 259 h 320"/>
                <a:gd name="T54" fmla="*/ 230 w 395"/>
                <a:gd name="T55" fmla="*/ 184 h 320"/>
                <a:gd name="T56" fmla="*/ 254 w 395"/>
                <a:gd name="T57" fmla="*/ 89 h 320"/>
                <a:gd name="T58" fmla="*/ 312 w 395"/>
                <a:gd name="T59" fmla="*/ 26 h 320"/>
                <a:gd name="T60" fmla="*/ 346 w 395"/>
                <a:gd name="T61" fmla="*/ 3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5" h="320">
                  <a:moveTo>
                    <a:pt x="346" y="36"/>
                  </a:moveTo>
                  <a:cubicBezTo>
                    <a:pt x="322" y="43"/>
                    <a:pt x="309" y="67"/>
                    <a:pt x="309" y="82"/>
                  </a:cubicBezTo>
                  <a:cubicBezTo>
                    <a:pt x="309" y="99"/>
                    <a:pt x="318" y="115"/>
                    <a:pt x="343" y="115"/>
                  </a:cubicBezTo>
                  <a:cubicBezTo>
                    <a:pt x="366" y="115"/>
                    <a:pt x="394" y="95"/>
                    <a:pt x="394" y="61"/>
                  </a:cubicBezTo>
                  <a:cubicBezTo>
                    <a:pt x="394" y="23"/>
                    <a:pt x="356" y="0"/>
                    <a:pt x="313" y="0"/>
                  </a:cubicBezTo>
                  <a:cubicBezTo>
                    <a:pt x="274" y="0"/>
                    <a:pt x="248" y="30"/>
                    <a:pt x="240" y="43"/>
                  </a:cubicBezTo>
                  <a:cubicBezTo>
                    <a:pt x="223" y="11"/>
                    <a:pt x="184" y="0"/>
                    <a:pt x="144" y="0"/>
                  </a:cubicBezTo>
                  <a:cubicBezTo>
                    <a:pt x="57" y="0"/>
                    <a:pt x="10" y="85"/>
                    <a:pt x="10" y="108"/>
                  </a:cubicBezTo>
                  <a:cubicBezTo>
                    <a:pt x="10" y="118"/>
                    <a:pt x="20" y="118"/>
                    <a:pt x="26" y="118"/>
                  </a:cubicBezTo>
                  <a:cubicBezTo>
                    <a:pt x="36" y="118"/>
                    <a:pt x="39" y="118"/>
                    <a:pt x="41" y="108"/>
                  </a:cubicBezTo>
                  <a:cubicBezTo>
                    <a:pt x="61" y="46"/>
                    <a:pt x="112" y="26"/>
                    <a:pt x="140" y="26"/>
                  </a:cubicBezTo>
                  <a:cubicBezTo>
                    <a:pt x="167" y="26"/>
                    <a:pt x="179" y="38"/>
                    <a:pt x="179" y="59"/>
                  </a:cubicBezTo>
                  <a:cubicBezTo>
                    <a:pt x="179" y="72"/>
                    <a:pt x="169" y="112"/>
                    <a:pt x="164" y="138"/>
                  </a:cubicBezTo>
                  <a:lnTo>
                    <a:pt x="140" y="232"/>
                  </a:lnTo>
                  <a:cubicBezTo>
                    <a:pt x="130" y="274"/>
                    <a:pt x="105" y="296"/>
                    <a:pt x="80" y="296"/>
                  </a:cubicBezTo>
                  <a:cubicBezTo>
                    <a:pt x="77" y="296"/>
                    <a:pt x="61" y="296"/>
                    <a:pt x="48" y="286"/>
                  </a:cubicBezTo>
                  <a:cubicBezTo>
                    <a:pt x="72" y="278"/>
                    <a:pt x="85" y="255"/>
                    <a:pt x="85" y="237"/>
                  </a:cubicBezTo>
                  <a:cubicBezTo>
                    <a:pt x="85" y="220"/>
                    <a:pt x="72" y="205"/>
                    <a:pt x="51" y="205"/>
                  </a:cubicBezTo>
                  <a:cubicBezTo>
                    <a:pt x="26" y="205"/>
                    <a:pt x="0" y="225"/>
                    <a:pt x="0" y="258"/>
                  </a:cubicBezTo>
                  <a:cubicBezTo>
                    <a:pt x="0" y="296"/>
                    <a:pt x="36" y="319"/>
                    <a:pt x="79" y="319"/>
                  </a:cubicBezTo>
                  <a:cubicBezTo>
                    <a:pt x="118" y="319"/>
                    <a:pt x="146" y="289"/>
                    <a:pt x="154" y="278"/>
                  </a:cubicBezTo>
                  <a:cubicBezTo>
                    <a:pt x="171" y="307"/>
                    <a:pt x="208" y="319"/>
                    <a:pt x="248" y="319"/>
                  </a:cubicBezTo>
                  <a:cubicBezTo>
                    <a:pt x="336" y="319"/>
                    <a:pt x="384" y="235"/>
                    <a:pt x="384" y="210"/>
                  </a:cubicBezTo>
                  <a:cubicBezTo>
                    <a:pt x="384" y="200"/>
                    <a:pt x="374" y="200"/>
                    <a:pt x="366" y="200"/>
                  </a:cubicBezTo>
                  <a:cubicBezTo>
                    <a:pt x="358" y="200"/>
                    <a:pt x="355" y="200"/>
                    <a:pt x="351" y="210"/>
                  </a:cubicBezTo>
                  <a:cubicBezTo>
                    <a:pt x="332" y="274"/>
                    <a:pt x="282" y="296"/>
                    <a:pt x="254" y="296"/>
                  </a:cubicBezTo>
                  <a:cubicBezTo>
                    <a:pt x="226" y="296"/>
                    <a:pt x="215" y="281"/>
                    <a:pt x="215" y="259"/>
                  </a:cubicBezTo>
                  <a:cubicBezTo>
                    <a:pt x="215" y="246"/>
                    <a:pt x="225" y="209"/>
                    <a:pt x="230" y="184"/>
                  </a:cubicBezTo>
                  <a:cubicBezTo>
                    <a:pt x="235" y="166"/>
                    <a:pt x="249" y="99"/>
                    <a:pt x="254" y="89"/>
                  </a:cubicBezTo>
                  <a:cubicBezTo>
                    <a:pt x="264" y="48"/>
                    <a:pt x="287" y="26"/>
                    <a:pt x="312" y="26"/>
                  </a:cubicBezTo>
                  <a:cubicBezTo>
                    <a:pt x="317" y="26"/>
                    <a:pt x="333" y="26"/>
                    <a:pt x="346" y="36"/>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3" name="Line 29">
            <a:extLst>
              <a:ext uri="{FF2B5EF4-FFF2-40B4-BE49-F238E27FC236}">
                <a16:creationId xmlns:a16="http://schemas.microsoft.com/office/drawing/2014/main" id="{52E90AEE-69C5-5F64-9E71-48B8EECF2379}"/>
              </a:ext>
            </a:extLst>
          </p:cNvPr>
          <p:cNvSpPr>
            <a:spLocks noChangeShapeType="1"/>
          </p:cNvSpPr>
          <p:nvPr/>
        </p:nvSpPr>
        <p:spPr bwMode="auto">
          <a:xfrm rot="60000">
            <a:off x="3553670" y="3511585"/>
            <a:ext cx="1588" cy="252412"/>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44" name="Group 30">
            <a:extLst>
              <a:ext uri="{FF2B5EF4-FFF2-40B4-BE49-F238E27FC236}">
                <a16:creationId xmlns:a16="http://schemas.microsoft.com/office/drawing/2014/main" id="{46452FC5-4EB1-A8BD-D23F-A9C70540EE76}"/>
              </a:ext>
            </a:extLst>
          </p:cNvPr>
          <p:cNvGrpSpPr>
            <a:grpSpLocks/>
          </p:cNvGrpSpPr>
          <p:nvPr/>
        </p:nvGrpSpPr>
        <p:grpSpPr bwMode="auto">
          <a:xfrm rot="60000">
            <a:off x="2437658" y="3548097"/>
            <a:ext cx="977900" cy="249238"/>
            <a:chOff x="2835" y="1996"/>
            <a:chExt cx="616" cy="157"/>
          </a:xfrm>
        </p:grpSpPr>
        <p:sp>
          <p:nvSpPr>
            <p:cNvPr id="45" name="Freeform 31">
              <a:extLst>
                <a:ext uri="{FF2B5EF4-FFF2-40B4-BE49-F238E27FC236}">
                  <a16:creationId xmlns:a16="http://schemas.microsoft.com/office/drawing/2014/main" id="{9B263B91-7C42-EE0D-747C-BA8E0DD6B8DA}"/>
                </a:ext>
              </a:extLst>
            </p:cNvPr>
            <p:cNvSpPr>
              <a:spLocks noChangeArrowheads="1"/>
            </p:cNvSpPr>
            <p:nvPr/>
          </p:nvSpPr>
          <p:spPr bwMode="auto">
            <a:xfrm>
              <a:off x="2835" y="1996"/>
              <a:ext cx="616" cy="155"/>
            </a:xfrm>
            <a:custGeom>
              <a:avLst/>
              <a:gdLst>
                <a:gd name="T0" fmla="*/ 1361 w 2723"/>
                <a:gd name="T1" fmla="*/ 688 h 689"/>
                <a:gd name="T2" fmla="*/ 0 w 2723"/>
                <a:gd name="T3" fmla="*/ 688 h 689"/>
                <a:gd name="T4" fmla="*/ 0 w 2723"/>
                <a:gd name="T5" fmla="*/ 0 h 689"/>
                <a:gd name="T6" fmla="*/ 2722 w 2723"/>
                <a:gd name="T7" fmla="*/ 0 h 689"/>
                <a:gd name="T8" fmla="*/ 2722 w 2723"/>
                <a:gd name="T9" fmla="*/ 688 h 689"/>
                <a:gd name="T10" fmla="*/ 1361 w 2723"/>
                <a:gd name="T11" fmla="*/ 688 h 689"/>
              </a:gdLst>
              <a:ahLst/>
              <a:cxnLst>
                <a:cxn ang="0">
                  <a:pos x="T0" y="T1"/>
                </a:cxn>
                <a:cxn ang="0">
                  <a:pos x="T2" y="T3"/>
                </a:cxn>
                <a:cxn ang="0">
                  <a:pos x="T4" y="T5"/>
                </a:cxn>
                <a:cxn ang="0">
                  <a:pos x="T6" y="T7"/>
                </a:cxn>
                <a:cxn ang="0">
                  <a:pos x="T8" y="T9"/>
                </a:cxn>
                <a:cxn ang="0">
                  <a:pos x="T10" y="T11"/>
                </a:cxn>
              </a:cxnLst>
              <a:rect l="0" t="0" r="r" b="b"/>
              <a:pathLst>
                <a:path w="2723" h="689">
                  <a:moveTo>
                    <a:pt x="1361" y="688"/>
                  </a:moveTo>
                  <a:lnTo>
                    <a:pt x="0" y="688"/>
                  </a:lnTo>
                  <a:lnTo>
                    <a:pt x="0" y="0"/>
                  </a:lnTo>
                  <a:lnTo>
                    <a:pt x="2722" y="0"/>
                  </a:lnTo>
                  <a:lnTo>
                    <a:pt x="2722" y="688"/>
                  </a:lnTo>
                  <a:lnTo>
                    <a:pt x="1361" y="688"/>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6" name="Freeform 32">
              <a:extLst>
                <a:ext uri="{FF2B5EF4-FFF2-40B4-BE49-F238E27FC236}">
                  <a16:creationId xmlns:a16="http://schemas.microsoft.com/office/drawing/2014/main" id="{E6E1ED88-0098-1D2E-D1BE-77631C4B5387}"/>
                </a:ext>
              </a:extLst>
            </p:cNvPr>
            <p:cNvSpPr>
              <a:spLocks noChangeArrowheads="1"/>
            </p:cNvSpPr>
            <p:nvPr/>
          </p:nvSpPr>
          <p:spPr bwMode="auto">
            <a:xfrm>
              <a:off x="2838" y="2061"/>
              <a:ext cx="57" cy="92"/>
            </a:xfrm>
            <a:custGeom>
              <a:avLst/>
              <a:gdLst>
                <a:gd name="T0" fmla="*/ 253 w 257"/>
                <a:gd name="T1" fmla="*/ 39 h 409"/>
                <a:gd name="T2" fmla="*/ 256 w 257"/>
                <a:gd name="T3" fmla="*/ 25 h 409"/>
                <a:gd name="T4" fmla="*/ 240 w 257"/>
                <a:gd name="T5" fmla="*/ 7 h 409"/>
                <a:gd name="T6" fmla="*/ 219 w 257"/>
                <a:gd name="T7" fmla="*/ 19 h 409"/>
                <a:gd name="T8" fmla="*/ 212 w 257"/>
                <a:gd name="T9" fmla="*/ 54 h 409"/>
                <a:gd name="T10" fmla="*/ 201 w 257"/>
                <a:gd name="T11" fmla="*/ 105 h 409"/>
                <a:gd name="T12" fmla="*/ 175 w 257"/>
                <a:gd name="T13" fmla="*/ 218 h 409"/>
                <a:gd name="T14" fmla="*/ 115 w 257"/>
                <a:gd name="T15" fmla="*/ 272 h 409"/>
                <a:gd name="T16" fmla="*/ 78 w 257"/>
                <a:gd name="T17" fmla="*/ 220 h 409"/>
                <a:gd name="T18" fmla="*/ 108 w 257"/>
                <a:gd name="T19" fmla="*/ 97 h 409"/>
                <a:gd name="T20" fmla="*/ 118 w 257"/>
                <a:gd name="T21" fmla="*/ 52 h 409"/>
                <a:gd name="T22" fmla="*/ 72 w 257"/>
                <a:gd name="T23" fmla="*/ 0 h 409"/>
                <a:gd name="T24" fmla="*/ 0 w 257"/>
                <a:gd name="T25" fmla="*/ 97 h 409"/>
                <a:gd name="T26" fmla="*/ 7 w 257"/>
                <a:gd name="T27" fmla="*/ 105 h 409"/>
                <a:gd name="T28" fmla="*/ 16 w 257"/>
                <a:gd name="T29" fmla="*/ 91 h 409"/>
                <a:gd name="T30" fmla="*/ 72 w 257"/>
                <a:gd name="T31" fmla="*/ 15 h 409"/>
                <a:gd name="T32" fmla="*/ 85 w 257"/>
                <a:gd name="T33" fmla="*/ 34 h 409"/>
                <a:gd name="T34" fmla="*/ 76 w 257"/>
                <a:gd name="T35" fmla="*/ 79 h 409"/>
                <a:gd name="T36" fmla="*/ 44 w 257"/>
                <a:gd name="T37" fmla="*/ 211 h 409"/>
                <a:gd name="T38" fmla="*/ 111 w 257"/>
                <a:gd name="T39" fmla="*/ 287 h 409"/>
                <a:gd name="T40" fmla="*/ 166 w 257"/>
                <a:gd name="T41" fmla="*/ 259 h 409"/>
                <a:gd name="T42" fmla="*/ 132 w 257"/>
                <a:gd name="T43" fmla="*/ 357 h 409"/>
                <a:gd name="T44" fmla="*/ 71 w 257"/>
                <a:gd name="T45" fmla="*/ 396 h 409"/>
                <a:gd name="T46" fmla="*/ 29 w 257"/>
                <a:gd name="T47" fmla="*/ 369 h 409"/>
                <a:gd name="T48" fmla="*/ 54 w 257"/>
                <a:gd name="T49" fmla="*/ 362 h 409"/>
                <a:gd name="T50" fmla="*/ 63 w 257"/>
                <a:gd name="T51" fmla="*/ 335 h 409"/>
                <a:gd name="T52" fmla="*/ 42 w 257"/>
                <a:gd name="T53" fmla="*/ 312 h 409"/>
                <a:gd name="T54" fmla="*/ 10 w 257"/>
                <a:gd name="T55" fmla="*/ 354 h 409"/>
                <a:gd name="T56" fmla="*/ 71 w 257"/>
                <a:gd name="T57" fmla="*/ 408 h 409"/>
                <a:gd name="T58" fmla="*/ 199 w 257"/>
                <a:gd name="T59" fmla="*/ 279 h 409"/>
                <a:gd name="T60" fmla="*/ 253 w 257"/>
                <a:gd name="T61" fmla="*/ 3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7" h="409">
                  <a:moveTo>
                    <a:pt x="253" y="39"/>
                  </a:moveTo>
                  <a:cubicBezTo>
                    <a:pt x="256" y="30"/>
                    <a:pt x="256" y="28"/>
                    <a:pt x="256" y="25"/>
                  </a:cubicBezTo>
                  <a:cubicBezTo>
                    <a:pt x="256" y="12"/>
                    <a:pt x="248" y="7"/>
                    <a:pt x="240" y="7"/>
                  </a:cubicBezTo>
                  <a:cubicBezTo>
                    <a:pt x="234" y="7"/>
                    <a:pt x="225" y="10"/>
                    <a:pt x="219" y="19"/>
                  </a:cubicBezTo>
                  <a:cubicBezTo>
                    <a:pt x="218" y="24"/>
                    <a:pt x="214" y="43"/>
                    <a:pt x="212" y="54"/>
                  </a:cubicBezTo>
                  <a:cubicBezTo>
                    <a:pt x="209" y="70"/>
                    <a:pt x="204" y="88"/>
                    <a:pt x="201" y="105"/>
                  </a:cubicBezTo>
                  <a:lnTo>
                    <a:pt x="175" y="218"/>
                  </a:lnTo>
                  <a:cubicBezTo>
                    <a:pt x="174" y="227"/>
                    <a:pt x="150" y="272"/>
                    <a:pt x="115" y="272"/>
                  </a:cubicBezTo>
                  <a:cubicBezTo>
                    <a:pt x="85" y="272"/>
                    <a:pt x="78" y="245"/>
                    <a:pt x="78" y="220"/>
                  </a:cubicBezTo>
                  <a:cubicBezTo>
                    <a:pt x="78" y="191"/>
                    <a:pt x="89" y="154"/>
                    <a:pt x="108" y="97"/>
                  </a:cubicBezTo>
                  <a:cubicBezTo>
                    <a:pt x="116" y="72"/>
                    <a:pt x="118" y="64"/>
                    <a:pt x="118" y="52"/>
                  </a:cubicBezTo>
                  <a:cubicBezTo>
                    <a:pt x="118" y="24"/>
                    <a:pt x="101" y="0"/>
                    <a:pt x="72" y="0"/>
                  </a:cubicBezTo>
                  <a:cubicBezTo>
                    <a:pt x="21" y="0"/>
                    <a:pt x="0" y="91"/>
                    <a:pt x="0" y="97"/>
                  </a:cubicBezTo>
                  <a:cubicBezTo>
                    <a:pt x="0" y="105"/>
                    <a:pt x="5" y="105"/>
                    <a:pt x="7" y="105"/>
                  </a:cubicBezTo>
                  <a:cubicBezTo>
                    <a:pt x="13" y="105"/>
                    <a:pt x="13" y="102"/>
                    <a:pt x="16" y="91"/>
                  </a:cubicBezTo>
                  <a:cubicBezTo>
                    <a:pt x="30" y="33"/>
                    <a:pt x="54" y="15"/>
                    <a:pt x="72" y="15"/>
                  </a:cubicBezTo>
                  <a:cubicBezTo>
                    <a:pt x="76" y="15"/>
                    <a:pt x="85" y="15"/>
                    <a:pt x="85" y="34"/>
                  </a:cubicBezTo>
                  <a:cubicBezTo>
                    <a:pt x="85" y="51"/>
                    <a:pt x="80" y="66"/>
                    <a:pt x="76" y="79"/>
                  </a:cubicBezTo>
                  <a:cubicBezTo>
                    <a:pt x="54" y="145"/>
                    <a:pt x="44" y="182"/>
                    <a:pt x="44" y="211"/>
                  </a:cubicBezTo>
                  <a:cubicBezTo>
                    <a:pt x="44" y="268"/>
                    <a:pt x="78" y="287"/>
                    <a:pt x="111" y="287"/>
                  </a:cubicBezTo>
                  <a:cubicBezTo>
                    <a:pt x="133" y="287"/>
                    <a:pt x="152" y="277"/>
                    <a:pt x="166" y="259"/>
                  </a:cubicBezTo>
                  <a:cubicBezTo>
                    <a:pt x="159" y="290"/>
                    <a:pt x="154" y="321"/>
                    <a:pt x="132" y="357"/>
                  </a:cubicBezTo>
                  <a:cubicBezTo>
                    <a:pt x="116" y="378"/>
                    <a:pt x="95" y="396"/>
                    <a:pt x="71" y="396"/>
                  </a:cubicBezTo>
                  <a:cubicBezTo>
                    <a:pt x="63" y="396"/>
                    <a:pt x="38" y="393"/>
                    <a:pt x="29" y="369"/>
                  </a:cubicBezTo>
                  <a:cubicBezTo>
                    <a:pt x="38" y="369"/>
                    <a:pt x="44" y="369"/>
                    <a:pt x="54" y="362"/>
                  </a:cubicBezTo>
                  <a:cubicBezTo>
                    <a:pt x="57" y="357"/>
                    <a:pt x="63" y="348"/>
                    <a:pt x="63" y="335"/>
                  </a:cubicBezTo>
                  <a:cubicBezTo>
                    <a:pt x="63" y="315"/>
                    <a:pt x="47" y="312"/>
                    <a:pt x="42" y="312"/>
                  </a:cubicBezTo>
                  <a:cubicBezTo>
                    <a:pt x="30" y="312"/>
                    <a:pt x="10" y="323"/>
                    <a:pt x="10" y="354"/>
                  </a:cubicBezTo>
                  <a:cubicBezTo>
                    <a:pt x="10" y="386"/>
                    <a:pt x="37" y="408"/>
                    <a:pt x="71" y="408"/>
                  </a:cubicBezTo>
                  <a:cubicBezTo>
                    <a:pt x="128" y="408"/>
                    <a:pt x="185" y="351"/>
                    <a:pt x="199" y="279"/>
                  </a:cubicBezTo>
                  <a:lnTo>
                    <a:pt x="253" y="39"/>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7" name="Freeform 33">
              <a:extLst>
                <a:ext uri="{FF2B5EF4-FFF2-40B4-BE49-F238E27FC236}">
                  <a16:creationId xmlns:a16="http://schemas.microsoft.com/office/drawing/2014/main" id="{728E399A-5943-9640-9020-81155361870F}"/>
                </a:ext>
              </a:extLst>
            </p:cNvPr>
            <p:cNvSpPr>
              <a:spLocks noChangeArrowheads="1"/>
            </p:cNvSpPr>
            <p:nvPr/>
          </p:nvSpPr>
          <p:spPr bwMode="auto">
            <a:xfrm>
              <a:off x="2900" y="2101"/>
              <a:ext cx="53" cy="45"/>
            </a:xfrm>
            <a:custGeom>
              <a:avLst/>
              <a:gdLst>
                <a:gd name="T0" fmla="*/ 29 w 237"/>
                <a:gd name="T1" fmla="*/ 169 h 201"/>
                <a:gd name="T2" fmla="*/ 25 w 237"/>
                <a:gd name="T3" fmla="*/ 187 h 201"/>
                <a:gd name="T4" fmla="*/ 39 w 237"/>
                <a:gd name="T5" fmla="*/ 200 h 201"/>
                <a:gd name="T6" fmla="*/ 54 w 237"/>
                <a:gd name="T7" fmla="*/ 190 h 201"/>
                <a:gd name="T8" fmla="*/ 60 w 237"/>
                <a:gd name="T9" fmla="*/ 163 h 201"/>
                <a:gd name="T10" fmla="*/ 69 w 237"/>
                <a:gd name="T11" fmla="*/ 124 h 201"/>
                <a:gd name="T12" fmla="*/ 76 w 237"/>
                <a:gd name="T13" fmla="*/ 93 h 201"/>
                <a:gd name="T14" fmla="*/ 91 w 237"/>
                <a:gd name="T15" fmla="*/ 54 h 201"/>
                <a:gd name="T16" fmla="*/ 150 w 237"/>
                <a:gd name="T17" fmla="*/ 12 h 201"/>
                <a:gd name="T18" fmla="*/ 172 w 237"/>
                <a:gd name="T19" fmla="*/ 43 h 201"/>
                <a:gd name="T20" fmla="*/ 150 w 237"/>
                <a:gd name="T21" fmla="*/ 138 h 201"/>
                <a:gd name="T22" fmla="*/ 144 w 237"/>
                <a:gd name="T23" fmla="*/ 161 h 201"/>
                <a:gd name="T24" fmla="*/ 180 w 237"/>
                <a:gd name="T25" fmla="*/ 200 h 201"/>
                <a:gd name="T26" fmla="*/ 236 w 237"/>
                <a:gd name="T27" fmla="*/ 133 h 201"/>
                <a:gd name="T28" fmla="*/ 230 w 237"/>
                <a:gd name="T29" fmla="*/ 126 h 201"/>
                <a:gd name="T30" fmla="*/ 222 w 237"/>
                <a:gd name="T31" fmla="*/ 135 h 201"/>
                <a:gd name="T32" fmla="*/ 182 w 237"/>
                <a:gd name="T33" fmla="*/ 188 h 201"/>
                <a:gd name="T34" fmla="*/ 172 w 237"/>
                <a:gd name="T35" fmla="*/ 172 h 201"/>
                <a:gd name="T36" fmla="*/ 182 w 237"/>
                <a:gd name="T37" fmla="*/ 136 h 201"/>
                <a:gd name="T38" fmla="*/ 202 w 237"/>
                <a:gd name="T39" fmla="*/ 51 h 201"/>
                <a:gd name="T40" fmla="*/ 152 w 237"/>
                <a:gd name="T41" fmla="*/ 0 h 201"/>
                <a:gd name="T42" fmla="*/ 86 w 237"/>
                <a:gd name="T43" fmla="*/ 39 h 201"/>
                <a:gd name="T44" fmla="*/ 46 w 237"/>
                <a:gd name="T45" fmla="*/ 0 h 201"/>
                <a:gd name="T46" fmla="*/ 14 w 237"/>
                <a:gd name="T47" fmla="*/ 25 h 201"/>
                <a:gd name="T48" fmla="*/ 0 w 237"/>
                <a:gd name="T49" fmla="*/ 69 h 201"/>
                <a:gd name="T50" fmla="*/ 7 w 237"/>
                <a:gd name="T51" fmla="*/ 73 h 201"/>
                <a:gd name="T52" fmla="*/ 16 w 237"/>
                <a:gd name="T53" fmla="*/ 61 h 201"/>
                <a:gd name="T54" fmla="*/ 44 w 237"/>
                <a:gd name="T55" fmla="*/ 12 h 201"/>
                <a:gd name="T56" fmla="*/ 56 w 237"/>
                <a:gd name="T57" fmla="*/ 34 h 201"/>
                <a:gd name="T58" fmla="*/ 50 w 237"/>
                <a:gd name="T59" fmla="*/ 72 h 201"/>
                <a:gd name="T60" fmla="*/ 40 w 237"/>
                <a:gd name="T61" fmla="*/ 111 h 201"/>
                <a:gd name="T62" fmla="*/ 29 w 237"/>
                <a:gd name="T63"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201">
                  <a:moveTo>
                    <a:pt x="29" y="169"/>
                  </a:moveTo>
                  <a:cubicBezTo>
                    <a:pt x="29" y="173"/>
                    <a:pt x="25" y="185"/>
                    <a:pt x="25" y="187"/>
                  </a:cubicBezTo>
                  <a:cubicBezTo>
                    <a:pt x="25" y="197"/>
                    <a:pt x="33" y="200"/>
                    <a:pt x="39" y="200"/>
                  </a:cubicBezTo>
                  <a:cubicBezTo>
                    <a:pt x="46" y="200"/>
                    <a:pt x="52" y="196"/>
                    <a:pt x="54" y="190"/>
                  </a:cubicBezTo>
                  <a:cubicBezTo>
                    <a:pt x="55" y="187"/>
                    <a:pt x="60" y="172"/>
                    <a:pt x="60" y="163"/>
                  </a:cubicBezTo>
                  <a:cubicBezTo>
                    <a:pt x="63" y="154"/>
                    <a:pt x="65" y="135"/>
                    <a:pt x="69" y="124"/>
                  </a:cubicBezTo>
                  <a:cubicBezTo>
                    <a:pt x="72" y="114"/>
                    <a:pt x="73" y="105"/>
                    <a:pt x="76" y="93"/>
                  </a:cubicBezTo>
                  <a:cubicBezTo>
                    <a:pt x="80" y="75"/>
                    <a:pt x="80" y="72"/>
                    <a:pt x="91" y="54"/>
                  </a:cubicBezTo>
                  <a:cubicBezTo>
                    <a:pt x="103" y="36"/>
                    <a:pt x="120" y="12"/>
                    <a:pt x="150" y="12"/>
                  </a:cubicBezTo>
                  <a:cubicBezTo>
                    <a:pt x="172" y="12"/>
                    <a:pt x="172" y="34"/>
                    <a:pt x="172" y="43"/>
                  </a:cubicBezTo>
                  <a:cubicBezTo>
                    <a:pt x="172" y="70"/>
                    <a:pt x="157" y="118"/>
                    <a:pt x="150" y="138"/>
                  </a:cubicBezTo>
                  <a:cubicBezTo>
                    <a:pt x="146" y="151"/>
                    <a:pt x="144" y="154"/>
                    <a:pt x="144" y="161"/>
                  </a:cubicBezTo>
                  <a:cubicBezTo>
                    <a:pt x="144" y="185"/>
                    <a:pt x="162" y="200"/>
                    <a:pt x="180" y="200"/>
                  </a:cubicBezTo>
                  <a:cubicBezTo>
                    <a:pt x="219" y="200"/>
                    <a:pt x="236" y="140"/>
                    <a:pt x="236" y="133"/>
                  </a:cubicBezTo>
                  <a:cubicBezTo>
                    <a:pt x="236" y="126"/>
                    <a:pt x="232" y="126"/>
                    <a:pt x="230" y="126"/>
                  </a:cubicBezTo>
                  <a:cubicBezTo>
                    <a:pt x="226" y="126"/>
                    <a:pt x="225" y="129"/>
                    <a:pt x="222" y="135"/>
                  </a:cubicBezTo>
                  <a:cubicBezTo>
                    <a:pt x="214" y="169"/>
                    <a:pt x="197" y="188"/>
                    <a:pt x="182" y="188"/>
                  </a:cubicBezTo>
                  <a:cubicBezTo>
                    <a:pt x="174" y="188"/>
                    <a:pt x="172" y="182"/>
                    <a:pt x="172" y="172"/>
                  </a:cubicBezTo>
                  <a:cubicBezTo>
                    <a:pt x="172" y="161"/>
                    <a:pt x="174" y="155"/>
                    <a:pt x="182" y="136"/>
                  </a:cubicBezTo>
                  <a:cubicBezTo>
                    <a:pt x="185" y="123"/>
                    <a:pt x="202" y="75"/>
                    <a:pt x="202" y="51"/>
                  </a:cubicBezTo>
                  <a:cubicBezTo>
                    <a:pt x="202" y="7"/>
                    <a:pt x="172" y="0"/>
                    <a:pt x="152" y="0"/>
                  </a:cubicBezTo>
                  <a:cubicBezTo>
                    <a:pt x="119" y="0"/>
                    <a:pt x="97" y="24"/>
                    <a:pt x="86" y="39"/>
                  </a:cubicBezTo>
                  <a:cubicBezTo>
                    <a:pt x="84" y="10"/>
                    <a:pt x="60" y="0"/>
                    <a:pt x="46" y="0"/>
                  </a:cubicBezTo>
                  <a:cubicBezTo>
                    <a:pt x="29" y="0"/>
                    <a:pt x="18" y="15"/>
                    <a:pt x="14" y="25"/>
                  </a:cubicBezTo>
                  <a:cubicBezTo>
                    <a:pt x="5" y="39"/>
                    <a:pt x="0" y="66"/>
                    <a:pt x="0" y="69"/>
                  </a:cubicBezTo>
                  <a:cubicBezTo>
                    <a:pt x="0" y="73"/>
                    <a:pt x="5" y="73"/>
                    <a:pt x="7" y="73"/>
                  </a:cubicBezTo>
                  <a:cubicBezTo>
                    <a:pt x="13" y="73"/>
                    <a:pt x="13" y="72"/>
                    <a:pt x="16" y="61"/>
                  </a:cubicBezTo>
                  <a:cubicBezTo>
                    <a:pt x="22" y="34"/>
                    <a:pt x="29" y="12"/>
                    <a:pt x="44" y="12"/>
                  </a:cubicBezTo>
                  <a:cubicBezTo>
                    <a:pt x="54" y="12"/>
                    <a:pt x="56" y="21"/>
                    <a:pt x="56" y="34"/>
                  </a:cubicBezTo>
                  <a:cubicBezTo>
                    <a:pt x="56" y="43"/>
                    <a:pt x="54" y="60"/>
                    <a:pt x="50" y="72"/>
                  </a:cubicBezTo>
                  <a:cubicBezTo>
                    <a:pt x="47" y="82"/>
                    <a:pt x="44" y="102"/>
                    <a:pt x="40" y="111"/>
                  </a:cubicBezTo>
                  <a:lnTo>
                    <a:pt x="29" y="169"/>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8" name="Freeform 34">
              <a:extLst>
                <a:ext uri="{FF2B5EF4-FFF2-40B4-BE49-F238E27FC236}">
                  <a16:creationId xmlns:a16="http://schemas.microsoft.com/office/drawing/2014/main" id="{37CD448E-D8FE-6C75-5E76-A98820D221F7}"/>
                </a:ext>
              </a:extLst>
            </p:cNvPr>
            <p:cNvSpPr>
              <a:spLocks noChangeArrowheads="1"/>
            </p:cNvSpPr>
            <p:nvPr/>
          </p:nvSpPr>
          <p:spPr bwMode="auto">
            <a:xfrm>
              <a:off x="3002" y="2086"/>
              <a:ext cx="76" cy="5"/>
            </a:xfrm>
            <a:custGeom>
              <a:avLst/>
              <a:gdLst>
                <a:gd name="T0" fmla="*/ 319 w 338"/>
                <a:gd name="T1" fmla="*/ 27 h 28"/>
                <a:gd name="T2" fmla="*/ 337 w 338"/>
                <a:gd name="T3" fmla="*/ 12 h 28"/>
                <a:gd name="T4" fmla="*/ 319 w 338"/>
                <a:gd name="T5" fmla="*/ 0 h 28"/>
                <a:gd name="T6" fmla="*/ 18 w 338"/>
                <a:gd name="T7" fmla="*/ 0 h 28"/>
                <a:gd name="T8" fmla="*/ 0 w 338"/>
                <a:gd name="T9" fmla="*/ 12 h 28"/>
                <a:gd name="T10" fmla="*/ 18 w 338"/>
                <a:gd name="T11" fmla="*/ 27 h 28"/>
                <a:gd name="T12" fmla="*/ 319 w 338"/>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338" h="28">
                  <a:moveTo>
                    <a:pt x="319" y="27"/>
                  </a:moveTo>
                  <a:cubicBezTo>
                    <a:pt x="328" y="27"/>
                    <a:pt x="337" y="27"/>
                    <a:pt x="337" y="12"/>
                  </a:cubicBezTo>
                  <a:cubicBezTo>
                    <a:pt x="337" y="0"/>
                    <a:pt x="328" y="0"/>
                    <a:pt x="319" y="0"/>
                  </a:cubicBezTo>
                  <a:lnTo>
                    <a:pt x="18" y="0"/>
                  </a:lnTo>
                  <a:cubicBezTo>
                    <a:pt x="9" y="0"/>
                    <a:pt x="0" y="0"/>
                    <a:pt x="0" y="12"/>
                  </a:cubicBezTo>
                  <a:cubicBezTo>
                    <a:pt x="0" y="27"/>
                    <a:pt x="9" y="27"/>
                    <a:pt x="18" y="27"/>
                  </a:cubicBezTo>
                  <a:lnTo>
                    <a:pt x="319" y="27"/>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9" name="Freeform 35">
              <a:extLst>
                <a:ext uri="{FF2B5EF4-FFF2-40B4-BE49-F238E27FC236}">
                  <a16:creationId xmlns:a16="http://schemas.microsoft.com/office/drawing/2014/main" id="{2702B8A3-C817-D956-A5E4-A93C95AD64B6}"/>
                </a:ext>
              </a:extLst>
            </p:cNvPr>
            <p:cNvSpPr>
              <a:spLocks noChangeArrowheads="1"/>
            </p:cNvSpPr>
            <p:nvPr/>
          </p:nvSpPr>
          <p:spPr bwMode="auto">
            <a:xfrm>
              <a:off x="3120" y="2060"/>
              <a:ext cx="95" cy="65"/>
            </a:xfrm>
            <a:custGeom>
              <a:avLst/>
              <a:gdLst>
                <a:gd name="T0" fmla="*/ 290 w 424"/>
                <a:gd name="T1" fmla="*/ 61 h 292"/>
                <a:gd name="T2" fmla="*/ 295 w 424"/>
                <a:gd name="T3" fmla="*/ 33 h 292"/>
                <a:gd name="T4" fmla="*/ 269 w 424"/>
                <a:gd name="T5" fmla="*/ 6 h 292"/>
                <a:gd name="T6" fmla="*/ 232 w 424"/>
                <a:gd name="T7" fmla="*/ 39 h 292"/>
                <a:gd name="T8" fmla="*/ 204 w 424"/>
                <a:gd name="T9" fmla="*/ 169 h 292"/>
                <a:gd name="T10" fmla="*/ 199 w 424"/>
                <a:gd name="T11" fmla="*/ 206 h 292"/>
                <a:gd name="T12" fmla="*/ 202 w 424"/>
                <a:gd name="T13" fmla="*/ 226 h 292"/>
                <a:gd name="T14" fmla="*/ 154 w 424"/>
                <a:gd name="T15" fmla="*/ 269 h 292"/>
                <a:gd name="T16" fmla="*/ 110 w 424"/>
                <a:gd name="T17" fmla="*/ 217 h 292"/>
                <a:gd name="T18" fmla="*/ 140 w 424"/>
                <a:gd name="T19" fmla="*/ 97 h 292"/>
                <a:gd name="T20" fmla="*/ 149 w 424"/>
                <a:gd name="T21" fmla="*/ 57 h 292"/>
                <a:gd name="T22" fmla="*/ 86 w 424"/>
                <a:gd name="T23" fmla="*/ 0 h 292"/>
                <a:gd name="T24" fmla="*/ 0 w 424"/>
                <a:gd name="T25" fmla="*/ 99 h 292"/>
                <a:gd name="T26" fmla="*/ 14 w 424"/>
                <a:gd name="T27" fmla="*/ 108 h 292"/>
                <a:gd name="T28" fmla="*/ 26 w 424"/>
                <a:gd name="T29" fmla="*/ 100 h 292"/>
                <a:gd name="T30" fmla="*/ 84 w 424"/>
                <a:gd name="T31" fmla="*/ 24 h 292"/>
                <a:gd name="T32" fmla="*/ 93 w 424"/>
                <a:gd name="T33" fmla="*/ 37 h 292"/>
                <a:gd name="T34" fmla="*/ 80 w 424"/>
                <a:gd name="T35" fmla="*/ 87 h 292"/>
                <a:gd name="T36" fmla="*/ 50 w 424"/>
                <a:gd name="T37" fmla="*/ 205 h 292"/>
                <a:gd name="T38" fmla="*/ 150 w 424"/>
                <a:gd name="T39" fmla="*/ 291 h 292"/>
                <a:gd name="T40" fmla="*/ 213 w 424"/>
                <a:gd name="T41" fmla="*/ 256 h 292"/>
                <a:gd name="T42" fmla="*/ 296 w 424"/>
                <a:gd name="T43" fmla="*/ 291 h 292"/>
                <a:gd name="T44" fmla="*/ 384 w 424"/>
                <a:gd name="T45" fmla="*/ 218 h 292"/>
                <a:gd name="T46" fmla="*/ 423 w 424"/>
                <a:gd name="T47" fmla="*/ 57 h 292"/>
                <a:gd name="T48" fmla="*/ 385 w 424"/>
                <a:gd name="T49" fmla="*/ 0 h 292"/>
                <a:gd name="T50" fmla="*/ 344 w 424"/>
                <a:gd name="T51" fmla="*/ 48 h 292"/>
                <a:gd name="T52" fmla="*/ 360 w 424"/>
                <a:gd name="T53" fmla="*/ 75 h 292"/>
                <a:gd name="T54" fmla="*/ 387 w 424"/>
                <a:gd name="T55" fmla="*/ 117 h 292"/>
                <a:gd name="T56" fmla="*/ 355 w 424"/>
                <a:gd name="T57" fmla="*/ 220 h 292"/>
                <a:gd name="T58" fmla="*/ 299 w 424"/>
                <a:gd name="T59" fmla="*/ 269 h 292"/>
                <a:gd name="T60" fmla="*/ 260 w 424"/>
                <a:gd name="T61" fmla="*/ 218 h 292"/>
                <a:gd name="T62" fmla="*/ 268 w 424"/>
                <a:gd name="T63" fmla="*/ 161 h 292"/>
                <a:gd name="T64" fmla="*/ 282 w 424"/>
                <a:gd name="T65" fmla="*/ 97 h 292"/>
                <a:gd name="T66" fmla="*/ 290 w 424"/>
                <a:gd name="T67" fmla="*/ 6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4" h="292">
                  <a:moveTo>
                    <a:pt x="290" y="61"/>
                  </a:moveTo>
                  <a:cubicBezTo>
                    <a:pt x="291" y="54"/>
                    <a:pt x="295" y="37"/>
                    <a:pt x="295" y="33"/>
                  </a:cubicBezTo>
                  <a:cubicBezTo>
                    <a:pt x="295" y="19"/>
                    <a:pt x="285" y="6"/>
                    <a:pt x="269" y="6"/>
                  </a:cubicBezTo>
                  <a:cubicBezTo>
                    <a:pt x="260" y="6"/>
                    <a:pt x="240" y="10"/>
                    <a:pt x="232" y="39"/>
                  </a:cubicBezTo>
                  <a:cubicBezTo>
                    <a:pt x="222" y="79"/>
                    <a:pt x="213" y="126"/>
                    <a:pt x="204" y="169"/>
                  </a:cubicBezTo>
                  <a:cubicBezTo>
                    <a:pt x="199" y="190"/>
                    <a:pt x="199" y="199"/>
                    <a:pt x="199" y="206"/>
                  </a:cubicBezTo>
                  <a:cubicBezTo>
                    <a:pt x="199" y="224"/>
                    <a:pt x="202" y="224"/>
                    <a:pt x="202" y="226"/>
                  </a:cubicBezTo>
                  <a:cubicBezTo>
                    <a:pt x="202" y="232"/>
                    <a:pt x="187" y="269"/>
                    <a:pt x="154" y="269"/>
                  </a:cubicBezTo>
                  <a:cubicBezTo>
                    <a:pt x="110" y="269"/>
                    <a:pt x="110" y="232"/>
                    <a:pt x="110" y="217"/>
                  </a:cubicBezTo>
                  <a:cubicBezTo>
                    <a:pt x="110" y="190"/>
                    <a:pt x="116" y="161"/>
                    <a:pt x="140" y="97"/>
                  </a:cubicBezTo>
                  <a:cubicBezTo>
                    <a:pt x="142" y="82"/>
                    <a:pt x="149" y="69"/>
                    <a:pt x="149" y="57"/>
                  </a:cubicBezTo>
                  <a:cubicBezTo>
                    <a:pt x="149" y="21"/>
                    <a:pt x="116" y="0"/>
                    <a:pt x="86" y="0"/>
                  </a:cubicBezTo>
                  <a:cubicBezTo>
                    <a:pt x="29" y="0"/>
                    <a:pt x="0" y="87"/>
                    <a:pt x="0" y="99"/>
                  </a:cubicBezTo>
                  <a:cubicBezTo>
                    <a:pt x="0" y="108"/>
                    <a:pt x="9" y="108"/>
                    <a:pt x="14" y="108"/>
                  </a:cubicBezTo>
                  <a:cubicBezTo>
                    <a:pt x="21" y="108"/>
                    <a:pt x="24" y="108"/>
                    <a:pt x="26" y="100"/>
                  </a:cubicBezTo>
                  <a:cubicBezTo>
                    <a:pt x="44" y="30"/>
                    <a:pt x="73" y="24"/>
                    <a:pt x="84" y="24"/>
                  </a:cubicBezTo>
                  <a:cubicBezTo>
                    <a:pt x="86" y="24"/>
                    <a:pt x="93" y="24"/>
                    <a:pt x="93" y="37"/>
                  </a:cubicBezTo>
                  <a:cubicBezTo>
                    <a:pt x="93" y="52"/>
                    <a:pt x="86" y="69"/>
                    <a:pt x="80" y="87"/>
                  </a:cubicBezTo>
                  <a:cubicBezTo>
                    <a:pt x="60" y="146"/>
                    <a:pt x="50" y="179"/>
                    <a:pt x="50" y="205"/>
                  </a:cubicBezTo>
                  <a:cubicBezTo>
                    <a:pt x="50" y="277"/>
                    <a:pt x="103" y="291"/>
                    <a:pt x="150" y="291"/>
                  </a:cubicBezTo>
                  <a:cubicBezTo>
                    <a:pt x="162" y="291"/>
                    <a:pt x="187" y="291"/>
                    <a:pt x="213" y="256"/>
                  </a:cubicBezTo>
                  <a:cubicBezTo>
                    <a:pt x="229" y="278"/>
                    <a:pt x="252" y="291"/>
                    <a:pt x="296" y="291"/>
                  </a:cubicBezTo>
                  <a:cubicBezTo>
                    <a:pt x="329" y="291"/>
                    <a:pt x="359" y="274"/>
                    <a:pt x="384" y="218"/>
                  </a:cubicBezTo>
                  <a:cubicBezTo>
                    <a:pt x="405" y="170"/>
                    <a:pt x="423" y="90"/>
                    <a:pt x="423" y="57"/>
                  </a:cubicBezTo>
                  <a:cubicBezTo>
                    <a:pt x="423" y="0"/>
                    <a:pt x="385" y="0"/>
                    <a:pt x="385" y="0"/>
                  </a:cubicBezTo>
                  <a:cubicBezTo>
                    <a:pt x="363" y="0"/>
                    <a:pt x="344" y="25"/>
                    <a:pt x="344" y="48"/>
                  </a:cubicBezTo>
                  <a:cubicBezTo>
                    <a:pt x="344" y="66"/>
                    <a:pt x="354" y="73"/>
                    <a:pt x="360" y="75"/>
                  </a:cubicBezTo>
                  <a:cubicBezTo>
                    <a:pt x="381" y="91"/>
                    <a:pt x="387" y="105"/>
                    <a:pt x="387" y="117"/>
                  </a:cubicBezTo>
                  <a:cubicBezTo>
                    <a:pt x="387" y="126"/>
                    <a:pt x="374" y="187"/>
                    <a:pt x="355" y="220"/>
                  </a:cubicBezTo>
                  <a:cubicBezTo>
                    <a:pt x="342" y="253"/>
                    <a:pt x="323" y="269"/>
                    <a:pt x="299" y="269"/>
                  </a:cubicBezTo>
                  <a:cubicBezTo>
                    <a:pt x="260" y="269"/>
                    <a:pt x="260" y="233"/>
                    <a:pt x="260" y="218"/>
                  </a:cubicBezTo>
                  <a:cubicBezTo>
                    <a:pt x="260" y="202"/>
                    <a:pt x="260" y="194"/>
                    <a:pt x="268" y="161"/>
                  </a:cubicBezTo>
                  <a:cubicBezTo>
                    <a:pt x="273" y="143"/>
                    <a:pt x="280" y="111"/>
                    <a:pt x="282" y="97"/>
                  </a:cubicBezTo>
                  <a:lnTo>
                    <a:pt x="290" y="6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0" name="Freeform 36">
              <a:extLst>
                <a:ext uri="{FF2B5EF4-FFF2-40B4-BE49-F238E27FC236}">
                  <a16:creationId xmlns:a16="http://schemas.microsoft.com/office/drawing/2014/main" id="{E8B494BC-36EE-74EF-2C1A-E347EA0F66CF}"/>
                </a:ext>
              </a:extLst>
            </p:cNvPr>
            <p:cNvSpPr>
              <a:spLocks noChangeArrowheads="1"/>
            </p:cNvSpPr>
            <p:nvPr/>
          </p:nvSpPr>
          <p:spPr bwMode="auto">
            <a:xfrm>
              <a:off x="3230" y="1996"/>
              <a:ext cx="64" cy="69"/>
            </a:xfrm>
            <a:custGeom>
              <a:avLst/>
              <a:gdLst>
                <a:gd name="T0" fmla="*/ 154 w 286"/>
                <a:gd name="T1" fmla="*/ 21 h 307"/>
                <a:gd name="T2" fmla="*/ 272 w 286"/>
                <a:gd name="T3" fmla="*/ 21 h 307"/>
                <a:gd name="T4" fmla="*/ 285 w 286"/>
                <a:gd name="T5" fmla="*/ 10 h 307"/>
                <a:gd name="T6" fmla="*/ 272 w 286"/>
                <a:gd name="T7" fmla="*/ 0 h 307"/>
                <a:gd name="T8" fmla="*/ 16 w 286"/>
                <a:gd name="T9" fmla="*/ 0 h 307"/>
                <a:gd name="T10" fmla="*/ 0 w 286"/>
                <a:gd name="T11" fmla="*/ 10 h 307"/>
                <a:gd name="T12" fmla="*/ 16 w 286"/>
                <a:gd name="T13" fmla="*/ 21 h 307"/>
                <a:gd name="T14" fmla="*/ 135 w 286"/>
                <a:gd name="T15" fmla="*/ 21 h 307"/>
                <a:gd name="T16" fmla="*/ 135 w 286"/>
                <a:gd name="T17" fmla="*/ 290 h 307"/>
                <a:gd name="T18" fmla="*/ 142 w 286"/>
                <a:gd name="T19" fmla="*/ 306 h 307"/>
                <a:gd name="T20" fmla="*/ 154 w 286"/>
                <a:gd name="T21" fmla="*/ 290 h 307"/>
                <a:gd name="T22" fmla="*/ 154 w 286"/>
                <a:gd name="T23" fmla="*/ 2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07">
                  <a:moveTo>
                    <a:pt x="154" y="21"/>
                  </a:moveTo>
                  <a:lnTo>
                    <a:pt x="272" y="21"/>
                  </a:lnTo>
                  <a:cubicBezTo>
                    <a:pt x="277" y="21"/>
                    <a:pt x="285" y="21"/>
                    <a:pt x="285" y="10"/>
                  </a:cubicBezTo>
                  <a:cubicBezTo>
                    <a:pt x="285" y="0"/>
                    <a:pt x="277" y="0"/>
                    <a:pt x="272" y="0"/>
                  </a:cubicBezTo>
                  <a:lnTo>
                    <a:pt x="16" y="0"/>
                  </a:lnTo>
                  <a:cubicBezTo>
                    <a:pt x="9" y="0"/>
                    <a:pt x="0" y="0"/>
                    <a:pt x="0" y="10"/>
                  </a:cubicBezTo>
                  <a:cubicBezTo>
                    <a:pt x="0" y="21"/>
                    <a:pt x="9" y="21"/>
                    <a:pt x="16" y="21"/>
                  </a:cubicBezTo>
                  <a:lnTo>
                    <a:pt x="135" y="21"/>
                  </a:lnTo>
                  <a:lnTo>
                    <a:pt x="135" y="290"/>
                  </a:lnTo>
                  <a:cubicBezTo>
                    <a:pt x="135" y="297"/>
                    <a:pt x="135" y="306"/>
                    <a:pt x="142" y="306"/>
                  </a:cubicBezTo>
                  <a:cubicBezTo>
                    <a:pt x="154" y="306"/>
                    <a:pt x="154" y="297"/>
                    <a:pt x="154" y="290"/>
                  </a:cubicBezTo>
                  <a:lnTo>
                    <a:pt x="154" y="2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 name="Freeform 37">
              <a:extLst>
                <a:ext uri="{FF2B5EF4-FFF2-40B4-BE49-F238E27FC236}">
                  <a16:creationId xmlns:a16="http://schemas.microsoft.com/office/drawing/2014/main" id="{92B3A2C4-9A59-0594-F8C4-8F3365A74DE7}"/>
                </a:ext>
              </a:extLst>
            </p:cNvPr>
            <p:cNvSpPr>
              <a:spLocks noChangeArrowheads="1"/>
            </p:cNvSpPr>
            <p:nvPr/>
          </p:nvSpPr>
          <p:spPr bwMode="auto">
            <a:xfrm>
              <a:off x="3312" y="2060"/>
              <a:ext cx="70" cy="65"/>
            </a:xfrm>
            <a:custGeom>
              <a:avLst/>
              <a:gdLst>
                <a:gd name="T0" fmla="*/ 276 w 314"/>
                <a:gd name="T1" fmla="*/ 33 h 291"/>
                <a:gd name="T2" fmla="*/ 246 w 314"/>
                <a:gd name="T3" fmla="*/ 75 h 291"/>
                <a:gd name="T4" fmla="*/ 273 w 314"/>
                <a:gd name="T5" fmla="*/ 105 h 291"/>
                <a:gd name="T6" fmla="*/ 313 w 314"/>
                <a:gd name="T7" fmla="*/ 55 h 291"/>
                <a:gd name="T8" fmla="*/ 249 w 314"/>
                <a:gd name="T9" fmla="*/ 0 h 291"/>
                <a:gd name="T10" fmla="*/ 191 w 314"/>
                <a:gd name="T11" fmla="*/ 39 h 291"/>
                <a:gd name="T12" fmla="*/ 115 w 314"/>
                <a:gd name="T13" fmla="*/ 0 h 291"/>
                <a:gd name="T14" fmla="*/ 8 w 314"/>
                <a:gd name="T15" fmla="*/ 99 h 291"/>
                <a:gd name="T16" fmla="*/ 21 w 314"/>
                <a:gd name="T17" fmla="*/ 108 h 291"/>
                <a:gd name="T18" fmla="*/ 33 w 314"/>
                <a:gd name="T19" fmla="*/ 99 h 291"/>
                <a:gd name="T20" fmla="*/ 111 w 314"/>
                <a:gd name="T21" fmla="*/ 24 h 291"/>
                <a:gd name="T22" fmla="*/ 142 w 314"/>
                <a:gd name="T23" fmla="*/ 54 h 291"/>
                <a:gd name="T24" fmla="*/ 131 w 314"/>
                <a:gd name="T25" fmla="*/ 126 h 291"/>
                <a:gd name="T26" fmla="*/ 111 w 314"/>
                <a:gd name="T27" fmla="*/ 211 h 291"/>
                <a:gd name="T28" fmla="*/ 64 w 314"/>
                <a:gd name="T29" fmla="*/ 269 h 291"/>
                <a:gd name="T30" fmla="*/ 38 w 314"/>
                <a:gd name="T31" fmla="*/ 260 h 291"/>
                <a:gd name="T32" fmla="*/ 68 w 314"/>
                <a:gd name="T33" fmla="*/ 215 h 291"/>
                <a:gd name="T34" fmla="*/ 40 w 314"/>
                <a:gd name="T35" fmla="*/ 187 h 291"/>
                <a:gd name="T36" fmla="*/ 0 w 314"/>
                <a:gd name="T37" fmla="*/ 235 h 291"/>
                <a:gd name="T38" fmla="*/ 63 w 314"/>
                <a:gd name="T39" fmla="*/ 290 h 291"/>
                <a:gd name="T40" fmla="*/ 123 w 314"/>
                <a:gd name="T41" fmla="*/ 253 h 291"/>
                <a:gd name="T42" fmla="*/ 197 w 314"/>
                <a:gd name="T43" fmla="*/ 290 h 291"/>
                <a:gd name="T44" fmla="*/ 306 w 314"/>
                <a:gd name="T45" fmla="*/ 191 h 291"/>
                <a:gd name="T46" fmla="*/ 291 w 314"/>
                <a:gd name="T47" fmla="*/ 182 h 291"/>
                <a:gd name="T48" fmla="*/ 280 w 314"/>
                <a:gd name="T49" fmla="*/ 191 h 291"/>
                <a:gd name="T50" fmla="*/ 202 w 314"/>
                <a:gd name="T51" fmla="*/ 269 h 291"/>
                <a:gd name="T52" fmla="*/ 171 w 314"/>
                <a:gd name="T53" fmla="*/ 236 h 291"/>
                <a:gd name="T54" fmla="*/ 183 w 314"/>
                <a:gd name="T55" fmla="*/ 167 h 291"/>
                <a:gd name="T56" fmla="*/ 202 w 314"/>
                <a:gd name="T57" fmla="*/ 81 h 291"/>
                <a:gd name="T58" fmla="*/ 248 w 314"/>
                <a:gd name="T59" fmla="*/ 24 h 291"/>
                <a:gd name="T60" fmla="*/ 276 w 314"/>
                <a:gd name="T61" fmla="*/ 3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91">
                  <a:moveTo>
                    <a:pt x="276" y="33"/>
                  </a:moveTo>
                  <a:cubicBezTo>
                    <a:pt x="256" y="39"/>
                    <a:pt x="246" y="61"/>
                    <a:pt x="246" y="75"/>
                  </a:cubicBezTo>
                  <a:cubicBezTo>
                    <a:pt x="246" y="90"/>
                    <a:pt x="253" y="105"/>
                    <a:pt x="273" y="105"/>
                  </a:cubicBezTo>
                  <a:cubicBezTo>
                    <a:pt x="291" y="105"/>
                    <a:pt x="313" y="87"/>
                    <a:pt x="313" y="55"/>
                  </a:cubicBezTo>
                  <a:cubicBezTo>
                    <a:pt x="313" y="21"/>
                    <a:pt x="283" y="0"/>
                    <a:pt x="249" y="0"/>
                  </a:cubicBezTo>
                  <a:cubicBezTo>
                    <a:pt x="218" y="0"/>
                    <a:pt x="197" y="27"/>
                    <a:pt x="191" y="39"/>
                  </a:cubicBezTo>
                  <a:cubicBezTo>
                    <a:pt x="178" y="10"/>
                    <a:pt x="146" y="0"/>
                    <a:pt x="115" y="0"/>
                  </a:cubicBezTo>
                  <a:cubicBezTo>
                    <a:pt x="46" y="0"/>
                    <a:pt x="8" y="78"/>
                    <a:pt x="8" y="99"/>
                  </a:cubicBezTo>
                  <a:cubicBezTo>
                    <a:pt x="8" y="108"/>
                    <a:pt x="16" y="108"/>
                    <a:pt x="21" y="108"/>
                  </a:cubicBezTo>
                  <a:cubicBezTo>
                    <a:pt x="29" y="108"/>
                    <a:pt x="31" y="108"/>
                    <a:pt x="33" y="99"/>
                  </a:cubicBezTo>
                  <a:cubicBezTo>
                    <a:pt x="48" y="42"/>
                    <a:pt x="89" y="24"/>
                    <a:pt x="111" y="24"/>
                  </a:cubicBezTo>
                  <a:cubicBezTo>
                    <a:pt x="133" y="24"/>
                    <a:pt x="142" y="34"/>
                    <a:pt x="142" y="54"/>
                  </a:cubicBezTo>
                  <a:cubicBezTo>
                    <a:pt x="142" y="66"/>
                    <a:pt x="135" y="102"/>
                    <a:pt x="131" y="126"/>
                  </a:cubicBezTo>
                  <a:lnTo>
                    <a:pt x="111" y="211"/>
                  </a:lnTo>
                  <a:cubicBezTo>
                    <a:pt x="103" y="250"/>
                    <a:pt x="84" y="269"/>
                    <a:pt x="64" y="269"/>
                  </a:cubicBezTo>
                  <a:cubicBezTo>
                    <a:pt x="61" y="269"/>
                    <a:pt x="48" y="269"/>
                    <a:pt x="38" y="260"/>
                  </a:cubicBezTo>
                  <a:cubicBezTo>
                    <a:pt x="57" y="253"/>
                    <a:pt x="68" y="232"/>
                    <a:pt x="68" y="215"/>
                  </a:cubicBezTo>
                  <a:cubicBezTo>
                    <a:pt x="68" y="200"/>
                    <a:pt x="57" y="187"/>
                    <a:pt x="40" y="187"/>
                  </a:cubicBezTo>
                  <a:cubicBezTo>
                    <a:pt x="21" y="187"/>
                    <a:pt x="0" y="205"/>
                    <a:pt x="0" y="235"/>
                  </a:cubicBezTo>
                  <a:cubicBezTo>
                    <a:pt x="0" y="269"/>
                    <a:pt x="29" y="290"/>
                    <a:pt x="63" y="290"/>
                  </a:cubicBezTo>
                  <a:cubicBezTo>
                    <a:pt x="94" y="290"/>
                    <a:pt x="116" y="263"/>
                    <a:pt x="123" y="253"/>
                  </a:cubicBezTo>
                  <a:cubicBezTo>
                    <a:pt x="136" y="279"/>
                    <a:pt x="166" y="290"/>
                    <a:pt x="197" y="290"/>
                  </a:cubicBezTo>
                  <a:cubicBezTo>
                    <a:pt x="268" y="290"/>
                    <a:pt x="306" y="214"/>
                    <a:pt x="306" y="191"/>
                  </a:cubicBezTo>
                  <a:cubicBezTo>
                    <a:pt x="306" y="182"/>
                    <a:pt x="298" y="182"/>
                    <a:pt x="291" y="182"/>
                  </a:cubicBezTo>
                  <a:cubicBezTo>
                    <a:pt x="285" y="182"/>
                    <a:pt x="282" y="182"/>
                    <a:pt x="280" y="191"/>
                  </a:cubicBezTo>
                  <a:cubicBezTo>
                    <a:pt x="264" y="250"/>
                    <a:pt x="225" y="269"/>
                    <a:pt x="202" y="269"/>
                  </a:cubicBezTo>
                  <a:cubicBezTo>
                    <a:pt x="180" y="269"/>
                    <a:pt x="171" y="256"/>
                    <a:pt x="171" y="236"/>
                  </a:cubicBezTo>
                  <a:cubicBezTo>
                    <a:pt x="171" y="224"/>
                    <a:pt x="179" y="190"/>
                    <a:pt x="183" y="167"/>
                  </a:cubicBezTo>
                  <a:cubicBezTo>
                    <a:pt x="187" y="151"/>
                    <a:pt x="199" y="90"/>
                    <a:pt x="202" y="81"/>
                  </a:cubicBezTo>
                  <a:cubicBezTo>
                    <a:pt x="210" y="43"/>
                    <a:pt x="229" y="24"/>
                    <a:pt x="248" y="24"/>
                  </a:cubicBezTo>
                  <a:cubicBezTo>
                    <a:pt x="252" y="24"/>
                    <a:pt x="265" y="24"/>
                    <a:pt x="276" y="33"/>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2" name="Freeform 38">
              <a:extLst>
                <a:ext uri="{FF2B5EF4-FFF2-40B4-BE49-F238E27FC236}">
                  <a16:creationId xmlns:a16="http://schemas.microsoft.com/office/drawing/2014/main" id="{D82C52CD-877A-B4E3-0043-7EB928AFE3B6}"/>
                </a:ext>
              </a:extLst>
            </p:cNvPr>
            <p:cNvSpPr>
              <a:spLocks noChangeArrowheads="1"/>
            </p:cNvSpPr>
            <p:nvPr/>
          </p:nvSpPr>
          <p:spPr bwMode="auto">
            <a:xfrm>
              <a:off x="3394" y="2101"/>
              <a:ext cx="53" cy="45"/>
            </a:xfrm>
            <a:custGeom>
              <a:avLst/>
              <a:gdLst>
                <a:gd name="T0" fmla="*/ 29 w 237"/>
                <a:gd name="T1" fmla="*/ 169 h 201"/>
                <a:gd name="T2" fmla="*/ 25 w 237"/>
                <a:gd name="T3" fmla="*/ 187 h 201"/>
                <a:gd name="T4" fmla="*/ 39 w 237"/>
                <a:gd name="T5" fmla="*/ 200 h 201"/>
                <a:gd name="T6" fmla="*/ 54 w 237"/>
                <a:gd name="T7" fmla="*/ 190 h 201"/>
                <a:gd name="T8" fmla="*/ 60 w 237"/>
                <a:gd name="T9" fmla="*/ 163 h 201"/>
                <a:gd name="T10" fmla="*/ 69 w 237"/>
                <a:gd name="T11" fmla="*/ 124 h 201"/>
                <a:gd name="T12" fmla="*/ 76 w 237"/>
                <a:gd name="T13" fmla="*/ 93 h 201"/>
                <a:gd name="T14" fmla="*/ 91 w 237"/>
                <a:gd name="T15" fmla="*/ 54 h 201"/>
                <a:gd name="T16" fmla="*/ 150 w 237"/>
                <a:gd name="T17" fmla="*/ 12 h 201"/>
                <a:gd name="T18" fmla="*/ 172 w 237"/>
                <a:gd name="T19" fmla="*/ 43 h 201"/>
                <a:gd name="T20" fmla="*/ 150 w 237"/>
                <a:gd name="T21" fmla="*/ 138 h 201"/>
                <a:gd name="T22" fmla="*/ 144 w 237"/>
                <a:gd name="T23" fmla="*/ 161 h 201"/>
                <a:gd name="T24" fmla="*/ 180 w 237"/>
                <a:gd name="T25" fmla="*/ 200 h 201"/>
                <a:gd name="T26" fmla="*/ 236 w 237"/>
                <a:gd name="T27" fmla="*/ 133 h 201"/>
                <a:gd name="T28" fmla="*/ 230 w 237"/>
                <a:gd name="T29" fmla="*/ 126 h 201"/>
                <a:gd name="T30" fmla="*/ 222 w 237"/>
                <a:gd name="T31" fmla="*/ 135 h 201"/>
                <a:gd name="T32" fmla="*/ 182 w 237"/>
                <a:gd name="T33" fmla="*/ 188 h 201"/>
                <a:gd name="T34" fmla="*/ 172 w 237"/>
                <a:gd name="T35" fmla="*/ 172 h 201"/>
                <a:gd name="T36" fmla="*/ 182 w 237"/>
                <a:gd name="T37" fmla="*/ 136 h 201"/>
                <a:gd name="T38" fmla="*/ 202 w 237"/>
                <a:gd name="T39" fmla="*/ 51 h 201"/>
                <a:gd name="T40" fmla="*/ 152 w 237"/>
                <a:gd name="T41" fmla="*/ 0 h 201"/>
                <a:gd name="T42" fmla="*/ 86 w 237"/>
                <a:gd name="T43" fmla="*/ 39 h 201"/>
                <a:gd name="T44" fmla="*/ 46 w 237"/>
                <a:gd name="T45" fmla="*/ 0 h 201"/>
                <a:gd name="T46" fmla="*/ 14 w 237"/>
                <a:gd name="T47" fmla="*/ 25 h 201"/>
                <a:gd name="T48" fmla="*/ 0 w 237"/>
                <a:gd name="T49" fmla="*/ 69 h 201"/>
                <a:gd name="T50" fmla="*/ 7 w 237"/>
                <a:gd name="T51" fmla="*/ 73 h 201"/>
                <a:gd name="T52" fmla="*/ 16 w 237"/>
                <a:gd name="T53" fmla="*/ 61 h 201"/>
                <a:gd name="T54" fmla="*/ 44 w 237"/>
                <a:gd name="T55" fmla="*/ 12 h 201"/>
                <a:gd name="T56" fmla="*/ 56 w 237"/>
                <a:gd name="T57" fmla="*/ 34 h 201"/>
                <a:gd name="T58" fmla="*/ 50 w 237"/>
                <a:gd name="T59" fmla="*/ 72 h 201"/>
                <a:gd name="T60" fmla="*/ 40 w 237"/>
                <a:gd name="T61" fmla="*/ 111 h 201"/>
                <a:gd name="T62" fmla="*/ 29 w 237"/>
                <a:gd name="T63"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201">
                  <a:moveTo>
                    <a:pt x="29" y="169"/>
                  </a:moveTo>
                  <a:cubicBezTo>
                    <a:pt x="29" y="173"/>
                    <a:pt x="25" y="185"/>
                    <a:pt x="25" y="187"/>
                  </a:cubicBezTo>
                  <a:cubicBezTo>
                    <a:pt x="25" y="197"/>
                    <a:pt x="33" y="200"/>
                    <a:pt x="39" y="200"/>
                  </a:cubicBezTo>
                  <a:cubicBezTo>
                    <a:pt x="46" y="200"/>
                    <a:pt x="52" y="196"/>
                    <a:pt x="54" y="190"/>
                  </a:cubicBezTo>
                  <a:cubicBezTo>
                    <a:pt x="55" y="187"/>
                    <a:pt x="60" y="172"/>
                    <a:pt x="60" y="163"/>
                  </a:cubicBezTo>
                  <a:cubicBezTo>
                    <a:pt x="63" y="154"/>
                    <a:pt x="65" y="135"/>
                    <a:pt x="69" y="124"/>
                  </a:cubicBezTo>
                  <a:cubicBezTo>
                    <a:pt x="72" y="114"/>
                    <a:pt x="73" y="105"/>
                    <a:pt x="76" y="93"/>
                  </a:cubicBezTo>
                  <a:cubicBezTo>
                    <a:pt x="80" y="75"/>
                    <a:pt x="80" y="72"/>
                    <a:pt x="91" y="54"/>
                  </a:cubicBezTo>
                  <a:cubicBezTo>
                    <a:pt x="103" y="36"/>
                    <a:pt x="120" y="12"/>
                    <a:pt x="150" y="12"/>
                  </a:cubicBezTo>
                  <a:cubicBezTo>
                    <a:pt x="172" y="12"/>
                    <a:pt x="172" y="34"/>
                    <a:pt x="172" y="43"/>
                  </a:cubicBezTo>
                  <a:cubicBezTo>
                    <a:pt x="172" y="70"/>
                    <a:pt x="157" y="118"/>
                    <a:pt x="150" y="138"/>
                  </a:cubicBezTo>
                  <a:cubicBezTo>
                    <a:pt x="146" y="151"/>
                    <a:pt x="144" y="154"/>
                    <a:pt x="144" y="161"/>
                  </a:cubicBezTo>
                  <a:cubicBezTo>
                    <a:pt x="144" y="185"/>
                    <a:pt x="162" y="200"/>
                    <a:pt x="180" y="200"/>
                  </a:cubicBezTo>
                  <a:cubicBezTo>
                    <a:pt x="219" y="200"/>
                    <a:pt x="236" y="140"/>
                    <a:pt x="236" y="133"/>
                  </a:cubicBezTo>
                  <a:cubicBezTo>
                    <a:pt x="236" y="126"/>
                    <a:pt x="232" y="126"/>
                    <a:pt x="230" y="126"/>
                  </a:cubicBezTo>
                  <a:cubicBezTo>
                    <a:pt x="226" y="126"/>
                    <a:pt x="225" y="129"/>
                    <a:pt x="222" y="135"/>
                  </a:cubicBezTo>
                  <a:cubicBezTo>
                    <a:pt x="214" y="169"/>
                    <a:pt x="197" y="188"/>
                    <a:pt x="182" y="188"/>
                  </a:cubicBezTo>
                  <a:cubicBezTo>
                    <a:pt x="174" y="188"/>
                    <a:pt x="172" y="182"/>
                    <a:pt x="172" y="172"/>
                  </a:cubicBezTo>
                  <a:cubicBezTo>
                    <a:pt x="172" y="161"/>
                    <a:pt x="174" y="155"/>
                    <a:pt x="182" y="136"/>
                  </a:cubicBezTo>
                  <a:cubicBezTo>
                    <a:pt x="185" y="123"/>
                    <a:pt x="202" y="75"/>
                    <a:pt x="202" y="51"/>
                  </a:cubicBezTo>
                  <a:cubicBezTo>
                    <a:pt x="202" y="7"/>
                    <a:pt x="172" y="0"/>
                    <a:pt x="152" y="0"/>
                  </a:cubicBezTo>
                  <a:cubicBezTo>
                    <a:pt x="119" y="0"/>
                    <a:pt x="97" y="24"/>
                    <a:pt x="86" y="39"/>
                  </a:cubicBezTo>
                  <a:cubicBezTo>
                    <a:pt x="84" y="10"/>
                    <a:pt x="60" y="0"/>
                    <a:pt x="46" y="0"/>
                  </a:cubicBezTo>
                  <a:cubicBezTo>
                    <a:pt x="29" y="0"/>
                    <a:pt x="18" y="15"/>
                    <a:pt x="14" y="25"/>
                  </a:cubicBezTo>
                  <a:cubicBezTo>
                    <a:pt x="5" y="39"/>
                    <a:pt x="0" y="66"/>
                    <a:pt x="0" y="69"/>
                  </a:cubicBezTo>
                  <a:cubicBezTo>
                    <a:pt x="0" y="73"/>
                    <a:pt x="5" y="73"/>
                    <a:pt x="7" y="73"/>
                  </a:cubicBezTo>
                  <a:cubicBezTo>
                    <a:pt x="13" y="73"/>
                    <a:pt x="13" y="72"/>
                    <a:pt x="16" y="61"/>
                  </a:cubicBezTo>
                  <a:cubicBezTo>
                    <a:pt x="22" y="34"/>
                    <a:pt x="29" y="12"/>
                    <a:pt x="44" y="12"/>
                  </a:cubicBezTo>
                  <a:cubicBezTo>
                    <a:pt x="54" y="12"/>
                    <a:pt x="56" y="21"/>
                    <a:pt x="56" y="34"/>
                  </a:cubicBezTo>
                  <a:cubicBezTo>
                    <a:pt x="56" y="43"/>
                    <a:pt x="54" y="60"/>
                    <a:pt x="50" y="72"/>
                  </a:cubicBezTo>
                  <a:cubicBezTo>
                    <a:pt x="47" y="82"/>
                    <a:pt x="44" y="102"/>
                    <a:pt x="40" y="111"/>
                  </a:cubicBezTo>
                  <a:lnTo>
                    <a:pt x="29" y="169"/>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53" name="Line 5">
            <a:extLst>
              <a:ext uri="{FF2B5EF4-FFF2-40B4-BE49-F238E27FC236}">
                <a16:creationId xmlns:a16="http://schemas.microsoft.com/office/drawing/2014/main" id="{72139927-F980-9032-2C04-5DE517CB4F78}"/>
              </a:ext>
            </a:extLst>
          </p:cNvPr>
          <p:cNvSpPr>
            <a:spLocks noChangeShapeType="1"/>
          </p:cNvSpPr>
          <p:nvPr/>
        </p:nvSpPr>
        <p:spPr bwMode="auto">
          <a:xfrm rot="60000">
            <a:off x="3551065" y="3070872"/>
            <a:ext cx="36513" cy="133191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4" name="Freeform 6">
            <a:extLst>
              <a:ext uri="{FF2B5EF4-FFF2-40B4-BE49-F238E27FC236}">
                <a16:creationId xmlns:a16="http://schemas.microsoft.com/office/drawing/2014/main" id="{99EAAFA4-D093-3C80-E442-F2D4134725F9}"/>
              </a:ext>
            </a:extLst>
          </p:cNvPr>
          <p:cNvSpPr>
            <a:spLocks noChangeArrowheads="1"/>
          </p:cNvSpPr>
          <p:nvPr/>
        </p:nvSpPr>
        <p:spPr bwMode="auto">
          <a:xfrm rot="60000">
            <a:off x="2974491" y="3070260"/>
            <a:ext cx="576262" cy="1331913"/>
          </a:xfrm>
          <a:custGeom>
            <a:avLst/>
            <a:gdLst>
              <a:gd name="T0" fmla="*/ 1600 w 1601"/>
              <a:gd name="T1" fmla="*/ 3700 h 3701"/>
              <a:gd name="T2" fmla="*/ 700 w 1601"/>
              <a:gd name="T3" fmla="*/ 1500 h 3701"/>
              <a:gd name="T4" fmla="*/ 1500 w 1601"/>
              <a:gd name="T5" fmla="*/ 0 h 3701"/>
            </a:gdLst>
            <a:ahLst/>
            <a:cxnLst>
              <a:cxn ang="0">
                <a:pos x="T0" y="T1"/>
              </a:cxn>
              <a:cxn ang="0">
                <a:pos x="T2" y="T3"/>
              </a:cxn>
              <a:cxn ang="0">
                <a:pos x="T4" y="T5"/>
              </a:cxn>
            </a:cxnLst>
            <a:rect l="0" t="0" r="r" b="b"/>
            <a:pathLst>
              <a:path w="1601" h="3701">
                <a:moveTo>
                  <a:pt x="1600" y="3700"/>
                </a:moveTo>
                <a:cubicBezTo>
                  <a:pt x="1500" y="2700"/>
                  <a:pt x="0" y="2200"/>
                  <a:pt x="700" y="1500"/>
                </a:cubicBezTo>
                <a:cubicBezTo>
                  <a:pt x="1401" y="800"/>
                  <a:pt x="1401" y="800"/>
                  <a:pt x="1500" y="0"/>
                </a:cubicBezTo>
              </a:path>
            </a:pathLst>
          </a:custGeom>
          <a:noFill/>
          <a:ln w="291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55" name="Group 31">
            <a:extLst>
              <a:ext uri="{FF2B5EF4-FFF2-40B4-BE49-F238E27FC236}">
                <a16:creationId xmlns:a16="http://schemas.microsoft.com/office/drawing/2014/main" id="{A51A19CF-1B59-BEB7-2281-DC8693F44CA5}"/>
              </a:ext>
            </a:extLst>
          </p:cNvPr>
          <p:cNvGrpSpPr>
            <a:grpSpLocks/>
          </p:cNvGrpSpPr>
          <p:nvPr/>
        </p:nvGrpSpPr>
        <p:grpSpPr bwMode="auto">
          <a:xfrm rot="60000">
            <a:off x="1508488" y="2588454"/>
            <a:ext cx="1931987" cy="288925"/>
            <a:chOff x="2297" y="1429"/>
            <a:chExt cx="1217" cy="182"/>
          </a:xfrm>
        </p:grpSpPr>
        <p:sp>
          <p:nvSpPr>
            <p:cNvPr id="56" name="Freeform 32">
              <a:extLst>
                <a:ext uri="{FF2B5EF4-FFF2-40B4-BE49-F238E27FC236}">
                  <a16:creationId xmlns:a16="http://schemas.microsoft.com/office/drawing/2014/main" id="{1AE0243F-D17A-86DA-A17A-155E4EF7FFFE}"/>
                </a:ext>
              </a:extLst>
            </p:cNvPr>
            <p:cNvSpPr>
              <a:spLocks noChangeArrowheads="1"/>
            </p:cNvSpPr>
            <p:nvPr/>
          </p:nvSpPr>
          <p:spPr bwMode="auto">
            <a:xfrm>
              <a:off x="2297" y="1429"/>
              <a:ext cx="1218" cy="182"/>
            </a:xfrm>
            <a:custGeom>
              <a:avLst/>
              <a:gdLst>
                <a:gd name="T0" fmla="*/ 2687 w 5374"/>
                <a:gd name="T1" fmla="*/ 806 h 807"/>
                <a:gd name="T2" fmla="*/ 0 w 5374"/>
                <a:gd name="T3" fmla="*/ 806 h 807"/>
                <a:gd name="T4" fmla="*/ 0 w 5374"/>
                <a:gd name="T5" fmla="*/ 0 h 807"/>
                <a:gd name="T6" fmla="*/ 5373 w 5374"/>
                <a:gd name="T7" fmla="*/ 0 h 807"/>
                <a:gd name="T8" fmla="*/ 5373 w 5374"/>
                <a:gd name="T9" fmla="*/ 806 h 807"/>
                <a:gd name="T10" fmla="*/ 2687 w 5374"/>
                <a:gd name="T11" fmla="*/ 806 h 807"/>
              </a:gdLst>
              <a:ahLst/>
              <a:cxnLst>
                <a:cxn ang="0">
                  <a:pos x="T0" y="T1"/>
                </a:cxn>
                <a:cxn ang="0">
                  <a:pos x="T2" y="T3"/>
                </a:cxn>
                <a:cxn ang="0">
                  <a:pos x="T4" y="T5"/>
                </a:cxn>
                <a:cxn ang="0">
                  <a:pos x="T6" y="T7"/>
                </a:cxn>
                <a:cxn ang="0">
                  <a:pos x="T8" y="T9"/>
                </a:cxn>
                <a:cxn ang="0">
                  <a:pos x="T10" y="T11"/>
                </a:cxn>
              </a:cxnLst>
              <a:rect l="0" t="0" r="r" b="b"/>
              <a:pathLst>
                <a:path w="5374" h="807">
                  <a:moveTo>
                    <a:pt x="2687" y="806"/>
                  </a:moveTo>
                  <a:lnTo>
                    <a:pt x="0" y="806"/>
                  </a:lnTo>
                  <a:lnTo>
                    <a:pt x="0" y="0"/>
                  </a:lnTo>
                  <a:lnTo>
                    <a:pt x="5373" y="0"/>
                  </a:lnTo>
                  <a:lnTo>
                    <a:pt x="5373" y="806"/>
                  </a:lnTo>
                  <a:lnTo>
                    <a:pt x="2687" y="806"/>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7" name="Freeform 33">
              <a:extLst>
                <a:ext uri="{FF2B5EF4-FFF2-40B4-BE49-F238E27FC236}">
                  <a16:creationId xmlns:a16="http://schemas.microsoft.com/office/drawing/2014/main" id="{BE018EEA-A039-A0BB-B591-EBB1B295304E}"/>
                </a:ext>
              </a:extLst>
            </p:cNvPr>
            <p:cNvSpPr>
              <a:spLocks noChangeArrowheads="1"/>
            </p:cNvSpPr>
            <p:nvPr/>
          </p:nvSpPr>
          <p:spPr bwMode="auto">
            <a:xfrm>
              <a:off x="2300" y="1501"/>
              <a:ext cx="62" cy="103"/>
            </a:xfrm>
            <a:custGeom>
              <a:avLst/>
              <a:gdLst>
                <a:gd name="T0" fmla="*/ 275 w 279"/>
                <a:gd name="T1" fmla="*/ 43 h 457"/>
                <a:gd name="T2" fmla="*/ 278 w 279"/>
                <a:gd name="T3" fmla="*/ 28 h 457"/>
                <a:gd name="T4" fmla="*/ 261 w 279"/>
                <a:gd name="T5" fmla="*/ 8 h 457"/>
                <a:gd name="T6" fmla="*/ 238 w 279"/>
                <a:gd name="T7" fmla="*/ 22 h 457"/>
                <a:gd name="T8" fmla="*/ 230 w 279"/>
                <a:gd name="T9" fmla="*/ 60 h 457"/>
                <a:gd name="T10" fmla="*/ 219 w 279"/>
                <a:gd name="T11" fmla="*/ 116 h 457"/>
                <a:gd name="T12" fmla="*/ 190 w 279"/>
                <a:gd name="T13" fmla="*/ 243 h 457"/>
                <a:gd name="T14" fmla="*/ 125 w 279"/>
                <a:gd name="T15" fmla="*/ 303 h 457"/>
                <a:gd name="T16" fmla="*/ 85 w 279"/>
                <a:gd name="T17" fmla="*/ 246 h 457"/>
                <a:gd name="T18" fmla="*/ 118 w 279"/>
                <a:gd name="T19" fmla="*/ 108 h 457"/>
                <a:gd name="T20" fmla="*/ 128 w 279"/>
                <a:gd name="T21" fmla="*/ 58 h 457"/>
                <a:gd name="T22" fmla="*/ 78 w 279"/>
                <a:gd name="T23" fmla="*/ 0 h 457"/>
                <a:gd name="T24" fmla="*/ 0 w 279"/>
                <a:gd name="T25" fmla="*/ 108 h 457"/>
                <a:gd name="T26" fmla="*/ 7 w 279"/>
                <a:gd name="T27" fmla="*/ 116 h 457"/>
                <a:gd name="T28" fmla="*/ 17 w 279"/>
                <a:gd name="T29" fmla="*/ 101 h 457"/>
                <a:gd name="T30" fmla="*/ 78 w 279"/>
                <a:gd name="T31" fmla="*/ 17 h 457"/>
                <a:gd name="T32" fmla="*/ 92 w 279"/>
                <a:gd name="T33" fmla="*/ 38 h 457"/>
                <a:gd name="T34" fmla="*/ 82 w 279"/>
                <a:gd name="T35" fmla="*/ 88 h 457"/>
                <a:gd name="T36" fmla="*/ 48 w 279"/>
                <a:gd name="T37" fmla="*/ 236 h 457"/>
                <a:gd name="T38" fmla="*/ 121 w 279"/>
                <a:gd name="T39" fmla="*/ 319 h 457"/>
                <a:gd name="T40" fmla="*/ 180 w 279"/>
                <a:gd name="T41" fmla="*/ 288 h 457"/>
                <a:gd name="T42" fmla="*/ 143 w 279"/>
                <a:gd name="T43" fmla="*/ 396 h 457"/>
                <a:gd name="T44" fmla="*/ 77 w 279"/>
                <a:gd name="T45" fmla="*/ 441 h 457"/>
                <a:gd name="T46" fmla="*/ 31 w 279"/>
                <a:gd name="T47" fmla="*/ 411 h 457"/>
                <a:gd name="T48" fmla="*/ 58 w 279"/>
                <a:gd name="T49" fmla="*/ 402 h 457"/>
                <a:gd name="T50" fmla="*/ 68 w 279"/>
                <a:gd name="T51" fmla="*/ 372 h 457"/>
                <a:gd name="T52" fmla="*/ 45 w 279"/>
                <a:gd name="T53" fmla="*/ 347 h 457"/>
                <a:gd name="T54" fmla="*/ 11 w 279"/>
                <a:gd name="T55" fmla="*/ 396 h 457"/>
                <a:gd name="T56" fmla="*/ 77 w 279"/>
                <a:gd name="T57" fmla="*/ 456 h 457"/>
                <a:gd name="T58" fmla="*/ 216 w 279"/>
                <a:gd name="T59" fmla="*/ 311 h 457"/>
                <a:gd name="T60" fmla="*/ 275 w 279"/>
                <a:gd name="T61" fmla="*/ 4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9" h="457">
                  <a:moveTo>
                    <a:pt x="275" y="43"/>
                  </a:moveTo>
                  <a:cubicBezTo>
                    <a:pt x="278" y="33"/>
                    <a:pt x="278" y="32"/>
                    <a:pt x="278" y="28"/>
                  </a:cubicBezTo>
                  <a:cubicBezTo>
                    <a:pt x="278" y="13"/>
                    <a:pt x="270" y="8"/>
                    <a:pt x="261" y="8"/>
                  </a:cubicBezTo>
                  <a:cubicBezTo>
                    <a:pt x="254" y="8"/>
                    <a:pt x="244" y="12"/>
                    <a:pt x="238" y="22"/>
                  </a:cubicBezTo>
                  <a:cubicBezTo>
                    <a:pt x="237" y="27"/>
                    <a:pt x="233" y="48"/>
                    <a:pt x="230" y="60"/>
                  </a:cubicBezTo>
                  <a:cubicBezTo>
                    <a:pt x="227" y="78"/>
                    <a:pt x="221" y="98"/>
                    <a:pt x="219" y="116"/>
                  </a:cubicBezTo>
                  <a:lnTo>
                    <a:pt x="190" y="243"/>
                  </a:lnTo>
                  <a:cubicBezTo>
                    <a:pt x="189" y="253"/>
                    <a:pt x="163" y="303"/>
                    <a:pt x="125" y="303"/>
                  </a:cubicBezTo>
                  <a:cubicBezTo>
                    <a:pt x="92" y="303"/>
                    <a:pt x="85" y="273"/>
                    <a:pt x="85" y="246"/>
                  </a:cubicBezTo>
                  <a:cubicBezTo>
                    <a:pt x="85" y="213"/>
                    <a:pt x="97" y="171"/>
                    <a:pt x="118" y="108"/>
                  </a:cubicBezTo>
                  <a:cubicBezTo>
                    <a:pt x="126" y="80"/>
                    <a:pt x="128" y="71"/>
                    <a:pt x="128" y="58"/>
                  </a:cubicBezTo>
                  <a:cubicBezTo>
                    <a:pt x="128" y="27"/>
                    <a:pt x="109" y="0"/>
                    <a:pt x="78" y="0"/>
                  </a:cubicBezTo>
                  <a:cubicBezTo>
                    <a:pt x="23" y="0"/>
                    <a:pt x="0" y="101"/>
                    <a:pt x="0" y="108"/>
                  </a:cubicBezTo>
                  <a:cubicBezTo>
                    <a:pt x="0" y="116"/>
                    <a:pt x="6" y="116"/>
                    <a:pt x="7" y="116"/>
                  </a:cubicBezTo>
                  <a:cubicBezTo>
                    <a:pt x="14" y="116"/>
                    <a:pt x="14" y="113"/>
                    <a:pt x="17" y="101"/>
                  </a:cubicBezTo>
                  <a:cubicBezTo>
                    <a:pt x="33" y="37"/>
                    <a:pt x="58" y="17"/>
                    <a:pt x="78" y="17"/>
                  </a:cubicBezTo>
                  <a:cubicBezTo>
                    <a:pt x="82" y="17"/>
                    <a:pt x="92" y="17"/>
                    <a:pt x="92" y="38"/>
                  </a:cubicBezTo>
                  <a:cubicBezTo>
                    <a:pt x="92" y="57"/>
                    <a:pt x="87" y="73"/>
                    <a:pt x="82" y="88"/>
                  </a:cubicBezTo>
                  <a:cubicBezTo>
                    <a:pt x="58" y="161"/>
                    <a:pt x="48" y="203"/>
                    <a:pt x="48" y="236"/>
                  </a:cubicBezTo>
                  <a:cubicBezTo>
                    <a:pt x="48" y="298"/>
                    <a:pt x="85" y="319"/>
                    <a:pt x="121" y="319"/>
                  </a:cubicBezTo>
                  <a:cubicBezTo>
                    <a:pt x="145" y="319"/>
                    <a:pt x="165" y="308"/>
                    <a:pt x="180" y="288"/>
                  </a:cubicBezTo>
                  <a:cubicBezTo>
                    <a:pt x="173" y="323"/>
                    <a:pt x="167" y="357"/>
                    <a:pt x="143" y="396"/>
                  </a:cubicBezTo>
                  <a:cubicBezTo>
                    <a:pt x="126" y="421"/>
                    <a:pt x="104" y="441"/>
                    <a:pt x="77" y="441"/>
                  </a:cubicBezTo>
                  <a:cubicBezTo>
                    <a:pt x="68" y="441"/>
                    <a:pt x="41" y="437"/>
                    <a:pt x="31" y="411"/>
                  </a:cubicBezTo>
                  <a:cubicBezTo>
                    <a:pt x="41" y="411"/>
                    <a:pt x="48" y="411"/>
                    <a:pt x="58" y="402"/>
                  </a:cubicBezTo>
                  <a:cubicBezTo>
                    <a:pt x="62" y="396"/>
                    <a:pt x="68" y="387"/>
                    <a:pt x="68" y="372"/>
                  </a:cubicBezTo>
                  <a:cubicBezTo>
                    <a:pt x="68" y="351"/>
                    <a:pt x="51" y="347"/>
                    <a:pt x="45" y="347"/>
                  </a:cubicBezTo>
                  <a:cubicBezTo>
                    <a:pt x="33" y="347"/>
                    <a:pt x="11" y="359"/>
                    <a:pt x="11" y="396"/>
                  </a:cubicBezTo>
                  <a:cubicBezTo>
                    <a:pt x="11" y="429"/>
                    <a:pt x="40" y="456"/>
                    <a:pt x="77" y="456"/>
                  </a:cubicBezTo>
                  <a:cubicBezTo>
                    <a:pt x="139" y="456"/>
                    <a:pt x="202" y="391"/>
                    <a:pt x="216" y="311"/>
                  </a:cubicBezTo>
                  <a:lnTo>
                    <a:pt x="275" y="4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8" name="Freeform 34">
              <a:extLst>
                <a:ext uri="{FF2B5EF4-FFF2-40B4-BE49-F238E27FC236}">
                  <a16:creationId xmlns:a16="http://schemas.microsoft.com/office/drawing/2014/main" id="{0C326FF7-9C27-63CF-E872-2D4873C059B8}"/>
                </a:ext>
              </a:extLst>
            </p:cNvPr>
            <p:cNvSpPr>
              <a:spLocks noChangeArrowheads="1"/>
            </p:cNvSpPr>
            <p:nvPr/>
          </p:nvSpPr>
          <p:spPr bwMode="auto">
            <a:xfrm>
              <a:off x="2367" y="1546"/>
              <a:ext cx="58" cy="50"/>
            </a:xfrm>
            <a:custGeom>
              <a:avLst/>
              <a:gdLst>
                <a:gd name="T0" fmla="*/ 31 w 258"/>
                <a:gd name="T1" fmla="*/ 188 h 224"/>
                <a:gd name="T2" fmla="*/ 27 w 258"/>
                <a:gd name="T3" fmla="*/ 208 h 224"/>
                <a:gd name="T4" fmla="*/ 43 w 258"/>
                <a:gd name="T5" fmla="*/ 223 h 224"/>
                <a:gd name="T6" fmla="*/ 58 w 258"/>
                <a:gd name="T7" fmla="*/ 211 h 224"/>
                <a:gd name="T8" fmla="*/ 65 w 258"/>
                <a:gd name="T9" fmla="*/ 181 h 224"/>
                <a:gd name="T10" fmla="*/ 75 w 258"/>
                <a:gd name="T11" fmla="*/ 138 h 224"/>
                <a:gd name="T12" fmla="*/ 82 w 258"/>
                <a:gd name="T13" fmla="*/ 103 h 224"/>
                <a:gd name="T14" fmla="*/ 99 w 258"/>
                <a:gd name="T15" fmla="*/ 60 h 224"/>
                <a:gd name="T16" fmla="*/ 163 w 258"/>
                <a:gd name="T17" fmla="*/ 13 h 224"/>
                <a:gd name="T18" fmla="*/ 187 w 258"/>
                <a:gd name="T19" fmla="*/ 48 h 224"/>
                <a:gd name="T20" fmla="*/ 163 w 258"/>
                <a:gd name="T21" fmla="*/ 153 h 224"/>
                <a:gd name="T22" fmla="*/ 156 w 258"/>
                <a:gd name="T23" fmla="*/ 180 h 224"/>
                <a:gd name="T24" fmla="*/ 196 w 258"/>
                <a:gd name="T25" fmla="*/ 223 h 224"/>
                <a:gd name="T26" fmla="*/ 257 w 258"/>
                <a:gd name="T27" fmla="*/ 148 h 224"/>
                <a:gd name="T28" fmla="*/ 250 w 258"/>
                <a:gd name="T29" fmla="*/ 140 h 224"/>
                <a:gd name="T30" fmla="*/ 241 w 258"/>
                <a:gd name="T31" fmla="*/ 150 h 224"/>
                <a:gd name="T32" fmla="*/ 197 w 258"/>
                <a:gd name="T33" fmla="*/ 209 h 224"/>
                <a:gd name="T34" fmla="*/ 187 w 258"/>
                <a:gd name="T35" fmla="*/ 191 h 224"/>
                <a:gd name="T36" fmla="*/ 197 w 258"/>
                <a:gd name="T37" fmla="*/ 151 h 224"/>
                <a:gd name="T38" fmla="*/ 220 w 258"/>
                <a:gd name="T39" fmla="*/ 57 h 224"/>
                <a:gd name="T40" fmla="*/ 165 w 258"/>
                <a:gd name="T41" fmla="*/ 0 h 224"/>
                <a:gd name="T42" fmla="*/ 94 w 258"/>
                <a:gd name="T43" fmla="*/ 43 h 224"/>
                <a:gd name="T44" fmla="*/ 50 w 258"/>
                <a:gd name="T45" fmla="*/ 0 h 224"/>
                <a:gd name="T46" fmla="*/ 16 w 258"/>
                <a:gd name="T47" fmla="*/ 28 h 224"/>
                <a:gd name="T48" fmla="*/ 0 w 258"/>
                <a:gd name="T49" fmla="*/ 76 h 224"/>
                <a:gd name="T50" fmla="*/ 7 w 258"/>
                <a:gd name="T51" fmla="*/ 81 h 224"/>
                <a:gd name="T52" fmla="*/ 17 w 258"/>
                <a:gd name="T53" fmla="*/ 68 h 224"/>
                <a:gd name="T54" fmla="*/ 48 w 258"/>
                <a:gd name="T55" fmla="*/ 13 h 224"/>
                <a:gd name="T56" fmla="*/ 61 w 258"/>
                <a:gd name="T57" fmla="*/ 38 h 224"/>
                <a:gd name="T58" fmla="*/ 54 w 258"/>
                <a:gd name="T59" fmla="*/ 80 h 224"/>
                <a:gd name="T60" fmla="*/ 44 w 258"/>
                <a:gd name="T61" fmla="*/ 123 h 224"/>
                <a:gd name="T62" fmla="*/ 31 w 258"/>
                <a:gd name="T63"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8" h="224">
                  <a:moveTo>
                    <a:pt x="31" y="188"/>
                  </a:moveTo>
                  <a:cubicBezTo>
                    <a:pt x="31" y="193"/>
                    <a:pt x="27" y="206"/>
                    <a:pt x="27" y="208"/>
                  </a:cubicBezTo>
                  <a:cubicBezTo>
                    <a:pt x="27" y="219"/>
                    <a:pt x="35" y="223"/>
                    <a:pt x="43" y="223"/>
                  </a:cubicBezTo>
                  <a:cubicBezTo>
                    <a:pt x="50" y="223"/>
                    <a:pt x="57" y="218"/>
                    <a:pt x="58" y="211"/>
                  </a:cubicBezTo>
                  <a:cubicBezTo>
                    <a:pt x="60" y="208"/>
                    <a:pt x="65" y="191"/>
                    <a:pt x="65" y="181"/>
                  </a:cubicBezTo>
                  <a:cubicBezTo>
                    <a:pt x="68" y="171"/>
                    <a:pt x="71" y="150"/>
                    <a:pt x="75" y="138"/>
                  </a:cubicBezTo>
                  <a:cubicBezTo>
                    <a:pt x="78" y="126"/>
                    <a:pt x="79" y="116"/>
                    <a:pt x="82" y="103"/>
                  </a:cubicBezTo>
                  <a:cubicBezTo>
                    <a:pt x="87" y="83"/>
                    <a:pt x="87" y="80"/>
                    <a:pt x="99" y="60"/>
                  </a:cubicBezTo>
                  <a:cubicBezTo>
                    <a:pt x="112" y="40"/>
                    <a:pt x="131" y="13"/>
                    <a:pt x="163" y="13"/>
                  </a:cubicBezTo>
                  <a:cubicBezTo>
                    <a:pt x="187" y="13"/>
                    <a:pt x="187" y="38"/>
                    <a:pt x="187" y="48"/>
                  </a:cubicBezTo>
                  <a:cubicBezTo>
                    <a:pt x="187" y="78"/>
                    <a:pt x="170" y="131"/>
                    <a:pt x="163" y="153"/>
                  </a:cubicBezTo>
                  <a:cubicBezTo>
                    <a:pt x="159" y="168"/>
                    <a:pt x="156" y="171"/>
                    <a:pt x="156" y="180"/>
                  </a:cubicBezTo>
                  <a:cubicBezTo>
                    <a:pt x="156" y="206"/>
                    <a:pt x="176" y="223"/>
                    <a:pt x="196" y="223"/>
                  </a:cubicBezTo>
                  <a:cubicBezTo>
                    <a:pt x="238" y="223"/>
                    <a:pt x="257" y="156"/>
                    <a:pt x="257" y="148"/>
                  </a:cubicBezTo>
                  <a:cubicBezTo>
                    <a:pt x="257" y="140"/>
                    <a:pt x="253" y="140"/>
                    <a:pt x="250" y="140"/>
                  </a:cubicBezTo>
                  <a:cubicBezTo>
                    <a:pt x="246" y="140"/>
                    <a:pt x="244" y="143"/>
                    <a:pt x="241" y="150"/>
                  </a:cubicBezTo>
                  <a:cubicBezTo>
                    <a:pt x="233" y="188"/>
                    <a:pt x="214" y="209"/>
                    <a:pt x="197" y="209"/>
                  </a:cubicBezTo>
                  <a:cubicBezTo>
                    <a:pt x="189" y="209"/>
                    <a:pt x="187" y="203"/>
                    <a:pt x="187" y="191"/>
                  </a:cubicBezTo>
                  <a:cubicBezTo>
                    <a:pt x="187" y="180"/>
                    <a:pt x="189" y="173"/>
                    <a:pt x="197" y="151"/>
                  </a:cubicBezTo>
                  <a:cubicBezTo>
                    <a:pt x="202" y="136"/>
                    <a:pt x="220" y="83"/>
                    <a:pt x="220" y="57"/>
                  </a:cubicBezTo>
                  <a:cubicBezTo>
                    <a:pt x="220" y="8"/>
                    <a:pt x="187" y="0"/>
                    <a:pt x="165" y="0"/>
                  </a:cubicBezTo>
                  <a:cubicBezTo>
                    <a:pt x="129" y="0"/>
                    <a:pt x="105" y="27"/>
                    <a:pt x="94" y="43"/>
                  </a:cubicBezTo>
                  <a:cubicBezTo>
                    <a:pt x="91" y="12"/>
                    <a:pt x="65" y="0"/>
                    <a:pt x="50" y="0"/>
                  </a:cubicBezTo>
                  <a:cubicBezTo>
                    <a:pt x="31" y="0"/>
                    <a:pt x="20" y="17"/>
                    <a:pt x="16" y="28"/>
                  </a:cubicBezTo>
                  <a:cubicBezTo>
                    <a:pt x="6" y="43"/>
                    <a:pt x="0" y="73"/>
                    <a:pt x="0" y="76"/>
                  </a:cubicBezTo>
                  <a:cubicBezTo>
                    <a:pt x="0" y="81"/>
                    <a:pt x="6" y="81"/>
                    <a:pt x="7" y="81"/>
                  </a:cubicBezTo>
                  <a:cubicBezTo>
                    <a:pt x="14" y="81"/>
                    <a:pt x="14" y="80"/>
                    <a:pt x="17" y="68"/>
                  </a:cubicBezTo>
                  <a:cubicBezTo>
                    <a:pt x="24" y="38"/>
                    <a:pt x="31" y="13"/>
                    <a:pt x="48" y="13"/>
                  </a:cubicBezTo>
                  <a:cubicBezTo>
                    <a:pt x="58" y="13"/>
                    <a:pt x="61" y="23"/>
                    <a:pt x="61" y="38"/>
                  </a:cubicBezTo>
                  <a:cubicBezTo>
                    <a:pt x="61" y="48"/>
                    <a:pt x="58" y="67"/>
                    <a:pt x="54" y="80"/>
                  </a:cubicBezTo>
                  <a:cubicBezTo>
                    <a:pt x="51" y="91"/>
                    <a:pt x="48" y="113"/>
                    <a:pt x="44" y="123"/>
                  </a:cubicBezTo>
                  <a:lnTo>
                    <a:pt x="31" y="18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9" name="Freeform 35">
              <a:extLst>
                <a:ext uri="{FF2B5EF4-FFF2-40B4-BE49-F238E27FC236}">
                  <a16:creationId xmlns:a16="http://schemas.microsoft.com/office/drawing/2014/main" id="{62B70712-351F-1776-59F9-4A55621AF1C3}"/>
                </a:ext>
              </a:extLst>
            </p:cNvPr>
            <p:cNvSpPr>
              <a:spLocks noChangeArrowheads="1"/>
            </p:cNvSpPr>
            <p:nvPr/>
          </p:nvSpPr>
          <p:spPr bwMode="auto">
            <a:xfrm>
              <a:off x="2482" y="1513"/>
              <a:ext cx="90" cy="37"/>
            </a:xfrm>
            <a:custGeom>
              <a:avLst/>
              <a:gdLst>
                <a:gd name="T0" fmla="*/ 400 w 401"/>
                <a:gd name="T1" fmla="*/ 23 h 167"/>
                <a:gd name="T2" fmla="*/ 392 w 401"/>
                <a:gd name="T3" fmla="*/ 0 h 167"/>
                <a:gd name="T4" fmla="*/ 385 w 401"/>
                <a:gd name="T5" fmla="*/ 20 h 167"/>
                <a:gd name="T6" fmla="*/ 299 w 401"/>
                <a:gd name="T7" fmla="*/ 126 h 167"/>
                <a:gd name="T8" fmla="*/ 203 w 401"/>
                <a:gd name="T9" fmla="*/ 67 h 167"/>
                <a:gd name="T10" fmla="*/ 101 w 401"/>
                <a:gd name="T11" fmla="*/ 0 h 167"/>
                <a:gd name="T12" fmla="*/ 0 w 401"/>
                <a:gd name="T13" fmla="*/ 141 h 167"/>
                <a:gd name="T14" fmla="*/ 9 w 401"/>
                <a:gd name="T15" fmla="*/ 163 h 167"/>
                <a:gd name="T16" fmla="*/ 17 w 401"/>
                <a:gd name="T17" fmla="*/ 148 h 167"/>
                <a:gd name="T18" fmla="*/ 101 w 401"/>
                <a:gd name="T19" fmla="*/ 40 h 167"/>
                <a:gd name="T20" fmla="*/ 197 w 401"/>
                <a:gd name="T21" fmla="*/ 100 h 167"/>
                <a:gd name="T22" fmla="*/ 299 w 401"/>
                <a:gd name="T23" fmla="*/ 166 h 167"/>
                <a:gd name="T24" fmla="*/ 400 w 401"/>
                <a:gd name="T25" fmla="*/ 2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167">
                  <a:moveTo>
                    <a:pt x="400" y="23"/>
                  </a:moveTo>
                  <a:cubicBezTo>
                    <a:pt x="400" y="8"/>
                    <a:pt x="397" y="0"/>
                    <a:pt x="392" y="0"/>
                  </a:cubicBezTo>
                  <a:cubicBezTo>
                    <a:pt x="390" y="0"/>
                    <a:pt x="385" y="7"/>
                    <a:pt x="385" y="20"/>
                  </a:cubicBezTo>
                  <a:cubicBezTo>
                    <a:pt x="382" y="88"/>
                    <a:pt x="342" y="126"/>
                    <a:pt x="299" y="126"/>
                  </a:cubicBezTo>
                  <a:cubicBezTo>
                    <a:pt x="263" y="126"/>
                    <a:pt x="233" y="96"/>
                    <a:pt x="203" y="67"/>
                  </a:cubicBezTo>
                  <a:cubicBezTo>
                    <a:pt x="173" y="32"/>
                    <a:pt x="142" y="0"/>
                    <a:pt x="101" y="0"/>
                  </a:cubicBezTo>
                  <a:cubicBezTo>
                    <a:pt x="35" y="0"/>
                    <a:pt x="0" y="78"/>
                    <a:pt x="0" y="141"/>
                  </a:cubicBezTo>
                  <a:cubicBezTo>
                    <a:pt x="0" y="163"/>
                    <a:pt x="9" y="163"/>
                    <a:pt x="9" y="163"/>
                  </a:cubicBezTo>
                  <a:cubicBezTo>
                    <a:pt x="16" y="163"/>
                    <a:pt x="17" y="150"/>
                    <a:pt x="17" y="148"/>
                  </a:cubicBezTo>
                  <a:cubicBezTo>
                    <a:pt x="18" y="70"/>
                    <a:pt x="65" y="40"/>
                    <a:pt x="101" y="40"/>
                  </a:cubicBezTo>
                  <a:cubicBezTo>
                    <a:pt x="139" y="40"/>
                    <a:pt x="167" y="70"/>
                    <a:pt x="197" y="100"/>
                  </a:cubicBezTo>
                  <a:cubicBezTo>
                    <a:pt x="228" y="131"/>
                    <a:pt x="258" y="166"/>
                    <a:pt x="299" y="166"/>
                  </a:cubicBezTo>
                  <a:cubicBezTo>
                    <a:pt x="365" y="166"/>
                    <a:pt x="400" y="88"/>
                    <a:pt x="400" y="23"/>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0" name="Freeform 36">
              <a:extLst>
                <a:ext uri="{FF2B5EF4-FFF2-40B4-BE49-F238E27FC236}">
                  <a16:creationId xmlns:a16="http://schemas.microsoft.com/office/drawing/2014/main" id="{AC0261F1-A480-5E21-9F44-393E8D2F41A5}"/>
                </a:ext>
              </a:extLst>
            </p:cNvPr>
            <p:cNvSpPr>
              <a:spLocks noChangeArrowheads="1"/>
            </p:cNvSpPr>
            <p:nvPr/>
          </p:nvSpPr>
          <p:spPr bwMode="auto">
            <a:xfrm>
              <a:off x="2613" y="1449"/>
              <a:ext cx="136" cy="131"/>
            </a:xfrm>
            <a:custGeom>
              <a:avLst/>
              <a:gdLst>
                <a:gd name="T0" fmla="*/ 202 w 604"/>
                <a:gd name="T1" fmla="*/ 141 h 581"/>
                <a:gd name="T2" fmla="*/ 253 w 604"/>
                <a:gd name="T3" fmla="*/ 318 h 581"/>
                <a:gd name="T4" fmla="*/ 343 w 604"/>
                <a:gd name="T5" fmla="*/ 549 h 581"/>
                <a:gd name="T6" fmla="*/ 358 w 604"/>
                <a:gd name="T7" fmla="*/ 562 h 581"/>
                <a:gd name="T8" fmla="*/ 385 w 604"/>
                <a:gd name="T9" fmla="*/ 549 h 581"/>
                <a:gd name="T10" fmla="*/ 400 w 604"/>
                <a:gd name="T11" fmla="*/ 505 h 581"/>
                <a:gd name="T12" fmla="*/ 494 w 604"/>
                <a:gd name="T13" fmla="*/ 93 h 581"/>
                <a:gd name="T14" fmla="*/ 580 w 604"/>
                <a:gd name="T15" fmla="*/ 67 h 581"/>
                <a:gd name="T16" fmla="*/ 603 w 604"/>
                <a:gd name="T17" fmla="*/ 12 h 581"/>
                <a:gd name="T18" fmla="*/ 593 w 604"/>
                <a:gd name="T19" fmla="*/ 0 h 581"/>
                <a:gd name="T20" fmla="*/ 497 w 604"/>
                <a:gd name="T21" fmla="*/ 38 h 581"/>
                <a:gd name="T22" fmla="*/ 440 w 604"/>
                <a:gd name="T23" fmla="*/ 233 h 581"/>
                <a:gd name="T24" fmla="*/ 380 w 604"/>
                <a:gd name="T25" fmla="*/ 505 h 581"/>
                <a:gd name="T26" fmla="*/ 299 w 604"/>
                <a:gd name="T27" fmla="*/ 299 h 581"/>
                <a:gd name="T28" fmla="*/ 233 w 604"/>
                <a:gd name="T29" fmla="*/ 63 h 581"/>
                <a:gd name="T30" fmla="*/ 223 w 604"/>
                <a:gd name="T31" fmla="*/ 50 h 581"/>
                <a:gd name="T32" fmla="*/ 193 w 604"/>
                <a:gd name="T33" fmla="*/ 67 h 581"/>
                <a:gd name="T34" fmla="*/ 186 w 604"/>
                <a:gd name="T35" fmla="*/ 86 h 581"/>
                <a:gd name="T36" fmla="*/ 95 w 604"/>
                <a:gd name="T37" fmla="*/ 492 h 581"/>
                <a:gd name="T38" fmla="*/ 71 w 604"/>
                <a:gd name="T39" fmla="*/ 517 h 581"/>
                <a:gd name="T40" fmla="*/ 27 w 604"/>
                <a:gd name="T41" fmla="*/ 495 h 581"/>
                <a:gd name="T42" fmla="*/ 23 w 604"/>
                <a:gd name="T43" fmla="*/ 492 h 581"/>
                <a:gd name="T44" fmla="*/ 0 w 604"/>
                <a:gd name="T45" fmla="*/ 545 h 581"/>
                <a:gd name="T46" fmla="*/ 53 w 604"/>
                <a:gd name="T47" fmla="*/ 580 h 581"/>
                <a:gd name="T48" fmla="*/ 133 w 604"/>
                <a:gd name="T49" fmla="*/ 449 h 581"/>
                <a:gd name="T50" fmla="*/ 202 w 604"/>
                <a:gd name="T51" fmla="*/ 14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4" h="581">
                  <a:moveTo>
                    <a:pt x="202" y="141"/>
                  </a:moveTo>
                  <a:cubicBezTo>
                    <a:pt x="211" y="178"/>
                    <a:pt x="224" y="229"/>
                    <a:pt x="253" y="318"/>
                  </a:cubicBezTo>
                  <a:cubicBezTo>
                    <a:pt x="290" y="437"/>
                    <a:pt x="307" y="480"/>
                    <a:pt x="343" y="549"/>
                  </a:cubicBezTo>
                  <a:cubicBezTo>
                    <a:pt x="351" y="562"/>
                    <a:pt x="351" y="562"/>
                    <a:pt x="358" y="562"/>
                  </a:cubicBezTo>
                  <a:cubicBezTo>
                    <a:pt x="366" y="562"/>
                    <a:pt x="378" y="555"/>
                    <a:pt x="385" y="549"/>
                  </a:cubicBezTo>
                  <a:cubicBezTo>
                    <a:pt x="393" y="540"/>
                    <a:pt x="393" y="539"/>
                    <a:pt x="400" y="505"/>
                  </a:cubicBezTo>
                  <a:cubicBezTo>
                    <a:pt x="437" y="319"/>
                    <a:pt x="483" y="126"/>
                    <a:pt x="494" y="93"/>
                  </a:cubicBezTo>
                  <a:cubicBezTo>
                    <a:pt x="494" y="91"/>
                    <a:pt x="508" y="67"/>
                    <a:pt x="580" y="67"/>
                  </a:cubicBezTo>
                  <a:cubicBezTo>
                    <a:pt x="593" y="63"/>
                    <a:pt x="603" y="28"/>
                    <a:pt x="603" y="12"/>
                  </a:cubicBezTo>
                  <a:cubicBezTo>
                    <a:pt x="603" y="0"/>
                    <a:pt x="602" y="0"/>
                    <a:pt x="593" y="0"/>
                  </a:cubicBezTo>
                  <a:cubicBezTo>
                    <a:pt x="534" y="0"/>
                    <a:pt x="505" y="30"/>
                    <a:pt x="497" y="38"/>
                  </a:cubicBezTo>
                  <a:cubicBezTo>
                    <a:pt x="480" y="63"/>
                    <a:pt x="467" y="116"/>
                    <a:pt x="440" y="233"/>
                  </a:cubicBezTo>
                  <a:cubicBezTo>
                    <a:pt x="419" y="323"/>
                    <a:pt x="399" y="412"/>
                    <a:pt x="380" y="505"/>
                  </a:cubicBezTo>
                  <a:cubicBezTo>
                    <a:pt x="348" y="447"/>
                    <a:pt x="329" y="391"/>
                    <a:pt x="299" y="299"/>
                  </a:cubicBezTo>
                  <a:cubicBezTo>
                    <a:pt x="270" y="201"/>
                    <a:pt x="248" y="128"/>
                    <a:pt x="233" y="63"/>
                  </a:cubicBezTo>
                  <a:cubicBezTo>
                    <a:pt x="228" y="50"/>
                    <a:pt x="228" y="50"/>
                    <a:pt x="223" y="50"/>
                  </a:cubicBezTo>
                  <a:cubicBezTo>
                    <a:pt x="221" y="50"/>
                    <a:pt x="210" y="50"/>
                    <a:pt x="193" y="67"/>
                  </a:cubicBezTo>
                  <a:cubicBezTo>
                    <a:pt x="187" y="71"/>
                    <a:pt x="187" y="78"/>
                    <a:pt x="186" y="86"/>
                  </a:cubicBezTo>
                  <a:cubicBezTo>
                    <a:pt x="169" y="273"/>
                    <a:pt x="112" y="459"/>
                    <a:pt x="95" y="492"/>
                  </a:cubicBezTo>
                  <a:cubicBezTo>
                    <a:pt x="92" y="502"/>
                    <a:pt x="85" y="517"/>
                    <a:pt x="71" y="517"/>
                  </a:cubicBezTo>
                  <a:cubicBezTo>
                    <a:pt x="65" y="517"/>
                    <a:pt x="43" y="512"/>
                    <a:pt x="27" y="495"/>
                  </a:cubicBezTo>
                  <a:cubicBezTo>
                    <a:pt x="24" y="492"/>
                    <a:pt x="24" y="492"/>
                    <a:pt x="23" y="492"/>
                  </a:cubicBezTo>
                  <a:cubicBezTo>
                    <a:pt x="11" y="492"/>
                    <a:pt x="0" y="527"/>
                    <a:pt x="0" y="545"/>
                  </a:cubicBezTo>
                  <a:cubicBezTo>
                    <a:pt x="0" y="567"/>
                    <a:pt x="37" y="580"/>
                    <a:pt x="53" y="580"/>
                  </a:cubicBezTo>
                  <a:cubicBezTo>
                    <a:pt x="92" y="580"/>
                    <a:pt x="122" y="480"/>
                    <a:pt x="133" y="449"/>
                  </a:cubicBezTo>
                  <a:cubicBezTo>
                    <a:pt x="170" y="321"/>
                    <a:pt x="189" y="218"/>
                    <a:pt x="202" y="141"/>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 name="Freeform 37">
              <a:extLst>
                <a:ext uri="{FF2B5EF4-FFF2-40B4-BE49-F238E27FC236}">
                  <a16:creationId xmlns:a16="http://schemas.microsoft.com/office/drawing/2014/main" id="{D51102C8-5871-2995-F922-11C65D8C9B0D}"/>
                </a:ext>
              </a:extLst>
            </p:cNvPr>
            <p:cNvSpPr>
              <a:spLocks noChangeArrowheads="1"/>
            </p:cNvSpPr>
            <p:nvPr/>
          </p:nvSpPr>
          <p:spPr bwMode="auto">
            <a:xfrm>
              <a:off x="2762" y="1453"/>
              <a:ext cx="31" cy="158"/>
            </a:xfrm>
            <a:custGeom>
              <a:avLst/>
              <a:gdLst>
                <a:gd name="T0" fmla="*/ 139 w 140"/>
                <a:gd name="T1" fmla="*/ 697 h 703"/>
                <a:gd name="T2" fmla="*/ 129 w 140"/>
                <a:gd name="T3" fmla="*/ 680 h 703"/>
                <a:gd name="T4" fmla="*/ 35 w 140"/>
                <a:gd name="T5" fmla="*/ 351 h 703"/>
                <a:gd name="T6" fmla="*/ 133 w 140"/>
                <a:gd name="T7" fmla="*/ 20 h 703"/>
                <a:gd name="T8" fmla="*/ 139 w 140"/>
                <a:gd name="T9" fmla="*/ 7 h 703"/>
                <a:gd name="T10" fmla="*/ 133 w 140"/>
                <a:gd name="T11" fmla="*/ 0 h 703"/>
                <a:gd name="T12" fmla="*/ 37 w 140"/>
                <a:gd name="T13" fmla="*/ 138 h 703"/>
                <a:gd name="T14" fmla="*/ 0 w 140"/>
                <a:gd name="T15" fmla="*/ 351 h 703"/>
                <a:gd name="T16" fmla="*/ 40 w 140"/>
                <a:gd name="T17" fmla="*/ 572 h 703"/>
                <a:gd name="T18" fmla="*/ 133 w 140"/>
                <a:gd name="T19" fmla="*/ 702 h 703"/>
                <a:gd name="T20" fmla="*/ 139 w 140"/>
                <a:gd name="T21" fmla="*/ 69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703">
                  <a:moveTo>
                    <a:pt x="139" y="697"/>
                  </a:moveTo>
                  <a:cubicBezTo>
                    <a:pt x="139" y="695"/>
                    <a:pt x="139" y="692"/>
                    <a:pt x="129" y="680"/>
                  </a:cubicBezTo>
                  <a:cubicBezTo>
                    <a:pt x="54" y="592"/>
                    <a:pt x="35" y="461"/>
                    <a:pt x="35" y="351"/>
                  </a:cubicBezTo>
                  <a:cubicBezTo>
                    <a:pt x="35" y="229"/>
                    <a:pt x="58" y="108"/>
                    <a:pt x="133" y="20"/>
                  </a:cubicBezTo>
                  <a:cubicBezTo>
                    <a:pt x="139" y="12"/>
                    <a:pt x="139" y="10"/>
                    <a:pt x="139" y="7"/>
                  </a:cubicBezTo>
                  <a:cubicBezTo>
                    <a:pt x="139" y="2"/>
                    <a:pt x="138" y="0"/>
                    <a:pt x="133" y="0"/>
                  </a:cubicBezTo>
                  <a:cubicBezTo>
                    <a:pt x="128" y="0"/>
                    <a:pt x="74" y="48"/>
                    <a:pt x="37" y="138"/>
                  </a:cubicBezTo>
                  <a:cubicBezTo>
                    <a:pt x="7" y="213"/>
                    <a:pt x="0" y="291"/>
                    <a:pt x="0" y="351"/>
                  </a:cubicBezTo>
                  <a:cubicBezTo>
                    <a:pt x="0" y="407"/>
                    <a:pt x="7" y="492"/>
                    <a:pt x="40" y="572"/>
                  </a:cubicBezTo>
                  <a:cubicBezTo>
                    <a:pt x="77" y="658"/>
                    <a:pt x="128" y="702"/>
                    <a:pt x="133" y="702"/>
                  </a:cubicBezTo>
                  <a:cubicBezTo>
                    <a:pt x="138" y="702"/>
                    <a:pt x="139" y="700"/>
                    <a:pt x="139" y="697"/>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2" name="Freeform 38">
              <a:extLst>
                <a:ext uri="{FF2B5EF4-FFF2-40B4-BE49-F238E27FC236}">
                  <a16:creationId xmlns:a16="http://schemas.microsoft.com/office/drawing/2014/main" id="{2D16F854-4667-6AEB-A437-57F16EF4D43F}"/>
                </a:ext>
              </a:extLst>
            </p:cNvPr>
            <p:cNvSpPr>
              <a:spLocks noChangeArrowheads="1"/>
            </p:cNvSpPr>
            <p:nvPr/>
          </p:nvSpPr>
          <p:spPr bwMode="auto">
            <a:xfrm>
              <a:off x="2805" y="1500"/>
              <a:ext cx="104" cy="73"/>
            </a:xfrm>
            <a:custGeom>
              <a:avLst/>
              <a:gdLst>
                <a:gd name="T0" fmla="*/ 315 w 461"/>
                <a:gd name="T1" fmla="*/ 68 h 327"/>
                <a:gd name="T2" fmla="*/ 321 w 461"/>
                <a:gd name="T3" fmla="*/ 37 h 327"/>
                <a:gd name="T4" fmla="*/ 292 w 461"/>
                <a:gd name="T5" fmla="*/ 7 h 327"/>
                <a:gd name="T6" fmla="*/ 253 w 461"/>
                <a:gd name="T7" fmla="*/ 43 h 327"/>
                <a:gd name="T8" fmla="*/ 221 w 461"/>
                <a:gd name="T9" fmla="*/ 188 h 327"/>
                <a:gd name="T10" fmla="*/ 216 w 461"/>
                <a:gd name="T11" fmla="*/ 229 h 327"/>
                <a:gd name="T12" fmla="*/ 220 w 461"/>
                <a:gd name="T13" fmla="*/ 251 h 327"/>
                <a:gd name="T14" fmla="*/ 167 w 461"/>
                <a:gd name="T15" fmla="*/ 299 h 327"/>
                <a:gd name="T16" fmla="*/ 119 w 461"/>
                <a:gd name="T17" fmla="*/ 241 h 327"/>
                <a:gd name="T18" fmla="*/ 152 w 461"/>
                <a:gd name="T19" fmla="*/ 108 h 327"/>
                <a:gd name="T20" fmla="*/ 160 w 461"/>
                <a:gd name="T21" fmla="*/ 63 h 327"/>
                <a:gd name="T22" fmla="*/ 94 w 461"/>
                <a:gd name="T23" fmla="*/ 0 h 327"/>
                <a:gd name="T24" fmla="*/ 0 w 461"/>
                <a:gd name="T25" fmla="*/ 110 h 327"/>
                <a:gd name="T26" fmla="*/ 16 w 461"/>
                <a:gd name="T27" fmla="*/ 120 h 327"/>
                <a:gd name="T28" fmla="*/ 28 w 461"/>
                <a:gd name="T29" fmla="*/ 111 h 327"/>
                <a:gd name="T30" fmla="*/ 91 w 461"/>
                <a:gd name="T31" fmla="*/ 27 h 327"/>
                <a:gd name="T32" fmla="*/ 101 w 461"/>
                <a:gd name="T33" fmla="*/ 42 h 327"/>
                <a:gd name="T34" fmla="*/ 87 w 461"/>
                <a:gd name="T35" fmla="*/ 96 h 327"/>
                <a:gd name="T36" fmla="*/ 54 w 461"/>
                <a:gd name="T37" fmla="*/ 228 h 327"/>
                <a:gd name="T38" fmla="*/ 163 w 461"/>
                <a:gd name="T39" fmla="*/ 326 h 327"/>
                <a:gd name="T40" fmla="*/ 231 w 461"/>
                <a:gd name="T41" fmla="*/ 286 h 327"/>
                <a:gd name="T42" fmla="*/ 322 w 461"/>
                <a:gd name="T43" fmla="*/ 326 h 327"/>
                <a:gd name="T44" fmla="*/ 417 w 461"/>
                <a:gd name="T45" fmla="*/ 243 h 327"/>
                <a:gd name="T46" fmla="*/ 460 w 461"/>
                <a:gd name="T47" fmla="*/ 63 h 327"/>
                <a:gd name="T48" fmla="*/ 419 w 461"/>
                <a:gd name="T49" fmla="*/ 0 h 327"/>
                <a:gd name="T50" fmla="*/ 373 w 461"/>
                <a:gd name="T51" fmla="*/ 53 h 327"/>
                <a:gd name="T52" fmla="*/ 392 w 461"/>
                <a:gd name="T53" fmla="*/ 83 h 327"/>
                <a:gd name="T54" fmla="*/ 420 w 461"/>
                <a:gd name="T55" fmla="*/ 130 h 327"/>
                <a:gd name="T56" fmla="*/ 386 w 461"/>
                <a:gd name="T57" fmla="*/ 246 h 327"/>
                <a:gd name="T58" fmla="*/ 325 w 461"/>
                <a:gd name="T59" fmla="*/ 299 h 327"/>
                <a:gd name="T60" fmla="*/ 282 w 461"/>
                <a:gd name="T61" fmla="*/ 243 h 327"/>
                <a:gd name="T62" fmla="*/ 291 w 461"/>
                <a:gd name="T63" fmla="*/ 180 h 327"/>
                <a:gd name="T64" fmla="*/ 307 w 461"/>
                <a:gd name="T65" fmla="*/ 108 h 327"/>
                <a:gd name="T66" fmla="*/ 315 w 461"/>
                <a:gd name="T67" fmla="*/ 6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1" h="327">
                  <a:moveTo>
                    <a:pt x="315" y="68"/>
                  </a:moveTo>
                  <a:cubicBezTo>
                    <a:pt x="316" y="60"/>
                    <a:pt x="321" y="42"/>
                    <a:pt x="321" y="37"/>
                  </a:cubicBezTo>
                  <a:cubicBezTo>
                    <a:pt x="321" y="22"/>
                    <a:pt x="309" y="7"/>
                    <a:pt x="292" y="7"/>
                  </a:cubicBezTo>
                  <a:cubicBezTo>
                    <a:pt x="282" y="7"/>
                    <a:pt x="261" y="12"/>
                    <a:pt x="253" y="43"/>
                  </a:cubicBezTo>
                  <a:cubicBezTo>
                    <a:pt x="241" y="88"/>
                    <a:pt x="231" y="140"/>
                    <a:pt x="221" y="188"/>
                  </a:cubicBezTo>
                  <a:cubicBezTo>
                    <a:pt x="216" y="211"/>
                    <a:pt x="216" y="221"/>
                    <a:pt x="216" y="229"/>
                  </a:cubicBezTo>
                  <a:cubicBezTo>
                    <a:pt x="216" y="249"/>
                    <a:pt x="220" y="249"/>
                    <a:pt x="220" y="251"/>
                  </a:cubicBezTo>
                  <a:cubicBezTo>
                    <a:pt x="220" y="258"/>
                    <a:pt x="203" y="299"/>
                    <a:pt x="167" y="299"/>
                  </a:cubicBezTo>
                  <a:cubicBezTo>
                    <a:pt x="119" y="299"/>
                    <a:pt x="119" y="258"/>
                    <a:pt x="119" y="241"/>
                  </a:cubicBezTo>
                  <a:cubicBezTo>
                    <a:pt x="119" y="211"/>
                    <a:pt x="126" y="180"/>
                    <a:pt x="152" y="108"/>
                  </a:cubicBezTo>
                  <a:cubicBezTo>
                    <a:pt x="155" y="91"/>
                    <a:pt x="160" y="76"/>
                    <a:pt x="160" y="63"/>
                  </a:cubicBezTo>
                  <a:cubicBezTo>
                    <a:pt x="160" y="23"/>
                    <a:pt x="126" y="0"/>
                    <a:pt x="94" y="0"/>
                  </a:cubicBezTo>
                  <a:cubicBezTo>
                    <a:pt x="31" y="0"/>
                    <a:pt x="0" y="96"/>
                    <a:pt x="0" y="110"/>
                  </a:cubicBezTo>
                  <a:cubicBezTo>
                    <a:pt x="0" y="120"/>
                    <a:pt x="10" y="120"/>
                    <a:pt x="16" y="120"/>
                  </a:cubicBezTo>
                  <a:cubicBezTo>
                    <a:pt x="23" y="120"/>
                    <a:pt x="26" y="120"/>
                    <a:pt x="28" y="111"/>
                  </a:cubicBezTo>
                  <a:cubicBezTo>
                    <a:pt x="48" y="33"/>
                    <a:pt x="79" y="27"/>
                    <a:pt x="91" y="27"/>
                  </a:cubicBezTo>
                  <a:cubicBezTo>
                    <a:pt x="94" y="27"/>
                    <a:pt x="101" y="27"/>
                    <a:pt x="101" y="42"/>
                  </a:cubicBezTo>
                  <a:cubicBezTo>
                    <a:pt x="101" y="58"/>
                    <a:pt x="94" y="76"/>
                    <a:pt x="87" y="96"/>
                  </a:cubicBezTo>
                  <a:cubicBezTo>
                    <a:pt x="65" y="163"/>
                    <a:pt x="54" y="200"/>
                    <a:pt x="54" y="228"/>
                  </a:cubicBezTo>
                  <a:cubicBezTo>
                    <a:pt x="54" y="308"/>
                    <a:pt x="112" y="326"/>
                    <a:pt x="163" y="326"/>
                  </a:cubicBezTo>
                  <a:cubicBezTo>
                    <a:pt x="176" y="326"/>
                    <a:pt x="203" y="326"/>
                    <a:pt x="231" y="286"/>
                  </a:cubicBezTo>
                  <a:cubicBezTo>
                    <a:pt x="248" y="309"/>
                    <a:pt x="274" y="326"/>
                    <a:pt x="322" y="326"/>
                  </a:cubicBezTo>
                  <a:cubicBezTo>
                    <a:pt x="358" y="326"/>
                    <a:pt x="389" y="306"/>
                    <a:pt x="417" y="243"/>
                  </a:cubicBezTo>
                  <a:cubicBezTo>
                    <a:pt x="440" y="190"/>
                    <a:pt x="460" y="100"/>
                    <a:pt x="460" y="63"/>
                  </a:cubicBezTo>
                  <a:cubicBezTo>
                    <a:pt x="460" y="0"/>
                    <a:pt x="419" y="0"/>
                    <a:pt x="419" y="0"/>
                  </a:cubicBezTo>
                  <a:cubicBezTo>
                    <a:pt x="395" y="0"/>
                    <a:pt x="373" y="28"/>
                    <a:pt x="373" y="53"/>
                  </a:cubicBezTo>
                  <a:cubicBezTo>
                    <a:pt x="373" y="73"/>
                    <a:pt x="385" y="81"/>
                    <a:pt x="392" y="83"/>
                  </a:cubicBezTo>
                  <a:cubicBezTo>
                    <a:pt x="414" y="101"/>
                    <a:pt x="420" y="116"/>
                    <a:pt x="420" y="130"/>
                  </a:cubicBezTo>
                  <a:cubicBezTo>
                    <a:pt x="420" y="140"/>
                    <a:pt x="406" y="208"/>
                    <a:pt x="386" y="246"/>
                  </a:cubicBezTo>
                  <a:cubicBezTo>
                    <a:pt x="372" y="281"/>
                    <a:pt x="351" y="299"/>
                    <a:pt x="325" y="299"/>
                  </a:cubicBezTo>
                  <a:cubicBezTo>
                    <a:pt x="282" y="299"/>
                    <a:pt x="282" y="259"/>
                    <a:pt x="282" y="243"/>
                  </a:cubicBezTo>
                  <a:cubicBezTo>
                    <a:pt x="282" y="226"/>
                    <a:pt x="282" y="216"/>
                    <a:pt x="291" y="180"/>
                  </a:cubicBezTo>
                  <a:cubicBezTo>
                    <a:pt x="297" y="160"/>
                    <a:pt x="304" y="123"/>
                    <a:pt x="307" y="108"/>
                  </a:cubicBezTo>
                  <a:lnTo>
                    <a:pt x="315" y="6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3" name="Freeform 39">
              <a:extLst>
                <a:ext uri="{FF2B5EF4-FFF2-40B4-BE49-F238E27FC236}">
                  <a16:creationId xmlns:a16="http://schemas.microsoft.com/office/drawing/2014/main" id="{7C293906-BB06-B9B5-15D0-B9437B84F6B2}"/>
                </a:ext>
              </a:extLst>
            </p:cNvPr>
            <p:cNvSpPr>
              <a:spLocks noChangeArrowheads="1"/>
            </p:cNvSpPr>
            <p:nvPr/>
          </p:nvSpPr>
          <p:spPr bwMode="auto">
            <a:xfrm>
              <a:off x="2925" y="1429"/>
              <a:ext cx="69" cy="77"/>
            </a:xfrm>
            <a:custGeom>
              <a:avLst/>
              <a:gdLst>
                <a:gd name="T0" fmla="*/ 167 w 310"/>
                <a:gd name="T1" fmla="*/ 23 h 342"/>
                <a:gd name="T2" fmla="*/ 295 w 310"/>
                <a:gd name="T3" fmla="*/ 23 h 342"/>
                <a:gd name="T4" fmla="*/ 309 w 310"/>
                <a:gd name="T5" fmla="*/ 12 h 342"/>
                <a:gd name="T6" fmla="*/ 295 w 310"/>
                <a:gd name="T7" fmla="*/ 0 h 342"/>
                <a:gd name="T8" fmla="*/ 17 w 310"/>
                <a:gd name="T9" fmla="*/ 0 h 342"/>
                <a:gd name="T10" fmla="*/ 0 w 310"/>
                <a:gd name="T11" fmla="*/ 12 h 342"/>
                <a:gd name="T12" fmla="*/ 17 w 310"/>
                <a:gd name="T13" fmla="*/ 23 h 342"/>
                <a:gd name="T14" fmla="*/ 146 w 310"/>
                <a:gd name="T15" fmla="*/ 23 h 342"/>
                <a:gd name="T16" fmla="*/ 146 w 310"/>
                <a:gd name="T17" fmla="*/ 323 h 342"/>
                <a:gd name="T18" fmla="*/ 155 w 310"/>
                <a:gd name="T19" fmla="*/ 341 h 342"/>
                <a:gd name="T20" fmla="*/ 167 w 310"/>
                <a:gd name="T21" fmla="*/ 323 h 342"/>
                <a:gd name="T22" fmla="*/ 167 w 310"/>
                <a:gd name="T23" fmla="*/ 23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342">
                  <a:moveTo>
                    <a:pt x="167" y="23"/>
                  </a:moveTo>
                  <a:lnTo>
                    <a:pt x="295" y="23"/>
                  </a:lnTo>
                  <a:cubicBezTo>
                    <a:pt x="301" y="23"/>
                    <a:pt x="309" y="23"/>
                    <a:pt x="309" y="12"/>
                  </a:cubicBezTo>
                  <a:cubicBezTo>
                    <a:pt x="309" y="0"/>
                    <a:pt x="301" y="0"/>
                    <a:pt x="295" y="0"/>
                  </a:cubicBezTo>
                  <a:lnTo>
                    <a:pt x="17" y="0"/>
                  </a:lnTo>
                  <a:cubicBezTo>
                    <a:pt x="10" y="0"/>
                    <a:pt x="0" y="0"/>
                    <a:pt x="0" y="12"/>
                  </a:cubicBezTo>
                  <a:cubicBezTo>
                    <a:pt x="0" y="23"/>
                    <a:pt x="10" y="23"/>
                    <a:pt x="17" y="23"/>
                  </a:cubicBezTo>
                  <a:lnTo>
                    <a:pt x="146" y="23"/>
                  </a:lnTo>
                  <a:lnTo>
                    <a:pt x="146" y="323"/>
                  </a:lnTo>
                  <a:cubicBezTo>
                    <a:pt x="146" y="331"/>
                    <a:pt x="146" y="341"/>
                    <a:pt x="155" y="341"/>
                  </a:cubicBezTo>
                  <a:cubicBezTo>
                    <a:pt x="167" y="341"/>
                    <a:pt x="167" y="331"/>
                    <a:pt x="167" y="323"/>
                  </a:cubicBezTo>
                  <a:lnTo>
                    <a:pt x="167" y="2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 name="Freeform 40">
              <a:extLst>
                <a:ext uri="{FF2B5EF4-FFF2-40B4-BE49-F238E27FC236}">
                  <a16:creationId xmlns:a16="http://schemas.microsoft.com/office/drawing/2014/main" id="{0A0CC1D5-E014-8917-AFD7-2326A91C1730}"/>
                </a:ext>
              </a:extLst>
            </p:cNvPr>
            <p:cNvSpPr>
              <a:spLocks noChangeArrowheads="1"/>
            </p:cNvSpPr>
            <p:nvPr/>
          </p:nvSpPr>
          <p:spPr bwMode="auto">
            <a:xfrm>
              <a:off x="3014" y="1500"/>
              <a:ext cx="77" cy="72"/>
            </a:xfrm>
            <a:custGeom>
              <a:avLst/>
              <a:gdLst>
                <a:gd name="T0" fmla="*/ 299 w 342"/>
                <a:gd name="T1" fmla="*/ 37 h 324"/>
                <a:gd name="T2" fmla="*/ 267 w 342"/>
                <a:gd name="T3" fmla="*/ 83 h 324"/>
                <a:gd name="T4" fmla="*/ 297 w 342"/>
                <a:gd name="T5" fmla="*/ 116 h 324"/>
                <a:gd name="T6" fmla="*/ 341 w 342"/>
                <a:gd name="T7" fmla="*/ 62 h 324"/>
                <a:gd name="T8" fmla="*/ 271 w 342"/>
                <a:gd name="T9" fmla="*/ 0 h 324"/>
                <a:gd name="T10" fmla="*/ 207 w 342"/>
                <a:gd name="T11" fmla="*/ 43 h 324"/>
                <a:gd name="T12" fmla="*/ 125 w 342"/>
                <a:gd name="T13" fmla="*/ 0 h 324"/>
                <a:gd name="T14" fmla="*/ 9 w 342"/>
                <a:gd name="T15" fmla="*/ 110 h 324"/>
                <a:gd name="T16" fmla="*/ 23 w 342"/>
                <a:gd name="T17" fmla="*/ 120 h 324"/>
                <a:gd name="T18" fmla="*/ 35 w 342"/>
                <a:gd name="T19" fmla="*/ 110 h 324"/>
                <a:gd name="T20" fmla="*/ 121 w 342"/>
                <a:gd name="T21" fmla="*/ 27 h 324"/>
                <a:gd name="T22" fmla="*/ 155 w 342"/>
                <a:gd name="T23" fmla="*/ 60 h 324"/>
                <a:gd name="T24" fmla="*/ 142 w 342"/>
                <a:gd name="T25" fmla="*/ 140 h 324"/>
                <a:gd name="T26" fmla="*/ 121 w 342"/>
                <a:gd name="T27" fmla="*/ 236 h 324"/>
                <a:gd name="T28" fmla="*/ 70 w 342"/>
                <a:gd name="T29" fmla="*/ 299 h 324"/>
                <a:gd name="T30" fmla="*/ 41 w 342"/>
                <a:gd name="T31" fmla="*/ 289 h 324"/>
                <a:gd name="T32" fmla="*/ 74 w 342"/>
                <a:gd name="T33" fmla="*/ 239 h 324"/>
                <a:gd name="T34" fmla="*/ 44 w 342"/>
                <a:gd name="T35" fmla="*/ 208 h 324"/>
                <a:gd name="T36" fmla="*/ 0 w 342"/>
                <a:gd name="T37" fmla="*/ 261 h 324"/>
                <a:gd name="T38" fmla="*/ 68 w 342"/>
                <a:gd name="T39" fmla="*/ 323 h 324"/>
                <a:gd name="T40" fmla="*/ 133 w 342"/>
                <a:gd name="T41" fmla="*/ 281 h 324"/>
                <a:gd name="T42" fmla="*/ 214 w 342"/>
                <a:gd name="T43" fmla="*/ 323 h 324"/>
                <a:gd name="T44" fmla="*/ 332 w 342"/>
                <a:gd name="T45" fmla="*/ 213 h 324"/>
                <a:gd name="T46" fmla="*/ 316 w 342"/>
                <a:gd name="T47" fmla="*/ 203 h 324"/>
                <a:gd name="T48" fmla="*/ 304 w 342"/>
                <a:gd name="T49" fmla="*/ 213 h 324"/>
                <a:gd name="T50" fmla="*/ 220 w 342"/>
                <a:gd name="T51" fmla="*/ 299 h 324"/>
                <a:gd name="T52" fmla="*/ 186 w 342"/>
                <a:gd name="T53" fmla="*/ 263 h 324"/>
                <a:gd name="T54" fmla="*/ 199 w 342"/>
                <a:gd name="T55" fmla="*/ 186 h 324"/>
                <a:gd name="T56" fmla="*/ 220 w 342"/>
                <a:gd name="T57" fmla="*/ 90 h 324"/>
                <a:gd name="T58" fmla="*/ 270 w 342"/>
                <a:gd name="T59" fmla="*/ 27 h 324"/>
                <a:gd name="T60" fmla="*/ 299 w 342"/>
                <a:gd name="T61" fmla="*/ 3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2" h="324">
                  <a:moveTo>
                    <a:pt x="299" y="37"/>
                  </a:moveTo>
                  <a:cubicBezTo>
                    <a:pt x="278" y="43"/>
                    <a:pt x="267" y="68"/>
                    <a:pt x="267" y="83"/>
                  </a:cubicBezTo>
                  <a:cubicBezTo>
                    <a:pt x="267" y="100"/>
                    <a:pt x="275" y="116"/>
                    <a:pt x="297" y="116"/>
                  </a:cubicBezTo>
                  <a:cubicBezTo>
                    <a:pt x="316" y="116"/>
                    <a:pt x="341" y="96"/>
                    <a:pt x="341" y="62"/>
                  </a:cubicBezTo>
                  <a:cubicBezTo>
                    <a:pt x="341" y="23"/>
                    <a:pt x="308" y="0"/>
                    <a:pt x="271" y="0"/>
                  </a:cubicBezTo>
                  <a:cubicBezTo>
                    <a:pt x="237" y="0"/>
                    <a:pt x="214" y="30"/>
                    <a:pt x="207" y="43"/>
                  </a:cubicBezTo>
                  <a:cubicBezTo>
                    <a:pt x="193" y="12"/>
                    <a:pt x="159" y="0"/>
                    <a:pt x="125" y="0"/>
                  </a:cubicBezTo>
                  <a:cubicBezTo>
                    <a:pt x="50" y="0"/>
                    <a:pt x="9" y="86"/>
                    <a:pt x="9" y="110"/>
                  </a:cubicBezTo>
                  <a:cubicBezTo>
                    <a:pt x="9" y="120"/>
                    <a:pt x="17" y="120"/>
                    <a:pt x="23" y="120"/>
                  </a:cubicBezTo>
                  <a:cubicBezTo>
                    <a:pt x="31" y="120"/>
                    <a:pt x="34" y="120"/>
                    <a:pt x="35" y="110"/>
                  </a:cubicBezTo>
                  <a:cubicBezTo>
                    <a:pt x="53" y="47"/>
                    <a:pt x="97" y="27"/>
                    <a:pt x="121" y="27"/>
                  </a:cubicBezTo>
                  <a:cubicBezTo>
                    <a:pt x="145" y="27"/>
                    <a:pt x="155" y="38"/>
                    <a:pt x="155" y="60"/>
                  </a:cubicBezTo>
                  <a:cubicBezTo>
                    <a:pt x="155" y="73"/>
                    <a:pt x="146" y="113"/>
                    <a:pt x="142" y="140"/>
                  </a:cubicBezTo>
                  <a:lnTo>
                    <a:pt x="121" y="236"/>
                  </a:lnTo>
                  <a:cubicBezTo>
                    <a:pt x="112" y="278"/>
                    <a:pt x="91" y="299"/>
                    <a:pt x="70" y="299"/>
                  </a:cubicBezTo>
                  <a:cubicBezTo>
                    <a:pt x="67" y="299"/>
                    <a:pt x="53" y="299"/>
                    <a:pt x="41" y="289"/>
                  </a:cubicBezTo>
                  <a:cubicBezTo>
                    <a:pt x="62" y="281"/>
                    <a:pt x="74" y="258"/>
                    <a:pt x="74" y="239"/>
                  </a:cubicBezTo>
                  <a:cubicBezTo>
                    <a:pt x="74" y="223"/>
                    <a:pt x="62" y="208"/>
                    <a:pt x="44" y="208"/>
                  </a:cubicBezTo>
                  <a:cubicBezTo>
                    <a:pt x="23" y="208"/>
                    <a:pt x="0" y="228"/>
                    <a:pt x="0" y="261"/>
                  </a:cubicBezTo>
                  <a:cubicBezTo>
                    <a:pt x="0" y="299"/>
                    <a:pt x="31" y="323"/>
                    <a:pt x="68" y="323"/>
                  </a:cubicBezTo>
                  <a:cubicBezTo>
                    <a:pt x="102" y="323"/>
                    <a:pt x="126" y="293"/>
                    <a:pt x="133" y="281"/>
                  </a:cubicBezTo>
                  <a:cubicBezTo>
                    <a:pt x="146" y="311"/>
                    <a:pt x="180" y="323"/>
                    <a:pt x="214" y="323"/>
                  </a:cubicBezTo>
                  <a:cubicBezTo>
                    <a:pt x="291" y="323"/>
                    <a:pt x="332" y="238"/>
                    <a:pt x="332" y="213"/>
                  </a:cubicBezTo>
                  <a:cubicBezTo>
                    <a:pt x="332" y="203"/>
                    <a:pt x="324" y="203"/>
                    <a:pt x="316" y="203"/>
                  </a:cubicBezTo>
                  <a:cubicBezTo>
                    <a:pt x="309" y="203"/>
                    <a:pt x="307" y="203"/>
                    <a:pt x="304" y="213"/>
                  </a:cubicBezTo>
                  <a:cubicBezTo>
                    <a:pt x="287" y="278"/>
                    <a:pt x="244" y="299"/>
                    <a:pt x="220" y="299"/>
                  </a:cubicBezTo>
                  <a:cubicBezTo>
                    <a:pt x="196" y="299"/>
                    <a:pt x="186" y="286"/>
                    <a:pt x="186" y="263"/>
                  </a:cubicBezTo>
                  <a:cubicBezTo>
                    <a:pt x="186" y="249"/>
                    <a:pt x="194" y="211"/>
                    <a:pt x="199" y="186"/>
                  </a:cubicBezTo>
                  <a:cubicBezTo>
                    <a:pt x="203" y="168"/>
                    <a:pt x="216" y="100"/>
                    <a:pt x="220" y="90"/>
                  </a:cubicBezTo>
                  <a:cubicBezTo>
                    <a:pt x="228" y="48"/>
                    <a:pt x="248" y="27"/>
                    <a:pt x="270" y="27"/>
                  </a:cubicBezTo>
                  <a:cubicBezTo>
                    <a:pt x="274" y="27"/>
                    <a:pt x="288" y="27"/>
                    <a:pt x="299" y="37"/>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5" name="Freeform 41">
              <a:extLst>
                <a:ext uri="{FF2B5EF4-FFF2-40B4-BE49-F238E27FC236}">
                  <a16:creationId xmlns:a16="http://schemas.microsoft.com/office/drawing/2014/main" id="{BD675765-3081-A44A-3BA5-EDDB4EC4FBC7}"/>
                </a:ext>
              </a:extLst>
            </p:cNvPr>
            <p:cNvSpPr>
              <a:spLocks noChangeArrowheads="1"/>
            </p:cNvSpPr>
            <p:nvPr/>
          </p:nvSpPr>
          <p:spPr bwMode="auto">
            <a:xfrm>
              <a:off x="3103" y="1546"/>
              <a:ext cx="58" cy="50"/>
            </a:xfrm>
            <a:custGeom>
              <a:avLst/>
              <a:gdLst>
                <a:gd name="T0" fmla="*/ 31 w 258"/>
                <a:gd name="T1" fmla="*/ 188 h 224"/>
                <a:gd name="T2" fmla="*/ 27 w 258"/>
                <a:gd name="T3" fmla="*/ 208 h 224"/>
                <a:gd name="T4" fmla="*/ 43 w 258"/>
                <a:gd name="T5" fmla="*/ 223 h 224"/>
                <a:gd name="T6" fmla="*/ 58 w 258"/>
                <a:gd name="T7" fmla="*/ 211 h 224"/>
                <a:gd name="T8" fmla="*/ 65 w 258"/>
                <a:gd name="T9" fmla="*/ 181 h 224"/>
                <a:gd name="T10" fmla="*/ 75 w 258"/>
                <a:gd name="T11" fmla="*/ 138 h 224"/>
                <a:gd name="T12" fmla="*/ 82 w 258"/>
                <a:gd name="T13" fmla="*/ 103 h 224"/>
                <a:gd name="T14" fmla="*/ 99 w 258"/>
                <a:gd name="T15" fmla="*/ 60 h 224"/>
                <a:gd name="T16" fmla="*/ 163 w 258"/>
                <a:gd name="T17" fmla="*/ 13 h 224"/>
                <a:gd name="T18" fmla="*/ 187 w 258"/>
                <a:gd name="T19" fmla="*/ 48 h 224"/>
                <a:gd name="T20" fmla="*/ 163 w 258"/>
                <a:gd name="T21" fmla="*/ 153 h 224"/>
                <a:gd name="T22" fmla="*/ 156 w 258"/>
                <a:gd name="T23" fmla="*/ 180 h 224"/>
                <a:gd name="T24" fmla="*/ 196 w 258"/>
                <a:gd name="T25" fmla="*/ 223 h 224"/>
                <a:gd name="T26" fmla="*/ 257 w 258"/>
                <a:gd name="T27" fmla="*/ 148 h 224"/>
                <a:gd name="T28" fmla="*/ 250 w 258"/>
                <a:gd name="T29" fmla="*/ 140 h 224"/>
                <a:gd name="T30" fmla="*/ 241 w 258"/>
                <a:gd name="T31" fmla="*/ 150 h 224"/>
                <a:gd name="T32" fmla="*/ 197 w 258"/>
                <a:gd name="T33" fmla="*/ 209 h 224"/>
                <a:gd name="T34" fmla="*/ 187 w 258"/>
                <a:gd name="T35" fmla="*/ 191 h 224"/>
                <a:gd name="T36" fmla="*/ 197 w 258"/>
                <a:gd name="T37" fmla="*/ 151 h 224"/>
                <a:gd name="T38" fmla="*/ 220 w 258"/>
                <a:gd name="T39" fmla="*/ 57 h 224"/>
                <a:gd name="T40" fmla="*/ 165 w 258"/>
                <a:gd name="T41" fmla="*/ 0 h 224"/>
                <a:gd name="T42" fmla="*/ 94 w 258"/>
                <a:gd name="T43" fmla="*/ 43 h 224"/>
                <a:gd name="T44" fmla="*/ 50 w 258"/>
                <a:gd name="T45" fmla="*/ 0 h 224"/>
                <a:gd name="T46" fmla="*/ 16 w 258"/>
                <a:gd name="T47" fmla="*/ 28 h 224"/>
                <a:gd name="T48" fmla="*/ 0 w 258"/>
                <a:gd name="T49" fmla="*/ 76 h 224"/>
                <a:gd name="T50" fmla="*/ 7 w 258"/>
                <a:gd name="T51" fmla="*/ 81 h 224"/>
                <a:gd name="T52" fmla="*/ 17 w 258"/>
                <a:gd name="T53" fmla="*/ 68 h 224"/>
                <a:gd name="T54" fmla="*/ 48 w 258"/>
                <a:gd name="T55" fmla="*/ 13 h 224"/>
                <a:gd name="T56" fmla="*/ 61 w 258"/>
                <a:gd name="T57" fmla="*/ 38 h 224"/>
                <a:gd name="T58" fmla="*/ 54 w 258"/>
                <a:gd name="T59" fmla="*/ 80 h 224"/>
                <a:gd name="T60" fmla="*/ 44 w 258"/>
                <a:gd name="T61" fmla="*/ 123 h 224"/>
                <a:gd name="T62" fmla="*/ 31 w 258"/>
                <a:gd name="T63"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8" h="224">
                  <a:moveTo>
                    <a:pt x="31" y="188"/>
                  </a:moveTo>
                  <a:cubicBezTo>
                    <a:pt x="31" y="193"/>
                    <a:pt x="27" y="206"/>
                    <a:pt x="27" y="208"/>
                  </a:cubicBezTo>
                  <a:cubicBezTo>
                    <a:pt x="27" y="219"/>
                    <a:pt x="35" y="223"/>
                    <a:pt x="43" y="223"/>
                  </a:cubicBezTo>
                  <a:cubicBezTo>
                    <a:pt x="50" y="223"/>
                    <a:pt x="57" y="218"/>
                    <a:pt x="58" y="211"/>
                  </a:cubicBezTo>
                  <a:cubicBezTo>
                    <a:pt x="60" y="208"/>
                    <a:pt x="65" y="191"/>
                    <a:pt x="65" y="181"/>
                  </a:cubicBezTo>
                  <a:cubicBezTo>
                    <a:pt x="68" y="171"/>
                    <a:pt x="71" y="150"/>
                    <a:pt x="75" y="138"/>
                  </a:cubicBezTo>
                  <a:cubicBezTo>
                    <a:pt x="78" y="126"/>
                    <a:pt x="79" y="116"/>
                    <a:pt x="82" y="103"/>
                  </a:cubicBezTo>
                  <a:cubicBezTo>
                    <a:pt x="87" y="83"/>
                    <a:pt x="87" y="80"/>
                    <a:pt x="99" y="60"/>
                  </a:cubicBezTo>
                  <a:cubicBezTo>
                    <a:pt x="112" y="40"/>
                    <a:pt x="131" y="13"/>
                    <a:pt x="163" y="13"/>
                  </a:cubicBezTo>
                  <a:cubicBezTo>
                    <a:pt x="187" y="13"/>
                    <a:pt x="187" y="38"/>
                    <a:pt x="187" y="48"/>
                  </a:cubicBezTo>
                  <a:cubicBezTo>
                    <a:pt x="187" y="78"/>
                    <a:pt x="170" y="131"/>
                    <a:pt x="163" y="153"/>
                  </a:cubicBezTo>
                  <a:cubicBezTo>
                    <a:pt x="159" y="168"/>
                    <a:pt x="156" y="171"/>
                    <a:pt x="156" y="180"/>
                  </a:cubicBezTo>
                  <a:cubicBezTo>
                    <a:pt x="156" y="206"/>
                    <a:pt x="176" y="223"/>
                    <a:pt x="196" y="223"/>
                  </a:cubicBezTo>
                  <a:cubicBezTo>
                    <a:pt x="238" y="223"/>
                    <a:pt x="257" y="156"/>
                    <a:pt x="257" y="148"/>
                  </a:cubicBezTo>
                  <a:cubicBezTo>
                    <a:pt x="257" y="140"/>
                    <a:pt x="253" y="140"/>
                    <a:pt x="250" y="140"/>
                  </a:cubicBezTo>
                  <a:cubicBezTo>
                    <a:pt x="246" y="140"/>
                    <a:pt x="244" y="143"/>
                    <a:pt x="241" y="150"/>
                  </a:cubicBezTo>
                  <a:cubicBezTo>
                    <a:pt x="233" y="188"/>
                    <a:pt x="214" y="209"/>
                    <a:pt x="197" y="209"/>
                  </a:cubicBezTo>
                  <a:cubicBezTo>
                    <a:pt x="189" y="209"/>
                    <a:pt x="187" y="203"/>
                    <a:pt x="187" y="191"/>
                  </a:cubicBezTo>
                  <a:cubicBezTo>
                    <a:pt x="187" y="180"/>
                    <a:pt x="189" y="173"/>
                    <a:pt x="197" y="151"/>
                  </a:cubicBezTo>
                  <a:cubicBezTo>
                    <a:pt x="202" y="136"/>
                    <a:pt x="220" y="83"/>
                    <a:pt x="220" y="57"/>
                  </a:cubicBezTo>
                  <a:cubicBezTo>
                    <a:pt x="220" y="8"/>
                    <a:pt x="187" y="0"/>
                    <a:pt x="165" y="0"/>
                  </a:cubicBezTo>
                  <a:cubicBezTo>
                    <a:pt x="129" y="0"/>
                    <a:pt x="105" y="27"/>
                    <a:pt x="94" y="43"/>
                  </a:cubicBezTo>
                  <a:cubicBezTo>
                    <a:pt x="91" y="12"/>
                    <a:pt x="65" y="0"/>
                    <a:pt x="50" y="0"/>
                  </a:cubicBezTo>
                  <a:cubicBezTo>
                    <a:pt x="31" y="0"/>
                    <a:pt x="20" y="17"/>
                    <a:pt x="16" y="28"/>
                  </a:cubicBezTo>
                  <a:cubicBezTo>
                    <a:pt x="6" y="43"/>
                    <a:pt x="0" y="73"/>
                    <a:pt x="0" y="76"/>
                  </a:cubicBezTo>
                  <a:cubicBezTo>
                    <a:pt x="0" y="81"/>
                    <a:pt x="6" y="81"/>
                    <a:pt x="7" y="81"/>
                  </a:cubicBezTo>
                  <a:cubicBezTo>
                    <a:pt x="14" y="81"/>
                    <a:pt x="14" y="80"/>
                    <a:pt x="17" y="68"/>
                  </a:cubicBezTo>
                  <a:cubicBezTo>
                    <a:pt x="24" y="38"/>
                    <a:pt x="31" y="13"/>
                    <a:pt x="48" y="13"/>
                  </a:cubicBezTo>
                  <a:cubicBezTo>
                    <a:pt x="58" y="13"/>
                    <a:pt x="61" y="23"/>
                    <a:pt x="61" y="38"/>
                  </a:cubicBezTo>
                  <a:cubicBezTo>
                    <a:pt x="61" y="48"/>
                    <a:pt x="58" y="67"/>
                    <a:pt x="54" y="80"/>
                  </a:cubicBezTo>
                  <a:cubicBezTo>
                    <a:pt x="51" y="91"/>
                    <a:pt x="48" y="113"/>
                    <a:pt x="44" y="123"/>
                  </a:cubicBezTo>
                  <a:lnTo>
                    <a:pt x="31" y="18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6" name="Freeform 42">
              <a:extLst>
                <a:ext uri="{FF2B5EF4-FFF2-40B4-BE49-F238E27FC236}">
                  <a16:creationId xmlns:a16="http://schemas.microsoft.com/office/drawing/2014/main" id="{15F62C6C-E47B-868A-A15F-205741F877E8}"/>
                </a:ext>
              </a:extLst>
            </p:cNvPr>
            <p:cNvSpPr>
              <a:spLocks noChangeArrowheads="1"/>
            </p:cNvSpPr>
            <p:nvPr/>
          </p:nvSpPr>
          <p:spPr bwMode="auto">
            <a:xfrm>
              <a:off x="3184" y="1555"/>
              <a:ext cx="15" cy="47"/>
            </a:xfrm>
            <a:custGeom>
              <a:avLst/>
              <a:gdLst>
                <a:gd name="T0" fmla="*/ 71 w 72"/>
                <a:gd name="T1" fmla="*/ 73 h 212"/>
                <a:gd name="T2" fmla="*/ 33 w 72"/>
                <a:gd name="T3" fmla="*/ 0 h 212"/>
                <a:gd name="T4" fmla="*/ 0 w 72"/>
                <a:gd name="T5" fmla="*/ 37 h 212"/>
                <a:gd name="T6" fmla="*/ 33 w 72"/>
                <a:gd name="T7" fmla="*/ 76 h 212"/>
                <a:gd name="T8" fmla="*/ 53 w 72"/>
                <a:gd name="T9" fmla="*/ 67 h 212"/>
                <a:gd name="T10" fmla="*/ 58 w 72"/>
                <a:gd name="T11" fmla="*/ 63 h 212"/>
                <a:gd name="T12" fmla="*/ 58 w 72"/>
                <a:gd name="T13" fmla="*/ 73 h 212"/>
                <a:gd name="T14" fmla="*/ 17 w 72"/>
                <a:gd name="T15" fmla="*/ 191 h 212"/>
                <a:gd name="T16" fmla="*/ 10 w 72"/>
                <a:gd name="T17" fmla="*/ 203 h 212"/>
                <a:gd name="T18" fmla="*/ 17 w 72"/>
                <a:gd name="T19" fmla="*/ 211 h 212"/>
                <a:gd name="T20" fmla="*/ 71 w 72"/>
                <a:gd name="T21" fmla="*/ 7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12">
                  <a:moveTo>
                    <a:pt x="71" y="73"/>
                  </a:moveTo>
                  <a:cubicBezTo>
                    <a:pt x="71" y="28"/>
                    <a:pt x="57" y="0"/>
                    <a:pt x="33" y="0"/>
                  </a:cubicBezTo>
                  <a:cubicBezTo>
                    <a:pt x="11" y="0"/>
                    <a:pt x="0" y="18"/>
                    <a:pt x="0" y="37"/>
                  </a:cubicBezTo>
                  <a:cubicBezTo>
                    <a:pt x="0" y="57"/>
                    <a:pt x="11" y="76"/>
                    <a:pt x="33" y="76"/>
                  </a:cubicBezTo>
                  <a:cubicBezTo>
                    <a:pt x="40" y="76"/>
                    <a:pt x="48" y="71"/>
                    <a:pt x="53" y="67"/>
                  </a:cubicBezTo>
                  <a:cubicBezTo>
                    <a:pt x="57" y="63"/>
                    <a:pt x="57" y="63"/>
                    <a:pt x="58" y="63"/>
                  </a:cubicBezTo>
                  <a:lnTo>
                    <a:pt x="58" y="73"/>
                  </a:lnTo>
                  <a:cubicBezTo>
                    <a:pt x="58" y="126"/>
                    <a:pt x="37" y="170"/>
                    <a:pt x="17" y="191"/>
                  </a:cubicBezTo>
                  <a:cubicBezTo>
                    <a:pt x="10" y="200"/>
                    <a:pt x="10" y="201"/>
                    <a:pt x="10" y="203"/>
                  </a:cubicBezTo>
                  <a:cubicBezTo>
                    <a:pt x="10" y="209"/>
                    <a:pt x="11" y="211"/>
                    <a:pt x="17" y="211"/>
                  </a:cubicBezTo>
                  <a:cubicBezTo>
                    <a:pt x="24" y="211"/>
                    <a:pt x="71" y="156"/>
                    <a:pt x="71" y="73"/>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7" name="Freeform 43">
              <a:extLst>
                <a:ext uri="{FF2B5EF4-FFF2-40B4-BE49-F238E27FC236}">
                  <a16:creationId xmlns:a16="http://schemas.microsoft.com/office/drawing/2014/main" id="{09FA5EA2-C100-17FE-3FA4-C26AC30FBE0D}"/>
                </a:ext>
              </a:extLst>
            </p:cNvPr>
            <p:cNvSpPr>
              <a:spLocks noChangeArrowheads="1"/>
            </p:cNvSpPr>
            <p:nvPr/>
          </p:nvSpPr>
          <p:spPr bwMode="auto">
            <a:xfrm>
              <a:off x="3236" y="1460"/>
              <a:ext cx="74" cy="143"/>
            </a:xfrm>
            <a:custGeom>
              <a:avLst/>
              <a:gdLst>
                <a:gd name="T0" fmla="*/ 329 w 330"/>
                <a:gd name="T1" fmla="*/ 96 h 633"/>
                <a:gd name="T2" fmla="*/ 247 w 330"/>
                <a:gd name="T3" fmla="*/ 0 h 633"/>
                <a:gd name="T4" fmla="*/ 173 w 330"/>
                <a:gd name="T5" fmla="*/ 28 h 633"/>
                <a:gd name="T6" fmla="*/ 95 w 330"/>
                <a:gd name="T7" fmla="*/ 180 h 633"/>
                <a:gd name="T8" fmla="*/ 0 w 330"/>
                <a:gd name="T9" fmla="*/ 627 h 633"/>
                <a:gd name="T10" fmla="*/ 7 w 330"/>
                <a:gd name="T11" fmla="*/ 632 h 633"/>
                <a:gd name="T12" fmla="*/ 16 w 330"/>
                <a:gd name="T13" fmla="*/ 628 h 633"/>
                <a:gd name="T14" fmla="*/ 58 w 330"/>
                <a:gd name="T15" fmla="*/ 437 h 633"/>
                <a:gd name="T16" fmla="*/ 139 w 330"/>
                <a:gd name="T17" fmla="*/ 502 h 633"/>
                <a:gd name="T18" fmla="*/ 255 w 330"/>
                <a:gd name="T19" fmla="*/ 449 h 633"/>
                <a:gd name="T20" fmla="*/ 304 w 330"/>
                <a:gd name="T21" fmla="*/ 319 h 633"/>
                <a:gd name="T22" fmla="*/ 258 w 330"/>
                <a:gd name="T23" fmla="*/ 213 h 633"/>
                <a:gd name="T24" fmla="*/ 329 w 330"/>
                <a:gd name="T25" fmla="*/ 96 h 633"/>
                <a:gd name="T26" fmla="*/ 220 w 330"/>
                <a:gd name="T27" fmla="*/ 211 h 633"/>
                <a:gd name="T28" fmla="*/ 190 w 330"/>
                <a:gd name="T29" fmla="*/ 219 h 633"/>
                <a:gd name="T30" fmla="*/ 163 w 330"/>
                <a:gd name="T31" fmla="*/ 216 h 633"/>
                <a:gd name="T32" fmla="*/ 194 w 330"/>
                <a:gd name="T33" fmla="*/ 209 h 633"/>
                <a:gd name="T34" fmla="*/ 220 w 330"/>
                <a:gd name="T35" fmla="*/ 211 h 633"/>
                <a:gd name="T36" fmla="*/ 295 w 330"/>
                <a:gd name="T37" fmla="*/ 80 h 633"/>
                <a:gd name="T38" fmla="*/ 240 w 330"/>
                <a:gd name="T39" fmla="*/ 201 h 633"/>
                <a:gd name="T40" fmla="*/ 194 w 330"/>
                <a:gd name="T41" fmla="*/ 193 h 633"/>
                <a:gd name="T42" fmla="*/ 146 w 330"/>
                <a:gd name="T43" fmla="*/ 216 h 633"/>
                <a:gd name="T44" fmla="*/ 189 w 330"/>
                <a:gd name="T45" fmla="*/ 233 h 633"/>
                <a:gd name="T46" fmla="*/ 238 w 330"/>
                <a:gd name="T47" fmla="*/ 226 h 633"/>
                <a:gd name="T48" fmla="*/ 264 w 330"/>
                <a:gd name="T49" fmla="*/ 303 h 633"/>
                <a:gd name="T50" fmla="*/ 236 w 330"/>
                <a:gd name="T51" fmla="*/ 426 h 633"/>
                <a:gd name="T52" fmla="*/ 136 w 330"/>
                <a:gd name="T53" fmla="*/ 489 h 633"/>
                <a:gd name="T54" fmla="*/ 68 w 330"/>
                <a:gd name="T55" fmla="*/ 397 h 633"/>
                <a:gd name="T56" fmla="*/ 71 w 330"/>
                <a:gd name="T57" fmla="*/ 366 h 633"/>
                <a:gd name="T58" fmla="*/ 109 w 330"/>
                <a:gd name="T59" fmla="*/ 188 h 633"/>
                <a:gd name="T60" fmla="*/ 238 w 330"/>
                <a:gd name="T61" fmla="*/ 17 h 633"/>
                <a:gd name="T62" fmla="*/ 295 w 330"/>
                <a:gd name="T63" fmla="*/ 8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633">
                  <a:moveTo>
                    <a:pt x="329" y="96"/>
                  </a:moveTo>
                  <a:cubicBezTo>
                    <a:pt x="329" y="43"/>
                    <a:pt x="295" y="0"/>
                    <a:pt x="247" y="0"/>
                  </a:cubicBezTo>
                  <a:cubicBezTo>
                    <a:pt x="211" y="0"/>
                    <a:pt x="194" y="12"/>
                    <a:pt x="173" y="28"/>
                  </a:cubicBezTo>
                  <a:cubicBezTo>
                    <a:pt x="139" y="58"/>
                    <a:pt x="108" y="126"/>
                    <a:pt x="95" y="180"/>
                  </a:cubicBezTo>
                  <a:lnTo>
                    <a:pt x="0" y="627"/>
                  </a:lnTo>
                  <a:cubicBezTo>
                    <a:pt x="0" y="628"/>
                    <a:pt x="3" y="632"/>
                    <a:pt x="7" y="632"/>
                  </a:cubicBezTo>
                  <a:cubicBezTo>
                    <a:pt x="11" y="632"/>
                    <a:pt x="14" y="632"/>
                    <a:pt x="16" y="628"/>
                  </a:cubicBezTo>
                  <a:lnTo>
                    <a:pt x="58" y="437"/>
                  </a:lnTo>
                  <a:cubicBezTo>
                    <a:pt x="68" y="477"/>
                    <a:pt x="94" y="502"/>
                    <a:pt x="139" y="502"/>
                  </a:cubicBezTo>
                  <a:cubicBezTo>
                    <a:pt x="182" y="502"/>
                    <a:pt x="228" y="479"/>
                    <a:pt x="255" y="449"/>
                  </a:cubicBezTo>
                  <a:cubicBezTo>
                    <a:pt x="282" y="416"/>
                    <a:pt x="304" y="371"/>
                    <a:pt x="304" y="319"/>
                  </a:cubicBezTo>
                  <a:cubicBezTo>
                    <a:pt x="304" y="268"/>
                    <a:pt x="281" y="231"/>
                    <a:pt x="258" y="213"/>
                  </a:cubicBezTo>
                  <a:cubicBezTo>
                    <a:pt x="292" y="190"/>
                    <a:pt x="329" y="148"/>
                    <a:pt x="329" y="96"/>
                  </a:cubicBezTo>
                  <a:close/>
                  <a:moveTo>
                    <a:pt x="220" y="211"/>
                  </a:moveTo>
                  <a:cubicBezTo>
                    <a:pt x="211" y="218"/>
                    <a:pt x="204" y="219"/>
                    <a:pt x="190" y="219"/>
                  </a:cubicBezTo>
                  <a:cubicBezTo>
                    <a:pt x="182" y="219"/>
                    <a:pt x="170" y="219"/>
                    <a:pt x="163" y="216"/>
                  </a:cubicBezTo>
                  <a:cubicBezTo>
                    <a:pt x="165" y="208"/>
                    <a:pt x="187" y="209"/>
                    <a:pt x="194" y="209"/>
                  </a:cubicBezTo>
                  <a:cubicBezTo>
                    <a:pt x="206" y="209"/>
                    <a:pt x="211" y="209"/>
                    <a:pt x="220" y="211"/>
                  </a:cubicBezTo>
                  <a:close/>
                  <a:moveTo>
                    <a:pt x="295" y="80"/>
                  </a:moveTo>
                  <a:cubicBezTo>
                    <a:pt x="295" y="130"/>
                    <a:pt x="271" y="180"/>
                    <a:pt x="240" y="201"/>
                  </a:cubicBezTo>
                  <a:cubicBezTo>
                    <a:pt x="223" y="196"/>
                    <a:pt x="211" y="193"/>
                    <a:pt x="194" y="193"/>
                  </a:cubicBezTo>
                  <a:cubicBezTo>
                    <a:pt x="180" y="193"/>
                    <a:pt x="146" y="193"/>
                    <a:pt x="146" y="216"/>
                  </a:cubicBezTo>
                  <a:cubicBezTo>
                    <a:pt x="146" y="236"/>
                    <a:pt x="179" y="233"/>
                    <a:pt x="189" y="233"/>
                  </a:cubicBezTo>
                  <a:cubicBezTo>
                    <a:pt x="211" y="233"/>
                    <a:pt x="221" y="233"/>
                    <a:pt x="238" y="226"/>
                  </a:cubicBezTo>
                  <a:cubicBezTo>
                    <a:pt x="263" y="249"/>
                    <a:pt x="264" y="271"/>
                    <a:pt x="264" y="303"/>
                  </a:cubicBezTo>
                  <a:cubicBezTo>
                    <a:pt x="265" y="346"/>
                    <a:pt x="250" y="397"/>
                    <a:pt x="236" y="426"/>
                  </a:cubicBezTo>
                  <a:cubicBezTo>
                    <a:pt x="211" y="462"/>
                    <a:pt x="170" y="489"/>
                    <a:pt x="136" y="489"/>
                  </a:cubicBezTo>
                  <a:cubicBezTo>
                    <a:pt x="92" y="489"/>
                    <a:pt x="68" y="447"/>
                    <a:pt x="68" y="397"/>
                  </a:cubicBezTo>
                  <a:cubicBezTo>
                    <a:pt x="68" y="389"/>
                    <a:pt x="68" y="379"/>
                    <a:pt x="71" y="366"/>
                  </a:cubicBezTo>
                  <a:lnTo>
                    <a:pt x="109" y="188"/>
                  </a:lnTo>
                  <a:cubicBezTo>
                    <a:pt x="122" y="128"/>
                    <a:pt x="167" y="17"/>
                    <a:pt x="238" y="17"/>
                  </a:cubicBezTo>
                  <a:cubicBezTo>
                    <a:pt x="272" y="17"/>
                    <a:pt x="295" y="38"/>
                    <a:pt x="295" y="80"/>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9" name="Freeform 44">
              <a:extLst>
                <a:ext uri="{FF2B5EF4-FFF2-40B4-BE49-F238E27FC236}">
                  <a16:creationId xmlns:a16="http://schemas.microsoft.com/office/drawing/2014/main" id="{4329A064-5CBE-07B2-2058-CD9C402FE3E9}"/>
                </a:ext>
              </a:extLst>
            </p:cNvPr>
            <p:cNvSpPr>
              <a:spLocks noChangeArrowheads="1"/>
            </p:cNvSpPr>
            <p:nvPr/>
          </p:nvSpPr>
          <p:spPr bwMode="auto">
            <a:xfrm>
              <a:off x="3327" y="1475"/>
              <a:ext cx="64" cy="5"/>
            </a:xfrm>
            <a:custGeom>
              <a:avLst/>
              <a:gdLst>
                <a:gd name="T0" fmla="*/ 270 w 285"/>
                <a:gd name="T1" fmla="*/ 27 h 28"/>
                <a:gd name="T2" fmla="*/ 284 w 285"/>
                <a:gd name="T3" fmla="*/ 12 h 28"/>
                <a:gd name="T4" fmla="*/ 270 w 285"/>
                <a:gd name="T5" fmla="*/ 0 h 28"/>
                <a:gd name="T6" fmla="*/ 17 w 285"/>
                <a:gd name="T7" fmla="*/ 0 h 28"/>
                <a:gd name="T8" fmla="*/ 0 w 285"/>
                <a:gd name="T9" fmla="*/ 12 h 28"/>
                <a:gd name="T10" fmla="*/ 17 w 285"/>
                <a:gd name="T11" fmla="*/ 27 h 28"/>
                <a:gd name="T12" fmla="*/ 270 w 285"/>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85" h="28">
                  <a:moveTo>
                    <a:pt x="270" y="27"/>
                  </a:moveTo>
                  <a:cubicBezTo>
                    <a:pt x="274" y="27"/>
                    <a:pt x="284" y="27"/>
                    <a:pt x="284" y="12"/>
                  </a:cubicBezTo>
                  <a:cubicBezTo>
                    <a:pt x="284" y="0"/>
                    <a:pt x="275" y="0"/>
                    <a:pt x="270" y="0"/>
                  </a:cubicBezTo>
                  <a:lnTo>
                    <a:pt x="17" y="0"/>
                  </a:lnTo>
                  <a:cubicBezTo>
                    <a:pt x="10" y="0"/>
                    <a:pt x="0" y="0"/>
                    <a:pt x="0" y="12"/>
                  </a:cubicBezTo>
                  <a:cubicBezTo>
                    <a:pt x="0" y="27"/>
                    <a:pt x="10" y="27"/>
                    <a:pt x="17" y="27"/>
                  </a:cubicBezTo>
                  <a:lnTo>
                    <a:pt x="270" y="27"/>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0" name="Freeform 45">
              <a:extLst>
                <a:ext uri="{FF2B5EF4-FFF2-40B4-BE49-F238E27FC236}">
                  <a16:creationId xmlns:a16="http://schemas.microsoft.com/office/drawing/2014/main" id="{1B81786F-4DC3-37F3-9DE8-F87B6EB14647}"/>
                </a:ext>
              </a:extLst>
            </p:cNvPr>
            <p:cNvSpPr>
              <a:spLocks noChangeArrowheads="1"/>
            </p:cNvSpPr>
            <p:nvPr/>
          </p:nvSpPr>
          <p:spPr bwMode="auto">
            <a:xfrm>
              <a:off x="3411" y="1433"/>
              <a:ext cx="34" cy="74"/>
            </a:xfrm>
            <a:custGeom>
              <a:avLst/>
              <a:gdLst>
                <a:gd name="T0" fmla="*/ 95 w 154"/>
                <a:gd name="T1" fmla="*/ 13 h 329"/>
                <a:gd name="T2" fmla="*/ 84 w 154"/>
                <a:gd name="T3" fmla="*/ 0 h 329"/>
                <a:gd name="T4" fmla="*/ 0 w 154"/>
                <a:gd name="T5" fmla="*/ 32 h 329"/>
                <a:gd name="T6" fmla="*/ 0 w 154"/>
                <a:gd name="T7" fmla="*/ 50 h 329"/>
                <a:gd name="T8" fmla="*/ 61 w 154"/>
                <a:gd name="T9" fmla="*/ 37 h 329"/>
                <a:gd name="T10" fmla="*/ 61 w 154"/>
                <a:gd name="T11" fmla="*/ 288 h 329"/>
                <a:gd name="T12" fmla="*/ 18 w 154"/>
                <a:gd name="T13" fmla="*/ 309 h 329"/>
                <a:gd name="T14" fmla="*/ 3 w 154"/>
                <a:gd name="T15" fmla="*/ 309 h 329"/>
                <a:gd name="T16" fmla="*/ 3 w 154"/>
                <a:gd name="T17" fmla="*/ 328 h 329"/>
                <a:gd name="T18" fmla="*/ 78 w 154"/>
                <a:gd name="T19" fmla="*/ 326 h 329"/>
                <a:gd name="T20" fmla="*/ 153 w 154"/>
                <a:gd name="T21" fmla="*/ 328 h 329"/>
                <a:gd name="T22" fmla="*/ 153 w 154"/>
                <a:gd name="T23" fmla="*/ 309 h 329"/>
                <a:gd name="T24" fmla="*/ 138 w 154"/>
                <a:gd name="T25" fmla="*/ 309 h 329"/>
                <a:gd name="T26" fmla="*/ 95 w 154"/>
                <a:gd name="T27" fmla="*/ 288 h 329"/>
                <a:gd name="T28" fmla="*/ 95 w 154"/>
                <a:gd name="T29" fmla="*/ 1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329">
                  <a:moveTo>
                    <a:pt x="95" y="13"/>
                  </a:moveTo>
                  <a:cubicBezTo>
                    <a:pt x="95" y="0"/>
                    <a:pt x="94" y="0"/>
                    <a:pt x="84" y="0"/>
                  </a:cubicBezTo>
                  <a:cubicBezTo>
                    <a:pt x="57" y="30"/>
                    <a:pt x="17" y="32"/>
                    <a:pt x="0" y="32"/>
                  </a:cubicBezTo>
                  <a:lnTo>
                    <a:pt x="0" y="50"/>
                  </a:lnTo>
                  <a:cubicBezTo>
                    <a:pt x="10" y="50"/>
                    <a:pt x="37" y="50"/>
                    <a:pt x="61" y="37"/>
                  </a:cubicBezTo>
                  <a:lnTo>
                    <a:pt x="61" y="288"/>
                  </a:lnTo>
                  <a:cubicBezTo>
                    <a:pt x="61" y="303"/>
                    <a:pt x="61" y="309"/>
                    <a:pt x="18" y="309"/>
                  </a:cubicBezTo>
                  <a:lnTo>
                    <a:pt x="3" y="309"/>
                  </a:lnTo>
                  <a:lnTo>
                    <a:pt x="3" y="328"/>
                  </a:lnTo>
                  <a:cubicBezTo>
                    <a:pt x="10" y="328"/>
                    <a:pt x="62" y="326"/>
                    <a:pt x="78" y="326"/>
                  </a:cubicBezTo>
                  <a:cubicBezTo>
                    <a:pt x="92" y="326"/>
                    <a:pt x="145" y="328"/>
                    <a:pt x="153" y="328"/>
                  </a:cubicBezTo>
                  <a:lnTo>
                    <a:pt x="153" y="309"/>
                  </a:lnTo>
                  <a:lnTo>
                    <a:pt x="138" y="309"/>
                  </a:lnTo>
                  <a:cubicBezTo>
                    <a:pt x="95" y="309"/>
                    <a:pt x="95" y="303"/>
                    <a:pt x="95" y="288"/>
                  </a:cubicBezTo>
                  <a:lnTo>
                    <a:pt x="95" y="1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1" name="Freeform 46">
              <a:extLst>
                <a:ext uri="{FF2B5EF4-FFF2-40B4-BE49-F238E27FC236}">
                  <a16:creationId xmlns:a16="http://schemas.microsoft.com/office/drawing/2014/main" id="{563BAC20-FBAC-0A1E-9D18-32E3313E319E}"/>
                </a:ext>
              </a:extLst>
            </p:cNvPr>
            <p:cNvSpPr>
              <a:spLocks noChangeArrowheads="1"/>
            </p:cNvSpPr>
            <p:nvPr/>
          </p:nvSpPr>
          <p:spPr bwMode="auto">
            <a:xfrm>
              <a:off x="3470" y="1453"/>
              <a:ext cx="31" cy="158"/>
            </a:xfrm>
            <a:custGeom>
              <a:avLst/>
              <a:gdLst>
                <a:gd name="T0" fmla="*/ 139 w 140"/>
                <a:gd name="T1" fmla="*/ 351 h 703"/>
                <a:gd name="T2" fmla="*/ 101 w 140"/>
                <a:gd name="T3" fmla="*/ 131 h 703"/>
                <a:gd name="T4" fmla="*/ 6 w 140"/>
                <a:gd name="T5" fmla="*/ 0 h 703"/>
                <a:gd name="T6" fmla="*/ 0 w 140"/>
                <a:gd name="T7" fmla="*/ 7 h 703"/>
                <a:gd name="T8" fmla="*/ 10 w 140"/>
                <a:gd name="T9" fmla="*/ 23 h 703"/>
                <a:gd name="T10" fmla="*/ 105 w 140"/>
                <a:gd name="T11" fmla="*/ 351 h 703"/>
                <a:gd name="T12" fmla="*/ 9 w 140"/>
                <a:gd name="T13" fmla="*/ 685 h 703"/>
                <a:gd name="T14" fmla="*/ 0 w 140"/>
                <a:gd name="T15" fmla="*/ 697 h 703"/>
                <a:gd name="T16" fmla="*/ 6 w 140"/>
                <a:gd name="T17" fmla="*/ 702 h 703"/>
                <a:gd name="T18" fmla="*/ 102 w 140"/>
                <a:gd name="T19" fmla="*/ 565 h 703"/>
                <a:gd name="T20" fmla="*/ 139 w 140"/>
                <a:gd name="T21" fmla="*/ 351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703">
                  <a:moveTo>
                    <a:pt x="139" y="351"/>
                  </a:moveTo>
                  <a:cubicBezTo>
                    <a:pt x="139" y="298"/>
                    <a:pt x="133" y="211"/>
                    <a:pt x="101" y="131"/>
                  </a:cubicBezTo>
                  <a:cubicBezTo>
                    <a:pt x="65" y="47"/>
                    <a:pt x="11" y="0"/>
                    <a:pt x="6" y="0"/>
                  </a:cubicBezTo>
                  <a:cubicBezTo>
                    <a:pt x="3" y="0"/>
                    <a:pt x="0" y="3"/>
                    <a:pt x="0" y="7"/>
                  </a:cubicBezTo>
                  <a:cubicBezTo>
                    <a:pt x="0" y="10"/>
                    <a:pt x="0" y="12"/>
                    <a:pt x="10" y="23"/>
                  </a:cubicBezTo>
                  <a:cubicBezTo>
                    <a:pt x="71" y="91"/>
                    <a:pt x="105" y="203"/>
                    <a:pt x="105" y="351"/>
                  </a:cubicBezTo>
                  <a:cubicBezTo>
                    <a:pt x="105" y="471"/>
                    <a:pt x="84" y="597"/>
                    <a:pt x="9" y="685"/>
                  </a:cubicBezTo>
                  <a:cubicBezTo>
                    <a:pt x="0" y="692"/>
                    <a:pt x="0" y="695"/>
                    <a:pt x="0" y="697"/>
                  </a:cubicBezTo>
                  <a:cubicBezTo>
                    <a:pt x="0" y="700"/>
                    <a:pt x="3" y="702"/>
                    <a:pt x="6" y="702"/>
                  </a:cubicBezTo>
                  <a:cubicBezTo>
                    <a:pt x="11" y="702"/>
                    <a:pt x="67" y="655"/>
                    <a:pt x="102" y="565"/>
                  </a:cubicBezTo>
                  <a:cubicBezTo>
                    <a:pt x="133" y="489"/>
                    <a:pt x="139" y="411"/>
                    <a:pt x="139" y="351"/>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032" name="Line 47">
            <a:extLst>
              <a:ext uri="{FF2B5EF4-FFF2-40B4-BE49-F238E27FC236}">
                <a16:creationId xmlns:a16="http://schemas.microsoft.com/office/drawing/2014/main" id="{561B711B-BA21-4DFD-F3EE-EF3C48FCBCAD}"/>
              </a:ext>
            </a:extLst>
          </p:cNvPr>
          <p:cNvSpPr>
            <a:spLocks noChangeShapeType="1"/>
          </p:cNvSpPr>
          <p:nvPr/>
        </p:nvSpPr>
        <p:spPr bwMode="auto">
          <a:xfrm rot="60000">
            <a:off x="1732292" y="2923203"/>
            <a:ext cx="1772220" cy="601082"/>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3" name="Text Box 49">
            <a:extLst>
              <a:ext uri="{FF2B5EF4-FFF2-40B4-BE49-F238E27FC236}">
                <a16:creationId xmlns:a16="http://schemas.microsoft.com/office/drawing/2014/main" id="{8C15FC66-A8A5-0F3E-DF92-0EB2B00FA7ED}"/>
              </a:ext>
            </a:extLst>
          </p:cNvPr>
          <p:cNvSpPr txBox="1">
            <a:spLocks noChangeArrowheads="1"/>
          </p:cNvSpPr>
          <p:nvPr/>
        </p:nvSpPr>
        <p:spPr bwMode="auto">
          <a:xfrm rot="60000">
            <a:off x="2214615" y="2078202"/>
            <a:ext cx="75088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584" rIns="90000" bIns="45000"/>
          <a:lstStyle>
            <a:lvl1pPr>
              <a:tabLst>
                <a:tab pos="723900" algn="l"/>
              </a:tabLst>
              <a:defRPr>
                <a:solidFill>
                  <a:srgbClr val="000000"/>
                </a:solidFill>
                <a:latin typeface="Arial" panose="020B0604020202020204" pitchFamily="34" charset="0"/>
                <a:cs typeface="Noto Sans CJK SC Regular" charset="0"/>
              </a:defRPr>
            </a:lvl1pPr>
            <a:lvl2pPr>
              <a:tabLst>
                <a:tab pos="723900" algn="l"/>
              </a:tabLst>
              <a:defRPr>
                <a:solidFill>
                  <a:srgbClr val="000000"/>
                </a:solidFill>
                <a:latin typeface="Arial" panose="020B0604020202020204" pitchFamily="34" charset="0"/>
                <a:cs typeface="Noto Sans CJK SC Regular" charset="0"/>
              </a:defRPr>
            </a:lvl2pPr>
            <a:lvl3pPr>
              <a:tabLst>
                <a:tab pos="723900" algn="l"/>
              </a:tabLst>
              <a:defRPr>
                <a:solidFill>
                  <a:srgbClr val="000000"/>
                </a:solidFill>
                <a:latin typeface="Arial" panose="020B0604020202020204" pitchFamily="34" charset="0"/>
                <a:cs typeface="Noto Sans CJK SC Regular" charset="0"/>
              </a:defRPr>
            </a:lvl3pPr>
            <a:lvl4pPr>
              <a:tabLst>
                <a:tab pos="723900" algn="l"/>
              </a:tabLst>
              <a:defRPr>
                <a:solidFill>
                  <a:srgbClr val="000000"/>
                </a:solidFill>
                <a:latin typeface="Arial" panose="020B0604020202020204" pitchFamily="34" charset="0"/>
                <a:cs typeface="Noto Sans CJK SC Regular" charset="0"/>
              </a:defRPr>
            </a:lvl4pPr>
            <a:lvl5pPr>
              <a:tabLst>
                <a:tab pos="7239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9pPr>
          </a:lstStyle>
          <a:p>
            <a:r>
              <a:rPr lang="en-IN" altLang="en-US" sz="1200" dirty="0"/>
              <a:t>Mean</a:t>
            </a:r>
          </a:p>
        </p:txBody>
      </p:sp>
      <p:sp>
        <p:nvSpPr>
          <p:cNvPr id="1034" name="Text Box 50">
            <a:extLst>
              <a:ext uri="{FF2B5EF4-FFF2-40B4-BE49-F238E27FC236}">
                <a16:creationId xmlns:a16="http://schemas.microsoft.com/office/drawing/2014/main" id="{D4988E78-4CC9-DD54-A1F9-77851C4B915E}"/>
              </a:ext>
            </a:extLst>
          </p:cNvPr>
          <p:cNvSpPr txBox="1">
            <a:spLocks noChangeArrowheads="1"/>
          </p:cNvSpPr>
          <p:nvPr/>
        </p:nvSpPr>
        <p:spPr bwMode="auto">
          <a:xfrm rot="60000">
            <a:off x="2788013" y="2067882"/>
            <a:ext cx="82232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584" rIns="90000" bIns="45000"/>
          <a:lstStyle>
            <a:lvl1pPr>
              <a:tabLst>
                <a:tab pos="723900" algn="l"/>
              </a:tabLst>
              <a:defRPr>
                <a:solidFill>
                  <a:srgbClr val="000000"/>
                </a:solidFill>
                <a:latin typeface="Arial" panose="020B0604020202020204" pitchFamily="34" charset="0"/>
                <a:cs typeface="Noto Sans CJK SC Regular" charset="0"/>
              </a:defRPr>
            </a:lvl1pPr>
            <a:lvl2pPr>
              <a:tabLst>
                <a:tab pos="723900" algn="l"/>
              </a:tabLst>
              <a:defRPr>
                <a:solidFill>
                  <a:srgbClr val="000000"/>
                </a:solidFill>
                <a:latin typeface="Arial" panose="020B0604020202020204" pitchFamily="34" charset="0"/>
                <a:cs typeface="Noto Sans CJK SC Regular" charset="0"/>
              </a:defRPr>
            </a:lvl2pPr>
            <a:lvl3pPr>
              <a:tabLst>
                <a:tab pos="723900" algn="l"/>
              </a:tabLst>
              <a:defRPr>
                <a:solidFill>
                  <a:srgbClr val="000000"/>
                </a:solidFill>
                <a:latin typeface="Arial" panose="020B0604020202020204" pitchFamily="34" charset="0"/>
                <a:cs typeface="Noto Sans CJK SC Regular" charset="0"/>
              </a:defRPr>
            </a:lvl3pPr>
            <a:lvl4pPr>
              <a:tabLst>
                <a:tab pos="723900" algn="l"/>
              </a:tabLst>
              <a:defRPr>
                <a:solidFill>
                  <a:srgbClr val="000000"/>
                </a:solidFill>
                <a:latin typeface="Arial" panose="020B0604020202020204" pitchFamily="34" charset="0"/>
                <a:cs typeface="Noto Sans CJK SC Regular" charset="0"/>
              </a:defRPr>
            </a:lvl4pPr>
            <a:lvl5pPr>
              <a:tabLst>
                <a:tab pos="7239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9pPr>
          </a:lstStyle>
          <a:p>
            <a:r>
              <a:rPr lang="en-IN" altLang="en-US" sz="1200" dirty="0"/>
              <a:t>Variance</a:t>
            </a:r>
          </a:p>
        </p:txBody>
      </p:sp>
      <p:sp>
        <p:nvSpPr>
          <p:cNvPr id="1035" name="Line 51">
            <a:extLst>
              <a:ext uri="{FF2B5EF4-FFF2-40B4-BE49-F238E27FC236}">
                <a16:creationId xmlns:a16="http://schemas.microsoft.com/office/drawing/2014/main" id="{14A9B017-A93A-B5DD-5A1B-3056FDC36048}"/>
              </a:ext>
            </a:extLst>
          </p:cNvPr>
          <p:cNvSpPr>
            <a:spLocks noChangeShapeType="1"/>
          </p:cNvSpPr>
          <p:nvPr/>
        </p:nvSpPr>
        <p:spPr bwMode="auto">
          <a:xfrm rot="60000">
            <a:off x="2558619" y="2317786"/>
            <a:ext cx="1587" cy="246062"/>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6" name="Line 52">
            <a:extLst>
              <a:ext uri="{FF2B5EF4-FFF2-40B4-BE49-F238E27FC236}">
                <a16:creationId xmlns:a16="http://schemas.microsoft.com/office/drawing/2014/main" id="{482FF262-1455-18BF-C0FE-FAC64199E95F}"/>
              </a:ext>
            </a:extLst>
          </p:cNvPr>
          <p:cNvSpPr>
            <a:spLocks noChangeShapeType="1"/>
          </p:cNvSpPr>
          <p:nvPr/>
        </p:nvSpPr>
        <p:spPr bwMode="auto">
          <a:xfrm rot="60000" flipH="1">
            <a:off x="3080595" y="2352838"/>
            <a:ext cx="0" cy="224291"/>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1037" name="Group 53">
            <a:extLst>
              <a:ext uri="{FF2B5EF4-FFF2-40B4-BE49-F238E27FC236}">
                <a16:creationId xmlns:a16="http://schemas.microsoft.com/office/drawing/2014/main" id="{5BE78615-E174-911B-EDBF-9471EF863319}"/>
              </a:ext>
            </a:extLst>
          </p:cNvPr>
          <p:cNvGrpSpPr>
            <a:grpSpLocks/>
          </p:cNvGrpSpPr>
          <p:nvPr/>
        </p:nvGrpSpPr>
        <p:grpSpPr bwMode="auto">
          <a:xfrm rot="60000">
            <a:off x="3764808" y="4552984"/>
            <a:ext cx="1989137" cy="390525"/>
            <a:chOff x="3441" y="2631"/>
            <a:chExt cx="1253" cy="246"/>
          </a:xfrm>
        </p:grpSpPr>
        <p:sp>
          <p:nvSpPr>
            <p:cNvPr id="1038" name="Freeform 54">
              <a:extLst>
                <a:ext uri="{FF2B5EF4-FFF2-40B4-BE49-F238E27FC236}">
                  <a16:creationId xmlns:a16="http://schemas.microsoft.com/office/drawing/2014/main" id="{3C13CAFA-BBBA-1F18-C4CE-74B0344F2E13}"/>
                </a:ext>
              </a:extLst>
            </p:cNvPr>
            <p:cNvSpPr>
              <a:spLocks noChangeArrowheads="1"/>
            </p:cNvSpPr>
            <p:nvPr/>
          </p:nvSpPr>
          <p:spPr bwMode="auto">
            <a:xfrm>
              <a:off x="3441" y="2631"/>
              <a:ext cx="1253" cy="246"/>
            </a:xfrm>
            <a:custGeom>
              <a:avLst/>
              <a:gdLst>
                <a:gd name="T0" fmla="*/ 2764 w 5529"/>
                <a:gd name="T1" fmla="*/ 1088 h 1089"/>
                <a:gd name="T2" fmla="*/ 0 w 5529"/>
                <a:gd name="T3" fmla="*/ 1088 h 1089"/>
                <a:gd name="T4" fmla="*/ 0 w 5529"/>
                <a:gd name="T5" fmla="*/ 0 h 1089"/>
                <a:gd name="T6" fmla="*/ 5528 w 5529"/>
                <a:gd name="T7" fmla="*/ 0 h 1089"/>
                <a:gd name="T8" fmla="*/ 5528 w 5529"/>
                <a:gd name="T9" fmla="*/ 1088 h 1089"/>
                <a:gd name="T10" fmla="*/ 2764 w 5529"/>
                <a:gd name="T11" fmla="*/ 1088 h 1089"/>
              </a:gdLst>
              <a:ahLst/>
              <a:cxnLst>
                <a:cxn ang="0">
                  <a:pos x="T0" y="T1"/>
                </a:cxn>
                <a:cxn ang="0">
                  <a:pos x="T2" y="T3"/>
                </a:cxn>
                <a:cxn ang="0">
                  <a:pos x="T4" y="T5"/>
                </a:cxn>
                <a:cxn ang="0">
                  <a:pos x="T6" y="T7"/>
                </a:cxn>
                <a:cxn ang="0">
                  <a:pos x="T8" y="T9"/>
                </a:cxn>
                <a:cxn ang="0">
                  <a:pos x="T10" y="T11"/>
                </a:cxn>
              </a:cxnLst>
              <a:rect l="0" t="0" r="r" b="b"/>
              <a:pathLst>
                <a:path w="5529" h="1089">
                  <a:moveTo>
                    <a:pt x="2764" y="1088"/>
                  </a:moveTo>
                  <a:lnTo>
                    <a:pt x="0" y="1088"/>
                  </a:lnTo>
                  <a:lnTo>
                    <a:pt x="0" y="0"/>
                  </a:lnTo>
                  <a:lnTo>
                    <a:pt x="5528" y="0"/>
                  </a:lnTo>
                  <a:lnTo>
                    <a:pt x="5528" y="1088"/>
                  </a:lnTo>
                  <a:lnTo>
                    <a:pt x="2764" y="1088"/>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9" name="Freeform 55">
              <a:extLst>
                <a:ext uri="{FF2B5EF4-FFF2-40B4-BE49-F238E27FC236}">
                  <a16:creationId xmlns:a16="http://schemas.microsoft.com/office/drawing/2014/main" id="{DE172E08-5F73-0B61-34B9-E2F1E9061119}"/>
                </a:ext>
              </a:extLst>
            </p:cNvPr>
            <p:cNvSpPr>
              <a:spLocks noChangeArrowheads="1"/>
            </p:cNvSpPr>
            <p:nvPr/>
          </p:nvSpPr>
          <p:spPr bwMode="auto">
            <a:xfrm>
              <a:off x="3451" y="2631"/>
              <a:ext cx="86" cy="229"/>
            </a:xfrm>
            <a:custGeom>
              <a:avLst/>
              <a:gdLst>
                <a:gd name="T0" fmla="*/ 150 w 385"/>
                <a:gd name="T1" fmla="*/ 930 h 1013"/>
                <a:gd name="T2" fmla="*/ 59 w 385"/>
                <a:gd name="T3" fmla="*/ 507 h 1013"/>
                <a:gd name="T4" fmla="*/ 2 w 385"/>
                <a:gd name="T5" fmla="*/ 594 h 1013"/>
                <a:gd name="T6" fmla="*/ 0 w 385"/>
                <a:gd name="T7" fmla="*/ 599 h 1013"/>
                <a:gd name="T8" fmla="*/ 6 w 385"/>
                <a:gd name="T9" fmla="*/ 606 h 1013"/>
                <a:gd name="T10" fmla="*/ 35 w 385"/>
                <a:gd name="T11" fmla="*/ 560 h 1013"/>
                <a:gd name="T12" fmla="*/ 132 w 385"/>
                <a:gd name="T13" fmla="*/ 1012 h 1013"/>
                <a:gd name="T14" fmla="*/ 150 w 385"/>
                <a:gd name="T15" fmla="*/ 1003 h 1013"/>
                <a:gd name="T16" fmla="*/ 383 w 385"/>
                <a:gd name="T17" fmla="*/ 17 h 1013"/>
                <a:gd name="T18" fmla="*/ 384 w 385"/>
                <a:gd name="T19" fmla="*/ 8 h 1013"/>
                <a:gd name="T20" fmla="*/ 377 w 385"/>
                <a:gd name="T21" fmla="*/ 0 h 1013"/>
                <a:gd name="T22" fmla="*/ 367 w 385"/>
                <a:gd name="T23" fmla="*/ 12 h 1013"/>
                <a:gd name="T24" fmla="*/ 150 w 385"/>
                <a:gd name="T25" fmla="*/ 93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1013">
                  <a:moveTo>
                    <a:pt x="150" y="930"/>
                  </a:moveTo>
                  <a:lnTo>
                    <a:pt x="59" y="507"/>
                  </a:lnTo>
                  <a:lnTo>
                    <a:pt x="2" y="594"/>
                  </a:lnTo>
                  <a:cubicBezTo>
                    <a:pt x="0" y="597"/>
                    <a:pt x="0" y="599"/>
                    <a:pt x="0" y="599"/>
                  </a:cubicBezTo>
                  <a:cubicBezTo>
                    <a:pt x="0" y="600"/>
                    <a:pt x="6" y="605"/>
                    <a:pt x="6" y="606"/>
                  </a:cubicBezTo>
                  <a:lnTo>
                    <a:pt x="35" y="560"/>
                  </a:lnTo>
                  <a:lnTo>
                    <a:pt x="132" y="1012"/>
                  </a:lnTo>
                  <a:cubicBezTo>
                    <a:pt x="146" y="1012"/>
                    <a:pt x="148" y="1012"/>
                    <a:pt x="150" y="1003"/>
                  </a:cubicBezTo>
                  <a:lnTo>
                    <a:pt x="383" y="17"/>
                  </a:lnTo>
                  <a:cubicBezTo>
                    <a:pt x="383" y="14"/>
                    <a:pt x="384" y="11"/>
                    <a:pt x="384" y="8"/>
                  </a:cubicBezTo>
                  <a:cubicBezTo>
                    <a:pt x="384" y="4"/>
                    <a:pt x="382" y="0"/>
                    <a:pt x="377" y="0"/>
                  </a:cubicBezTo>
                  <a:cubicBezTo>
                    <a:pt x="368" y="0"/>
                    <a:pt x="367" y="6"/>
                    <a:pt x="367" y="12"/>
                  </a:cubicBezTo>
                  <a:lnTo>
                    <a:pt x="150" y="93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0" name="Freeform 56">
              <a:extLst>
                <a:ext uri="{FF2B5EF4-FFF2-40B4-BE49-F238E27FC236}">
                  <a16:creationId xmlns:a16="http://schemas.microsoft.com/office/drawing/2014/main" id="{EA68A3A2-5E46-05CB-FBC6-632D93FE74CA}"/>
                </a:ext>
              </a:extLst>
            </p:cNvPr>
            <p:cNvSpPr>
              <a:spLocks noChangeArrowheads="1"/>
            </p:cNvSpPr>
            <p:nvPr/>
          </p:nvSpPr>
          <p:spPr bwMode="auto">
            <a:xfrm>
              <a:off x="3536" y="2631"/>
              <a:ext cx="128" cy="3"/>
            </a:xfrm>
            <a:custGeom>
              <a:avLst/>
              <a:gdLst>
                <a:gd name="T0" fmla="*/ 284 w 570"/>
                <a:gd name="T1" fmla="*/ 18 h 19"/>
                <a:gd name="T2" fmla="*/ 0 w 570"/>
                <a:gd name="T3" fmla="*/ 18 h 19"/>
                <a:gd name="T4" fmla="*/ 0 w 570"/>
                <a:gd name="T5" fmla="*/ 0 h 19"/>
                <a:gd name="T6" fmla="*/ 569 w 570"/>
                <a:gd name="T7" fmla="*/ 0 h 19"/>
                <a:gd name="T8" fmla="*/ 569 w 570"/>
                <a:gd name="T9" fmla="*/ 18 h 19"/>
                <a:gd name="T10" fmla="*/ 284 w 570"/>
                <a:gd name="T11" fmla="*/ 18 h 19"/>
              </a:gdLst>
              <a:ahLst/>
              <a:cxnLst>
                <a:cxn ang="0">
                  <a:pos x="T0" y="T1"/>
                </a:cxn>
                <a:cxn ang="0">
                  <a:pos x="T2" y="T3"/>
                </a:cxn>
                <a:cxn ang="0">
                  <a:pos x="T4" y="T5"/>
                </a:cxn>
                <a:cxn ang="0">
                  <a:pos x="T6" y="T7"/>
                </a:cxn>
                <a:cxn ang="0">
                  <a:pos x="T8" y="T9"/>
                </a:cxn>
                <a:cxn ang="0">
                  <a:pos x="T10" y="T11"/>
                </a:cxn>
              </a:cxnLst>
              <a:rect l="0" t="0" r="r" b="b"/>
              <a:pathLst>
                <a:path w="570" h="19">
                  <a:moveTo>
                    <a:pt x="284" y="18"/>
                  </a:moveTo>
                  <a:lnTo>
                    <a:pt x="0" y="18"/>
                  </a:lnTo>
                  <a:lnTo>
                    <a:pt x="0" y="0"/>
                  </a:lnTo>
                  <a:lnTo>
                    <a:pt x="569" y="0"/>
                  </a:lnTo>
                  <a:lnTo>
                    <a:pt x="569" y="18"/>
                  </a:lnTo>
                  <a:lnTo>
                    <a:pt x="284"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1" name="Freeform 57">
              <a:extLst>
                <a:ext uri="{FF2B5EF4-FFF2-40B4-BE49-F238E27FC236}">
                  <a16:creationId xmlns:a16="http://schemas.microsoft.com/office/drawing/2014/main" id="{3C7A0C43-6455-E6EF-1A6E-C19E8D8EBB7E}"/>
                </a:ext>
              </a:extLst>
            </p:cNvPr>
            <p:cNvSpPr>
              <a:spLocks noChangeArrowheads="1"/>
            </p:cNvSpPr>
            <p:nvPr/>
          </p:nvSpPr>
          <p:spPr bwMode="auto">
            <a:xfrm>
              <a:off x="3574" y="2655"/>
              <a:ext cx="51" cy="85"/>
            </a:xfrm>
            <a:custGeom>
              <a:avLst/>
              <a:gdLst>
                <a:gd name="T0" fmla="*/ 230 w 231"/>
                <a:gd name="T1" fmla="*/ 58 h 381"/>
                <a:gd name="T2" fmla="*/ 173 w 231"/>
                <a:gd name="T3" fmla="*/ 0 h 381"/>
                <a:gd name="T4" fmla="*/ 122 w 231"/>
                <a:gd name="T5" fmla="*/ 17 h 381"/>
                <a:gd name="T6" fmla="*/ 67 w 231"/>
                <a:gd name="T7" fmla="*/ 108 h 381"/>
                <a:gd name="T8" fmla="*/ 0 w 231"/>
                <a:gd name="T9" fmla="*/ 377 h 381"/>
                <a:gd name="T10" fmla="*/ 5 w 231"/>
                <a:gd name="T11" fmla="*/ 380 h 381"/>
                <a:gd name="T12" fmla="*/ 11 w 231"/>
                <a:gd name="T13" fmla="*/ 378 h 381"/>
                <a:gd name="T14" fmla="*/ 41 w 231"/>
                <a:gd name="T15" fmla="*/ 262 h 381"/>
                <a:gd name="T16" fmla="*/ 98 w 231"/>
                <a:gd name="T17" fmla="*/ 302 h 381"/>
                <a:gd name="T18" fmla="*/ 180 w 231"/>
                <a:gd name="T19" fmla="*/ 270 h 381"/>
                <a:gd name="T20" fmla="*/ 214 w 231"/>
                <a:gd name="T21" fmla="*/ 192 h 381"/>
                <a:gd name="T22" fmla="*/ 182 w 231"/>
                <a:gd name="T23" fmla="*/ 128 h 381"/>
                <a:gd name="T24" fmla="*/ 230 w 231"/>
                <a:gd name="T25" fmla="*/ 58 h 381"/>
                <a:gd name="T26" fmla="*/ 155 w 231"/>
                <a:gd name="T27" fmla="*/ 127 h 381"/>
                <a:gd name="T28" fmla="*/ 134 w 231"/>
                <a:gd name="T29" fmla="*/ 132 h 381"/>
                <a:gd name="T30" fmla="*/ 115 w 231"/>
                <a:gd name="T31" fmla="*/ 130 h 381"/>
                <a:gd name="T32" fmla="*/ 137 w 231"/>
                <a:gd name="T33" fmla="*/ 126 h 381"/>
                <a:gd name="T34" fmla="*/ 155 w 231"/>
                <a:gd name="T35" fmla="*/ 127 h 381"/>
                <a:gd name="T36" fmla="*/ 208 w 231"/>
                <a:gd name="T37" fmla="*/ 48 h 381"/>
                <a:gd name="T38" fmla="*/ 169 w 231"/>
                <a:gd name="T39" fmla="*/ 121 h 381"/>
                <a:gd name="T40" fmla="*/ 137 w 231"/>
                <a:gd name="T41" fmla="*/ 116 h 381"/>
                <a:gd name="T42" fmla="*/ 103 w 231"/>
                <a:gd name="T43" fmla="*/ 130 h 381"/>
                <a:gd name="T44" fmla="*/ 133 w 231"/>
                <a:gd name="T45" fmla="*/ 140 h 381"/>
                <a:gd name="T46" fmla="*/ 168 w 231"/>
                <a:gd name="T47" fmla="*/ 136 h 381"/>
                <a:gd name="T48" fmla="*/ 186 w 231"/>
                <a:gd name="T49" fmla="*/ 182 h 381"/>
                <a:gd name="T50" fmla="*/ 166 w 231"/>
                <a:gd name="T51" fmla="*/ 256 h 381"/>
                <a:gd name="T52" fmla="*/ 96 w 231"/>
                <a:gd name="T53" fmla="*/ 294 h 381"/>
                <a:gd name="T54" fmla="*/ 48 w 231"/>
                <a:gd name="T55" fmla="*/ 239 h 381"/>
                <a:gd name="T56" fmla="*/ 50 w 231"/>
                <a:gd name="T57" fmla="*/ 220 h 381"/>
                <a:gd name="T58" fmla="*/ 77 w 231"/>
                <a:gd name="T59" fmla="*/ 113 h 381"/>
                <a:gd name="T60" fmla="*/ 168 w 231"/>
                <a:gd name="T61" fmla="*/ 10 h 381"/>
                <a:gd name="T62" fmla="*/ 208 w 231"/>
                <a:gd name="T63" fmla="*/ 4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381">
                  <a:moveTo>
                    <a:pt x="230" y="58"/>
                  </a:moveTo>
                  <a:cubicBezTo>
                    <a:pt x="230" y="26"/>
                    <a:pt x="208" y="0"/>
                    <a:pt x="173" y="0"/>
                  </a:cubicBezTo>
                  <a:cubicBezTo>
                    <a:pt x="149" y="0"/>
                    <a:pt x="137" y="7"/>
                    <a:pt x="122" y="17"/>
                  </a:cubicBezTo>
                  <a:cubicBezTo>
                    <a:pt x="98" y="35"/>
                    <a:pt x="76" y="76"/>
                    <a:pt x="67" y="108"/>
                  </a:cubicBezTo>
                  <a:lnTo>
                    <a:pt x="0" y="377"/>
                  </a:lnTo>
                  <a:cubicBezTo>
                    <a:pt x="0" y="378"/>
                    <a:pt x="2" y="380"/>
                    <a:pt x="5" y="380"/>
                  </a:cubicBezTo>
                  <a:cubicBezTo>
                    <a:pt x="8" y="380"/>
                    <a:pt x="10" y="380"/>
                    <a:pt x="11" y="378"/>
                  </a:cubicBezTo>
                  <a:lnTo>
                    <a:pt x="41" y="262"/>
                  </a:lnTo>
                  <a:cubicBezTo>
                    <a:pt x="48" y="287"/>
                    <a:pt x="66" y="302"/>
                    <a:pt x="98" y="302"/>
                  </a:cubicBezTo>
                  <a:cubicBezTo>
                    <a:pt x="128" y="302"/>
                    <a:pt x="161" y="288"/>
                    <a:pt x="180" y="270"/>
                  </a:cubicBezTo>
                  <a:cubicBezTo>
                    <a:pt x="199" y="250"/>
                    <a:pt x="214" y="223"/>
                    <a:pt x="214" y="192"/>
                  </a:cubicBezTo>
                  <a:cubicBezTo>
                    <a:pt x="214" y="161"/>
                    <a:pt x="198" y="139"/>
                    <a:pt x="182" y="128"/>
                  </a:cubicBezTo>
                  <a:cubicBezTo>
                    <a:pt x="206" y="114"/>
                    <a:pt x="230" y="89"/>
                    <a:pt x="230" y="58"/>
                  </a:cubicBezTo>
                  <a:close/>
                  <a:moveTo>
                    <a:pt x="155" y="127"/>
                  </a:moveTo>
                  <a:cubicBezTo>
                    <a:pt x="149" y="131"/>
                    <a:pt x="144" y="132"/>
                    <a:pt x="134" y="132"/>
                  </a:cubicBezTo>
                  <a:cubicBezTo>
                    <a:pt x="128" y="132"/>
                    <a:pt x="120" y="132"/>
                    <a:pt x="115" y="130"/>
                  </a:cubicBezTo>
                  <a:cubicBezTo>
                    <a:pt x="116" y="125"/>
                    <a:pt x="132" y="126"/>
                    <a:pt x="137" y="126"/>
                  </a:cubicBezTo>
                  <a:cubicBezTo>
                    <a:pt x="145" y="126"/>
                    <a:pt x="149" y="126"/>
                    <a:pt x="155" y="127"/>
                  </a:cubicBezTo>
                  <a:close/>
                  <a:moveTo>
                    <a:pt x="208" y="48"/>
                  </a:moveTo>
                  <a:cubicBezTo>
                    <a:pt x="208" y="78"/>
                    <a:pt x="191" y="108"/>
                    <a:pt x="169" y="121"/>
                  </a:cubicBezTo>
                  <a:cubicBezTo>
                    <a:pt x="157" y="118"/>
                    <a:pt x="149" y="116"/>
                    <a:pt x="137" y="116"/>
                  </a:cubicBezTo>
                  <a:cubicBezTo>
                    <a:pt x="127" y="116"/>
                    <a:pt x="103" y="116"/>
                    <a:pt x="103" y="130"/>
                  </a:cubicBezTo>
                  <a:cubicBezTo>
                    <a:pt x="103" y="142"/>
                    <a:pt x="126" y="140"/>
                    <a:pt x="133" y="140"/>
                  </a:cubicBezTo>
                  <a:cubicBezTo>
                    <a:pt x="149" y="140"/>
                    <a:pt x="156" y="140"/>
                    <a:pt x="168" y="136"/>
                  </a:cubicBezTo>
                  <a:cubicBezTo>
                    <a:pt x="185" y="150"/>
                    <a:pt x="186" y="163"/>
                    <a:pt x="186" y="182"/>
                  </a:cubicBezTo>
                  <a:cubicBezTo>
                    <a:pt x="187" y="208"/>
                    <a:pt x="176" y="239"/>
                    <a:pt x="166" y="256"/>
                  </a:cubicBezTo>
                  <a:cubicBezTo>
                    <a:pt x="149" y="278"/>
                    <a:pt x="120" y="294"/>
                    <a:pt x="96" y="294"/>
                  </a:cubicBezTo>
                  <a:cubicBezTo>
                    <a:pt x="65" y="294"/>
                    <a:pt x="48" y="269"/>
                    <a:pt x="48" y="239"/>
                  </a:cubicBezTo>
                  <a:cubicBezTo>
                    <a:pt x="48" y="234"/>
                    <a:pt x="48" y="228"/>
                    <a:pt x="50" y="220"/>
                  </a:cubicBezTo>
                  <a:lnTo>
                    <a:pt x="77" y="113"/>
                  </a:lnTo>
                  <a:cubicBezTo>
                    <a:pt x="86" y="77"/>
                    <a:pt x="118" y="10"/>
                    <a:pt x="168" y="10"/>
                  </a:cubicBezTo>
                  <a:cubicBezTo>
                    <a:pt x="192" y="10"/>
                    <a:pt x="208" y="23"/>
                    <a:pt x="208" y="48"/>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2" name="Freeform 58">
              <a:extLst>
                <a:ext uri="{FF2B5EF4-FFF2-40B4-BE49-F238E27FC236}">
                  <a16:creationId xmlns:a16="http://schemas.microsoft.com/office/drawing/2014/main" id="{5C010317-8FB6-AB8D-F0B2-55289EFFED11}"/>
                </a:ext>
              </a:extLst>
            </p:cNvPr>
            <p:cNvSpPr>
              <a:spLocks noChangeArrowheads="1"/>
            </p:cNvSpPr>
            <p:nvPr/>
          </p:nvSpPr>
          <p:spPr bwMode="auto">
            <a:xfrm>
              <a:off x="3548" y="2761"/>
              <a:ext cx="105" cy="3"/>
            </a:xfrm>
            <a:custGeom>
              <a:avLst/>
              <a:gdLst>
                <a:gd name="T0" fmla="*/ 233 w 469"/>
                <a:gd name="T1" fmla="*/ 18 h 19"/>
                <a:gd name="T2" fmla="*/ 0 w 469"/>
                <a:gd name="T3" fmla="*/ 18 h 19"/>
                <a:gd name="T4" fmla="*/ 0 w 469"/>
                <a:gd name="T5" fmla="*/ 0 h 19"/>
                <a:gd name="T6" fmla="*/ 468 w 469"/>
                <a:gd name="T7" fmla="*/ 0 h 19"/>
                <a:gd name="T8" fmla="*/ 468 w 469"/>
                <a:gd name="T9" fmla="*/ 18 h 19"/>
                <a:gd name="T10" fmla="*/ 233 w 469"/>
                <a:gd name="T11" fmla="*/ 18 h 19"/>
              </a:gdLst>
              <a:ahLst/>
              <a:cxnLst>
                <a:cxn ang="0">
                  <a:pos x="T0" y="T1"/>
                </a:cxn>
                <a:cxn ang="0">
                  <a:pos x="T2" y="T3"/>
                </a:cxn>
                <a:cxn ang="0">
                  <a:pos x="T4" y="T5"/>
                </a:cxn>
                <a:cxn ang="0">
                  <a:pos x="T6" y="T7"/>
                </a:cxn>
                <a:cxn ang="0">
                  <a:pos x="T8" y="T9"/>
                </a:cxn>
                <a:cxn ang="0">
                  <a:pos x="T10" y="T11"/>
                </a:cxn>
              </a:cxnLst>
              <a:rect l="0" t="0" r="r" b="b"/>
              <a:pathLst>
                <a:path w="469" h="19">
                  <a:moveTo>
                    <a:pt x="233" y="18"/>
                  </a:moveTo>
                  <a:lnTo>
                    <a:pt x="0" y="18"/>
                  </a:lnTo>
                  <a:lnTo>
                    <a:pt x="0" y="0"/>
                  </a:lnTo>
                  <a:lnTo>
                    <a:pt x="468" y="0"/>
                  </a:lnTo>
                  <a:lnTo>
                    <a:pt x="468" y="18"/>
                  </a:lnTo>
                  <a:lnTo>
                    <a:pt x="233"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3" name="Freeform 59">
              <a:extLst>
                <a:ext uri="{FF2B5EF4-FFF2-40B4-BE49-F238E27FC236}">
                  <a16:creationId xmlns:a16="http://schemas.microsoft.com/office/drawing/2014/main" id="{CF907499-C759-7945-923D-3C4491836AEC}"/>
                </a:ext>
              </a:extLst>
            </p:cNvPr>
            <p:cNvSpPr>
              <a:spLocks noChangeArrowheads="1"/>
            </p:cNvSpPr>
            <p:nvPr/>
          </p:nvSpPr>
          <p:spPr bwMode="auto">
            <a:xfrm>
              <a:off x="3552" y="2789"/>
              <a:ext cx="38" cy="63"/>
            </a:xfrm>
            <a:custGeom>
              <a:avLst/>
              <a:gdLst>
                <a:gd name="T0" fmla="*/ 32 w 170"/>
                <a:gd name="T1" fmla="*/ 250 h 283"/>
                <a:gd name="T2" fmla="*/ 78 w 170"/>
                <a:gd name="T3" fmla="*/ 205 h 283"/>
                <a:gd name="T4" fmla="*/ 169 w 170"/>
                <a:gd name="T5" fmla="*/ 83 h 283"/>
                <a:gd name="T6" fmla="*/ 79 w 170"/>
                <a:gd name="T7" fmla="*/ 0 h 283"/>
                <a:gd name="T8" fmla="*/ 0 w 170"/>
                <a:gd name="T9" fmla="*/ 77 h 283"/>
                <a:gd name="T10" fmla="*/ 22 w 170"/>
                <a:gd name="T11" fmla="*/ 100 h 283"/>
                <a:gd name="T12" fmla="*/ 44 w 170"/>
                <a:gd name="T13" fmla="*/ 78 h 283"/>
                <a:gd name="T14" fmla="*/ 22 w 170"/>
                <a:gd name="T15" fmla="*/ 55 h 283"/>
                <a:gd name="T16" fmla="*/ 17 w 170"/>
                <a:gd name="T17" fmla="*/ 56 h 283"/>
                <a:gd name="T18" fmla="*/ 74 w 170"/>
                <a:gd name="T19" fmla="*/ 13 h 283"/>
                <a:gd name="T20" fmla="*/ 131 w 170"/>
                <a:gd name="T21" fmla="*/ 83 h 283"/>
                <a:gd name="T22" fmla="*/ 86 w 170"/>
                <a:gd name="T23" fmla="*/ 175 h 283"/>
                <a:gd name="T24" fmla="*/ 5 w 170"/>
                <a:gd name="T25" fmla="*/ 266 h 283"/>
                <a:gd name="T26" fmla="*/ 0 w 170"/>
                <a:gd name="T27" fmla="*/ 282 h 283"/>
                <a:gd name="T28" fmla="*/ 157 w 170"/>
                <a:gd name="T29" fmla="*/ 282 h 283"/>
                <a:gd name="T30" fmla="*/ 169 w 170"/>
                <a:gd name="T31" fmla="*/ 209 h 283"/>
                <a:gd name="T32" fmla="*/ 158 w 170"/>
                <a:gd name="T33" fmla="*/ 209 h 283"/>
                <a:gd name="T34" fmla="*/ 150 w 170"/>
                <a:gd name="T35" fmla="*/ 246 h 283"/>
                <a:gd name="T36" fmla="*/ 109 w 170"/>
                <a:gd name="T37" fmla="*/ 250 h 283"/>
                <a:gd name="T38" fmla="*/ 32 w 170"/>
                <a:gd name="T39" fmla="*/ 25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283">
                  <a:moveTo>
                    <a:pt x="32" y="250"/>
                  </a:moveTo>
                  <a:lnTo>
                    <a:pt x="78" y="205"/>
                  </a:lnTo>
                  <a:cubicBezTo>
                    <a:pt x="144" y="146"/>
                    <a:pt x="169" y="125"/>
                    <a:pt x="169" y="83"/>
                  </a:cubicBezTo>
                  <a:cubicBezTo>
                    <a:pt x="169" y="34"/>
                    <a:pt x="132" y="0"/>
                    <a:pt x="79" y="0"/>
                  </a:cubicBezTo>
                  <a:cubicBezTo>
                    <a:pt x="31" y="0"/>
                    <a:pt x="0" y="40"/>
                    <a:pt x="0" y="77"/>
                  </a:cubicBezTo>
                  <a:cubicBezTo>
                    <a:pt x="0" y="100"/>
                    <a:pt x="22" y="100"/>
                    <a:pt x="22" y="100"/>
                  </a:cubicBezTo>
                  <a:cubicBezTo>
                    <a:pt x="30" y="100"/>
                    <a:pt x="44" y="95"/>
                    <a:pt x="44" y="78"/>
                  </a:cubicBezTo>
                  <a:cubicBezTo>
                    <a:pt x="44" y="67"/>
                    <a:pt x="36" y="55"/>
                    <a:pt x="22" y="55"/>
                  </a:cubicBezTo>
                  <a:cubicBezTo>
                    <a:pt x="18" y="55"/>
                    <a:pt x="18" y="55"/>
                    <a:pt x="17" y="56"/>
                  </a:cubicBezTo>
                  <a:cubicBezTo>
                    <a:pt x="26" y="29"/>
                    <a:pt x="49" y="13"/>
                    <a:pt x="74" y="13"/>
                  </a:cubicBezTo>
                  <a:cubicBezTo>
                    <a:pt x="113" y="13"/>
                    <a:pt x="131" y="47"/>
                    <a:pt x="131" y="83"/>
                  </a:cubicBezTo>
                  <a:cubicBezTo>
                    <a:pt x="131" y="116"/>
                    <a:pt x="109" y="150"/>
                    <a:pt x="86" y="175"/>
                  </a:cubicBezTo>
                  <a:lnTo>
                    <a:pt x="5" y="266"/>
                  </a:lnTo>
                  <a:cubicBezTo>
                    <a:pt x="0" y="271"/>
                    <a:pt x="0" y="271"/>
                    <a:pt x="0" y="282"/>
                  </a:cubicBezTo>
                  <a:lnTo>
                    <a:pt x="157" y="282"/>
                  </a:lnTo>
                  <a:lnTo>
                    <a:pt x="169" y="209"/>
                  </a:lnTo>
                  <a:lnTo>
                    <a:pt x="158" y="209"/>
                  </a:lnTo>
                  <a:cubicBezTo>
                    <a:pt x="156" y="221"/>
                    <a:pt x="154" y="240"/>
                    <a:pt x="150" y="246"/>
                  </a:cubicBezTo>
                  <a:cubicBezTo>
                    <a:pt x="146" y="250"/>
                    <a:pt x="118" y="250"/>
                    <a:pt x="109" y="250"/>
                  </a:cubicBezTo>
                  <a:lnTo>
                    <a:pt x="32" y="25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4" name="Freeform 60">
              <a:extLst>
                <a:ext uri="{FF2B5EF4-FFF2-40B4-BE49-F238E27FC236}">
                  <a16:creationId xmlns:a16="http://schemas.microsoft.com/office/drawing/2014/main" id="{37D94804-9250-F591-941A-C5FE924F297B}"/>
                </a:ext>
              </a:extLst>
            </p:cNvPr>
            <p:cNvSpPr>
              <a:spLocks noChangeArrowheads="1"/>
            </p:cNvSpPr>
            <p:nvPr/>
          </p:nvSpPr>
          <p:spPr bwMode="auto">
            <a:xfrm>
              <a:off x="3598" y="2812"/>
              <a:ext cx="51" cy="42"/>
            </a:xfrm>
            <a:custGeom>
              <a:avLst/>
              <a:gdLst>
                <a:gd name="T0" fmla="*/ 101 w 229"/>
                <a:gd name="T1" fmla="*/ 25 h 188"/>
                <a:gd name="T2" fmla="*/ 149 w 229"/>
                <a:gd name="T3" fmla="*/ 25 h 188"/>
                <a:gd name="T4" fmla="*/ 131 w 229"/>
                <a:gd name="T5" fmla="*/ 134 h 188"/>
                <a:gd name="T6" fmla="*/ 134 w 229"/>
                <a:gd name="T7" fmla="*/ 166 h 188"/>
                <a:gd name="T8" fmla="*/ 150 w 229"/>
                <a:gd name="T9" fmla="*/ 187 h 188"/>
                <a:gd name="T10" fmla="*/ 167 w 229"/>
                <a:gd name="T11" fmla="*/ 170 h 188"/>
                <a:gd name="T12" fmla="*/ 164 w 229"/>
                <a:gd name="T13" fmla="*/ 162 h 188"/>
                <a:gd name="T14" fmla="*/ 151 w 229"/>
                <a:gd name="T15" fmla="*/ 92 h 188"/>
                <a:gd name="T16" fmla="*/ 160 w 229"/>
                <a:gd name="T17" fmla="*/ 25 h 188"/>
                <a:gd name="T18" fmla="*/ 209 w 229"/>
                <a:gd name="T19" fmla="*/ 25 h 188"/>
                <a:gd name="T20" fmla="*/ 228 w 229"/>
                <a:gd name="T21" fmla="*/ 11 h 188"/>
                <a:gd name="T22" fmla="*/ 212 w 229"/>
                <a:gd name="T23" fmla="*/ 0 h 188"/>
                <a:gd name="T24" fmla="*/ 70 w 229"/>
                <a:gd name="T25" fmla="*/ 0 h 188"/>
                <a:gd name="T26" fmla="*/ 26 w 229"/>
                <a:gd name="T27" fmla="*/ 20 h 188"/>
                <a:gd name="T28" fmla="*/ 0 w 229"/>
                <a:gd name="T29" fmla="*/ 58 h 188"/>
                <a:gd name="T30" fmla="*/ 5 w 229"/>
                <a:gd name="T31" fmla="*/ 62 h 188"/>
                <a:gd name="T32" fmla="*/ 12 w 229"/>
                <a:gd name="T33" fmla="*/ 58 h 188"/>
                <a:gd name="T34" fmla="*/ 65 w 229"/>
                <a:gd name="T35" fmla="*/ 25 h 188"/>
                <a:gd name="T36" fmla="*/ 90 w 229"/>
                <a:gd name="T37" fmla="*/ 25 h 188"/>
                <a:gd name="T38" fmla="*/ 36 w 229"/>
                <a:gd name="T39" fmla="*/ 166 h 188"/>
                <a:gd name="T40" fmla="*/ 32 w 229"/>
                <a:gd name="T41" fmla="*/ 175 h 188"/>
                <a:gd name="T42" fmla="*/ 44 w 229"/>
                <a:gd name="T43" fmla="*/ 187 h 188"/>
                <a:gd name="T44" fmla="*/ 65 w 229"/>
                <a:gd name="T45" fmla="*/ 160 h 188"/>
                <a:gd name="T46" fmla="*/ 77 w 229"/>
                <a:gd name="T47" fmla="*/ 118 h 188"/>
                <a:gd name="T48" fmla="*/ 101 w 229"/>
                <a:gd name="T49" fmla="*/ 2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 h="188">
                  <a:moveTo>
                    <a:pt x="101" y="25"/>
                  </a:moveTo>
                  <a:lnTo>
                    <a:pt x="149" y="25"/>
                  </a:lnTo>
                  <a:cubicBezTo>
                    <a:pt x="134" y="88"/>
                    <a:pt x="131" y="106"/>
                    <a:pt x="131" y="134"/>
                  </a:cubicBezTo>
                  <a:cubicBezTo>
                    <a:pt x="131" y="140"/>
                    <a:pt x="131" y="151"/>
                    <a:pt x="134" y="166"/>
                  </a:cubicBezTo>
                  <a:cubicBezTo>
                    <a:pt x="138" y="185"/>
                    <a:pt x="143" y="187"/>
                    <a:pt x="150" y="187"/>
                  </a:cubicBezTo>
                  <a:cubicBezTo>
                    <a:pt x="158" y="187"/>
                    <a:pt x="167" y="180"/>
                    <a:pt x="167" y="170"/>
                  </a:cubicBezTo>
                  <a:cubicBezTo>
                    <a:pt x="167" y="169"/>
                    <a:pt x="167" y="168"/>
                    <a:pt x="164" y="162"/>
                  </a:cubicBezTo>
                  <a:cubicBezTo>
                    <a:pt x="151" y="132"/>
                    <a:pt x="151" y="103"/>
                    <a:pt x="151" y="92"/>
                  </a:cubicBezTo>
                  <a:cubicBezTo>
                    <a:pt x="151" y="70"/>
                    <a:pt x="155" y="47"/>
                    <a:pt x="160" y="25"/>
                  </a:cubicBezTo>
                  <a:lnTo>
                    <a:pt x="209" y="25"/>
                  </a:lnTo>
                  <a:cubicBezTo>
                    <a:pt x="214" y="25"/>
                    <a:pt x="228" y="25"/>
                    <a:pt x="228" y="11"/>
                  </a:cubicBezTo>
                  <a:cubicBezTo>
                    <a:pt x="228" y="0"/>
                    <a:pt x="220" y="0"/>
                    <a:pt x="212" y="0"/>
                  </a:cubicBezTo>
                  <a:lnTo>
                    <a:pt x="70" y="0"/>
                  </a:lnTo>
                  <a:cubicBezTo>
                    <a:pt x="60" y="0"/>
                    <a:pt x="44" y="0"/>
                    <a:pt x="26" y="20"/>
                  </a:cubicBezTo>
                  <a:cubicBezTo>
                    <a:pt x="11" y="36"/>
                    <a:pt x="0" y="55"/>
                    <a:pt x="0" y="58"/>
                  </a:cubicBezTo>
                  <a:cubicBezTo>
                    <a:pt x="0" y="59"/>
                    <a:pt x="0" y="62"/>
                    <a:pt x="5" y="62"/>
                  </a:cubicBezTo>
                  <a:cubicBezTo>
                    <a:pt x="8" y="62"/>
                    <a:pt x="10" y="60"/>
                    <a:pt x="12" y="58"/>
                  </a:cubicBezTo>
                  <a:cubicBezTo>
                    <a:pt x="32" y="25"/>
                    <a:pt x="58" y="25"/>
                    <a:pt x="65" y="25"/>
                  </a:cubicBezTo>
                  <a:lnTo>
                    <a:pt x="90" y="25"/>
                  </a:lnTo>
                  <a:cubicBezTo>
                    <a:pt x="76" y="76"/>
                    <a:pt x="54" y="127"/>
                    <a:pt x="36" y="166"/>
                  </a:cubicBezTo>
                  <a:cubicBezTo>
                    <a:pt x="32" y="172"/>
                    <a:pt x="32" y="173"/>
                    <a:pt x="32" y="175"/>
                  </a:cubicBezTo>
                  <a:cubicBezTo>
                    <a:pt x="32" y="185"/>
                    <a:pt x="40" y="187"/>
                    <a:pt x="44" y="187"/>
                  </a:cubicBezTo>
                  <a:cubicBezTo>
                    <a:pt x="58" y="187"/>
                    <a:pt x="60" y="175"/>
                    <a:pt x="65" y="160"/>
                  </a:cubicBezTo>
                  <a:cubicBezTo>
                    <a:pt x="72" y="140"/>
                    <a:pt x="72" y="139"/>
                    <a:pt x="77" y="118"/>
                  </a:cubicBezTo>
                  <a:lnTo>
                    <a:pt x="101" y="25"/>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5" name="Freeform 61">
              <a:extLst>
                <a:ext uri="{FF2B5EF4-FFF2-40B4-BE49-F238E27FC236}">
                  <a16:creationId xmlns:a16="http://schemas.microsoft.com/office/drawing/2014/main" id="{CF35D627-8485-5A82-E0BF-2903EDC95C47}"/>
                </a:ext>
              </a:extLst>
            </p:cNvPr>
            <p:cNvSpPr>
              <a:spLocks noChangeArrowheads="1"/>
            </p:cNvSpPr>
            <p:nvPr/>
          </p:nvSpPr>
          <p:spPr bwMode="auto">
            <a:xfrm>
              <a:off x="3683" y="2744"/>
              <a:ext cx="36" cy="43"/>
            </a:xfrm>
            <a:custGeom>
              <a:avLst/>
              <a:gdLst>
                <a:gd name="T0" fmla="*/ 36 w 165"/>
                <a:gd name="T1" fmla="*/ 84 h 195"/>
                <a:gd name="T2" fmla="*/ 89 w 165"/>
                <a:gd name="T3" fmla="*/ 10 h 195"/>
                <a:gd name="T4" fmla="*/ 137 w 165"/>
                <a:gd name="T5" fmla="*/ 84 h 195"/>
                <a:gd name="T6" fmla="*/ 36 w 165"/>
                <a:gd name="T7" fmla="*/ 84 h 195"/>
                <a:gd name="T8" fmla="*/ 36 w 165"/>
                <a:gd name="T9" fmla="*/ 92 h 195"/>
                <a:gd name="T10" fmla="*/ 154 w 165"/>
                <a:gd name="T11" fmla="*/ 92 h 195"/>
                <a:gd name="T12" fmla="*/ 164 w 165"/>
                <a:gd name="T13" fmla="*/ 84 h 195"/>
                <a:gd name="T14" fmla="*/ 89 w 165"/>
                <a:gd name="T15" fmla="*/ 0 h 195"/>
                <a:gd name="T16" fmla="*/ 0 w 165"/>
                <a:gd name="T17" fmla="*/ 97 h 195"/>
                <a:gd name="T18" fmla="*/ 94 w 165"/>
                <a:gd name="T19" fmla="*/ 194 h 195"/>
                <a:gd name="T20" fmla="*/ 164 w 165"/>
                <a:gd name="T21" fmla="*/ 139 h 195"/>
                <a:gd name="T22" fmla="*/ 158 w 165"/>
                <a:gd name="T23" fmla="*/ 134 h 195"/>
                <a:gd name="T24" fmla="*/ 154 w 165"/>
                <a:gd name="T25" fmla="*/ 140 h 195"/>
                <a:gd name="T26" fmla="*/ 96 w 165"/>
                <a:gd name="T27" fmla="*/ 185 h 195"/>
                <a:gd name="T28" fmla="*/ 48 w 165"/>
                <a:gd name="T29" fmla="*/ 156 h 195"/>
                <a:gd name="T30" fmla="*/ 36 w 165"/>
                <a:gd name="T31" fmla="*/ 9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95">
                  <a:moveTo>
                    <a:pt x="36" y="84"/>
                  </a:moveTo>
                  <a:cubicBezTo>
                    <a:pt x="38" y="20"/>
                    <a:pt x="74" y="10"/>
                    <a:pt x="89" y="10"/>
                  </a:cubicBezTo>
                  <a:cubicBezTo>
                    <a:pt x="132" y="10"/>
                    <a:pt x="137" y="66"/>
                    <a:pt x="137" y="84"/>
                  </a:cubicBezTo>
                  <a:lnTo>
                    <a:pt x="36" y="84"/>
                  </a:lnTo>
                  <a:close/>
                  <a:moveTo>
                    <a:pt x="36" y="92"/>
                  </a:moveTo>
                  <a:lnTo>
                    <a:pt x="154" y="92"/>
                  </a:lnTo>
                  <a:cubicBezTo>
                    <a:pt x="163" y="92"/>
                    <a:pt x="164" y="92"/>
                    <a:pt x="164" y="84"/>
                  </a:cubicBezTo>
                  <a:cubicBezTo>
                    <a:pt x="164" y="41"/>
                    <a:pt x="142" y="0"/>
                    <a:pt x="89" y="0"/>
                  </a:cubicBezTo>
                  <a:cubicBezTo>
                    <a:pt x="40" y="0"/>
                    <a:pt x="0" y="43"/>
                    <a:pt x="0" y="97"/>
                  </a:cubicBezTo>
                  <a:cubicBezTo>
                    <a:pt x="0" y="154"/>
                    <a:pt x="44" y="194"/>
                    <a:pt x="94" y="194"/>
                  </a:cubicBezTo>
                  <a:cubicBezTo>
                    <a:pt x="145" y="194"/>
                    <a:pt x="164" y="148"/>
                    <a:pt x="164" y="139"/>
                  </a:cubicBezTo>
                  <a:cubicBezTo>
                    <a:pt x="164" y="136"/>
                    <a:pt x="161" y="134"/>
                    <a:pt x="158" y="134"/>
                  </a:cubicBezTo>
                  <a:cubicBezTo>
                    <a:pt x="155" y="134"/>
                    <a:pt x="154" y="137"/>
                    <a:pt x="154" y="140"/>
                  </a:cubicBezTo>
                  <a:cubicBezTo>
                    <a:pt x="138" y="185"/>
                    <a:pt x="100" y="185"/>
                    <a:pt x="96" y="185"/>
                  </a:cubicBezTo>
                  <a:cubicBezTo>
                    <a:pt x="74" y="185"/>
                    <a:pt x="58" y="170"/>
                    <a:pt x="48" y="156"/>
                  </a:cubicBezTo>
                  <a:cubicBezTo>
                    <a:pt x="36" y="136"/>
                    <a:pt x="36" y="108"/>
                    <a:pt x="36" y="92"/>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6" name="Freeform 62">
              <a:extLst>
                <a:ext uri="{FF2B5EF4-FFF2-40B4-BE49-F238E27FC236}">
                  <a16:creationId xmlns:a16="http://schemas.microsoft.com/office/drawing/2014/main" id="{31193507-2E4D-84DC-3194-913B2C2D5456}"/>
                </a:ext>
              </a:extLst>
            </p:cNvPr>
            <p:cNvSpPr>
              <a:spLocks noChangeArrowheads="1"/>
            </p:cNvSpPr>
            <p:nvPr/>
          </p:nvSpPr>
          <p:spPr bwMode="auto">
            <a:xfrm>
              <a:off x="3724" y="2746"/>
              <a:ext cx="48" cy="40"/>
            </a:xfrm>
            <a:custGeom>
              <a:avLst/>
              <a:gdLst>
                <a:gd name="T0" fmla="*/ 116 w 215"/>
                <a:gd name="T1" fmla="*/ 84 h 183"/>
                <a:gd name="T2" fmla="*/ 156 w 215"/>
                <a:gd name="T3" fmla="*/ 36 h 183"/>
                <a:gd name="T4" fmla="*/ 205 w 215"/>
                <a:gd name="T5" fmla="*/ 13 h 183"/>
                <a:gd name="T6" fmla="*/ 205 w 215"/>
                <a:gd name="T7" fmla="*/ 0 h 183"/>
                <a:gd name="T8" fmla="*/ 170 w 215"/>
                <a:gd name="T9" fmla="*/ 1 h 183"/>
                <a:gd name="T10" fmla="*/ 131 w 215"/>
                <a:gd name="T11" fmla="*/ 0 h 183"/>
                <a:gd name="T12" fmla="*/ 131 w 215"/>
                <a:gd name="T13" fmla="*/ 13 h 183"/>
                <a:gd name="T14" fmla="*/ 143 w 215"/>
                <a:gd name="T15" fmla="*/ 26 h 183"/>
                <a:gd name="T16" fmla="*/ 137 w 215"/>
                <a:gd name="T17" fmla="*/ 41 h 183"/>
                <a:gd name="T18" fmla="*/ 110 w 215"/>
                <a:gd name="T19" fmla="*/ 74 h 183"/>
                <a:gd name="T20" fmla="*/ 77 w 215"/>
                <a:gd name="T21" fmla="*/ 31 h 183"/>
                <a:gd name="T22" fmla="*/ 73 w 215"/>
                <a:gd name="T23" fmla="*/ 24 h 183"/>
                <a:gd name="T24" fmla="*/ 89 w 215"/>
                <a:gd name="T25" fmla="*/ 13 h 183"/>
                <a:gd name="T26" fmla="*/ 89 w 215"/>
                <a:gd name="T27" fmla="*/ 0 h 183"/>
                <a:gd name="T28" fmla="*/ 42 w 215"/>
                <a:gd name="T29" fmla="*/ 1 h 183"/>
                <a:gd name="T30" fmla="*/ 2 w 215"/>
                <a:gd name="T31" fmla="*/ 0 h 183"/>
                <a:gd name="T32" fmla="*/ 2 w 215"/>
                <a:gd name="T33" fmla="*/ 13 h 183"/>
                <a:gd name="T34" fmla="*/ 52 w 215"/>
                <a:gd name="T35" fmla="*/ 40 h 183"/>
                <a:gd name="T36" fmla="*/ 94 w 215"/>
                <a:gd name="T37" fmla="*/ 94 h 183"/>
                <a:gd name="T38" fmla="*/ 54 w 215"/>
                <a:gd name="T39" fmla="*/ 144 h 183"/>
                <a:gd name="T40" fmla="*/ 0 w 215"/>
                <a:gd name="T41" fmla="*/ 170 h 183"/>
                <a:gd name="T42" fmla="*/ 0 w 215"/>
                <a:gd name="T43" fmla="*/ 182 h 183"/>
                <a:gd name="T44" fmla="*/ 36 w 215"/>
                <a:gd name="T45" fmla="*/ 181 h 183"/>
                <a:gd name="T46" fmla="*/ 76 w 215"/>
                <a:gd name="T47" fmla="*/ 182 h 183"/>
                <a:gd name="T48" fmla="*/ 76 w 215"/>
                <a:gd name="T49" fmla="*/ 170 h 183"/>
                <a:gd name="T50" fmla="*/ 64 w 215"/>
                <a:gd name="T51" fmla="*/ 156 h 183"/>
                <a:gd name="T52" fmla="*/ 101 w 215"/>
                <a:gd name="T53" fmla="*/ 103 h 183"/>
                <a:gd name="T54" fmla="*/ 133 w 215"/>
                <a:gd name="T55" fmla="*/ 145 h 183"/>
                <a:gd name="T56" fmla="*/ 142 w 215"/>
                <a:gd name="T57" fmla="*/ 160 h 183"/>
                <a:gd name="T58" fmla="*/ 127 w 215"/>
                <a:gd name="T59" fmla="*/ 170 h 183"/>
                <a:gd name="T60" fmla="*/ 127 w 215"/>
                <a:gd name="T61" fmla="*/ 182 h 183"/>
                <a:gd name="T62" fmla="*/ 173 w 215"/>
                <a:gd name="T63" fmla="*/ 181 h 183"/>
                <a:gd name="T64" fmla="*/ 214 w 215"/>
                <a:gd name="T65" fmla="*/ 182 h 183"/>
                <a:gd name="T66" fmla="*/ 214 w 215"/>
                <a:gd name="T67" fmla="*/ 170 h 183"/>
                <a:gd name="T68" fmla="*/ 174 w 215"/>
                <a:gd name="T69" fmla="*/ 156 h 183"/>
                <a:gd name="T70" fmla="*/ 116 w 215"/>
                <a:gd name="T71" fmla="*/ 8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5" h="183">
                  <a:moveTo>
                    <a:pt x="116" y="84"/>
                  </a:moveTo>
                  <a:cubicBezTo>
                    <a:pt x="130" y="67"/>
                    <a:pt x="145" y="46"/>
                    <a:pt x="156" y="36"/>
                  </a:cubicBezTo>
                  <a:cubicBezTo>
                    <a:pt x="169" y="20"/>
                    <a:pt x="186" y="13"/>
                    <a:pt x="205" y="13"/>
                  </a:cubicBezTo>
                  <a:lnTo>
                    <a:pt x="205" y="0"/>
                  </a:lnTo>
                  <a:cubicBezTo>
                    <a:pt x="194" y="1"/>
                    <a:pt x="182" y="1"/>
                    <a:pt x="170" y="1"/>
                  </a:cubicBezTo>
                  <a:cubicBezTo>
                    <a:pt x="158" y="1"/>
                    <a:pt x="137" y="0"/>
                    <a:pt x="131" y="0"/>
                  </a:cubicBezTo>
                  <a:lnTo>
                    <a:pt x="131" y="13"/>
                  </a:lnTo>
                  <a:cubicBezTo>
                    <a:pt x="139" y="14"/>
                    <a:pt x="143" y="19"/>
                    <a:pt x="143" y="26"/>
                  </a:cubicBezTo>
                  <a:cubicBezTo>
                    <a:pt x="143" y="32"/>
                    <a:pt x="138" y="38"/>
                    <a:pt x="137" y="41"/>
                  </a:cubicBezTo>
                  <a:lnTo>
                    <a:pt x="110" y="74"/>
                  </a:lnTo>
                  <a:lnTo>
                    <a:pt x="77" y="31"/>
                  </a:lnTo>
                  <a:cubicBezTo>
                    <a:pt x="73" y="26"/>
                    <a:pt x="73" y="26"/>
                    <a:pt x="73" y="24"/>
                  </a:cubicBezTo>
                  <a:cubicBezTo>
                    <a:pt x="73" y="17"/>
                    <a:pt x="79" y="13"/>
                    <a:pt x="89" y="13"/>
                  </a:cubicBezTo>
                  <a:lnTo>
                    <a:pt x="89" y="0"/>
                  </a:lnTo>
                  <a:cubicBezTo>
                    <a:pt x="77" y="0"/>
                    <a:pt x="49" y="1"/>
                    <a:pt x="42" y="1"/>
                  </a:cubicBezTo>
                  <a:cubicBezTo>
                    <a:pt x="34" y="1"/>
                    <a:pt x="13" y="1"/>
                    <a:pt x="2" y="0"/>
                  </a:cubicBezTo>
                  <a:lnTo>
                    <a:pt x="2" y="13"/>
                  </a:lnTo>
                  <a:cubicBezTo>
                    <a:pt x="31" y="13"/>
                    <a:pt x="32" y="13"/>
                    <a:pt x="52" y="40"/>
                  </a:cubicBezTo>
                  <a:lnTo>
                    <a:pt x="94" y="94"/>
                  </a:lnTo>
                  <a:lnTo>
                    <a:pt x="54" y="144"/>
                  </a:lnTo>
                  <a:cubicBezTo>
                    <a:pt x="34" y="169"/>
                    <a:pt x="8" y="170"/>
                    <a:pt x="0" y="170"/>
                  </a:cubicBezTo>
                  <a:lnTo>
                    <a:pt x="0" y="182"/>
                  </a:lnTo>
                  <a:cubicBezTo>
                    <a:pt x="11" y="181"/>
                    <a:pt x="24" y="181"/>
                    <a:pt x="36" y="181"/>
                  </a:cubicBezTo>
                  <a:cubicBezTo>
                    <a:pt x="47" y="181"/>
                    <a:pt x="65" y="182"/>
                    <a:pt x="76" y="182"/>
                  </a:cubicBezTo>
                  <a:lnTo>
                    <a:pt x="76" y="170"/>
                  </a:lnTo>
                  <a:cubicBezTo>
                    <a:pt x="66" y="168"/>
                    <a:pt x="64" y="163"/>
                    <a:pt x="64" y="156"/>
                  </a:cubicBezTo>
                  <a:cubicBezTo>
                    <a:pt x="64" y="146"/>
                    <a:pt x="76" y="133"/>
                    <a:pt x="101" y="103"/>
                  </a:cubicBezTo>
                  <a:lnTo>
                    <a:pt x="133" y="145"/>
                  </a:lnTo>
                  <a:cubicBezTo>
                    <a:pt x="137" y="150"/>
                    <a:pt x="142" y="156"/>
                    <a:pt x="142" y="160"/>
                  </a:cubicBezTo>
                  <a:cubicBezTo>
                    <a:pt x="142" y="163"/>
                    <a:pt x="138" y="169"/>
                    <a:pt x="127" y="170"/>
                  </a:cubicBezTo>
                  <a:lnTo>
                    <a:pt x="127" y="182"/>
                  </a:lnTo>
                  <a:cubicBezTo>
                    <a:pt x="140" y="182"/>
                    <a:pt x="163" y="181"/>
                    <a:pt x="173" y="181"/>
                  </a:cubicBezTo>
                  <a:cubicBezTo>
                    <a:pt x="185" y="181"/>
                    <a:pt x="200" y="181"/>
                    <a:pt x="214" y="182"/>
                  </a:cubicBezTo>
                  <a:lnTo>
                    <a:pt x="214" y="170"/>
                  </a:lnTo>
                  <a:cubicBezTo>
                    <a:pt x="191" y="170"/>
                    <a:pt x="184" y="169"/>
                    <a:pt x="174" y="156"/>
                  </a:cubicBezTo>
                  <a:lnTo>
                    <a:pt x="116" y="84"/>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7" name="Freeform 63">
              <a:extLst>
                <a:ext uri="{FF2B5EF4-FFF2-40B4-BE49-F238E27FC236}">
                  <a16:creationId xmlns:a16="http://schemas.microsoft.com/office/drawing/2014/main" id="{5CCDF631-ADC8-D4CC-8A09-DF6B1975E467}"/>
                </a:ext>
              </a:extLst>
            </p:cNvPr>
            <p:cNvSpPr>
              <a:spLocks noChangeArrowheads="1"/>
            </p:cNvSpPr>
            <p:nvPr/>
          </p:nvSpPr>
          <p:spPr bwMode="auto">
            <a:xfrm>
              <a:off x="3776" y="2745"/>
              <a:ext cx="47" cy="60"/>
            </a:xfrm>
            <a:custGeom>
              <a:avLst/>
              <a:gdLst>
                <a:gd name="T0" fmla="*/ 61 w 210"/>
                <a:gd name="T1" fmla="*/ 28 h 270"/>
                <a:gd name="T2" fmla="*/ 61 w 210"/>
                <a:gd name="T3" fmla="*/ 0 h 270"/>
                <a:gd name="T4" fmla="*/ 0 w 210"/>
                <a:gd name="T5" fmla="*/ 5 h 270"/>
                <a:gd name="T6" fmla="*/ 0 w 210"/>
                <a:gd name="T7" fmla="*/ 18 h 270"/>
                <a:gd name="T8" fmla="*/ 32 w 210"/>
                <a:gd name="T9" fmla="*/ 40 h 270"/>
                <a:gd name="T10" fmla="*/ 32 w 210"/>
                <a:gd name="T11" fmla="*/ 238 h 270"/>
                <a:gd name="T12" fmla="*/ 0 w 210"/>
                <a:gd name="T13" fmla="*/ 257 h 270"/>
                <a:gd name="T14" fmla="*/ 0 w 210"/>
                <a:gd name="T15" fmla="*/ 269 h 270"/>
                <a:gd name="T16" fmla="*/ 47 w 210"/>
                <a:gd name="T17" fmla="*/ 268 h 270"/>
                <a:gd name="T18" fmla="*/ 95 w 210"/>
                <a:gd name="T19" fmla="*/ 269 h 270"/>
                <a:gd name="T20" fmla="*/ 95 w 210"/>
                <a:gd name="T21" fmla="*/ 257 h 270"/>
                <a:gd name="T22" fmla="*/ 62 w 210"/>
                <a:gd name="T23" fmla="*/ 238 h 270"/>
                <a:gd name="T24" fmla="*/ 62 w 210"/>
                <a:gd name="T25" fmla="*/ 166 h 270"/>
                <a:gd name="T26" fmla="*/ 62 w 210"/>
                <a:gd name="T27" fmla="*/ 162 h 270"/>
                <a:gd name="T28" fmla="*/ 114 w 210"/>
                <a:gd name="T29" fmla="*/ 192 h 270"/>
                <a:gd name="T30" fmla="*/ 209 w 210"/>
                <a:gd name="T31" fmla="*/ 96 h 270"/>
                <a:gd name="T32" fmla="*/ 120 w 210"/>
                <a:gd name="T33" fmla="*/ 0 h 270"/>
                <a:gd name="T34" fmla="*/ 61 w 210"/>
                <a:gd name="T35" fmla="*/ 28 h 270"/>
                <a:gd name="T36" fmla="*/ 62 w 210"/>
                <a:gd name="T37" fmla="*/ 139 h 270"/>
                <a:gd name="T38" fmla="*/ 62 w 210"/>
                <a:gd name="T39" fmla="*/ 44 h 270"/>
                <a:gd name="T40" fmla="*/ 118 w 210"/>
                <a:gd name="T41" fmla="*/ 11 h 270"/>
                <a:gd name="T42" fmla="*/ 174 w 210"/>
                <a:gd name="T43" fmla="*/ 96 h 270"/>
                <a:gd name="T44" fmla="*/ 113 w 210"/>
                <a:gd name="T45" fmla="*/ 182 h 270"/>
                <a:gd name="T46" fmla="*/ 68 w 210"/>
                <a:gd name="T47" fmla="*/ 156 h 270"/>
                <a:gd name="T48" fmla="*/ 62 w 210"/>
                <a:gd name="T49" fmla="*/ 1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0" h="270">
                  <a:moveTo>
                    <a:pt x="61" y="28"/>
                  </a:moveTo>
                  <a:lnTo>
                    <a:pt x="61" y="0"/>
                  </a:lnTo>
                  <a:lnTo>
                    <a:pt x="0" y="5"/>
                  </a:lnTo>
                  <a:lnTo>
                    <a:pt x="0" y="18"/>
                  </a:lnTo>
                  <a:cubicBezTo>
                    <a:pt x="30" y="18"/>
                    <a:pt x="32" y="20"/>
                    <a:pt x="32" y="40"/>
                  </a:cubicBezTo>
                  <a:lnTo>
                    <a:pt x="32" y="238"/>
                  </a:lnTo>
                  <a:cubicBezTo>
                    <a:pt x="32" y="257"/>
                    <a:pt x="29" y="257"/>
                    <a:pt x="0" y="257"/>
                  </a:cubicBezTo>
                  <a:lnTo>
                    <a:pt x="0" y="269"/>
                  </a:lnTo>
                  <a:cubicBezTo>
                    <a:pt x="14" y="269"/>
                    <a:pt x="36" y="268"/>
                    <a:pt x="47" y="268"/>
                  </a:cubicBezTo>
                  <a:cubicBezTo>
                    <a:pt x="59" y="268"/>
                    <a:pt x="80" y="269"/>
                    <a:pt x="95" y="269"/>
                  </a:cubicBezTo>
                  <a:lnTo>
                    <a:pt x="95" y="257"/>
                  </a:lnTo>
                  <a:cubicBezTo>
                    <a:pt x="67" y="257"/>
                    <a:pt x="62" y="257"/>
                    <a:pt x="62" y="238"/>
                  </a:cubicBezTo>
                  <a:lnTo>
                    <a:pt x="62" y="166"/>
                  </a:lnTo>
                  <a:lnTo>
                    <a:pt x="62" y="162"/>
                  </a:lnTo>
                  <a:cubicBezTo>
                    <a:pt x="65" y="169"/>
                    <a:pt x="83" y="192"/>
                    <a:pt x="114" y="192"/>
                  </a:cubicBezTo>
                  <a:cubicBezTo>
                    <a:pt x="166" y="192"/>
                    <a:pt x="209" y="151"/>
                    <a:pt x="209" y="96"/>
                  </a:cubicBezTo>
                  <a:cubicBezTo>
                    <a:pt x="209" y="42"/>
                    <a:pt x="168" y="0"/>
                    <a:pt x="120" y="0"/>
                  </a:cubicBezTo>
                  <a:cubicBezTo>
                    <a:pt x="88" y="0"/>
                    <a:pt x="70" y="18"/>
                    <a:pt x="61" y="28"/>
                  </a:cubicBezTo>
                  <a:close/>
                  <a:moveTo>
                    <a:pt x="62" y="139"/>
                  </a:moveTo>
                  <a:lnTo>
                    <a:pt x="62" y="44"/>
                  </a:lnTo>
                  <a:cubicBezTo>
                    <a:pt x="74" y="23"/>
                    <a:pt x="95" y="11"/>
                    <a:pt x="118" y="11"/>
                  </a:cubicBezTo>
                  <a:cubicBezTo>
                    <a:pt x="148" y="11"/>
                    <a:pt x="174" y="48"/>
                    <a:pt x="174" y="96"/>
                  </a:cubicBezTo>
                  <a:cubicBezTo>
                    <a:pt x="174" y="146"/>
                    <a:pt x="144" y="182"/>
                    <a:pt x="113" y="182"/>
                  </a:cubicBezTo>
                  <a:cubicBezTo>
                    <a:pt x="96" y="182"/>
                    <a:pt x="79" y="174"/>
                    <a:pt x="68" y="156"/>
                  </a:cubicBezTo>
                  <a:cubicBezTo>
                    <a:pt x="62" y="148"/>
                    <a:pt x="62" y="146"/>
                    <a:pt x="62" y="139"/>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8" name="Freeform 64">
              <a:extLst>
                <a:ext uri="{FF2B5EF4-FFF2-40B4-BE49-F238E27FC236}">
                  <a16:creationId xmlns:a16="http://schemas.microsoft.com/office/drawing/2014/main" id="{BA834EB5-1834-24A3-78D8-78683507A1CC}"/>
                </a:ext>
              </a:extLst>
            </p:cNvPr>
            <p:cNvSpPr>
              <a:spLocks noChangeArrowheads="1"/>
            </p:cNvSpPr>
            <p:nvPr/>
          </p:nvSpPr>
          <p:spPr bwMode="auto">
            <a:xfrm>
              <a:off x="3867" y="2648"/>
              <a:ext cx="25" cy="229"/>
            </a:xfrm>
            <a:custGeom>
              <a:avLst/>
              <a:gdLst>
                <a:gd name="T0" fmla="*/ 0 w 114"/>
                <a:gd name="T1" fmla="*/ 1012 h 1013"/>
                <a:gd name="T2" fmla="*/ 113 w 114"/>
                <a:gd name="T3" fmla="*/ 1012 h 1013"/>
                <a:gd name="T4" fmla="*/ 113 w 114"/>
                <a:gd name="T5" fmla="*/ 990 h 1013"/>
                <a:gd name="T6" fmla="*/ 23 w 114"/>
                <a:gd name="T7" fmla="*/ 990 h 1013"/>
                <a:gd name="T8" fmla="*/ 23 w 114"/>
                <a:gd name="T9" fmla="*/ 23 h 1013"/>
                <a:gd name="T10" fmla="*/ 113 w 114"/>
                <a:gd name="T11" fmla="*/ 23 h 1013"/>
                <a:gd name="T12" fmla="*/ 113 w 114"/>
                <a:gd name="T13" fmla="*/ 0 h 1013"/>
                <a:gd name="T14" fmla="*/ 0 w 114"/>
                <a:gd name="T15" fmla="*/ 0 h 1013"/>
                <a:gd name="T16" fmla="*/ 0 w 114"/>
                <a:gd name="T17" fmla="*/ 1012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13">
                  <a:moveTo>
                    <a:pt x="0" y="1012"/>
                  </a:moveTo>
                  <a:lnTo>
                    <a:pt x="113" y="1012"/>
                  </a:lnTo>
                  <a:lnTo>
                    <a:pt x="113" y="990"/>
                  </a:lnTo>
                  <a:lnTo>
                    <a:pt x="23" y="990"/>
                  </a:lnTo>
                  <a:lnTo>
                    <a:pt x="23" y="23"/>
                  </a:lnTo>
                  <a:lnTo>
                    <a:pt x="113" y="23"/>
                  </a:lnTo>
                  <a:lnTo>
                    <a:pt x="113" y="0"/>
                  </a:lnTo>
                  <a:lnTo>
                    <a:pt x="0" y="0"/>
                  </a:lnTo>
                  <a:lnTo>
                    <a:pt x="0" y="1012"/>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9" name="Freeform 65">
              <a:extLst>
                <a:ext uri="{FF2B5EF4-FFF2-40B4-BE49-F238E27FC236}">
                  <a16:creationId xmlns:a16="http://schemas.microsoft.com/office/drawing/2014/main" id="{1746FCF7-34CE-6B2E-D335-B347D0EA9587}"/>
                </a:ext>
              </a:extLst>
            </p:cNvPr>
            <p:cNvSpPr>
              <a:spLocks noChangeArrowheads="1"/>
            </p:cNvSpPr>
            <p:nvPr/>
          </p:nvSpPr>
          <p:spPr bwMode="auto">
            <a:xfrm>
              <a:off x="3902" y="2761"/>
              <a:ext cx="58" cy="3"/>
            </a:xfrm>
            <a:custGeom>
              <a:avLst/>
              <a:gdLst>
                <a:gd name="T0" fmla="*/ 244 w 259"/>
                <a:gd name="T1" fmla="*/ 18 h 19"/>
                <a:gd name="T2" fmla="*/ 258 w 259"/>
                <a:gd name="T3" fmla="*/ 8 h 19"/>
                <a:gd name="T4" fmla="*/ 244 w 259"/>
                <a:gd name="T5" fmla="*/ 0 h 19"/>
                <a:gd name="T6" fmla="*/ 14 w 259"/>
                <a:gd name="T7" fmla="*/ 0 h 19"/>
                <a:gd name="T8" fmla="*/ 0 w 259"/>
                <a:gd name="T9" fmla="*/ 8 h 19"/>
                <a:gd name="T10" fmla="*/ 14 w 259"/>
                <a:gd name="T11" fmla="*/ 18 h 19"/>
                <a:gd name="T12" fmla="*/ 244 w 259"/>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259" h="19">
                  <a:moveTo>
                    <a:pt x="244" y="18"/>
                  </a:moveTo>
                  <a:cubicBezTo>
                    <a:pt x="251" y="18"/>
                    <a:pt x="258" y="18"/>
                    <a:pt x="258" y="8"/>
                  </a:cubicBezTo>
                  <a:cubicBezTo>
                    <a:pt x="258" y="0"/>
                    <a:pt x="251" y="0"/>
                    <a:pt x="244" y="0"/>
                  </a:cubicBezTo>
                  <a:lnTo>
                    <a:pt x="14" y="0"/>
                  </a:lnTo>
                  <a:cubicBezTo>
                    <a:pt x="7" y="0"/>
                    <a:pt x="0" y="0"/>
                    <a:pt x="0" y="8"/>
                  </a:cubicBezTo>
                  <a:cubicBezTo>
                    <a:pt x="0" y="18"/>
                    <a:pt x="7" y="18"/>
                    <a:pt x="14" y="18"/>
                  </a:cubicBezTo>
                  <a:lnTo>
                    <a:pt x="244"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0" name="Freeform 66">
              <a:extLst>
                <a:ext uri="{FF2B5EF4-FFF2-40B4-BE49-F238E27FC236}">
                  <a16:creationId xmlns:a16="http://schemas.microsoft.com/office/drawing/2014/main" id="{B9061D50-A5D9-D9C2-2549-D64557ADC148}"/>
                </a:ext>
              </a:extLst>
            </p:cNvPr>
            <p:cNvSpPr>
              <a:spLocks noChangeArrowheads="1"/>
            </p:cNvSpPr>
            <p:nvPr/>
          </p:nvSpPr>
          <p:spPr bwMode="auto">
            <a:xfrm>
              <a:off x="3982" y="2655"/>
              <a:ext cx="51" cy="85"/>
            </a:xfrm>
            <a:custGeom>
              <a:avLst/>
              <a:gdLst>
                <a:gd name="T0" fmla="*/ 230 w 231"/>
                <a:gd name="T1" fmla="*/ 58 h 381"/>
                <a:gd name="T2" fmla="*/ 173 w 231"/>
                <a:gd name="T3" fmla="*/ 0 h 381"/>
                <a:gd name="T4" fmla="*/ 122 w 231"/>
                <a:gd name="T5" fmla="*/ 17 h 381"/>
                <a:gd name="T6" fmla="*/ 67 w 231"/>
                <a:gd name="T7" fmla="*/ 108 h 381"/>
                <a:gd name="T8" fmla="*/ 0 w 231"/>
                <a:gd name="T9" fmla="*/ 377 h 381"/>
                <a:gd name="T10" fmla="*/ 5 w 231"/>
                <a:gd name="T11" fmla="*/ 380 h 381"/>
                <a:gd name="T12" fmla="*/ 11 w 231"/>
                <a:gd name="T13" fmla="*/ 378 h 381"/>
                <a:gd name="T14" fmla="*/ 41 w 231"/>
                <a:gd name="T15" fmla="*/ 262 h 381"/>
                <a:gd name="T16" fmla="*/ 98 w 231"/>
                <a:gd name="T17" fmla="*/ 302 h 381"/>
                <a:gd name="T18" fmla="*/ 180 w 231"/>
                <a:gd name="T19" fmla="*/ 270 h 381"/>
                <a:gd name="T20" fmla="*/ 214 w 231"/>
                <a:gd name="T21" fmla="*/ 192 h 381"/>
                <a:gd name="T22" fmla="*/ 182 w 231"/>
                <a:gd name="T23" fmla="*/ 128 h 381"/>
                <a:gd name="T24" fmla="*/ 230 w 231"/>
                <a:gd name="T25" fmla="*/ 58 h 381"/>
                <a:gd name="T26" fmla="*/ 155 w 231"/>
                <a:gd name="T27" fmla="*/ 127 h 381"/>
                <a:gd name="T28" fmla="*/ 134 w 231"/>
                <a:gd name="T29" fmla="*/ 132 h 381"/>
                <a:gd name="T30" fmla="*/ 115 w 231"/>
                <a:gd name="T31" fmla="*/ 130 h 381"/>
                <a:gd name="T32" fmla="*/ 137 w 231"/>
                <a:gd name="T33" fmla="*/ 126 h 381"/>
                <a:gd name="T34" fmla="*/ 155 w 231"/>
                <a:gd name="T35" fmla="*/ 127 h 381"/>
                <a:gd name="T36" fmla="*/ 208 w 231"/>
                <a:gd name="T37" fmla="*/ 48 h 381"/>
                <a:gd name="T38" fmla="*/ 169 w 231"/>
                <a:gd name="T39" fmla="*/ 121 h 381"/>
                <a:gd name="T40" fmla="*/ 137 w 231"/>
                <a:gd name="T41" fmla="*/ 116 h 381"/>
                <a:gd name="T42" fmla="*/ 103 w 231"/>
                <a:gd name="T43" fmla="*/ 130 h 381"/>
                <a:gd name="T44" fmla="*/ 133 w 231"/>
                <a:gd name="T45" fmla="*/ 140 h 381"/>
                <a:gd name="T46" fmla="*/ 168 w 231"/>
                <a:gd name="T47" fmla="*/ 136 h 381"/>
                <a:gd name="T48" fmla="*/ 186 w 231"/>
                <a:gd name="T49" fmla="*/ 182 h 381"/>
                <a:gd name="T50" fmla="*/ 166 w 231"/>
                <a:gd name="T51" fmla="*/ 256 h 381"/>
                <a:gd name="T52" fmla="*/ 96 w 231"/>
                <a:gd name="T53" fmla="*/ 294 h 381"/>
                <a:gd name="T54" fmla="*/ 48 w 231"/>
                <a:gd name="T55" fmla="*/ 239 h 381"/>
                <a:gd name="T56" fmla="*/ 50 w 231"/>
                <a:gd name="T57" fmla="*/ 220 h 381"/>
                <a:gd name="T58" fmla="*/ 77 w 231"/>
                <a:gd name="T59" fmla="*/ 113 h 381"/>
                <a:gd name="T60" fmla="*/ 168 w 231"/>
                <a:gd name="T61" fmla="*/ 10 h 381"/>
                <a:gd name="T62" fmla="*/ 208 w 231"/>
                <a:gd name="T63" fmla="*/ 4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381">
                  <a:moveTo>
                    <a:pt x="230" y="58"/>
                  </a:moveTo>
                  <a:cubicBezTo>
                    <a:pt x="230" y="26"/>
                    <a:pt x="208" y="0"/>
                    <a:pt x="173" y="0"/>
                  </a:cubicBezTo>
                  <a:cubicBezTo>
                    <a:pt x="149" y="0"/>
                    <a:pt x="137" y="7"/>
                    <a:pt x="122" y="17"/>
                  </a:cubicBezTo>
                  <a:cubicBezTo>
                    <a:pt x="98" y="35"/>
                    <a:pt x="76" y="76"/>
                    <a:pt x="67" y="108"/>
                  </a:cubicBezTo>
                  <a:lnTo>
                    <a:pt x="0" y="377"/>
                  </a:lnTo>
                  <a:cubicBezTo>
                    <a:pt x="0" y="378"/>
                    <a:pt x="2" y="380"/>
                    <a:pt x="5" y="380"/>
                  </a:cubicBezTo>
                  <a:cubicBezTo>
                    <a:pt x="8" y="380"/>
                    <a:pt x="10" y="380"/>
                    <a:pt x="11" y="378"/>
                  </a:cubicBezTo>
                  <a:lnTo>
                    <a:pt x="41" y="262"/>
                  </a:lnTo>
                  <a:cubicBezTo>
                    <a:pt x="48" y="287"/>
                    <a:pt x="66" y="302"/>
                    <a:pt x="98" y="302"/>
                  </a:cubicBezTo>
                  <a:cubicBezTo>
                    <a:pt x="128" y="302"/>
                    <a:pt x="161" y="288"/>
                    <a:pt x="180" y="270"/>
                  </a:cubicBezTo>
                  <a:cubicBezTo>
                    <a:pt x="199" y="250"/>
                    <a:pt x="214" y="223"/>
                    <a:pt x="214" y="192"/>
                  </a:cubicBezTo>
                  <a:cubicBezTo>
                    <a:pt x="214" y="161"/>
                    <a:pt x="198" y="139"/>
                    <a:pt x="182" y="128"/>
                  </a:cubicBezTo>
                  <a:cubicBezTo>
                    <a:pt x="206" y="114"/>
                    <a:pt x="230" y="89"/>
                    <a:pt x="230" y="58"/>
                  </a:cubicBezTo>
                  <a:close/>
                  <a:moveTo>
                    <a:pt x="155" y="127"/>
                  </a:moveTo>
                  <a:cubicBezTo>
                    <a:pt x="149" y="131"/>
                    <a:pt x="144" y="132"/>
                    <a:pt x="134" y="132"/>
                  </a:cubicBezTo>
                  <a:cubicBezTo>
                    <a:pt x="128" y="132"/>
                    <a:pt x="120" y="132"/>
                    <a:pt x="115" y="130"/>
                  </a:cubicBezTo>
                  <a:cubicBezTo>
                    <a:pt x="116" y="125"/>
                    <a:pt x="132" y="126"/>
                    <a:pt x="137" y="126"/>
                  </a:cubicBezTo>
                  <a:cubicBezTo>
                    <a:pt x="145" y="126"/>
                    <a:pt x="149" y="126"/>
                    <a:pt x="155" y="127"/>
                  </a:cubicBezTo>
                  <a:close/>
                  <a:moveTo>
                    <a:pt x="208" y="48"/>
                  </a:moveTo>
                  <a:cubicBezTo>
                    <a:pt x="208" y="78"/>
                    <a:pt x="191" y="108"/>
                    <a:pt x="169" y="121"/>
                  </a:cubicBezTo>
                  <a:cubicBezTo>
                    <a:pt x="157" y="118"/>
                    <a:pt x="149" y="116"/>
                    <a:pt x="137" y="116"/>
                  </a:cubicBezTo>
                  <a:cubicBezTo>
                    <a:pt x="127" y="116"/>
                    <a:pt x="103" y="116"/>
                    <a:pt x="103" y="130"/>
                  </a:cubicBezTo>
                  <a:cubicBezTo>
                    <a:pt x="103" y="142"/>
                    <a:pt x="126" y="140"/>
                    <a:pt x="133" y="140"/>
                  </a:cubicBezTo>
                  <a:cubicBezTo>
                    <a:pt x="149" y="140"/>
                    <a:pt x="156" y="140"/>
                    <a:pt x="168" y="136"/>
                  </a:cubicBezTo>
                  <a:cubicBezTo>
                    <a:pt x="184" y="150"/>
                    <a:pt x="186" y="163"/>
                    <a:pt x="186" y="182"/>
                  </a:cubicBezTo>
                  <a:cubicBezTo>
                    <a:pt x="187" y="208"/>
                    <a:pt x="176" y="239"/>
                    <a:pt x="166" y="256"/>
                  </a:cubicBezTo>
                  <a:cubicBezTo>
                    <a:pt x="149" y="278"/>
                    <a:pt x="120" y="294"/>
                    <a:pt x="96" y="294"/>
                  </a:cubicBezTo>
                  <a:cubicBezTo>
                    <a:pt x="65" y="294"/>
                    <a:pt x="48" y="269"/>
                    <a:pt x="48" y="239"/>
                  </a:cubicBezTo>
                  <a:cubicBezTo>
                    <a:pt x="48" y="234"/>
                    <a:pt x="48" y="228"/>
                    <a:pt x="50" y="220"/>
                  </a:cubicBezTo>
                  <a:lnTo>
                    <a:pt x="77" y="113"/>
                  </a:lnTo>
                  <a:cubicBezTo>
                    <a:pt x="86" y="77"/>
                    <a:pt x="118" y="10"/>
                    <a:pt x="168" y="10"/>
                  </a:cubicBezTo>
                  <a:cubicBezTo>
                    <a:pt x="192" y="10"/>
                    <a:pt x="208" y="23"/>
                    <a:pt x="208" y="48"/>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1" name="Freeform 67">
              <a:extLst>
                <a:ext uri="{FF2B5EF4-FFF2-40B4-BE49-F238E27FC236}">
                  <a16:creationId xmlns:a16="http://schemas.microsoft.com/office/drawing/2014/main" id="{2109E41D-DAC6-AAD4-F6B6-E63E2C8DD391}"/>
                </a:ext>
              </a:extLst>
            </p:cNvPr>
            <p:cNvSpPr>
              <a:spLocks noChangeArrowheads="1"/>
            </p:cNvSpPr>
            <p:nvPr/>
          </p:nvSpPr>
          <p:spPr bwMode="auto">
            <a:xfrm>
              <a:off x="3979" y="2761"/>
              <a:ext cx="59" cy="3"/>
            </a:xfrm>
            <a:custGeom>
              <a:avLst/>
              <a:gdLst>
                <a:gd name="T0" fmla="*/ 131 w 263"/>
                <a:gd name="T1" fmla="*/ 18 h 19"/>
                <a:gd name="T2" fmla="*/ 0 w 263"/>
                <a:gd name="T3" fmla="*/ 18 h 19"/>
                <a:gd name="T4" fmla="*/ 0 w 263"/>
                <a:gd name="T5" fmla="*/ 0 h 19"/>
                <a:gd name="T6" fmla="*/ 262 w 263"/>
                <a:gd name="T7" fmla="*/ 0 h 19"/>
                <a:gd name="T8" fmla="*/ 262 w 263"/>
                <a:gd name="T9" fmla="*/ 18 h 19"/>
                <a:gd name="T10" fmla="*/ 131 w 263"/>
                <a:gd name="T11" fmla="*/ 18 h 19"/>
              </a:gdLst>
              <a:ahLst/>
              <a:cxnLst>
                <a:cxn ang="0">
                  <a:pos x="T0" y="T1"/>
                </a:cxn>
                <a:cxn ang="0">
                  <a:pos x="T2" y="T3"/>
                </a:cxn>
                <a:cxn ang="0">
                  <a:pos x="T4" y="T5"/>
                </a:cxn>
                <a:cxn ang="0">
                  <a:pos x="T6" y="T7"/>
                </a:cxn>
                <a:cxn ang="0">
                  <a:pos x="T8" y="T9"/>
                </a:cxn>
                <a:cxn ang="0">
                  <a:pos x="T10" y="T11"/>
                </a:cxn>
              </a:cxnLst>
              <a:rect l="0" t="0" r="r" b="b"/>
              <a:pathLst>
                <a:path w="263" h="19">
                  <a:moveTo>
                    <a:pt x="131" y="18"/>
                  </a:moveTo>
                  <a:lnTo>
                    <a:pt x="0" y="18"/>
                  </a:lnTo>
                  <a:lnTo>
                    <a:pt x="0" y="0"/>
                  </a:lnTo>
                  <a:lnTo>
                    <a:pt x="262" y="0"/>
                  </a:lnTo>
                  <a:lnTo>
                    <a:pt x="262" y="18"/>
                  </a:lnTo>
                  <a:lnTo>
                    <a:pt x="131"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2" name="Freeform 68">
              <a:extLst>
                <a:ext uri="{FF2B5EF4-FFF2-40B4-BE49-F238E27FC236}">
                  <a16:creationId xmlns:a16="http://schemas.microsoft.com/office/drawing/2014/main" id="{A9989F2B-B87A-F66E-1C0F-9DEDC037745F}"/>
                </a:ext>
              </a:extLst>
            </p:cNvPr>
            <p:cNvSpPr>
              <a:spLocks noChangeArrowheads="1"/>
            </p:cNvSpPr>
            <p:nvPr/>
          </p:nvSpPr>
          <p:spPr bwMode="auto">
            <a:xfrm>
              <a:off x="3989" y="2789"/>
              <a:ext cx="38" cy="63"/>
            </a:xfrm>
            <a:custGeom>
              <a:avLst/>
              <a:gdLst>
                <a:gd name="T0" fmla="*/ 32 w 170"/>
                <a:gd name="T1" fmla="*/ 250 h 283"/>
                <a:gd name="T2" fmla="*/ 78 w 170"/>
                <a:gd name="T3" fmla="*/ 205 h 283"/>
                <a:gd name="T4" fmla="*/ 169 w 170"/>
                <a:gd name="T5" fmla="*/ 83 h 283"/>
                <a:gd name="T6" fmla="*/ 79 w 170"/>
                <a:gd name="T7" fmla="*/ 0 h 283"/>
                <a:gd name="T8" fmla="*/ 0 w 170"/>
                <a:gd name="T9" fmla="*/ 77 h 283"/>
                <a:gd name="T10" fmla="*/ 22 w 170"/>
                <a:gd name="T11" fmla="*/ 100 h 283"/>
                <a:gd name="T12" fmla="*/ 44 w 170"/>
                <a:gd name="T13" fmla="*/ 78 h 283"/>
                <a:gd name="T14" fmla="*/ 22 w 170"/>
                <a:gd name="T15" fmla="*/ 55 h 283"/>
                <a:gd name="T16" fmla="*/ 17 w 170"/>
                <a:gd name="T17" fmla="*/ 56 h 283"/>
                <a:gd name="T18" fmla="*/ 74 w 170"/>
                <a:gd name="T19" fmla="*/ 13 h 283"/>
                <a:gd name="T20" fmla="*/ 131 w 170"/>
                <a:gd name="T21" fmla="*/ 83 h 283"/>
                <a:gd name="T22" fmla="*/ 86 w 170"/>
                <a:gd name="T23" fmla="*/ 175 h 283"/>
                <a:gd name="T24" fmla="*/ 5 w 170"/>
                <a:gd name="T25" fmla="*/ 266 h 283"/>
                <a:gd name="T26" fmla="*/ 0 w 170"/>
                <a:gd name="T27" fmla="*/ 282 h 283"/>
                <a:gd name="T28" fmla="*/ 157 w 170"/>
                <a:gd name="T29" fmla="*/ 282 h 283"/>
                <a:gd name="T30" fmla="*/ 169 w 170"/>
                <a:gd name="T31" fmla="*/ 209 h 283"/>
                <a:gd name="T32" fmla="*/ 158 w 170"/>
                <a:gd name="T33" fmla="*/ 209 h 283"/>
                <a:gd name="T34" fmla="*/ 149 w 170"/>
                <a:gd name="T35" fmla="*/ 246 h 283"/>
                <a:gd name="T36" fmla="*/ 109 w 170"/>
                <a:gd name="T37" fmla="*/ 250 h 283"/>
                <a:gd name="T38" fmla="*/ 32 w 170"/>
                <a:gd name="T39" fmla="*/ 25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283">
                  <a:moveTo>
                    <a:pt x="32" y="250"/>
                  </a:moveTo>
                  <a:lnTo>
                    <a:pt x="78" y="205"/>
                  </a:lnTo>
                  <a:cubicBezTo>
                    <a:pt x="144" y="146"/>
                    <a:pt x="169" y="125"/>
                    <a:pt x="169" y="83"/>
                  </a:cubicBezTo>
                  <a:cubicBezTo>
                    <a:pt x="169" y="34"/>
                    <a:pt x="132" y="0"/>
                    <a:pt x="79" y="0"/>
                  </a:cubicBezTo>
                  <a:cubicBezTo>
                    <a:pt x="31" y="0"/>
                    <a:pt x="0" y="40"/>
                    <a:pt x="0" y="77"/>
                  </a:cubicBezTo>
                  <a:cubicBezTo>
                    <a:pt x="0" y="100"/>
                    <a:pt x="22" y="100"/>
                    <a:pt x="22" y="100"/>
                  </a:cubicBezTo>
                  <a:cubicBezTo>
                    <a:pt x="30" y="100"/>
                    <a:pt x="44" y="95"/>
                    <a:pt x="44" y="78"/>
                  </a:cubicBezTo>
                  <a:cubicBezTo>
                    <a:pt x="44" y="67"/>
                    <a:pt x="36" y="55"/>
                    <a:pt x="22" y="55"/>
                  </a:cubicBezTo>
                  <a:cubicBezTo>
                    <a:pt x="18" y="55"/>
                    <a:pt x="18" y="55"/>
                    <a:pt x="17" y="56"/>
                  </a:cubicBezTo>
                  <a:cubicBezTo>
                    <a:pt x="26" y="29"/>
                    <a:pt x="49" y="13"/>
                    <a:pt x="74" y="13"/>
                  </a:cubicBezTo>
                  <a:cubicBezTo>
                    <a:pt x="113" y="13"/>
                    <a:pt x="131" y="47"/>
                    <a:pt x="131" y="83"/>
                  </a:cubicBezTo>
                  <a:cubicBezTo>
                    <a:pt x="131" y="116"/>
                    <a:pt x="109" y="150"/>
                    <a:pt x="86" y="175"/>
                  </a:cubicBezTo>
                  <a:lnTo>
                    <a:pt x="5" y="266"/>
                  </a:lnTo>
                  <a:cubicBezTo>
                    <a:pt x="0" y="271"/>
                    <a:pt x="0" y="271"/>
                    <a:pt x="0" y="282"/>
                  </a:cubicBezTo>
                  <a:lnTo>
                    <a:pt x="157" y="282"/>
                  </a:lnTo>
                  <a:lnTo>
                    <a:pt x="169" y="209"/>
                  </a:lnTo>
                  <a:lnTo>
                    <a:pt x="158" y="209"/>
                  </a:lnTo>
                  <a:cubicBezTo>
                    <a:pt x="156" y="221"/>
                    <a:pt x="154" y="240"/>
                    <a:pt x="149" y="246"/>
                  </a:cubicBezTo>
                  <a:cubicBezTo>
                    <a:pt x="146" y="250"/>
                    <a:pt x="118" y="250"/>
                    <a:pt x="109" y="250"/>
                  </a:cubicBezTo>
                  <a:lnTo>
                    <a:pt x="32" y="25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3" name="Freeform 69">
              <a:extLst>
                <a:ext uri="{FF2B5EF4-FFF2-40B4-BE49-F238E27FC236}">
                  <a16:creationId xmlns:a16="http://schemas.microsoft.com/office/drawing/2014/main" id="{CEAD1196-7753-17BA-58FE-A26B9DFA0839}"/>
                </a:ext>
              </a:extLst>
            </p:cNvPr>
            <p:cNvSpPr>
              <a:spLocks noChangeArrowheads="1"/>
            </p:cNvSpPr>
            <p:nvPr/>
          </p:nvSpPr>
          <p:spPr bwMode="auto">
            <a:xfrm>
              <a:off x="4059" y="2715"/>
              <a:ext cx="21" cy="95"/>
            </a:xfrm>
            <a:custGeom>
              <a:avLst/>
              <a:gdLst>
                <a:gd name="T0" fmla="*/ 98 w 99"/>
                <a:gd name="T1" fmla="*/ 419 h 423"/>
                <a:gd name="T2" fmla="*/ 91 w 99"/>
                <a:gd name="T3" fmla="*/ 409 h 423"/>
                <a:gd name="T4" fmla="*/ 25 w 99"/>
                <a:gd name="T5" fmla="*/ 211 h 423"/>
                <a:gd name="T6" fmla="*/ 94 w 99"/>
                <a:gd name="T7" fmla="*/ 12 h 423"/>
                <a:gd name="T8" fmla="*/ 98 w 99"/>
                <a:gd name="T9" fmla="*/ 4 h 423"/>
                <a:gd name="T10" fmla="*/ 94 w 99"/>
                <a:gd name="T11" fmla="*/ 0 h 423"/>
                <a:gd name="T12" fmla="*/ 26 w 99"/>
                <a:gd name="T13" fmla="*/ 83 h 423"/>
                <a:gd name="T14" fmla="*/ 0 w 99"/>
                <a:gd name="T15" fmla="*/ 211 h 423"/>
                <a:gd name="T16" fmla="*/ 28 w 99"/>
                <a:gd name="T17" fmla="*/ 344 h 423"/>
                <a:gd name="T18" fmla="*/ 94 w 99"/>
                <a:gd name="T19" fmla="*/ 422 h 423"/>
                <a:gd name="T20" fmla="*/ 98 w 99"/>
                <a:gd name="T21" fmla="*/ 419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23">
                  <a:moveTo>
                    <a:pt x="98" y="419"/>
                  </a:moveTo>
                  <a:cubicBezTo>
                    <a:pt x="98" y="417"/>
                    <a:pt x="98" y="416"/>
                    <a:pt x="91" y="409"/>
                  </a:cubicBezTo>
                  <a:cubicBezTo>
                    <a:pt x="38" y="356"/>
                    <a:pt x="25" y="277"/>
                    <a:pt x="25" y="211"/>
                  </a:cubicBezTo>
                  <a:cubicBezTo>
                    <a:pt x="25" y="138"/>
                    <a:pt x="41" y="65"/>
                    <a:pt x="94" y="12"/>
                  </a:cubicBezTo>
                  <a:cubicBezTo>
                    <a:pt x="98" y="7"/>
                    <a:pt x="98" y="6"/>
                    <a:pt x="98" y="4"/>
                  </a:cubicBezTo>
                  <a:cubicBezTo>
                    <a:pt x="98" y="1"/>
                    <a:pt x="97" y="0"/>
                    <a:pt x="94" y="0"/>
                  </a:cubicBezTo>
                  <a:cubicBezTo>
                    <a:pt x="90" y="0"/>
                    <a:pt x="52" y="29"/>
                    <a:pt x="26" y="83"/>
                  </a:cubicBezTo>
                  <a:cubicBezTo>
                    <a:pt x="5" y="128"/>
                    <a:pt x="0" y="175"/>
                    <a:pt x="0" y="211"/>
                  </a:cubicBezTo>
                  <a:cubicBezTo>
                    <a:pt x="0" y="245"/>
                    <a:pt x="5" y="296"/>
                    <a:pt x="28" y="344"/>
                  </a:cubicBezTo>
                  <a:cubicBezTo>
                    <a:pt x="54" y="396"/>
                    <a:pt x="90" y="422"/>
                    <a:pt x="94" y="422"/>
                  </a:cubicBezTo>
                  <a:cubicBezTo>
                    <a:pt x="97" y="422"/>
                    <a:pt x="98" y="421"/>
                    <a:pt x="98" y="419"/>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4" name="Freeform 70">
              <a:extLst>
                <a:ext uri="{FF2B5EF4-FFF2-40B4-BE49-F238E27FC236}">
                  <a16:creationId xmlns:a16="http://schemas.microsoft.com/office/drawing/2014/main" id="{63A5C429-4F74-47AE-D68C-CF3D862568C1}"/>
                </a:ext>
              </a:extLst>
            </p:cNvPr>
            <p:cNvSpPr>
              <a:spLocks noChangeArrowheads="1"/>
            </p:cNvSpPr>
            <p:nvPr/>
          </p:nvSpPr>
          <p:spPr bwMode="auto">
            <a:xfrm>
              <a:off x="4090" y="2745"/>
              <a:ext cx="44" cy="61"/>
            </a:xfrm>
            <a:custGeom>
              <a:avLst/>
              <a:gdLst>
                <a:gd name="T0" fmla="*/ 194 w 197"/>
                <a:gd name="T1" fmla="*/ 26 h 275"/>
                <a:gd name="T2" fmla="*/ 196 w 197"/>
                <a:gd name="T3" fmla="*/ 17 h 275"/>
                <a:gd name="T4" fmla="*/ 184 w 197"/>
                <a:gd name="T5" fmla="*/ 5 h 275"/>
                <a:gd name="T6" fmla="*/ 168 w 197"/>
                <a:gd name="T7" fmla="*/ 13 h 275"/>
                <a:gd name="T8" fmla="*/ 162 w 197"/>
                <a:gd name="T9" fmla="*/ 36 h 275"/>
                <a:gd name="T10" fmla="*/ 154 w 197"/>
                <a:gd name="T11" fmla="*/ 70 h 275"/>
                <a:gd name="T12" fmla="*/ 134 w 197"/>
                <a:gd name="T13" fmla="*/ 146 h 275"/>
                <a:gd name="T14" fmla="*/ 86 w 197"/>
                <a:gd name="T15" fmla="*/ 182 h 275"/>
                <a:gd name="T16" fmla="*/ 60 w 197"/>
                <a:gd name="T17" fmla="*/ 148 h 275"/>
                <a:gd name="T18" fmla="*/ 83 w 197"/>
                <a:gd name="T19" fmla="*/ 65 h 275"/>
                <a:gd name="T20" fmla="*/ 90 w 197"/>
                <a:gd name="T21" fmla="*/ 35 h 275"/>
                <a:gd name="T22" fmla="*/ 55 w 197"/>
                <a:gd name="T23" fmla="*/ 0 h 275"/>
                <a:gd name="T24" fmla="*/ 0 w 197"/>
                <a:gd name="T25" fmla="*/ 65 h 275"/>
                <a:gd name="T26" fmla="*/ 5 w 197"/>
                <a:gd name="T27" fmla="*/ 70 h 275"/>
                <a:gd name="T28" fmla="*/ 12 w 197"/>
                <a:gd name="T29" fmla="*/ 61 h 275"/>
                <a:gd name="T30" fmla="*/ 55 w 197"/>
                <a:gd name="T31" fmla="*/ 10 h 275"/>
                <a:gd name="T32" fmla="*/ 65 w 197"/>
                <a:gd name="T33" fmla="*/ 23 h 275"/>
                <a:gd name="T34" fmla="*/ 58 w 197"/>
                <a:gd name="T35" fmla="*/ 53 h 275"/>
                <a:gd name="T36" fmla="*/ 34 w 197"/>
                <a:gd name="T37" fmla="*/ 142 h 275"/>
                <a:gd name="T38" fmla="*/ 85 w 197"/>
                <a:gd name="T39" fmla="*/ 192 h 275"/>
                <a:gd name="T40" fmla="*/ 127 w 197"/>
                <a:gd name="T41" fmla="*/ 173 h 275"/>
                <a:gd name="T42" fmla="*/ 101 w 197"/>
                <a:gd name="T43" fmla="*/ 238 h 275"/>
                <a:gd name="T44" fmla="*/ 54 w 197"/>
                <a:gd name="T45" fmla="*/ 265 h 275"/>
                <a:gd name="T46" fmla="*/ 22 w 197"/>
                <a:gd name="T47" fmla="*/ 247 h 275"/>
                <a:gd name="T48" fmla="*/ 40 w 197"/>
                <a:gd name="T49" fmla="*/ 242 h 275"/>
                <a:gd name="T50" fmla="*/ 48 w 197"/>
                <a:gd name="T51" fmla="*/ 224 h 275"/>
                <a:gd name="T52" fmla="*/ 32 w 197"/>
                <a:gd name="T53" fmla="*/ 209 h 275"/>
                <a:gd name="T54" fmla="*/ 8 w 197"/>
                <a:gd name="T55" fmla="*/ 238 h 275"/>
                <a:gd name="T56" fmla="*/ 54 w 197"/>
                <a:gd name="T57" fmla="*/ 274 h 275"/>
                <a:gd name="T58" fmla="*/ 152 w 197"/>
                <a:gd name="T59" fmla="*/ 187 h 275"/>
                <a:gd name="T60" fmla="*/ 194 w 197"/>
                <a:gd name="T61" fmla="*/ 2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7" h="275">
                  <a:moveTo>
                    <a:pt x="194" y="26"/>
                  </a:moveTo>
                  <a:cubicBezTo>
                    <a:pt x="196" y="20"/>
                    <a:pt x="196" y="19"/>
                    <a:pt x="196" y="17"/>
                  </a:cubicBezTo>
                  <a:cubicBezTo>
                    <a:pt x="196" y="8"/>
                    <a:pt x="190" y="5"/>
                    <a:pt x="184" y="5"/>
                  </a:cubicBezTo>
                  <a:cubicBezTo>
                    <a:pt x="179" y="5"/>
                    <a:pt x="172" y="7"/>
                    <a:pt x="168" y="13"/>
                  </a:cubicBezTo>
                  <a:cubicBezTo>
                    <a:pt x="167" y="16"/>
                    <a:pt x="164" y="29"/>
                    <a:pt x="162" y="36"/>
                  </a:cubicBezTo>
                  <a:cubicBezTo>
                    <a:pt x="160" y="47"/>
                    <a:pt x="156" y="59"/>
                    <a:pt x="154" y="70"/>
                  </a:cubicBezTo>
                  <a:lnTo>
                    <a:pt x="134" y="146"/>
                  </a:lnTo>
                  <a:cubicBezTo>
                    <a:pt x="133" y="152"/>
                    <a:pt x="115" y="182"/>
                    <a:pt x="86" y="182"/>
                  </a:cubicBezTo>
                  <a:cubicBezTo>
                    <a:pt x="65" y="182"/>
                    <a:pt x="60" y="164"/>
                    <a:pt x="60" y="148"/>
                  </a:cubicBezTo>
                  <a:cubicBezTo>
                    <a:pt x="60" y="128"/>
                    <a:pt x="68" y="103"/>
                    <a:pt x="83" y="65"/>
                  </a:cubicBezTo>
                  <a:cubicBezTo>
                    <a:pt x="89" y="48"/>
                    <a:pt x="90" y="43"/>
                    <a:pt x="90" y="35"/>
                  </a:cubicBezTo>
                  <a:cubicBezTo>
                    <a:pt x="90" y="16"/>
                    <a:pt x="77" y="0"/>
                    <a:pt x="55" y="0"/>
                  </a:cubicBezTo>
                  <a:cubicBezTo>
                    <a:pt x="16" y="0"/>
                    <a:pt x="0" y="61"/>
                    <a:pt x="0" y="65"/>
                  </a:cubicBezTo>
                  <a:cubicBezTo>
                    <a:pt x="0" y="70"/>
                    <a:pt x="4" y="70"/>
                    <a:pt x="5" y="70"/>
                  </a:cubicBezTo>
                  <a:cubicBezTo>
                    <a:pt x="10" y="70"/>
                    <a:pt x="10" y="68"/>
                    <a:pt x="12" y="61"/>
                  </a:cubicBezTo>
                  <a:cubicBezTo>
                    <a:pt x="23" y="22"/>
                    <a:pt x="41" y="10"/>
                    <a:pt x="55" y="10"/>
                  </a:cubicBezTo>
                  <a:cubicBezTo>
                    <a:pt x="58" y="10"/>
                    <a:pt x="65" y="10"/>
                    <a:pt x="65" y="23"/>
                  </a:cubicBezTo>
                  <a:cubicBezTo>
                    <a:pt x="65" y="34"/>
                    <a:pt x="61" y="44"/>
                    <a:pt x="58" y="53"/>
                  </a:cubicBezTo>
                  <a:cubicBezTo>
                    <a:pt x="41" y="97"/>
                    <a:pt x="34" y="122"/>
                    <a:pt x="34" y="142"/>
                  </a:cubicBezTo>
                  <a:cubicBezTo>
                    <a:pt x="34" y="179"/>
                    <a:pt x="60" y="192"/>
                    <a:pt x="85" y="192"/>
                  </a:cubicBezTo>
                  <a:cubicBezTo>
                    <a:pt x="102" y="192"/>
                    <a:pt x="116" y="185"/>
                    <a:pt x="127" y="173"/>
                  </a:cubicBezTo>
                  <a:cubicBezTo>
                    <a:pt x="122" y="194"/>
                    <a:pt x="118" y="215"/>
                    <a:pt x="101" y="238"/>
                  </a:cubicBezTo>
                  <a:cubicBezTo>
                    <a:pt x="89" y="252"/>
                    <a:pt x="73" y="265"/>
                    <a:pt x="54" y="265"/>
                  </a:cubicBezTo>
                  <a:cubicBezTo>
                    <a:pt x="48" y="265"/>
                    <a:pt x="29" y="263"/>
                    <a:pt x="22" y="247"/>
                  </a:cubicBezTo>
                  <a:cubicBezTo>
                    <a:pt x="29" y="247"/>
                    <a:pt x="34" y="247"/>
                    <a:pt x="40" y="242"/>
                  </a:cubicBezTo>
                  <a:cubicBezTo>
                    <a:pt x="44" y="238"/>
                    <a:pt x="48" y="233"/>
                    <a:pt x="48" y="224"/>
                  </a:cubicBezTo>
                  <a:cubicBezTo>
                    <a:pt x="48" y="211"/>
                    <a:pt x="36" y="209"/>
                    <a:pt x="32" y="209"/>
                  </a:cubicBezTo>
                  <a:cubicBezTo>
                    <a:pt x="23" y="209"/>
                    <a:pt x="8" y="216"/>
                    <a:pt x="8" y="238"/>
                  </a:cubicBezTo>
                  <a:cubicBezTo>
                    <a:pt x="8" y="258"/>
                    <a:pt x="28" y="274"/>
                    <a:pt x="54" y="274"/>
                  </a:cubicBezTo>
                  <a:cubicBezTo>
                    <a:pt x="98" y="274"/>
                    <a:pt x="142" y="235"/>
                    <a:pt x="152" y="187"/>
                  </a:cubicBezTo>
                  <a:lnTo>
                    <a:pt x="194" y="26"/>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5" name="Freeform 71">
              <a:extLst>
                <a:ext uri="{FF2B5EF4-FFF2-40B4-BE49-F238E27FC236}">
                  <a16:creationId xmlns:a16="http://schemas.microsoft.com/office/drawing/2014/main" id="{D519EECC-C4D1-2279-1A7E-E13FFDF5BC74}"/>
                </a:ext>
              </a:extLst>
            </p:cNvPr>
            <p:cNvSpPr>
              <a:spLocks noChangeArrowheads="1"/>
            </p:cNvSpPr>
            <p:nvPr/>
          </p:nvSpPr>
          <p:spPr bwMode="auto">
            <a:xfrm>
              <a:off x="4136" y="2772"/>
              <a:ext cx="40" cy="30"/>
            </a:xfrm>
            <a:custGeom>
              <a:avLst/>
              <a:gdLst>
                <a:gd name="T0" fmla="*/ 22 w 182"/>
                <a:gd name="T1" fmla="*/ 113 h 135"/>
                <a:gd name="T2" fmla="*/ 19 w 182"/>
                <a:gd name="T3" fmla="*/ 125 h 135"/>
                <a:gd name="T4" fmla="*/ 30 w 182"/>
                <a:gd name="T5" fmla="*/ 134 h 135"/>
                <a:gd name="T6" fmla="*/ 41 w 182"/>
                <a:gd name="T7" fmla="*/ 127 h 135"/>
                <a:gd name="T8" fmla="*/ 46 w 182"/>
                <a:gd name="T9" fmla="*/ 109 h 135"/>
                <a:gd name="T10" fmla="*/ 53 w 182"/>
                <a:gd name="T11" fmla="*/ 83 h 135"/>
                <a:gd name="T12" fmla="*/ 58 w 182"/>
                <a:gd name="T13" fmla="*/ 62 h 135"/>
                <a:gd name="T14" fmla="*/ 70 w 182"/>
                <a:gd name="T15" fmla="*/ 36 h 135"/>
                <a:gd name="T16" fmla="*/ 115 w 182"/>
                <a:gd name="T17" fmla="*/ 8 h 135"/>
                <a:gd name="T18" fmla="*/ 132 w 182"/>
                <a:gd name="T19" fmla="*/ 29 h 135"/>
                <a:gd name="T20" fmla="*/ 115 w 182"/>
                <a:gd name="T21" fmla="*/ 92 h 135"/>
                <a:gd name="T22" fmla="*/ 110 w 182"/>
                <a:gd name="T23" fmla="*/ 108 h 135"/>
                <a:gd name="T24" fmla="*/ 138 w 182"/>
                <a:gd name="T25" fmla="*/ 134 h 135"/>
                <a:gd name="T26" fmla="*/ 181 w 182"/>
                <a:gd name="T27" fmla="*/ 89 h 135"/>
                <a:gd name="T28" fmla="*/ 176 w 182"/>
                <a:gd name="T29" fmla="*/ 84 h 135"/>
                <a:gd name="T30" fmla="*/ 170 w 182"/>
                <a:gd name="T31" fmla="*/ 90 h 135"/>
                <a:gd name="T32" fmla="*/ 139 w 182"/>
                <a:gd name="T33" fmla="*/ 126 h 135"/>
                <a:gd name="T34" fmla="*/ 132 w 182"/>
                <a:gd name="T35" fmla="*/ 115 h 135"/>
                <a:gd name="T36" fmla="*/ 139 w 182"/>
                <a:gd name="T37" fmla="*/ 91 h 135"/>
                <a:gd name="T38" fmla="*/ 155 w 182"/>
                <a:gd name="T39" fmla="*/ 34 h 135"/>
                <a:gd name="T40" fmla="*/ 116 w 182"/>
                <a:gd name="T41" fmla="*/ 0 h 135"/>
                <a:gd name="T42" fmla="*/ 66 w 182"/>
                <a:gd name="T43" fmla="*/ 26 h 135"/>
                <a:gd name="T44" fmla="*/ 35 w 182"/>
                <a:gd name="T45" fmla="*/ 0 h 135"/>
                <a:gd name="T46" fmla="*/ 11 w 182"/>
                <a:gd name="T47" fmla="*/ 17 h 135"/>
                <a:gd name="T48" fmla="*/ 0 w 182"/>
                <a:gd name="T49" fmla="*/ 46 h 135"/>
                <a:gd name="T50" fmla="*/ 5 w 182"/>
                <a:gd name="T51" fmla="*/ 49 h 135"/>
                <a:gd name="T52" fmla="*/ 12 w 182"/>
                <a:gd name="T53" fmla="*/ 41 h 135"/>
                <a:gd name="T54" fmla="*/ 34 w 182"/>
                <a:gd name="T55" fmla="*/ 8 h 135"/>
                <a:gd name="T56" fmla="*/ 43 w 182"/>
                <a:gd name="T57" fmla="*/ 23 h 135"/>
                <a:gd name="T58" fmla="*/ 38 w 182"/>
                <a:gd name="T59" fmla="*/ 48 h 135"/>
                <a:gd name="T60" fmla="*/ 31 w 182"/>
                <a:gd name="T61" fmla="*/ 74 h 135"/>
                <a:gd name="T62" fmla="*/ 22 w 182"/>
                <a:gd name="T63"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35">
                  <a:moveTo>
                    <a:pt x="22" y="113"/>
                  </a:moveTo>
                  <a:cubicBezTo>
                    <a:pt x="22" y="116"/>
                    <a:pt x="19" y="124"/>
                    <a:pt x="19" y="125"/>
                  </a:cubicBezTo>
                  <a:cubicBezTo>
                    <a:pt x="19" y="132"/>
                    <a:pt x="25" y="134"/>
                    <a:pt x="30" y="134"/>
                  </a:cubicBezTo>
                  <a:cubicBezTo>
                    <a:pt x="35" y="134"/>
                    <a:pt x="40" y="131"/>
                    <a:pt x="41" y="127"/>
                  </a:cubicBezTo>
                  <a:cubicBezTo>
                    <a:pt x="42" y="125"/>
                    <a:pt x="46" y="115"/>
                    <a:pt x="46" y="109"/>
                  </a:cubicBezTo>
                  <a:cubicBezTo>
                    <a:pt x="48" y="103"/>
                    <a:pt x="50" y="90"/>
                    <a:pt x="53" y="83"/>
                  </a:cubicBezTo>
                  <a:cubicBezTo>
                    <a:pt x="55" y="76"/>
                    <a:pt x="56" y="70"/>
                    <a:pt x="58" y="62"/>
                  </a:cubicBezTo>
                  <a:cubicBezTo>
                    <a:pt x="61" y="50"/>
                    <a:pt x="61" y="48"/>
                    <a:pt x="70" y="36"/>
                  </a:cubicBezTo>
                  <a:cubicBezTo>
                    <a:pt x="79" y="24"/>
                    <a:pt x="92" y="8"/>
                    <a:pt x="115" y="8"/>
                  </a:cubicBezTo>
                  <a:cubicBezTo>
                    <a:pt x="132" y="8"/>
                    <a:pt x="132" y="23"/>
                    <a:pt x="132" y="29"/>
                  </a:cubicBezTo>
                  <a:cubicBezTo>
                    <a:pt x="132" y="47"/>
                    <a:pt x="120" y="79"/>
                    <a:pt x="115" y="92"/>
                  </a:cubicBezTo>
                  <a:cubicBezTo>
                    <a:pt x="112" y="101"/>
                    <a:pt x="110" y="103"/>
                    <a:pt x="110" y="108"/>
                  </a:cubicBezTo>
                  <a:cubicBezTo>
                    <a:pt x="110" y="124"/>
                    <a:pt x="124" y="134"/>
                    <a:pt x="138" y="134"/>
                  </a:cubicBezTo>
                  <a:cubicBezTo>
                    <a:pt x="168" y="134"/>
                    <a:pt x="181" y="94"/>
                    <a:pt x="181" y="89"/>
                  </a:cubicBezTo>
                  <a:cubicBezTo>
                    <a:pt x="181" y="84"/>
                    <a:pt x="178" y="84"/>
                    <a:pt x="176" y="84"/>
                  </a:cubicBezTo>
                  <a:cubicBezTo>
                    <a:pt x="173" y="84"/>
                    <a:pt x="172" y="86"/>
                    <a:pt x="170" y="90"/>
                  </a:cubicBezTo>
                  <a:cubicBezTo>
                    <a:pt x="164" y="113"/>
                    <a:pt x="151" y="126"/>
                    <a:pt x="139" y="126"/>
                  </a:cubicBezTo>
                  <a:cubicBezTo>
                    <a:pt x="133" y="126"/>
                    <a:pt x="132" y="122"/>
                    <a:pt x="132" y="115"/>
                  </a:cubicBezTo>
                  <a:cubicBezTo>
                    <a:pt x="132" y="108"/>
                    <a:pt x="133" y="104"/>
                    <a:pt x="139" y="91"/>
                  </a:cubicBezTo>
                  <a:cubicBezTo>
                    <a:pt x="142" y="82"/>
                    <a:pt x="155" y="50"/>
                    <a:pt x="155" y="34"/>
                  </a:cubicBezTo>
                  <a:cubicBezTo>
                    <a:pt x="155" y="5"/>
                    <a:pt x="132" y="0"/>
                    <a:pt x="116" y="0"/>
                  </a:cubicBezTo>
                  <a:cubicBezTo>
                    <a:pt x="91" y="0"/>
                    <a:pt x="74" y="16"/>
                    <a:pt x="66" y="26"/>
                  </a:cubicBezTo>
                  <a:cubicBezTo>
                    <a:pt x="64" y="7"/>
                    <a:pt x="46" y="0"/>
                    <a:pt x="35" y="0"/>
                  </a:cubicBezTo>
                  <a:cubicBezTo>
                    <a:pt x="22" y="0"/>
                    <a:pt x="14" y="10"/>
                    <a:pt x="11" y="17"/>
                  </a:cubicBezTo>
                  <a:cubicBezTo>
                    <a:pt x="4" y="26"/>
                    <a:pt x="0" y="44"/>
                    <a:pt x="0" y="46"/>
                  </a:cubicBezTo>
                  <a:cubicBezTo>
                    <a:pt x="0" y="49"/>
                    <a:pt x="4" y="49"/>
                    <a:pt x="5" y="49"/>
                  </a:cubicBezTo>
                  <a:cubicBezTo>
                    <a:pt x="10" y="49"/>
                    <a:pt x="10" y="48"/>
                    <a:pt x="12" y="41"/>
                  </a:cubicBezTo>
                  <a:cubicBezTo>
                    <a:pt x="17" y="23"/>
                    <a:pt x="22" y="8"/>
                    <a:pt x="34" y="8"/>
                  </a:cubicBezTo>
                  <a:cubicBezTo>
                    <a:pt x="41" y="8"/>
                    <a:pt x="43" y="14"/>
                    <a:pt x="43" y="23"/>
                  </a:cubicBezTo>
                  <a:cubicBezTo>
                    <a:pt x="43" y="29"/>
                    <a:pt x="41" y="40"/>
                    <a:pt x="38" y="48"/>
                  </a:cubicBezTo>
                  <a:cubicBezTo>
                    <a:pt x="36" y="55"/>
                    <a:pt x="34" y="68"/>
                    <a:pt x="31" y="74"/>
                  </a:cubicBezTo>
                  <a:lnTo>
                    <a:pt x="22" y="11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6" name="Freeform 72">
              <a:extLst>
                <a:ext uri="{FF2B5EF4-FFF2-40B4-BE49-F238E27FC236}">
                  <a16:creationId xmlns:a16="http://schemas.microsoft.com/office/drawing/2014/main" id="{54500D9A-4E6F-D9E8-028A-CE09C63765D2}"/>
                </a:ext>
              </a:extLst>
            </p:cNvPr>
            <p:cNvSpPr>
              <a:spLocks noChangeArrowheads="1"/>
            </p:cNvSpPr>
            <p:nvPr/>
          </p:nvSpPr>
          <p:spPr bwMode="auto">
            <a:xfrm>
              <a:off x="4215" y="2761"/>
              <a:ext cx="58" cy="3"/>
            </a:xfrm>
            <a:custGeom>
              <a:avLst/>
              <a:gdLst>
                <a:gd name="T0" fmla="*/ 244 w 259"/>
                <a:gd name="T1" fmla="*/ 18 h 19"/>
                <a:gd name="T2" fmla="*/ 258 w 259"/>
                <a:gd name="T3" fmla="*/ 8 h 19"/>
                <a:gd name="T4" fmla="*/ 244 w 259"/>
                <a:gd name="T5" fmla="*/ 0 h 19"/>
                <a:gd name="T6" fmla="*/ 14 w 259"/>
                <a:gd name="T7" fmla="*/ 0 h 19"/>
                <a:gd name="T8" fmla="*/ 0 w 259"/>
                <a:gd name="T9" fmla="*/ 8 h 19"/>
                <a:gd name="T10" fmla="*/ 14 w 259"/>
                <a:gd name="T11" fmla="*/ 18 h 19"/>
                <a:gd name="T12" fmla="*/ 244 w 259"/>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259" h="19">
                  <a:moveTo>
                    <a:pt x="244" y="18"/>
                  </a:moveTo>
                  <a:cubicBezTo>
                    <a:pt x="251" y="18"/>
                    <a:pt x="258" y="18"/>
                    <a:pt x="258" y="8"/>
                  </a:cubicBezTo>
                  <a:cubicBezTo>
                    <a:pt x="258" y="0"/>
                    <a:pt x="251" y="0"/>
                    <a:pt x="244" y="0"/>
                  </a:cubicBezTo>
                  <a:lnTo>
                    <a:pt x="14" y="0"/>
                  </a:lnTo>
                  <a:cubicBezTo>
                    <a:pt x="7" y="0"/>
                    <a:pt x="0" y="0"/>
                    <a:pt x="0" y="8"/>
                  </a:cubicBezTo>
                  <a:cubicBezTo>
                    <a:pt x="0" y="18"/>
                    <a:pt x="7" y="18"/>
                    <a:pt x="14" y="18"/>
                  </a:cubicBezTo>
                  <a:lnTo>
                    <a:pt x="244"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7" name="Freeform 73">
              <a:extLst>
                <a:ext uri="{FF2B5EF4-FFF2-40B4-BE49-F238E27FC236}">
                  <a16:creationId xmlns:a16="http://schemas.microsoft.com/office/drawing/2014/main" id="{12546B63-8000-1177-5644-19C8F18E6816}"/>
                </a:ext>
              </a:extLst>
            </p:cNvPr>
            <p:cNvSpPr>
              <a:spLocks noChangeArrowheads="1"/>
            </p:cNvSpPr>
            <p:nvPr/>
          </p:nvSpPr>
          <p:spPr bwMode="auto">
            <a:xfrm>
              <a:off x="4305" y="2744"/>
              <a:ext cx="73" cy="44"/>
            </a:xfrm>
            <a:custGeom>
              <a:avLst/>
              <a:gdLst>
                <a:gd name="T0" fmla="*/ 222 w 325"/>
                <a:gd name="T1" fmla="*/ 41 h 197"/>
                <a:gd name="T2" fmla="*/ 226 w 325"/>
                <a:gd name="T3" fmla="*/ 22 h 197"/>
                <a:gd name="T4" fmla="*/ 206 w 325"/>
                <a:gd name="T5" fmla="*/ 4 h 197"/>
                <a:gd name="T6" fmla="*/ 178 w 325"/>
                <a:gd name="T7" fmla="*/ 26 h 197"/>
                <a:gd name="T8" fmla="*/ 156 w 325"/>
                <a:gd name="T9" fmla="*/ 113 h 197"/>
                <a:gd name="T10" fmla="*/ 152 w 325"/>
                <a:gd name="T11" fmla="*/ 138 h 197"/>
                <a:gd name="T12" fmla="*/ 155 w 325"/>
                <a:gd name="T13" fmla="*/ 151 h 197"/>
                <a:gd name="T14" fmla="*/ 118 w 325"/>
                <a:gd name="T15" fmla="*/ 180 h 197"/>
                <a:gd name="T16" fmla="*/ 84 w 325"/>
                <a:gd name="T17" fmla="*/ 145 h 197"/>
                <a:gd name="T18" fmla="*/ 107 w 325"/>
                <a:gd name="T19" fmla="*/ 65 h 197"/>
                <a:gd name="T20" fmla="*/ 114 w 325"/>
                <a:gd name="T21" fmla="*/ 38 h 197"/>
                <a:gd name="T22" fmla="*/ 66 w 325"/>
                <a:gd name="T23" fmla="*/ 0 h 197"/>
                <a:gd name="T24" fmla="*/ 0 w 325"/>
                <a:gd name="T25" fmla="*/ 66 h 197"/>
                <a:gd name="T26" fmla="*/ 11 w 325"/>
                <a:gd name="T27" fmla="*/ 72 h 197"/>
                <a:gd name="T28" fmla="*/ 20 w 325"/>
                <a:gd name="T29" fmla="*/ 67 h 197"/>
                <a:gd name="T30" fmla="*/ 64 w 325"/>
                <a:gd name="T31" fmla="*/ 16 h 197"/>
                <a:gd name="T32" fmla="*/ 71 w 325"/>
                <a:gd name="T33" fmla="*/ 25 h 197"/>
                <a:gd name="T34" fmla="*/ 61 w 325"/>
                <a:gd name="T35" fmla="*/ 58 h 197"/>
                <a:gd name="T36" fmla="*/ 38 w 325"/>
                <a:gd name="T37" fmla="*/ 137 h 197"/>
                <a:gd name="T38" fmla="*/ 115 w 325"/>
                <a:gd name="T39" fmla="*/ 196 h 197"/>
                <a:gd name="T40" fmla="*/ 163 w 325"/>
                <a:gd name="T41" fmla="*/ 172 h 197"/>
                <a:gd name="T42" fmla="*/ 227 w 325"/>
                <a:gd name="T43" fmla="*/ 196 h 197"/>
                <a:gd name="T44" fmla="*/ 294 w 325"/>
                <a:gd name="T45" fmla="*/ 146 h 197"/>
                <a:gd name="T46" fmla="*/ 324 w 325"/>
                <a:gd name="T47" fmla="*/ 38 h 197"/>
                <a:gd name="T48" fmla="*/ 295 w 325"/>
                <a:gd name="T49" fmla="*/ 0 h 197"/>
                <a:gd name="T50" fmla="*/ 263 w 325"/>
                <a:gd name="T51" fmla="*/ 32 h 197"/>
                <a:gd name="T52" fmla="*/ 276 w 325"/>
                <a:gd name="T53" fmla="*/ 50 h 197"/>
                <a:gd name="T54" fmla="*/ 296 w 325"/>
                <a:gd name="T55" fmla="*/ 78 h 197"/>
                <a:gd name="T56" fmla="*/ 272 w 325"/>
                <a:gd name="T57" fmla="*/ 148 h 197"/>
                <a:gd name="T58" fmla="*/ 229 w 325"/>
                <a:gd name="T59" fmla="*/ 180 h 197"/>
                <a:gd name="T60" fmla="*/ 199 w 325"/>
                <a:gd name="T61" fmla="*/ 146 h 197"/>
                <a:gd name="T62" fmla="*/ 205 w 325"/>
                <a:gd name="T63" fmla="*/ 108 h 197"/>
                <a:gd name="T64" fmla="*/ 216 w 325"/>
                <a:gd name="T65" fmla="*/ 65 h 197"/>
                <a:gd name="T66" fmla="*/ 222 w 325"/>
                <a:gd name="T67" fmla="*/ 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5" h="197">
                  <a:moveTo>
                    <a:pt x="222" y="41"/>
                  </a:moveTo>
                  <a:cubicBezTo>
                    <a:pt x="223" y="36"/>
                    <a:pt x="226" y="25"/>
                    <a:pt x="226" y="22"/>
                  </a:cubicBezTo>
                  <a:cubicBezTo>
                    <a:pt x="226" y="13"/>
                    <a:pt x="218" y="4"/>
                    <a:pt x="206" y="4"/>
                  </a:cubicBezTo>
                  <a:cubicBezTo>
                    <a:pt x="199" y="4"/>
                    <a:pt x="184" y="7"/>
                    <a:pt x="178" y="26"/>
                  </a:cubicBezTo>
                  <a:cubicBezTo>
                    <a:pt x="170" y="53"/>
                    <a:pt x="163" y="84"/>
                    <a:pt x="156" y="113"/>
                  </a:cubicBezTo>
                  <a:cubicBezTo>
                    <a:pt x="152" y="127"/>
                    <a:pt x="152" y="133"/>
                    <a:pt x="152" y="138"/>
                  </a:cubicBezTo>
                  <a:cubicBezTo>
                    <a:pt x="152" y="150"/>
                    <a:pt x="155" y="150"/>
                    <a:pt x="155" y="151"/>
                  </a:cubicBezTo>
                  <a:cubicBezTo>
                    <a:pt x="155" y="155"/>
                    <a:pt x="143" y="180"/>
                    <a:pt x="118" y="180"/>
                  </a:cubicBezTo>
                  <a:cubicBezTo>
                    <a:pt x="84" y="180"/>
                    <a:pt x="84" y="155"/>
                    <a:pt x="84" y="145"/>
                  </a:cubicBezTo>
                  <a:cubicBezTo>
                    <a:pt x="84" y="127"/>
                    <a:pt x="89" y="108"/>
                    <a:pt x="107" y="65"/>
                  </a:cubicBezTo>
                  <a:cubicBezTo>
                    <a:pt x="109" y="55"/>
                    <a:pt x="114" y="46"/>
                    <a:pt x="114" y="38"/>
                  </a:cubicBezTo>
                  <a:cubicBezTo>
                    <a:pt x="114" y="14"/>
                    <a:pt x="89" y="0"/>
                    <a:pt x="66" y="0"/>
                  </a:cubicBezTo>
                  <a:cubicBezTo>
                    <a:pt x="22" y="0"/>
                    <a:pt x="0" y="58"/>
                    <a:pt x="0" y="66"/>
                  </a:cubicBezTo>
                  <a:cubicBezTo>
                    <a:pt x="0" y="72"/>
                    <a:pt x="7" y="72"/>
                    <a:pt x="11" y="72"/>
                  </a:cubicBezTo>
                  <a:cubicBezTo>
                    <a:pt x="16" y="72"/>
                    <a:pt x="18" y="72"/>
                    <a:pt x="20" y="67"/>
                  </a:cubicBezTo>
                  <a:cubicBezTo>
                    <a:pt x="34" y="20"/>
                    <a:pt x="56" y="16"/>
                    <a:pt x="64" y="16"/>
                  </a:cubicBezTo>
                  <a:cubicBezTo>
                    <a:pt x="66" y="16"/>
                    <a:pt x="71" y="16"/>
                    <a:pt x="71" y="25"/>
                  </a:cubicBezTo>
                  <a:cubicBezTo>
                    <a:pt x="71" y="35"/>
                    <a:pt x="66" y="46"/>
                    <a:pt x="61" y="58"/>
                  </a:cubicBezTo>
                  <a:cubicBezTo>
                    <a:pt x="46" y="98"/>
                    <a:pt x="38" y="120"/>
                    <a:pt x="38" y="137"/>
                  </a:cubicBezTo>
                  <a:cubicBezTo>
                    <a:pt x="38" y="185"/>
                    <a:pt x="79" y="196"/>
                    <a:pt x="115" y="196"/>
                  </a:cubicBezTo>
                  <a:cubicBezTo>
                    <a:pt x="124" y="196"/>
                    <a:pt x="143" y="196"/>
                    <a:pt x="163" y="172"/>
                  </a:cubicBezTo>
                  <a:cubicBezTo>
                    <a:pt x="175" y="186"/>
                    <a:pt x="193" y="196"/>
                    <a:pt x="227" y="196"/>
                  </a:cubicBezTo>
                  <a:cubicBezTo>
                    <a:pt x="252" y="196"/>
                    <a:pt x="274" y="184"/>
                    <a:pt x="294" y="146"/>
                  </a:cubicBezTo>
                  <a:cubicBezTo>
                    <a:pt x="310" y="114"/>
                    <a:pt x="324" y="60"/>
                    <a:pt x="324" y="38"/>
                  </a:cubicBezTo>
                  <a:cubicBezTo>
                    <a:pt x="324" y="0"/>
                    <a:pt x="295" y="0"/>
                    <a:pt x="295" y="0"/>
                  </a:cubicBezTo>
                  <a:cubicBezTo>
                    <a:pt x="278" y="0"/>
                    <a:pt x="263" y="17"/>
                    <a:pt x="263" y="32"/>
                  </a:cubicBezTo>
                  <a:cubicBezTo>
                    <a:pt x="263" y="44"/>
                    <a:pt x="271" y="49"/>
                    <a:pt x="276" y="50"/>
                  </a:cubicBezTo>
                  <a:cubicBezTo>
                    <a:pt x="292" y="61"/>
                    <a:pt x="296" y="70"/>
                    <a:pt x="296" y="78"/>
                  </a:cubicBezTo>
                  <a:cubicBezTo>
                    <a:pt x="296" y="84"/>
                    <a:pt x="286" y="125"/>
                    <a:pt x="272" y="148"/>
                  </a:cubicBezTo>
                  <a:cubicBezTo>
                    <a:pt x="262" y="169"/>
                    <a:pt x="247" y="180"/>
                    <a:pt x="229" y="180"/>
                  </a:cubicBezTo>
                  <a:cubicBezTo>
                    <a:pt x="199" y="180"/>
                    <a:pt x="199" y="156"/>
                    <a:pt x="199" y="146"/>
                  </a:cubicBezTo>
                  <a:cubicBezTo>
                    <a:pt x="199" y="136"/>
                    <a:pt x="199" y="130"/>
                    <a:pt x="205" y="108"/>
                  </a:cubicBezTo>
                  <a:cubicBezTo>
                    <a:pt x="209" y="96"/>
                    <a:pt x="214" y="74"/>
                    <a:pt x="216" y="65"/>
                  </a:cubicBezTo>
                  <a:lnTo>
                    <a:pt x="222" y="4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8" name="Freeform 74">
              <a:extLst>
                <a:ext uri="{FF2B5EF4-FFF2-40B4-BE49-F238E27FC236}">
                  <a16:creationId xmlns:a16="http://schemas.microsoft.com/office/drawing/2014/main" id="{C4D9801E-B915-DFA7-6F3A-62A6E799D272}"/>
                </a:ext>
              </a:extLst>
            </p:cNvPr>
            <p:cNvSpPr>
              <a:spLocks noChangeArrowheads="1"/>
            </p:cNvSpPr>
            <p:nvPr/>
          </p:nvSpPr>
          <p:spPr bwMode="auto">
            <a:xfrm>
              <a:off x="4389" y="2701"/>
              <a:ext cx="49" cy="46"/>
            </a:xfrm>
            <a:custGeom>
              <a:avLst/>
              <a:gdLst>
                <a:gd name="T0" fmla="*/ 118 w 219"/>
                <a:gd name="T1" fmla="*/ 14 h 206"/>
                <a:gd name="T2" fmla="*/ 208 w 219"/>
                <a:gd name="T3" fmla="*/ 14 h 206"/>
                <a:gd name="T4" fmla="*/ 218 w 219"/>
                <a:gd name="T5" fmla="*/ 7 h 206"/>
                <a:gd name="T6" fmla="*/ 208 w 219"/>
                <a:gd name="T7" fmla="*/ 0 h 206"/>
                <a:gd name="T8" fmla="*/ 12 w 219"/>
                <a:gd name="T9" fmla="*/ 0 h 206"/>
                <a:gd name="T10" fmla="*/ 0 w 219"/>
                <a:gd name="T11" fmla="*/ 7 h 206"/>
                <a:gd name="T12" fmla="*/ 12 w 219"/>
                <a:gd name="T13" fmla="*/ 14 h 206"/>
                <a:gd name="T14" fmla="*/ 103 w 219"/>
                <a:gd name="T15" fmla="*/ 14 h 206"/>
                <a:gd name="T16" fmla="*/ 103 w 219"/>
                <a:gd name="T17" fmla="*/ 194 h 206"/>
                <a:gd name="T18" fmla="*/ 109 w 219"/>
                <a:gd name="T19" fmla="*/ 205 h 206"/>
                <a:gd name="T20" fmla="*/ 118 w 219"/>
                <a:gd name="T21" fmla="*/ 194 h 206"/>
                <a:gd name="T22" fmla="*/ 118 w 219"/>
                <a:gd name="T23" fmla="*/ 1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206">
                  <a:moveTo>
                    <a:pt x="118" y="14"/>
                  </a:moveTo>
                  <a:lnTo>
                    <a:pt x="208" y="14"/>
                  </a:lnTo>
                  <a:cubicBezTo>
                    <a:pt x="212" y="14"/>
                    <a:pt x="218" y="14"/>
                    <a:pt x="218" y="7"/>
                  </a:cubicBezTo>
                  <a:cubicBezTo>
                    <a:pt x="218" y="0"/>
                    <a:pt x="212" y="0"/>
                    <a:pt x="208" y="0"/>
                  </a:cubicBezTo>
                  <a:lnTo>
                    <a:pt x="12" y="0"/>
                  </a:lnTo>
                  <a:cubicBezTo>
                    <a:pt x="7" y="0"/>
                    <a:pt x="0" y="0"/>
                    <a:pt x="0" y="7"/>
                  </a:cubicBezTo>
                  <a:cubicBezTo>
                    <a:pt x="0" y="14"/>
                    <a:pt x="7" y="14"/>
                    <a:pt x="12" y="14"/>
                  </a:cubicBezTo>
                  <a:lnTo>
                    <a:pt x="103" y="14"/>
                  </a:lnTo>
                  <a:lnTo>
                    <a:pt x="103" y="194"/>
                  </a:lnTo>
                  <a:cubicBezTo>
                    <a:pt x="103" y="199"/>
                    <a:pt x="103" y="205"/>
                    <a:pt x="109" y="205"/>
                  </a:cubicBezTo>
                  <a:cubicBezTo>
                    <a:pt x="118" y="205"/>
                    <a:pt x="118" y="199"/>
                    <a:pt x="118" y="194"/>
                  </a:cubicBezTo>
                  <a:lnTo>
                    <a:pt x="118" y="14"/>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9" name="Freeform 75">
              <a:extLst>
                <a:ext uri="{FF2B5EF4-FFF2-40B4-BE49-F238E27FC236}">
                  <a16:creationId xmlns:a16="http://schemas.microsoft.com/office/drawing/2014/main" id="{4CE4DC13-0464-7E41-F489-B9CAE7AC2925}"/>
                </a:ext>
              </a:extLst>
            </p:cNvPr>
            <p:cNvSpPr>
              <a:spLocks noChangeArrowheads="1"/>
            </p:cNvSpPr>
            <p:nvPr/>
          </p:nvSpPr>
          <p:spPr bwMode="auto">
            <a:xfrm>
              <a:off x="4452" y="2744"/>
              <a:ext cx="54" cy="43"/>
            </a:xfrm>
            <a:custGeom>
              <a:avLst/>
              <a:gdLst>
                <a:gd name="T0" fmla="*/ 211 w 241"/>
                <a:gd name="T1" fmla="*/ 22 h 195"/>
                <a:gd name="T2" fmla="*/ 188 w 241"/>
                <a:gd name="T3" fmla="*/ 50 h 195"/>
                <a:gd name="T4" fmla="*/ 209 w 241"/>
                <a:gd name="T5" fmla="*/ 70 h 195"/>
                <a:gd name="T6" fmla="*/ 240 w 241"/>
                <a:gd name="T7" fmla="*/ 37 h 195"/>
                <a:gd name="T8" fmla="*/ 191 w 241"/>
                <a:gd name="T9" fmla="*/ 0 h 195"/>
                <a:gd name="T10" fmla="*/ 146 w 241"/>
                <a:gd name="T11" fmla="*/ 26 h 195"/>
                <a:gd name="T12" fmla="*/ 88 w 241"/>
                <a:gd name="T13" fmla="*/ 0 h 195"/>
                <a:gd name="T14" fmla="*/ 6 w 241"/>
                <a:gd name="T15" fmla="*/ 66 h 195"/>
                <a:gd name="T16" fmla="*/ 16 w 241"/>
                <a:gd name="T17" fmla="*/ 72 h 195"/>
                <a:gd name="T18" fmla="*/ 25 w 241"/>
                <a:gd name="T19" fmla="*/ 66 h 195"/>
                <a:gd name="T20" fmla="*/ 85 w 241"/>
                <a:gd name="T21" fmla="*/ 16 h 195"/>
                <a:gd name="T22" fmla="*/ 109 w 241"/>
                <a:gd name="T23" fmla="*/ 36 h 195"/>
                <a:gd name="T24" fmla="*/ 100 w 241"/>
                <a:gd name="T25" fmla="*/ 84 h 195"/>
                <a:gd name="T26" fmla="*/ 85 w 241"/>
                <a:gd name="T27" fmla="*/ 142 h 195"/>
                <a:gd name="T28" fmla="*/ 49 w 241"/>
                <a:gd name="T29" fmla="*/ 180 h 195"/>
                <a:gd name="T30" fmla="*/ 29 w 241"/>
                <a:gd name="T31" fmla="*/ 174 h 195"/>
                <a:gd name="T32" fmla="*/ 52 w 241"/>
                <a:gd name="T33" fmla="*/ 144 h 195"/>
                <a:gd name="T34" fmla="*/ 31 w 241"/>
                <a:gd name="T35" fmla="*/ 125 h 195"/>
                <a:gd name="T36" fmla="*/ 0 w 241"/>
                <a:gd name="T37" fmla="*/ 157 h 195"/>
                <a:gd name="T38" fmla="*/ 48 w 241"/>
                <a:gd name="T39" fmla="*/ 194 h 195"/>
                <a:gd name="T40" fmla="*/ 94 w 241"/>
                <a:gd name="T41" fmla="*/ 169 h 195"/>
                <a:gd name="T42" fmla="*/ 151 w 241"/>
                <a:gd name="T43" fmla="*/ 194 h 195"/>
                <a:gd name="T44" fmla="*/ 234 w 241"/>
                <a:gd name="T45" fmla="*/ 128 h 195"/>
                <a:gd name="T46" fmla="*/ 223 w 241"/>
                <a:gd name="T47" fmla="*/ 122 h 195"/>
                <a:gd name="T48" fmla="*/ 214 w 241"/>
                <a:gd name="T49" fmla="*/ 128 h 195"/>
                <a:gd name="T50" fmla="*/ 155 w 241"/>
                <a:gd name="T51" fmla="*/ 180 h 195"/>
                <a:gd name="T52" fmla="*/ 131 w 241"/>
                <a:gd name="T53" fmla="*/ 158 h 195"/>
                <a:gd name="T54" fmla="*/ 140 w 241"/>
                <a:gd name="T55" fmla="*/ 112 h 195"/>
                <a:gd name="T56" fmla="*/ 155 w 241"/>
                <a:gd name="T57" fmla="*/ 54 h 195"/>
                <a:gd name="T58" fmla="*/ 190 w 241"/>
                <a:gd name="T59" fmla="*/ 16 h 195"/>
                <a:gd name="T60" fmla="*/ 211 w 241"/>
                <a:gd name="T61" fmla="*/ 2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1" h="195">
                  <a:moveTo>
                    <a:pt x="211" y="22"/>
                  </a:moveTo>
                  <a:cubicBezTo>
                    <a:pt x="196" y="26"/>
                    <a:pt x="188" y="41"/>
                    <a:pt x="188" y="50"/>
                  </a:cubicBezTo>
                  <a:cubicBezTo>
                    <a:pt x="188" y="60"/>
                    <a:pt x="194" y="70"/>
                    <a:pt x="209" y="70"/>
                  </a:cubicBezTo>
                  <a:cubicBezTo>
                    <a:pt x="223" y="70"/>
                    <a:pt x="240" y="58"/>
                    <a:pt x="240" y="37"/>
                  </a:cubicBezTo>
                  <a:cubicBezTo>
                    <a:pt x="240" y="14"/>
                    <a:pt x="217" y="0"/>
                    <a:pt x="191" y="0"/>
                  </a:cubicBezTo>
                  <a:cubicBezTo>
                    <a:pt x="167" y="0"/>
                    <a:pt x="151" y="18"/>
                    <a:pt x="146" y="26"/>
                  </a:cubicBezTo>
                  <a:cubicBezTo>
                    <a:pt x="136" y="7"/>
                    <a:pt x="112" y="0"/>
                    <a:pt x="88" y="0"/>
                  </a:cubicBezTo>
                  <a:cubicBezTo>
                    <a:pt x="35" y="0"/>
                    <a:pt x="6" y="52"/>
                    <a:pt x="6" y="66"/>
                  </a:cubicBezTo>
                  <a:cubicBezTo>
                    <a:pt x="6" y="72"/>
                    <a:pt x="12" y="72"/>
                    <a:pt x="16" y="72"/>
                  </a:cubicBezTo>
                  <a:cubicBezTo>
                    <a:pt x="22" y="72"/>
                    <a:pt x="24" y="72"/>
                    <a:pt x="25" y="66"/>
                  </a:cubicBezTo>
                  <a:cubicBezTo>
                    <a:pt x="37" y="28"/>
                    <a:pt x="68" y="16"/>
                    <a:pt x="85" y="16"/>
                  </a:cubicBezTo>
                  <a:cubicBezTo>
                    <a:pt x="102" y="16"/>
                    <a:pt x="109" y="23"/>
                    <a:pt x="109" y="36"/>
                  </a:cubicBezTo>
                  <a:cubicBezTo>
                    <a:pt x="109" y="44"/>
                    <a:pt x="103" y="68"/>
                    <a:pt x="100" y="84"/>
                  </a:cubicBezTo>
                  <a:lnTo>
                    <a:pt x="85" y="142"/>
                  </a:lnTo>
                  <a:cubicBezTo>
                    <a:pt x="79" y="167"/>
                    <a:pt x="64" y="180"/>
                    <a:pt x="49" y="180"/>
                  </a:cubicBezTo>
                  <a:cubicBezTo>
                    <a:pt x="47" y="180"/>
                    <a:pt x="37" y="180"/>
                    <a:pt x="29" y="174"/>
                  </a:cubicBezTo>
                  <a:cubicBezTo>
                    <a:pt x="44" y="169"/>
                    <a:pt x="52" y="155"/>
                    <a:pt x="52" y="144"/>
                  </a:cubicBezTo>
                  <a:cubicBezTo>
                    <a:pt x="52" y="134"/>
                    <a:pt x="44" y="125"/>
                    <a:pt x="31" y="125"/>
                  </a:cubicBezTo>
                  <a:cubicBezTo>
                    <a:pt x="16" y="125"/>
                    <a:pt x="0" y="137"/>
                    <a:pt x="0" y="157"/>
                  </a:cubicBezTo>
                  <a:cubicBezTo>
                    <a:pt x="0" y="180"/>
                    <a:pt x="22" y="194"/>
                    <a:pt x="48" y="194"/>
                  </a:cubicBezTo>
                  <a:cubicBezTo>
                    <a:pt x="72" y="194"/>
                    <a:pt x="89" y="176"/>
                    <a:pt x="94" y="169"/>
                  </a:cubicBezTo>
                  <a:cubicBezTo>
                    <a:pt x="103" y="187"/>
                    <a:pt x="127" y="194"/>
                    <a:pt x="151" y="194"/>
                  </a:cubicBezTo>
                  <a:cubicBezTo>
                    <a:pt x="205" y="194"/>
                    <a:pt x="234" y="143"/>
                    <a:pt x="234" y="128"/>
                  </a:cubicBezTo>
                  <a:cubicBezTo>
                    <a:pt x="234" y="122"/>
                    <a:pt x="228" y="122"/>
                    <a:pt x="223" y="122"/>
                  </a:cubicBezTo>
                  <a:cubicBezTo>
                    <a:pt x="218" y="122"/>
                    <a:pt x="216" y="122"/>
                    <a:pt x="214" y="128"/>
                  </a:cubicBezTo>
                  <a:cubicBezTo>
                    <a:pt x="202" y="167"/>
                    <a:pt x="172" y="180"/>
                    <a:pt x="155" y="180"/>
                  </a:cubicBezTo>
                  <a:cubicBezTo>
                    <a:pt x="138" y="180"/>
                    <a:pt x="131" y="172"/>
                    <a:pt x="131" y="158"/>
                  </a:cubicBezTo>
                  <a:cubicBezTo>
                    <a:pt x="131" y="150"/>
                    <a:pt x="137" y="127"/>
                    <a:pt x="140" y="112"/>
                  </a:cubicBezTo>
                  <a:cubicBezTo>
                    <a:pt x="143" y="101"/>
                    <a:pt x="152" y="60"/>
                    <a:pt x="155" y="54"/>
                  </a:cubicBezTo>
                  <a:cubicBezTo>
                    <a:pt x="161" y="29"/>
                    <a:pt x="175" y="16"/>
                    <a:pt x="190" y="16"/>
                  </a:cubicBezTo>
                  <a:cubicBezTo>
                    <a:pt x="193" y="16"/>
                    <a:pt x="203" y="16"/>
                    <a:pt x="211" y="22"/>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0" name="Freeform 76">
              <a:extLst>
                <a:ext uri="{FF2B5EF4-FFF2-40B4-BE49-F238E27FC236}">
                  <a16:creationId xmlns:a16="http://schemas.microsoft.com/office/drawing/2014/main" id="{3744CFB8-7D07-EC38-5312-1596E65828D4}"/>
                </a:ext>
              </a:extLst>
            </p:cNvPr>
            <p:cNvSpPr>
              <a:spLocks noChangeArrowheads="1"/>
            </p:cNvSpPr>
            <p:nvPr/>
          </p:nvSpPr>
          <p:spPr bwMode="auto">
            <a:xfrm>
              <a:off x="4515" y="2772"/>
              <a:ext cx="40" cy="30"/>
            </a:xfrm>
            <a:custGeom>
              <a:avLst/>
              <a:gdLst>
                <a:gd name="T0" fmla="*/ 22 w 182"/>
                <a:gd name="T1" fmla="*/ 113 h 135"/>
                <a:gd name="T2" fmla="*/ 19 w 182"/>
                <a:gd name="T3" fmla="*/ 125 h 135"/>
                <a:gd name="T4" fmla="*/ 30 w 182"/>
                <a:gd name="T5" fmla="*/ 134 h 135"/>
                <a:gd name="T6" fmla="*/ 41 w 182"/>
                <a:gd name="T7" fmla="*/ 127 h 135"/>
                <a:gd name="T8" fmla="*/ 46 w 182"/>
                <a:gd name="T9" fmla="*/ 109 h 135"/>
                <a:gd name="T10" fmla="*/ 53 w 182"/>
                <a:gd name="T11" fmla="*/ 83 h 135"/>
                <a:gd name="T12" fmla="*/ 58 w 182"/>
                <a:gd name="T13" fmla="*/ 62 h 135"/>
                <a:gd name="T14" fmla="*/ 70 w 182"/>
                <a:gd name="T15" fmla="*/ 36 h 135"/>
                <a:gd name="T16" fmla="*/ 115 w 182"/>
                <a:gd name="T17" fmla="*/ 8 h 135"/>
                <a:gd name="T18" fmla="*/ 132 w 182"/>
                <a:gd name="T19" fmla="*/ 29 h 135"/>
                <a:gd name="T20" fmla="*/ 115 w 182"/>
                <a:gd name="T21" fmla="*/ 92 h 135"/>
                <a:gd name="T22" fmla="*/ 110 w 182"/>
                <a:gd name="T23" fmla="*/ 108 h 135"/>
                <a:gd name="T24" fmla="*/ 138 w 182"/>
                <a:gd name="T25" fmla="*/ 134 h 135"/>
                <a:gd name="T26" fmla="*/ 181 w 182"/>
                <a:gd name="T27" fmla="*/ 89 h 135"/>
                <a:gd name="T28" fmla="*/ 176 w 182"/>
                <a:gd name="T29" fmla="*/ 84 h 135"/>
                <a:gd name="T30" fmla="*/ 170 w 182"/>
                <a:gd name="T31" fmla="*/ 90 h 135"/>
                <a:gd name="T32" fmla="*/ 139 w 182"/>
                <a:gd name="T33" fmla="*/ 126 h 135"/>
                <a:gd name="T34" fmla="*/ 132 w 182"/>
                <a:gd name="T35" fmla="*/ 115 h 135"/>
                <a:gd name="T36" fmla="*/ 139 w 182"/>
                <a:gd name="T37" fmla="*/ 91 h 135"/>
                <a:gd name="T38" fmla="*/ 155 w 182"/>
                <a:gd name="T39" fmla="*/ 34 h 135"/>
                <a:gd name="T40" fmla="*/ 116 w 182"/>
                <a:gd name="T41" fmla="*/ 0 h 135"/>
                <a:gd name="T42" fmla="*/ 66 w 182"/>
                <a:gd name="T43" fmla="*/ 26 h 135"/>
                <a:gd name="T44" fmla="*/ 35 w 182"/>
                <a:gd name="T45" fmla="*/ 0 h 135"/>
                <a:gd name="T46" fmla="*/ 11 w 182"/>
                <a:gd name="T47" fmla="*/ 17 h 135"/>
                <a:gd name="T48" fmla="*/ 0 w 182"/>
                <a:gd name="T49" fmla="*/ 46 h 135"/>
                <a:gd name="T50" fmla="*/ 5 w 182"/>
                <a:gd name="T51" fmla="*/ 49 h 135"/>
                <a:gd name="T52" fmla="*/ 12 w 182"/>
                <a:gd name="T53" fmla="*/ 41 h 135"/>
                <a:gd name="T54" fmla="*/ 34 w 182"/>
                <a:gd name="T55" fmla="*/ 8 h 135"/>
                <a:gd name="T56" fmla="*/ 43 w 182"/>
                <a:gd name="T57" fmla="*/ 23 h 135"/>
                <a:gd name="T58" fmla="*/ 38 w 182"/>
                <a:gd name="T59" fmla="*/ 48 h 135"/>
                <a:gd name="T60" fmla="*/ 31 w 182"/>
                <a:gd name="T61" fmla="*/ 74 h 135"/>
                <a:gd name="T62" fmla="*/ 22 w 182"/>
                <a:gd name="T63"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35">
                  <a:moveTo>
                    <a:pt x="22" y="113"/>
                  </a:moveTo>
                  <a:cubicBezTo>
                    <a:pt x="22" y="116"/>
                    <a:pt x="19" y="124"/>
                    <a:pt x="19" y="125"/>
                  </a:cubicBezTo>
                  <a:cubicBezTo>
                    <a:pt x="19" y="132"/>
                    <a:pt x="25" y="134"/>
                    <a:pt x="30" y="134"/>
                  </a:cubicBezTo>
                  <a:cubicBezTo>
                    <a:pt x="35" y="134"/>
                    <a:pt x="40" y="131"/>
                    <a:pt x="41" y="127"/>
                  </a:cubicBezTo>
                  <a:cubicBezTo>
                    <a:pt x="42" y="125"/>
                    <a:pt x="46" y="115"/>
                    <a:pt x="46" y="109"/>
                  </a:cubicBezTo>
                  <a:cubicBezTo>
                    <a:pt x="48" y="103"/>
                    <a:pt x="50" y="90"/>
                    <a:pt x="53" y="83"/>
                  </a:cubicBezTo>
                  <a:cubicBezTo>
                    <a:pt x="55" y="76"/>
                    <a:pt x="56" y="70"/>
                    <a:pt x="58" y="62"/>
                  </a:cubicBezTo>
                  <a:cubicBezTo>
                    <a:pt x="61" y="50"/>
                    <a:pt x="61" y="48"/>
                    <a:pt x="70" y="36"/>
                  </a:cubicBezTo>
                  <a:cubicBezTo>
                    <a:pt x="79" y="24"/>
                    <a:pt x="92" y="8"/>
                    <a:pt x="115" y="8"/>
                  </a:cubicBezTo>
                  <a:cubicBezTo>
                    <a:pt x="132" y="8"/>
                    <a:pt x="132" y="23"/>
                    <a:pt x="132" y="29"/>
                  </a:cubicBezTo>
                  <a:cubicBezTo>
                    <a:pt x="132" y="47"/>
                    <a:pt x="120" y="79"/>
                    <a:pt x="115" y="92"/>
                  </a:cubicBezTo>
                  <a:cubicBezTo>
                    <a:pt x="112" y="101"/>
                    <a:pt x="110" y="103"/>
                    <a:pt x="110" y="108"/>
                  </a:cubicBezTo>
                  <a:cubicBezTo>
                    <a:pt x="110" y="124"/>
                    <a:pt x="124" y="134"/>
                    <a:pt x="138" y="134"/>
                  </a:cubicBezTo>
                  <a:cubicBezTo>
                    <a:pt x="168" y="134"/>
                    <a:pt x="181" y="94"/>
                    <a:pt x="181" y="89"/>
                  </a:cubicBezTo>
                  <a:cubicBezTo>
                    <a:pt x="181" y="84"/>
                    <a:pt x="178" y="84"/>
                    <a:pt x="176" y="84"/>
                  </a:cubicBezTo>
                  <a:cubicBezTo>
                    <a:pt x="173" y="84"/>
                    <a:pt x="172" y="86"/>
                    <a:pt x="170" y="90"/>
                  </a:cubicBezTo>
                  <a:cubicBezTo>
                    <a:pt x="164" y="113"/>
                    <a:pt x="151" y="126"/>
                    <a:pt x="139" y="126"/>
                  </a:cubicBezTo>
                  <a:cubicBezTo>
                    <a:pt x="133" y="126"/>
                    <a:pt x="132" y="122"/>
                    <a:pt x="132" y="115"/>
                  </a:cubicBezTo>
                  <a:cubicBezTo>
                    <a:pt x="132" y="108"/>
                    <a:pt x="133" y="104"/>
                    <a:pt x="139" y="91"/>
                  </a:cubicBezTo>
                  <a:cubicBezTo>
                    <a:pt x="142" y="82"/>
                    <a:pt x="155" y="50"/>
                    <a:pt x="155" y="34"/>
                  </a:cubicBezTo>
                  <a:cubicBezTo>
                    <a:pt x="155" y="5"/>
                    <a:pt x="132" y="0"/>
                    <a:pt x="116" y="0"/>
                  </a:cubicBezTo>
                  <a:cubicBezTo>
                    <a:pt x="91" y="0"/>
                    <a:pt x="74" y="16"/>
                    <a:pt x="66" y="26"/>
                  </a:cubicBezTo>
                  <a:cubicBezTo>
                    <a:pt x="64" y="7"/>
                    <a:pt x="46" y="0"/>
                    <a:pt x="35" y="0"/>
                  </a:cubicBezTo>
                  <a:cubicBezTo>
                    <a:pt x="22" y="0"/>
                    <a:pt x="14" y="10"/>
                    <a:pt x="11" y="17"/>
                  </a:cubicBezTo>
                  <a:cubicBezTo>
                    <a:pt x="4" y="26"/>
                    <a:pt x="0" y="44"/>
                    <a:pt x="0" y="46"/>
                  </a:cubicBezTo>
                  <a:cubicBezTo>
                    <a:pt x="0" y="49"/>
                    <a:pt x="4" y="49"/>
                    <a:pt x="5" y="49"/>
                  </a:cubicBezTo>
                  <a:cubicBezTo>
                    <a:pt x="10" y="49"/>
                    <a:pt x="10" y="48"/>
                    <a:pt x="12" y="41"/>
                  </a:cubicBezTo>
                  <a:cubicBezTo>
                    <a:pt x="17" y="23"/>
                    <a:pt x="22" y="8"/>
                    <a:pt x="34" y="8"/>
                  </a:cubicBezTo>
                  <a:cubicBezTo>
                    <a:pt x="41" y="8"/>
                    <a:pt x="43" y="14"/>
                    <a:pt x="43" y="23"/>
                  </a:cubicBezTo>
                  <a:cubicBezTo>
                    <a:pt x="43" y="29"/>
                    <a:pt x="41" y="40"/>
                    <a:pt x="38" y="48"/>
                  </a:cubicBezTo>
                  <a:cubicBezTo>
                    <a:pt x="36" y="55"/>
                    <a:pt x="34" y="68"/>
                    <a:pt x="31" y="74"/>
                  </a:cubicBezTo>
                  <a:lnTo>
                    <a:pt x="22" y="11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1" name="Freeform 77">
              <a:extLst>
                <a:ext uri="{FF2B5EF4-FFF2-40B4-BE49-F238E27FC236}">
                  <a16:creationId xmlns:a16="http://schemas.microsoft.com/office/drawing/2014/main" id="{B3CAE1EF-60B9-2236-60D0-26AA51B5DCF4}"/>
                </a:ext>
              </a:extLst>
            </p:cNvPr>
            <p:cNvSpPr>
              <a:spLocks noChangeArrowheads="1"/>
            </p:cNvSpPr>
            <p:nvPr/>
          </p:nvSpPr>
          <p:spPr bwMode="auto">
            <a:xfrm>
              <a:off x="4569" y="2715"/>
              <a:ext cx="21" cy="95"/>
            </a:xfrm>
            <a:custGeom>
              <a:avLst/>
              <a:gdLst>
                <a:gd name="T0" fmla="*/ 98 w 99"/>
                <a:gd name="T1" fmla="*/ 211 h 423"/>
                <a:gd name="T2" fmla="*/ 71 w 99"/>
                <a:gd name="T3" fmla="*/ 79 h 423"/>
                <a:gd name="T4" fmla="*/ 4 w 99"/>
                <a:gd name="T5" fmla="*/ 0 h 423"/>
                <a:gd name="T6" fmla="*/ 0 w 99"/>
                <a:gd name="T7" fmla="*/ 4 h 423"/>
                <a:gd name="T8" fmla="*/ 7 w 99"/>
                <a:gd name="T9" fmla="*/ 14 h 423"/>
                <a:gd name="T10" fmla="*/ 74 w 99"/>
                <a:gd name="T11" fmla="*/ 211 h 423"/>
                <a:gd name="T12" fmla="*/ 6 w 99"/>
                <a:gd name="T13" fmla="*/ 411 h 423"/>
                <a:gd name="T14" fmla="*/ 0 w 99"/>
                <a:gd name="T15" fmla="*/ 419 h 423"/>
                <a:gd name="T16" fmla="*/ 4 w 99"/>
                <a:gd name="T17" fmla="*/ 422 h 423"/>
                <a:gd name="T18" fmla="*/ 72 w 99"/>
                <a:gd name="T19" fmla="*/ 339 h 423"/>
                <a:gd name="T20" fmla="*/ 98 w 99"/>
                <a:gd name="T21" fmla="*/ 21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23">
                  <a:moveTo>
                    <a:pt x="98" y="211"/>
                  </a:moveTo>
                  <a:cubicBezTo>
                    <a:pt x="98" y="179"/>
                    <a:pt x="94" y="127"/>
                    <a:pt x="71" y="79"/>
                  </a:cubicBezTo>
                  <a:cubicBezTo>
                    <a:pt x="46" y="28"/>
                    <a:pt x="8" y="0"/>
                    <a:pt x="4" y="0"/>
                  </a:cubicBezTo>
                  <a:cubicBezTo>
                    <a:pt x="2" y="0"/>
                    <a:pt x="0" y="2"/>
                    <a:pt x="0" y="4"/>
                  </a:cubicBezTo>
                  <a:cubicBezTo>
                    <a:pt x="0" y="6"/>
                    <a:pt x="0" y="7"/>
                    <a:pt x="7" y="14"/>
                  </a:cubicBezTo>
                  <a:cubicBezTo>
                    <a:pt x="50" y="55"/>
                    <a:pt x="74" y="122"/>
                    <a:pt x="74" y="211"/>
                  </a:cubicBezTo>
                  <a:cubicBezTo>
                    <a:pt x="74" y="283"/>
                    <a:pt x="59" y="359"/>
                    <a:pt x="6" y="411"/>
                  </a:cubicBezTo>
                  <a:cubicBezTo>
                    <a:pt x="0" y="416"/>
                    <a:pt x="0" y="417"/>
                    <a:pt x="0" y="419"/>
                  </a:cubicBezTo>
                  <a:cubicBezTo>
                    <a:pt x="0" y="421"/>
                    <a:pt x="2" y="422"/>
                    <a:pt x="4" y="422"/>
                  </a:cubicBezTo>
                  <a:cubicBezTo>
                    <a:pt x="8" y="422"/>
                    <a:pt x="47" y="393"/>
                    <a:pt x="72" y="339"/>
                  </a:cubicBezTo>
                  <a:cubicBezTo>
                    <a:pt x="94" y="294"/>
                    <a:pt x="98" y="247"/>
                    <a:pt x="98" y="211"/>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2" name="Freeform 78">
              <a:extLst>
                <a:ext uri="{FF2B5EF4-FFF2-40B4-BE49-F238E27FC236}">
                  <a16:creationId xmlns:a16="http://schemas.microsoft.com/office/drawing/2014/main" id="{36806343-70A5-0D8E-172A-DF762AB26F8A}"/>
                </a:ext>
              </a:extLst>
            </p:cNvPr>
            <p:cNvSpPr>
              <a:spLocks noChangeArrowheads="1"/>
            </p:cNvSpPr>
            <p:nvPr/>
          </p:nvSpPr>
          <p:spPr bwMode="auto">
            <a:xfrm>
              <a:off x="4605" y="2703"/>
              <a:ext cx="29" cy="44"/>
            </a:xfrm>
            <a:custGeom>
              <a:avLst/>
              <a:gdLst>
                <a:gd name="T0" fmla="*/ 132 w 133"/>
                <a:gd name="T1" fmla="*/ 143 h 198"/>
                <a:gd name="T2" fmla="*/ 121 w 133"/>
                <a:gd name="T3" fmla="*/ 143 h 198"/>
                <a:gd name="T4" fmla="*/ 113 w 133"/>
                <a:gd name="T5" fmla="*/ 170 h 198"/>
                <a:gd name="T6" fmla="*/ 84 w 133"/>
                <a:gd name="T7" fmla="*/ 172 h 198"/>
                <a:gd name="T8" fmla="*/ 30 w 133"/>
                <a:gd name="T9" fmla="*/ 172 h 198"/>
                <a:gd name="T10" fmla="*/ 89 w 133"/>
                <a:gd name="T11" fmla="*/ 122 h 198"/>
                <a:gd name="T12" fmla="*/ 132 w 133"/>
                <a:gd name="T13" fmla="*/ 58 h 198"/>
                <a:gd name="T14" fmla="*/ 61 w 133"/>
                <a:gd name="T15" fmla="*/ 0 h 198"/>
                <a:gd name="T16" fmla="*/ 0 w 133"/>
                <a:gd name="T17" fmla="*/ 53 h 198"/>
                <a:gd name="T18" fmla="*/ 16 w 133"/>
                <a:gd name="T19" fmla="*/ 70 h 198"/>
                <a:gd name="T20" fmla="*/ 31 w 133"/>
                <a:gd name="T21" fmla="*/ 54 h 198"/>
                <a:gd name="T22" fmla="*/ 14 w 133"/>
                <a:gd name="T23" fmla="*/ 38 h 198"/>
                <a:gd name="T24" fmla="*/ 58 w 133"/>
                <a:gd name="T25" fmla="*/ 11 h 198"/>
                <a:gd name="T26" fmla="*/ 103 w 133"/>
                <a:gd name="T27" fmla="*/ 58 h 198"/>
                <a:gd name="T28" fmla="*/ 74 w 133"/>
                <a:gd name="T29" fmla="*/ 115 h 198"/>
                <a:gd name="T30" fmla="*/ 2 w 133"/>
                <a:gd name="T31" fmla="*/ 185 h 198"/>
                <a:gd name="T32" fmla="*/ 0 w 133"/>
                <a:gd name="T33" fmla="*/ 197 h 198"/>
                <a:gd name="T34" fmla="*/ 122 w 133"/>
                <a:gd name="T35" fmla="*/ 197 h 198"/>
                <a:gd name="T36" fmla="*/ 132 w 133"/>
                <a:gd name="T37" fmla="*/ 14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98">
                  <a:moveTo>
                    <a:pt x="132" y="143"/>
                  </a:moveTo>
                  <a:lnTo>
                    <a:pt x="121" y="143"/>
                  </a:lnTo>
                  <a:cubicBezTo>
                    <a:pt x="120" y="150"/>
                    <a:pt x="118" y="167"/>
                    <a:pt x="113" y="170"/>
                  </a:cubicBezTo>
                  <a:cubicBezTo>
                    <a:pt x="112" y="172"/>
                    <a:pt x="89" y="172"/>
                    <a:pt x="84" y="172"/>
                  </a:cubicBezTo>
                  <a:lnTo>
                    <a:pt x="30" y="172"/>
                  </a:lnTo>
                  <a:cubicBezTo>
                    <a:pt x="60" y="144"/>
                    <a:pt x="71" y="137"/>
                    <a:pt x="89" y="122"/>
                  </a:cubicBezTo>
                  <a:cubicBezTo>
                    <a:pt x="112" y="104"/>
                    <a:pt x="132" y="86"/>
                    <a:pt x="132" y="58"/>
                  </a:cubicBezTo>
                  <a:cubicBezTo>
                    <a:pt x="132" y="22"/>
                    <a:pt x="100" y="0"/>
                    <a:pt x="61" y="0"/>
                  </a:cubicBezTo>
                  <a:cubicBezTo>
                    <a:pt x="25" y="0"/>
                    <a:pt x="0" y="26"/>
                    <a:pt x="0" y="53"/>
                  </a:cubicBezTo>
                  <a:cubicBezTo>
                    <a:pt x="0" y="68"/>
                    <a:pt x="12" y="70"/>
                    <a:pt x="16" y="70"/>
                  </a:cubicBezTo>
                  <a:cubicBezTo>
                    <a:pt x="23" y="70"/>
                    <a:pt x="31" y="65"/>
                    <a:pt x="31" y="54"/>
                  </a:cubicBezTo>
                  <a:cubicBezTo>
                    <a:pt x="31" y="49"/>
                    <a:pt x="30" y="38"/>
                    <a:pt x="14" y="38"/>
                  </a:cubicBezTo>
                  <a:cubicBezTo>
                    <a:pt x="23" y="17"/>
                    <a:pt x="43" y="11"/>
                    <a:pt x="58" y="11"/>
                  </a:cubicBezTo>
                  <a:cubicBezTo>
                    <a:pt x="88" y="11"/>
                    <a:pt x="103" y="34"/>
                    <a:pt x="103" y="58"/>
                  </a:cubicBezTo>
                  <a:cubicBezTo>
                    <a:pt x="103" y="84"/>
                    <a:pt x="84" y="103"/>
                    <a:pt x="74" y="115"/>
                  </a:cubicBezTo>
                  <a:lnTo>
                    <a:pt x="2" y="185"/>
                  </a:lnTo>
                  <a:cubicBezTo>
                    <a:pt x="0" y="188"/>
                    <a:pt x="0" y="190"/>
                    <a:pt x="0" y="197"/>
                  </a:cubicBezTo>
                  <a:lnTo>
                    <a:pt x="122" y="197"/>
                  </a:lnTo>
                  <a:lnTo>
                    <a:pt x="132" y="14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3" name="Freeform 79">
              <a:extLst>
                <a:ext uri="{FF2B5EF4-FFF2-40B4-BE49-F238E27FC236}">
                  <a16:creationId xmlns:a16="http://schemas.microsoft.com/office/drawing/2014/main" id="{EBB98B66-6345-B671-D7E0-097622EB8F1A}"/>
                </a:ext>
              </a:extLst>
            </p:cNvPr>
            <p:cNvSpPr>
              <a:spLocks noChangeArrowheads="1"/>
            </p:cNvSpPr>
            <p:nvPr/>
          </p:nvSpPr>
          <p:spPr bwMode="auto">
            <a:xfrm>
              <a:off x="4645" y="2648"/>
              <a:ext cx="25" cy="229"/>
            </a:xfrm>
            <a:custGeom>
              <a:avLst/>
              <a:gdLst>
                <a:gd name="T0" fmla="*/ 89 w 114"/>
                <a:gd name="T1" fmla="*/ 990 h 1013"/>
                <a:gd name="T2" fmla="*/ 0 w 114"/>
                <a:gd name="T3" fmla="*/ 990 h 1013"/>
                <a:gd name="T4" fmla="*/ 0 w 114"/>
                <a:gd name="T5" fmla="*/ 1012 h 1013"/>
                <a:gd name="T6" fmla="*/ 113 w 114"/>
                <a:gd name="T7" fmla="*/ 1012 h 1013"/>
                <a:gd name="T8" fmla="*/ 113 w 114"/>
                <a:gd name="T9" fmla="*/ 0 h 1013"/>
                <a:gd name="T10" fmla="*/ 0 w 114"/>
                <a:gd name="T11" fmla="*/ 0 h 1013"/>
                <a:gd name="T12" fmla="*/ 0 w 114"/>
                <a:gd name="T13" fmla="*/ 23 h 1013"/>
                <a:gd name="T14" fmla="*/ 89 w 114"/>
                <a:gd name="T15" fmla="*/ 23 h 1013"/>
                <a:gd name="T16" fmla="*/ 89 w 114"/>
                <a:gd name="T17" fmla="*/ 99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13">
                  <a:moveTo>
                    <a:pt x="89" y="990"/>
                  </a:moveTo>
                  <a:lnTo>
                    <a:pt x="0" y="990"/>
                  </a:lnTo>
                  <a:lnTo>
                    <a:pt x="0" y="1012"/>
                  </a:lnTo>
                  <a:lnTo>
                    <a:pt x="113" y="1012"/>
                  </a:lnTo>
                  <a:lnTo>
                    <a:pt x="113" y="0"/>
                  </a:lnTo>
                  <a:lnTo>
                    <a:pt x="0" y="0"/>
                  </a:lnTo>
                  <a:lnTo>
                    <a:pt x="0" y="23"/>
                  </a:lnTo>
                  <a:lnTo>
                    <a:pt x="89" y="23"/>
                  </a:lnTo>
                  <a:lnTo>
                    <a:pt x="89" y="99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064" name="Text Box 80">
            <a:extLst>
              <a:ext uri="{FF2B5EF4-FFF2-40B4-BE49-F238E27FC236}">
                <a16:creationId xmlns:a16="http://schemas.microsoft.com/office/drawing/2014/main" id="{6A8DEB0B-1D5B-1A04-72CA-18518F9555A7}"/>
              </a:ext>
            </a:extLst>
          </p:cNvPr>
          <p:cNvSpPr txBox="1">
            <a:spLocks noChangeArrowheads="1"/>
          </p:cNvSpPr>
          <p:nvPr/>
        </p:nvSpPr>
        <p:spPr bwMode="auto">
          <a:xfrm rot="60000">
            <a:off x="4187876" y="4151887"/>
            <a:ext cx="11430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Lst>
              <a:defRPr>
                <a:solidFill>
                  <a:srgbClr val="000000"/>
                </a:solidFill>
                <a:latin typeface="Arial" panose="020B0604020202020204" pitchFamily="34" charset="0"/>
                <a:cs typeface="Noto Sans CJK SC Regular" charset="0"/>
              </a:defRPr>
            </a:lvl1pPr>
            <a:lvl2pPr>
              <a:tabLst>
                <a:tab pos="723900" algn="l"/>
              </a:tabLst>
              <a:defRPr>
                <a:solidFill>
                  <a:srgbClr val="000000"/>
                </a:solidFill>
                <a:latin typeface="Arial" panose="020B0604020202020204" pitchFamily="34" charset="0"/>
                <a:cs typeface="Noto Sans CJK SC Regular" charset="0"/>
              </a:defRPr>
            </a:lvl2pPr>
            <a:lvl3pPr>
              <a:tabLst>
                <a:tab pos="723900" algn="l"/>
              </a:tabLst>
              <a:defRPr>
                <a:solidFill>
                  <a:srgbClr val="000000"/>
                </a:solidFill>
                <a:latin typeface="Arial" panose="020B0604020202020204" pitchFamily="34" charset="0"/>
                <a:cs typeface="Noto Sans CJK SC Regular" charset="0"/>
              </a:defRPr>
            </a:lvl3pPr>
            <a:lvl4pPr>
              <a:tabLst>
                <a:tab pos="723900" algn="l"/>
              </a:tabLst>
              <a:defRPr>
                <a:solidFill>
                  <a:srgbClr val="000000"/>
                </a:solidFill>
                <a:latin typeface="Arial" panose="020B0604020202020204" pitchFamily="34" charset="0"/>
                <a:cs typeface="Noto Sans CJK SC Regular" charset="0"/>
              </a:defRPr>
            </a:lvl4pPr>
            <a:lvl5pPr>
              <a:tabLst>
                <a:tab pos="7239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9pPr>
          </a:lstStyle>
          <a:p>
            <a:r>
              <a:rPr lang="en-IN" altLang="en-US" dirty="0"/>
              <a:t>Gaussian</a:t>
            </a:r>
          </a:p>
        </p:txBody>
      </p:sp>
      <mc:AlternateContent xmlns:mc="http://schemas.openxmlformats.org/markup-compatibility/2006" xmlns:a14="http://schemas.microsoft.com/office/drawing/2010/main">
        <mc:Choice Requires="a14">
          <p:sp>
            <p:nvSpPr>
              <p:cNvPr id="1065" name="Speech Bubble: Rectangle 1064">
                <a:extLst>
                  <a:ext uri="{FF2B5EF4-FFF2-40B4-BE49-F238E27FC236}">
                    <a16:creationId xmlns:a16="http://schemas.microsoft.com/office/drawing/2014/main" id="{C06CED93-F403-526B-92B2-ED86B14A5AB8}"/>
                  </a:ext>
                </a:extLst>
              </p:cNvPr>
              <p:cNvSpPr/>
              <p:nvPr/>
            </p:nvSpPr>
            <p:spPr>
              <a:xfrm rot="60000">
                <a:off x="186989" y="1632079"/>
                <a:ext cx="1564573" cy="832275"/>
              </a:xfrm>
              <a:prstGeom prst="wedgeRectCallout">
                <a:avLst>
                  <a:gd name="adj1" fmla="val 68935"/>
                  <a:gd name="adj2" fmla="val 47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Output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𝑛</m:t>
                        </m:r>
                      </m:sub>
                    </m:sSub>
                  </m:oMath>
                </a14:m>
                <a:r>
                  <a:rPr lang="en-IN" sz="1400" dirty="0">
                    <a:solidFill>
                      <a:schemeClr val="tx1"/>
                    </a:solidFill>
                    <a:latin typeface="Abadi Extra Light" panose="020B0204020104020204" pitchFamily="34" charset="0"/>
                  </a:rPr>
                  <a:t> assumed  generated from a Gaussian with mean </a:t>
                </a:r>
                <a14:m>
                  <m:oMath xmlns:m="http://schemas.openxmlformats.org/officeDocument/2006/math">
                    <m:sSup>
                      <m:sSupPr>
                        <m:ctrlPr>
                          <a:rPr lang="en-IN" sz="1400" i="1">
                            <a:solidFill>
                              <a:schemeClr val="tx1"/>
                            </a:solidFill>
                            <a:latin typeface="Cambria Math" panose="02040503050406030204" pitchFamily="18" charset="0"/>
                          </a:rPr>
                        </m:ctrlPr>
                      </m:sSupPr>
                      <m:e>
                        <m:r>
                          <a:rPr lang="en-IN" sz="1400" b="1" i="1">
                            <a:solidFill>
                              <a:schemeClr val="tx1"/>
                            </a:solidFill>
                            <a:latin typeface="Cambria Math" panose="02040503050406030204" pitchFamily="18" charset="0"/>
                          </a:rPr>
                          <m:t>𝒘</m:t>
                        </m:r>
                      </m:e>
                      <m:sup>
                        <m:r>
                          <a:rPr lang="en-IN" sz="1400" i="1">
                            <a:solidFill>
                              <a:schemeClr val="tx1"/>
                            </a:solidFill>
                            <a:latin typeface="Cambria Math" panose="02040503050406030204" pitchFamily="18" charset="0"/>
                          </a:rPr>
                          <m:t>⊤</m:t>
                        </m:r>
                      </m:sup>
                    </m:sSup>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𝑛</m:t>
                        </m:r>
                      </m:sub>
                    </m:sSub>
                  </m:oMath>
                </a14:m>
                <a:r>
                  <a:rPr lang="en-IN" sz="1400" dirty="0">
                    <a:solidFill>
                      <a:schemeClr val="tx1"/>
                    </a:solidFill>
                    <a:latin typeface="Abadi Extra Light" panose="020B0204020104020204" pitchFamily="34" charset="0"/>
                  </a:rPr>
                  <a:t> </a:t>
                </a:r>
              </a:p>
            </p:txBody>
          </p:sp>
        </mc:Choice>
        <mc:Fallback xmlns="">
          <p:sp>
            <p:nvSpPr>
              <p:cNvPr id="1065" name="Speech Bubble: Rectangle 1064">
                <a:extLst>
                  <a:ext uri="{FF2B5EF4-FFF2-40B4-BE49-F238E27FC236}">
                    <a16:creationId xmlns:a16="http://schemas.microsoft.com/office/drawing/2014/main" id="{C06CED93-F403-526B-92B2-ED86B14A5AB8}"/>
                  </a:ext>
                </a:extLst>
              </p:cNvPr>
              <p:cNvSpPr>
                <a:spLocks noRot="1" noChangeAspect="1" noMove="1" noResize="1" noEditPoints="1" noAdjustHandles="1" noChangeArrowheads="1" noChangeShapeType="1" noTextEdit="1"/>
              </p:cNvSpPr>
              <p:nvPr/>
            </p:nvSpPr>
            <p:spPr>
              <a:xfrm rot="60000">
                <a:off x="186989" y="1632079"/>
                <a:ext cx="1564573" cy="832275"/>
              </a:xfrm>
              <a:prstGeom prst="wedgeRectCallout">
                <a:avLst>
                  <a:gd name="adj1" fmla="val 68935"/>
                  <a:gd name="adj2" fmla="val 47221"/>
                </a:avLst>
              </a:prstGeom>
              <a:blipFill>
                <a:blip r:embed="rId3"/>
                <a:stretch>
                  <a:fillRect l="-318" t="-6164" b="-10274"/>
                </a:stretch>
              </a:blipFill>
              <a:ln w="19050">
                <a:solidFill>
                  <a:schemeClr val="accent2"/>
                </a:solidFill>
              </a:ln>
            </p:spPr>
            <p:txBody>
              <a:bodyPr/>
              <a:lstStyle/>
              <a:p>
                <a:r>
                  <a:rPr lang="en-IN">
                    <a:noFill/>
                  </a:rPr>
                  <a:t> </a:t>
                </a:r>
              </a:p>
            </p:txBody>
          </p:sp>
        </mc:Fallback>
      </mc:AlternateContent>
      <p:sp>
        <p:nvSpPr>
          <p:cNvPr id="1066" name="Freeform 53">
            <a:extLst>
              <a:ext uri="{FF2B5EF4-FFF2-40B4-BE49-F238E27FC236}">
                <a16:creationId xmlns:a16="http://schemas.microsoft.com/office/drawing/2014/main" id="{37DEFAC1-45CD-1AF6-CFE9-2A66570C0546}"/>
              </a:ext>
            </a:extLst>
          </p:cNvPr>
          <p:cNvSpPr>
            <a:spLocks noChangeArrowheads="1"/>
          </p:cNvSpPr>
          <p:nvPr/>
        </p:nvSpPr>
        <p:spPr bwMode="auto">
          <a:xfrm rot="60000">
            <a:off x="4187916" y="2283910"/>
            <a:ext cx="576263" cy="1331912"/>
          </a:xfrm>
          <a:custGeom>
            <a:avLst/>
            <a:gdLst>
              <a:gd name="T0" fmla="*/ 1600 w 1601"/>
              <a:gd name="T1" fmla="*/ 3700 h 3701"/>
              <a:gd name="T2" fmla="*/ 700 w 1601"/>
              <a:gd name="T3" fmla="*/ 1500 h 3701"/>
              <a:gd name="T4" fmla="*/ 1500 w 1601"/>
              <a:gd name="T5" fmla="*/ 0 h 3701"/>
            </a:gdLst>
            <a:ahLst/>
            <a:cxnLst>
              <a:cxn ang="0">
                <a:pos x="T0" y="T1"/>
              </a:cxn>
              <a:cxn ang="0">
                <a:pos x="T2" y="T3"/>
              </a:cxn>
              <a:cxn ang="0">
                <a:pos x="T4" y="T5"/>
              </a:cxn>
            </a:cxnLst>
            <a:rect l="0" t="0" r="r" b="b"/>
            <a:pathLst>
              <a:path w="1601" h="3701">
                <a:moveTo>
                  <a:pt x="1600" y="3700"/>
                </a:moveTo>
                <a:cubicBezTo>
                  <a:pt x="1500" y="2700"/>
                  <a:pt x="0" y="2200"/>
                  <a:pt x="700" y="1500"/>
                </a:cubicBezTo>
                <a:cubicBezTo>
                  <a:pt x="1401" y="800"/>
                  <a:pt x="1401" y="800"/>
                  <a:pt x="1500" y="0"/>
                </a:cubicBezTo>
              </a:path>
            </a:pathLst>
          </a:custGeom>
          <a:noFill/>
          <a:ln w="291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7" name="Line 54">
            <a:extLst>
              <a:ext uri="{FF2B5EF4-FFF2-40B4-BE49-F238E27FC236}">
                <a16:creationId xmlns:a16="http://schemas.microsoft.com/office/drawing/2014/main" id="{FC7C9709-9320-9FCD-CD86-1680F135AD56}"/>
              </a:ext>
            </a:extLst>
          </p:cNvPr>
          <p:cNvSpPr>
            <a:spLocks noChangeShapeType="1"/>
          </p:cNvSpPr>
          <p:nvPr/>
        </p:nvSpPr>
        <p:spPr bwMode="auto">
          <a:xfrm rot="60000">
            <a:off x="4768941" y="2283910"/>
            <a:ext cx="36513" cy="1331912"/>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8" name="Line 56">
            <a:extLst>
              <a:ext uri="{FF2B5EF4-FFF2-40B4-BE49-F238E27FC236}">
                <a16:creationId xmlns:a16="http://schemas.microsoft.com/office/drawing/2014/main" id="{248A800B-245D-AE1D-EE9E-77A06A7E7481}"/>
              </a:ext>
            </a:extLst>
          </p:cNvPr>
          <p:cNvSpPr>
            <a:spLocks noChangeShapeType="1"/>
          </p:cNvSpPr>
          <p:nvPr/>
        </p:nvSpPr>
        <p:spPr bwMode="auto">
          <a:xfrm rot="60000">
            <a:off x="4373654" y="2966535"/>
            <a:ext cx="431800" cy="158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9" name="Line 56">
            <a:extLst>
              <a:ext uri="{FF2B5EF4-FFF2-40B4-BE49-F238E27FC236}">
                <a16:creationId xmlns:a16="http://schemas.microsoft.com/office/drawing/2014/main" id="{687EDBF7-ACA1-E4AD-43B8-1B5E4128EFBB}"/>
              </a:ext>
            </a:extLst>
          </p:cNvPr>
          <p:cNvSpPr>
            <a:spLocks noChangeShapeType="1"/>
          </p:cNvSpPr>
          <p:nvPr/>
        </p:nvSpPr>
        <p:spPr bwMode="auto">
          <a:xfrm rot="60000" flipV="1">
            <a:off x="3177432" y="3766196"/>
            <a:ext cx="380037" cy="176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1072" name="TextBox 1071">
                <a:extLst>
                  <a:ext uri="{FF2B5EF4-FFF2-40B4-BE49-F238E27FC236}">
                    <a16:creationId xmlns:a16="http://schemas.microsoft.com/office/drawing/2014/main" id="{E96E49E1-13C9-EE50-5E62-87037B49E6A1}"/>
                  </a:ext>
                </a:extLst>
              </p:cNvPr>
              <p:cNvSpPr txBox="1"/>
              <p:nvPr/>
            </p:nvSpPr>
            <p:spPr>
              <a:xfrm>
                <a:off x="5051595" y="2511980"/>
                <a:ext cx="247273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1" i="1" smtClean="0">
                              <a:latin typeface="Cambria Math" panose="02040503050406030204" pitchFamily="18" charset="0"/>
                            </a:rPr>
                            <m:t>𝒘</m:t>
                          </m:r>
                        </m:e>
                        <m:sup>
                          <m:r>
                            <a:rPr lang="en-IN" sz="2400" b="0" i="1" smtClean="0">
                              <a:latin typeface="Cambria Math" panose="02040503050406030204" pitchFamily="18" charset="0"/>
                            </a:rPr>
                            <m:t>⊤</m:t>
                          </m:r>
                        </m:sup>
                      </m:sSup>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𝜖</m:t>
                          </m:r>
                        </m:e>
                        <m:sub>
                          <m:r>
                            <a:rPr lang="en-IN" sz="2400" b="0" i="1" smtClean="0">
                              <a:latin typeface="Cambria Math" panose="02040503050406030204" pitchFamily="18" charset="0"/>
                            </a:rPr>
                            <m:t>𝑛</m:t>
                          </m:r>
                        </m:sub>
                      </m:sSub>
                    </m:oMath>
                  </m:oMathPara>
                </a14:m>
                <a:endParaRPr lang="en-IN" sz="2400" dirty="0"/>
              </a:p>
            </p:txBody>
          </p:sp>
        </mc:Choice>
        <mc:Fallback xmlns="">
          <p:sp>
            <p:nvSpPr>
              <p:cNvPr id="1072" name="TextBox 1071">
                <a:extLst>
                  <a:ext uri="{FF2B5EF4-FFF2-40B4-BE49-F238E27FC236}">
                    <a16:creationId xmlns:a16="http://schemas.microsoft.com/office/drawing/2014/main" id="{E96E49E1-13C9-EE50-5E62-87037B49E6A1}"/>
                  </a:ext>
                </a:extLst>
              </p:cNvPr>
              <p:cNvSpPr txBox="1">
                <a:spLocks noRot="1" noChangeAspect="1" noMove="1" noResize="1" noEditPoints="1" noAdjustHandles="1" noChangeArrowheads="1" noChangeShapeType="1" noTextEdit="1"/>
              </p:cNvSpPr>
              <p:nvPr/>
            </p:nvSpPr>
            <p:spPr>
              <a:xfrm>
                <a:off x="5051595" y="2511980"/>
                <a:ext cx="2472731" cy="369332"/>
              </a:xfrm>
              <a:prstGeom prst="rect">
                <a:avLst/>
              </a:prstGeom>
              <a:blipFill>
                <a:blip r:embed="rId4"/>
                <a:stretch>
                  <a:fillRect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3" name="TextBox 1072">
                <a:extLst>
                  <a:ext uri="{FF2B5EF4-FFF2-40B4-BE49-F238E27FC236}">
                    <a16:creationId xmlns:a16="http://schemas.microsoft.com/office/drawing/2014/main" id="{E123E429-97F4-71B5-A325-9DE94BADB848}"/>
                  </a:ext>
                </a:extLst>
              </p:cNvPr>
              <p:cNvSpPr txBox="1"/>
              <p:nvPr/>
            </p:nvSpPr>
            <p:spPr>
              <a:xfrm>
                <a:off x="5142946" y="3012860"/>
                <a:ext cx="2186150" cy="369332"/>
              </a:xfrm>
              <a:prstGeom prst="rect">
                <a:avLst/>
              </a:prstGeom>
              <a:noFill/>
            </p:spPr>
            <p:txBody>
              <a:bodyPr wrap="squar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𝜖</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𝒩</m:t>
                    </m:r>
                    <m:r>
                      <a:rPr lang="en-IN" sz="2400" b="0" i="0" smtClean="0">
                        <a:latin typeface="Cambria Math" panose="02040503050406030204" pitchFamily="18" charset="0"/>
                        <a:ea typeface="Cambria Math" panose="02040503050406030204" pitchFamily="18" charset="0"/>
                      </a:rPr>
                      <m:t>(0,</m:t>
                    </m:r>
                  </m:oMath>
                </a14:m>
                <a:r>
                  <a:rPr lang="en-IN" sz="2400" dirty="0"/>
                  <a:t> </a:t>
                </a:r>
                <a14:m>
                  <m:oMath xmlns:m="http://schemas.openxmlformats.org/officeDocument/2006/math">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𝛽</m:t>
                        </m:r>
                      </m:e>
                      <m:sup>
                        <m:r>
                          <a:rPr lang="en-IN" sz="2400" b="0" i="1" dirty="0" smtClean="0">
                            <a:latin typeface="Cambria Math" panose="02040503050406030204" pitchFamily="18" charset="0"/>
                          </a:rPr>
                          <m:t>−1</m:t>
                        </m:r>
                      </m:sup>
                    </m:sSup>
                    <m:r>
                      <a:rPr lang="en-IN" sz="2400" b="0" i="1" dirty="0" smtClean="0">
                        <a:latin typeface="Cambria Math" panose="02040503050406030204" pitchFamily="18" charset="0"/>
                      </a:rPr>
                      <m:t>)</m:t>
                    </m:r>
                  </m:oMath>
                </a14:m>
                <a:endParaRPr lang="en-IN" sz="2400" dirty="0"/>
              </a:p>
            </p:txBody>
          </p:sp>
        </mc:Choice>
        <mc:Fallback xmlns="">
          <p:sp>
            <p:nvSpPr>
              <p:cNvPr id="1073" name="TextBox 1072">
                <a:extLst>
                  <a:ext uri="{FF2B5EF4-FFF2-40B4-BE49-F238E27FC236}">
                    <a16:creationId xmlns:a16="http://schemas.microsoft.com/office/drawing/2014/main" id="{E123E429-97F4-71B5-A325-9DE94BADB848}"/>
                  </a:ext>
                </a:extLst>
              </p:cNvPr>
              <p:cNvSpPr txBox="1">
                <a:spLocks noRot="1" noChangeAspect="1" noMove="1" noResize="1" noEditPoints="1" noAdjustHandles="1" noChangeArrowheads="1" noChangeShapeType="1" noTextEdit="1"/>
              </p:cNvSpPr>
              <p:nvPr/>
            </p:nvSpPr>
            <p:spPr>
              <a:xfrm>
                <a:off x="5142946" y="3012860"/>
                <a:ext cx="2186150" cy="369332"/>
              </a:xfrm>
              <a:prstGeom prst="rect">
                <a:avLst/>
              </a:prstGeom>
              <a:blipFill>
                <a:blip r:embed="rId5"/>
                <a:stretch>
                  <a:fillRect l="-3631" r="-279" b="-34426"/>
                </a:stretch>
              </a:blipFill>
            </p:spPr>
            <p:txBody>
              <a:bodyPr/>
              <a:lstStyle/>
              <a:p>
                <a:r>
                  <a:rPr lang="en-IN">
                    <a:noFill/>
                  </a:rPr>
                  <a:t> </a:t>
                </a:r>
              </a:p>
            </p:txBody>
          </p:sp>
        </mc:Fallback>
      </mc:AlternateContent>
      <p:sp>
        <p:nvSpPr>
          <p:cNvPr id="1074" name="TextBox 1073">
            <a:extLst>
              <a:ext uri="{FF2B5EF4-FFF2-40B4-BE49-F238E27FC236}">
                <a16:creationId xmlns:a16="http://schemas.microsoft.com/office/drawing/2014/main" id="{DCDFC676-479E-5B55-531B-CB5E5FE0F07E}"/>
              </a:ext>
            </a:extLst>
          </p:cNvPr>
          <p:cNvSpPr txBox="1"/>
          <p:nvPr/>
        </p:nvSpPr>
        <p:spPr>
          <a:xfrm>
            <a:off x="5014770" y="2011100"/>
            <a:ext cx="1467252" cy="369332"/>
          </a:xfrm>
          <a:prstGeom prst="rect">
            <a:avLst/>
          </a:prstGeom>
          <a:noFill/>
        </p:spPr>
        <p:txBody>
          <a:bodyPr wrap="square" rtlCol="0">
            <a:spAutoFit/>
          </a:bodyPr>
          <a:lstStyle/>
          <a:p>
            <a:r>
              <a:rPr lang="en-IN" dirty="0"/>
              <a:t>Equivalently:</a:t>
            </a:r>
          </a:p>
        </p:txBody>
      </p:sp>
      <mc:AlternateContent xmlns:mc="http://schemas.openxmlformats.org/markup-compatibility/2006" xmlns:a14="http://schemas.microsoft.com/office/drawing/2010/main">
        <mc:Choice Requires="a14">
          <p:sp>
            <p:nvSpPr>
              <p:cNvPr id="1075" name="Speech Bubble: Rectangle 1074">
                <a:extLst>
                  <a:ext uri="{FF2B5EF4-FFF2-40B4-BE49-F238E27FC236}">
                    <a16:creationId xmlns:a16="http://schemas.microsoft.com/office/drawing/2014/main" id="{A3E7E2B7-2B33-E959-740F-2A015E19BCE6}"/>
                  </a:ext>
                </a:extLst>
              </p:cNvPr>
              <p:cNvSpPr/>
              <p:nvPr/>
            </p:nvSpPr>
            <p:spPr>
              <a:xfrm>
                <a:off x="6567422" y="1568994"/>
                <a:ext cx="2137881" cy="907625"/>
              </a:xfrm>
              <a:prstGeom prst="wedgeRectCallout">
                <a:avLst>
                  <a:gd name="adj1" fmla="val -38443"/>
                  <a:gd name="adj2" fmla="val 642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Output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𝑛</m:t>
                        </m:r>
                      </m:sub>
                    </m:sSub>
                  </m:oMath>
                </a14:m>
                <a:r>
                  <a:rPr lang="en-IN" sz="1400" dirty="0">
                    <a:solidFill>
                      <a:schemeClr val="tx1"/>
                    </a:solidFill>
                    <a:latin typeface="Abadi Extra Light" panose="020B0204020104020204" pitchFamily="34" charset="0"/>
                  </a:rPr>
                  <a:t>  assumed generated from a linear model and then zero mean Gaussian noise added</a:t>
                </a:r>
              </a:p>
            </p:txBody>
          </p:sp>
        </mc:Choice>
        <mc:Fallback xmlns="">
          <p:sp>
            <p:nvSpPr>
              <p:cNvPr id="1075" name="Speech Bubble: Rectangle 1074">
                <a:extLst>
                  <a:ext uri="{FF2B5EF4-FFF2-40B4-BE49-F238E27FC236}">
                    <a16:creationId xmlns:a16="http://schemas.microsoft.com/office/drawing/2014/main" id="{A3E7E2B7-2B33-E959-740F-2A015E19BCE6}"/>
                  </a:ext>
                </a:extLst>
              </p:cNvPr>
              <p:cNvSpPr>
                <a:spLocks noRot="1" noChangeAspect="1" noMove="1" noResize="1" noEditPoints="1" noAdjustHandles="1" noChangeArrowheads="1" noChangeShapeType="1" noTextEdit="1"/>
              </p:cNvSpPr>
              <p:nvPr/>
            </p:nvSpPr>
            <p:spPr>
              <a:xfrm>
                <a:off x="6567422" y="1568994"/>
                <a:ext cx="2137881" cy="907625"/>
              </a:xfrm>
              <a:prstGeom prst="wedgeRectCallout">
                <a:avLst>
                  <a:gd name="adj1" fmla="val -38443"/>
                  <a:gd name="adj2" fmla="val 64201"/>
                </a:avLst>
              </a:prstGeom>
              <a:blipFill>
                <a:blip r:embed="rId6"/>
                <a:stretch>
                  <a:fillRect l="-565" t="-1724"/>
                </a:stretch>
              </a:blipFill>
              <a:ln w="19050">
                <a:solidFill>
                  <a:schemeClr val="accent2"/>
                </a:solidFill>
              </a:ln>
            </p:spPr>
            <p:txBody>
              <a:bodyPr/>
              <a:lstStyle/>
              <a:p>
                <a:r>
                  <a:rPr lang="en-IN">
                    <a:noFill/>
                  </a:rPr>
                  <a:t> </a:t>
                </a:r>
              </a:p>
            </p:txBody>
          </p:sp>
        </mc:Fallback>
      </mc:AlternateContent>
      <p:pic>
        <p:nvPicPr>
          <p:cNvPr id="1076" name="Picture 1075">
            <a:extLst>
              <a:ext uri="{FF2B5EF4-FFF2-40B4-BE49-F238E27FC236}">
                <a16:creationId xmlns:a16="http://schemas.microsoft.com/office/drawing/2014/main" id="{5C27BF06-6691-0748-337A-CFC7E31B46DE}"/>
              </a:ext>
            </a:extLst>
          </p:cNvPr>
          <p:cNvPicPr>
            <a:picLocks noChangeAspect="1"/>
          </p:cNvPicPr>
          <p:nvPr/>
        </p:nvPicPr>
        <p:blipFill>
          <a:blip r:embed="rId7"/>
          <a:stretch>
            <a:fillRect/>
          </a:stretch>
        </p:blipFill>
        <p:spPr>
          <a:xfrm>
            <a:off x="10968877" y="1487947"/>
            <a:ext cx="1004822" cy="965223"/>
          </a:xfrm>
          <a:prstGeom prst="rect">
            <a:avLst/>
          </a:prstGeom>
        </p:spPr>
      </p:pic>
      <p:sp>
        <p:nvSpPr>
          <p:cNvPr id="1077" name="Speech Bubble: Rectangle 1076">
            <a:extLst>
              <a:ext uri="{FF2B5EF4-FFF2-40B4-BE49-F238E27FC236}">
                <a16:creationId xmlns:a16="http://schemas.microsoft.com/office/drawing/2014/main" id="{B60A749F-E493-1FF0-C1AA-9166DE6BDEE5}"/>
              </a:ext>
            </a:extLst>
          </p:cNvPr>
          <p:cNvSpPr/>
          <p:nvPr/>
        </p:nvSpPr>
        <p:spPr>
          <a:xfrm>
            <a:off x="8745596" y="1996729"/>
            <a:ext cx="2335832" cy="847187"/>
          </a:xfrm>
          <a:prstGeom prst="wedgeRectCallout">
            <a:avLst>
              <a:gd name="adj1" fmla="val 60074"/>
              <a:gd name="adj2" fmla="val -5832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the term in the Gaussian’s exponent – just like a squared error we saw for least squares regression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p:pic>
        <p:nvPicPr>
          <p:cNvPr id="1078" name="Picture 1077">
            <a:extLst>
              <a:ext uri="{FF2B5EF4-FFF2-40B4-BE49-F238E27FC236}">
                <a16:creationId xmlns:a16="http://schemas.microsoft.com/office/drawing/2014/main" id="{1AF73CAB-D77A-7074-CA94-59985E94F887}"/>
              </a:ext>
            </a:extLst>
          </p:cNvPr>
          <p:cNvPicPr>
            <a:picLocks noChangeAspect="1"/>
          </p:cNvPicPr>
          <p:nvPr/>
        </p:nvPicPr>
        <p:blipFill>
          <a:blip r:embed="rId8"/>
          <a:stretch>
            <a:fillRect/>
          </a:stretch>
        </p:blipFill>
        <p:spPr>
          <a:xfrm>
            <a:off x="8043335" y="3091041"/>
            <a:ext cx="3680174" cy="2681677"/>
          </a:xfrm>
          <a:prstGeom prst="rect">
            <a:avLst/>
          </a:prstGeom>
        </p:spPr>
      </p:pic>
      <p:sp>
        <p:nvSpPr>
          <p:cNvPr id="1079" name="Speech Bubble: Rectangle 1078">
            <a:extLst>
              <a:ext uri="{FF2B5EF4-FFF2-40B4-BE49-F238E27FC236}">
                <a16:creationId xmlns:a16="http://schemas.microsoft.com/office/drawing/2014/main" id="{D84FE432-CCEE-3865-64BF-319FA13FE959}"/>
              </a:ext>
            </a:extLst>
          </p:cNvPr>
          <p:cNvSpPr/>
          <p:nvPr/>
        </p:nvSpPr>
        <p:spPr>
          <a:xfrm>
            <a:off x="6249917" y="4744326"/>
            <a:ext cx="2125860" cy="955686"/>
          </a:xfrm>
          <a:prstGeom prst="wedgeRectCallout">
            <a:avLst>
              <a:gd name="adj1" fmla="val 63764"/>
              <a:gd name="adj2" fmla="val -729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Using a Laplace distribution would correspond to using an absolute loss (better model if data has outliers)</a:t>
            </a:r>
          </a:p>
        </p:txBody>
      </p:sp>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9850015E-524F-D0A7-6CF4-A7AF0BF3500A}"/>
                  </a:ext>
                </a:extLst>
              </p:cNvPr>
              <p:cNvSpPr/>
              <p:nvPr/>
            </p:nvSpPr>
            <p:spPr>
              <a:xfrm rot="60000">
                <a:off x="4652923" y="3711030"/>
                <a:ext cx="3581707" cy="326973"/>
              </a:xfrm>
              <a:prstGeom prst="wedgeRectCallout">
                <a:avLst>
                  <a:gd name="adj1" fmla="val -47599"/>
                  <a:gd name="adj2" fmla="val 1084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0" dirty="0">
                    <a:solidFill>
                      <a:srgbClr val="FF0000"/>
                    </a:solidFill>
                  </a:rPr>
                  <a:t>Likelihood</a:t>
                </a:r>
                <a:r>
                  <a:rPr lang="en-IN" sz="1400" b="0" dirty="0">
                    <a:solidFill>
                      <a:schemeClr val="tx1"/>
                    </a:solidFill>
                  </a:rPr>
                  <a:t> </a:t>
                </a:r>
                <a14:m>
                  <m:oMath xmlns:m="http://schemas.openxmlformats.org/officeDocument/2006/math">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sSub>
                          <m:sSubPr>
                            <m:ctrlPr>
                              <a:rPr lang="en-IN" sz="1400" b="0" i="1" smtClean="0">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𝑦</m:t>
                            </m:r>
                          </m:e>
                          <m:sub>
                            <m:r>
                              <a:rPr lang="en-IN" sz="1400" b="0" i="1" smtClean="0">
                                <a:solidFill>
                                  <a:schemeClr val="tx1"/>
                                </a:solidFill>
                                <a:latin typeface="Cambria Math" panose="02040503050406030204" pitchFamily="18" charset="0"/>
                              </a:rPr>
                              <m:t>𝑛</m:t>
                            </m:r>
                          </m:sub>
                        </m:sSub>
                      </m:e>
                      <m:e>
                        <m:sSub>
                          <m:sSubPr>
                            <m:ctrlPr>
                              <a:rPr lang="en-IN" sz="1400" b="1"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𝒙</m:t>
                            </m:r>
                          </m:e>
                          <m:sub>
                            <m:r>
                              <a:rPr lang="en-IN" sz="1400" b="0" i="1" smtClean="0">
                                <a:solidFill>
                                  <a:schemeClr val="tx1"/>
                                </a:solidFill>
                                <a:latin typeface="Cambria Math" panose="02040503050406030204" pitchFamily="18" charset="0"/>
                              </a:rPr>
                              <m:t>𝑛</m:t>
                            </m:r>
                          </m:sub>
                        </m:sSub>
                        <m:r>
                          <a:rPr lang="en-IN" sz="1400" b="0" i="1" smtClean="0">
                            <a:solidFill>
                              <a:schemeClr val="tx1"/>
                            </a:solidFill>
                            <a:latin typeface="Cambria Math" panose="02040503050406030204" pitchFamily="18" charset="0"/>
                          </a:rPr>
                          <m:t>,</m:t>
                        </m:r>
                        <m:r>
                          <a:rPr lang="en-IN" sz="1400" b="1" i="1" smtClean="0">
                            <a:solidFill>
                              <a:schemeClr val="tx1"/>
                            </a:solidFill>
                            <a:latin typeface="Cambria Math" panose="02040503050406030204" pitchFamily="18" charset="0"/>
                          </a:rPr>
                          <m:t>𝒘</m:t>
                        </m:r>
                      </m:e>
                    </m:d>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ea typeface="Cambria Math" panose="02040503050406030204" pitchFamily="18" charset="0"/>
                      </a:rPr>
                      <m:t>𝒩</m:t>
                    </m:r>
                    <m:r>
                      <a:rPr lang="en-IN" sz="1400" b="0" i="1" smtClean="0">
                        <a:solidFill>
                          <a:schemeClr val="tx1"/>
                        </a:solidFill>
                        <a:latin typeface="Cambria Math" panose="02040503050406030204" pitchFamily="18" charset="0"/>
                        <a:ea typeface="Cambria Math" panose="02040503050406030204" pitchFamily="18" charset="0"/>
                      </a:rPr>
                      <m:t>(</m:t>
                    </m:r>
                    <m:sSub>
                      <m:sSubPr>
                        <m:ctrlPr>
                          <a:rPr lang="en-IN" sz="1400" b="0" i="1" smtClean="0">
                            <a:solidFill>
                              <a:schemeClr val="tx1"/>
                            </a:solidFill>
                            <a:latin typeface="Cambria Math" panose="02040503050406030204" pitchFamily="18" charset="0"/>
                            <a:ea typeface="Cambria Math" panose="02040503050406030204" pitchFamily="18" charset="0"/>
                          </a:rPr>
                        </m:ctrlPr>
                      </m:sSubPr>
                      <m:e>
                        <m:r>
                          <a:rPr lang="en-IN" sz="1400" b="0" i="1" smtClean="0">
                            <a:solidFill>
                              <a:schemeClr val="tx1"/>
                            </a:solidFill>
                            <a:latin typeface="Cambria Math" panose="02040503050406030204" pitchFamily="18" charset="0"/>
                            <a:ea typeface="Cambria Math" panose="02040503050406030204" pitchFamily="18" charset="0"/>
                          </a:rPr>
                          <m:t>𝑦</m:t>
                        </m:r>
                      </m:e>
                      <m:sub>
                        <m:r>
                          <a:rPr lang="en-IN" sz="1400" b="0" i="1" smtClean="0">
                            <a:solidFill>
                              <a:schemeClr val="tx1"/>
                            </a:solidFill>
                            <a:latin typeface="Cambria Math" panose="02040503050406030204" pitchFamily="18" charset="0"/>
                            <a:ea typeface="Cambria Math" panose="02040503050406030204" pitchFamily="18" charset="0"/>
                          </a:rPr>
                          <m:t>𝑛</m:t>
                        </m:r>
                      </m:sub>
                    </m:sSub>
                    <m:r>
                      <a:rPr lang="en-IN" sz="1400" b="0" i="1" smtClean="0">
                        <a:solidFill>
                          <a:schemeClr val="tx1"/>
                        </a:solidFill>
                        <a:latin typeface="Cambria Math" panose="02040503050406030204" pitchFamily="18" charset="0"/>
                        <a:ea typeface="Cambria Math" panose="02040503050406030204" pitchFamily="18" charset="0"/>
                      </a:rPr>
                      <m:t>|</m:t>
                    </m:r>
                    <m:sSup>
                      <m:sSupPr>
                        <m:ctrlPr>
                          <a:rPr lang="en-IN" sz="1400" b="0" i="1" smtClean="0">
                            <a:solidFill>
                              <a:schemeClr val="tx1"/>
                            </a:solidFill>
                            <a:latin typeface="Cambria Math" panose="02040503050406030204" pitchFamily="18" charset="0"/>
                            <a:ea typeface="Cambria Math" panose="02040503050406030204" pitchFamily="18" charset="0"/>
                          </a:rPr>
                        </m:ctrlPr>
                      </m:sSupPr>
                      <m:e>
                        <m:r>
                          <a:rPr lang="en-IN" sz="1400" b="1" i="1" smtClean="0">
                            <a:solidFill>
                              <a:schemeClr val="tx1"/>
                            </a:solidFill>
                            <a:latin typeface="Cambria Math" panose="02040503050406030204" pitchFamily="18" charset="0"/>
                            <a:ea typeface="Cambria Math" panose="02040503050406030204" pitchFamily="18" charset="0"/>
                          </a:rPr>
                          <m:t>𝒘</m:t>
                        </m:r>
                      </m:e>
                      <m:sup>
                        <m:r>
                          <a:rPr lang="en-IN" sz="1400" b="0" i="1" smtClean="0">
                            <a:solidFill>
                              <a:schemeClr val="tx1"/>
                            </a:solidFill>
                            <a:latin typeface="Cambria Math" panose="02040503050406030204" pitchFamily="18" charset="0"/>
                            <a:ea typeface="Cambria Math" panose="02040503050406030204" pitchFamily="18" charset="0"/>
                          </a:rPr>
                          <m:t>⊤</m:t>
                        </m:r>
                      </m:sup>
                    </m:sSup>
                    <m:sSub>
                      <m:sSubPr>
                        <m:ctrlPr>
                          <a:rPr lang="en-IN" sz="1400" b="0" i="1" smtClean="0">
                            <a:solidFill>
                              <a:schemeClr val="tx1"/>
                            </a:solidFill>
                            <a:latin typeface="Cambria Math" panose="02040503050406030204" pitchFamily="18" charset="0"/>
                            <a:ea typeface="Cambria Math" panose="02040503050406030204" pitchFamily="18" charset="0"/>
                          </a:rPr>
                        </m:ctrlPr>
                      </m:sSubPr>
                      <m:e>
                        <m:r>
                          <a:rPr lang="en-IN" sz="1400" b="1" i="1" smtClean="0">
                            <a:solidFill>
                              <a:schemeClr val="tx1"/>
                            </a:solidFill>
                            <a:latin typeface="Cambria Math" panose="02040503050406030204" pitchFamily="18" charset="0"/>
                            <a:ea typeface="Cambria Math" panose="02040503050406030204" pitchFamily="18" charset="0"/>
                          </a:rPr>
                          <m:t>𝒙</m:t>
                        </m:r>
                      </m:e>
                      <m:sub>
                        <m:r>
                          <a:rPr lang="en-IN" sz="1400" b="0" i="1" smtClean="0">
                            <a:solidFill>
                              <a:schemeClr val="tx1"/>
                            </a:solidFill>
                            <a:latin typeface="Cambria Math" panose="02040503050406030204" pitchFamily="18" charset="0"/>
                            <a:ea typeface="Cambria Math" panose="02040503050406030204" pitchFamily="18" charset="0"/>
                          </a:rPr>
                          <m:t>𝑛</m:t>
                        </m:r>
                      </m:sub>
                    </m:sSub>
                    <m:r>
                      <a:rPr lang="en-IN" sz="1400" b="0" i="1" smtClean="0">
                        <a:solidFill>
                          <a:schemeClr val="tx1"/>
                        </a:solidFill>
                        <a:latin typeface="Cambria Math" panose="02040503050406030204" pitchFamily="18" charset="0"/>
                        <a:ea typeface="Cambria Math" panose="02040503050406030204" pitchFamily="18" charset="0"/>
                      </a:rPr>
                      <m:t>,</m:t>
                    </m:r>
                    <m:sSup>
                      <m:sSupPr>
                        <m:ctrlPr>
                          <a:rPr lang="en-IN" sz="1400" b="0" i="1" smtClean="0">
                            <a:solidFill>
                              <a:schemeClr val="tx1"/>
                            </a:solidFill>
                            <a:latin typeface="Cambria Math" panose="02040503050406030204" pitchFamily="18" charset="0"/>
                            <a:ea typeface="Cambria Math" panose="02040503050406030204" pitchFamily="18" charset="0"/>
                          </a:rPr>
                        </m:ctrlPr>
                      </m:sSupPr>
                      <m:e>
                        <m:r>
                          <a:rPr lang="en-IN" sz="1400" b="0" i="1" smtClean="0">
                            <a:solidFill>
                              <a:schemeClr val="tx1"/>
                            </a:solidFill>
                            <a:latin typeface="Cambria Math" panose="02040503050406030204" pitchFamily="18" charset="0"/>
                            <a:ea typeface="Cambria Math" panose="02040503050406030204" pitchFamily="18" charset="0"/>
                          </a:rPr>
                          <m:t>𝛽</m:t>
                        </m:r>
                      </m:e>
                      <m:sup>
                        <m:r>
                          <a:rPr lang="en-IN" sz="1400" b="0" i="1" smtClean="0">
                            <a:solidFill>
                              <a:schemeClr val="tx1"/>
                            </a:solidFill>
                            <a:latin typeface="Cambria Math" panose="02040503050406030204" pitchFamily="18" charset="0"/>
                            <a:ea typeface="Cambria Math" panose="02040503050406030204" pitchFamily="18" charset="0"/>
                          </a:rPr>
                          <m:t>−1</m:t>
                        </m:r>
                      </m:sup>
                    </m:sSup>
                    <m:r>
                      <a:rPr lang="en-IN" sz="1400" b="0" i="1" smtClean="0">
                        <a:solidFill>
                          <a:schemeClr val="tx1"/>
                        </a:solidFill>
                        <a:latin typeface="Cambria Math" panose="02040503050406030204" pitchFamily="18" charset="0"/>
                        <a:ea typeface="Cambria Math" panose="02040503050406030204" pitchFamily="18" charset="0"/>
                      </a:rPr>
                      <m:t>)</m:t>
                    </m:r>
                  </m:oMath>
                </a14:m>
                <a:endParaRPr lang="en-IN" sz="1400" dirty="0">
                  <a:solidFill>
                    <a:schemeClr val="tx1"/>
                  </a:solidFill>
                  <a:latin typeface="Abadi Extra Light" panose="020B0204020104020204" pitchFamily="34" charset="0"/>
                </a:endParaRPr>
              </a:p>
            </p:txBody>
          </p:sp>
        </mc:Choice>
        <mc:Fallback xmlns="">
          <p:sp>
            <p:nvSpPr>
              <p:cNvPr id="9" name="Speech Bubble: Rectangle 8">
                <a:extLst>
                  <a:ext uri="{FF2B5EF4-FFF2-40B4-BE49-F238E27FC236}">
                    <a16:creationId xmlns:a16="http://schemas.microsoft.com/office/drawing/2014/main" id="{9850015E-524F-D0A7-6CF4-A7AF0BF3500A}"/>
                  </a:ext>
                </a:extLst>
              </p:cNvPr>
              <p:cNvSpPr>
                <a:spLocks noRot="1" noChangeAspect="1" noMove="1" noResize="1" noEditPoints="1" noAdjustHandles="1" noChangeArrowheads="1" noChangeShapeType="1" noTextEdit="1"/>
              </p:cNvSpPr>
              <p:nvPr/>
            </p:nvSpPr>
            <p:spPr>
              <a:xfrm rot="60000">
                <a:off x="4652923" y="3711030"/>
                <a:ext cx="3581707" cy="326973"/>
              </a:xfrm>
              <a:prstGeom prst="wedgeRectCallout">
                <a:avLst>
                  <a:gd name="adj1" fmla="val -47599"/>
                  <a:gd name="adj2" fmla="val 108408"/>
                </a:avLst>
              </a:prstGeom>
              <a:blipFill>
                <a:blip r:embed="rId9"/>
                <a:stretch>
                  <a:fillRect l="-169"/>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38885035"/>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2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par>
                                <p:cTn id="61" presetID="22" presetClass="entr" presetSubtype="4"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down)">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69"/>
                                        </p:tgtEl>
                                        <p:attrNameLst>
                                          <p:attrName>style.visibility</p:attrName>
                                        </p:attrNameLst>
                                      </p:cBhvr>
                                      <p:to>
                                        <p:strVal val="visible"/>
                                      </p:to>
                                    </p:set>
                                    <p:animEffect transition="in" filter="wipe(down)">
                                      <p:cBhvr>
                                        <p:cTn id="79" dur="500"/>
                                        <p:tgtEl>
                                          <p:spTgt spid="106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wipe(down)">
                                      <p:cBhvr>
                                        <p:cTn id="82" dur="500"/>
                                        <p:tgtEl>
                                          <p:spTgt spid="54"/>
                                        </p:tgtEl>
                                      </p:cBhvr>
                                    </p:animEffect>
                                  </p:childTnLst>
                                </p:cTn>
                              </p:par>
                              <p:par>
                                <p:cTn id="83" presetID="22" presetClass="exit" presetSubtype="4" fill="hold" nodeType="withEffect">
                                  <p:stCondLst>
                                    <p:cond delay="0"/>
                                  </p:stCondLst>
                                  <p:childTnLst>
                                    <p:animEffect transition="out" filter="wipe(down)">
                                      <p:cBhvr>
                                        <p:cTn id="84" dur="500"/>
                                        <p:tgtEl>
                                          <p:spTgt spid="44"/>
                                        </p:tgtEl>
                                      </p:cBhvr>
                                    </p:animEffect>
                                    <p:set>
                                      <p:cBhvr>
                                        <p:cTn id="85" dur="1" fill="hold">
                                          <p:stCondLst>
                                            <p:cond delay="499"/>
                                          </p:stCondLst>
                                        </p:cTn>
                                        <p:tgtEl>
                                          <p:spTgt spid="44"/>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ipe(down)">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033"/>
                                        </p:tgtEl>
                                        <p:attrNameLst>
                                          <p:attrName>style.visibility</p:attrName>
                                        </p:attrNameLst>
                                      </p:cBhvr>
                                      <p:to>
                                        <p:strVal val="visible"/>
                                      </p:to>
                                    </p:set>
                                    <p:animEffect transition="in" filter="wipe(down)">
                                      <p:cBhvr>
                                        <p:cTn id="98" dur="500"/>
                                        <p:tgtEl>
                                          <p:spTgt spid="1033"/>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1035"/>
                                        </p:tgtEl>
                                        <p:attrNameLst>
                                          <p:attrName>style.visibility</p:attrName>
                                        </p:attrNameLst>
                                      </p:cBhvr>
                                      <p:to>
                                        <p:strVal val="visible"/>
                                      </p:to>
                                    </p:set>
                                    <p:animEffect transition="in" filter="wipe(down)">
                                      <p:cBhvr>
                                        <p:cTn id="101" dur="500"/>
                                        <p:tgtEl>
                                          <p:spTgt spid="103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034"/>
                                        </p:tgtEl>
                                        <p:attrNameLst>
                                          <p:attrName>style.visibility</p:attrName>
                                        </p:attrNameLst>
                                      </p:cBhvr>
                                      <p:to>
                                        <p:strVal val="visible"/>
                                      </p:to>
                                    </p:set>
                                    <p:animEffect transition="in" filter="wipe(down)">
                                      <p:cBhvr>
                                        <p:cTn id="104" dur="500"/>
                                        <p:tgtEl>
                                          <p:spTgt spid="1034"/>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036"/>
                                        </p:tgtEl>
                                        <p:attrNameLst>
                                          <p:attrName>style.visibility</p:attrName>
                                        </p:attrNameLst>
                                      </p:cBhvr>
                                      <p:to>
                                        <p:strVal val="visible"/>
                                      </p:to>
                                    </p:set>
                                    <p:animEffect transition="in" filter="wipe(down)">
                                      <p:cBhvr>
                                        <p:cTn id="107" dur="500"/>
                                        <p:tgtEl>
                                          <p:spTgt spid="103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032"/>
                                        </p:tgtEl>
                                        <p:attrNameLst>
                                          <p:attrName>style.visibility</p:attrName>
                                        </p:attrNameLst>
                                      </p:cBhvr>
                                      <p:to>
                                        <p:strVal val="visible"/>
                                      </p:to>
                                    </p:set>
                                    <p:animEffect transition="in" filter="wipe(down)">
                                      <p:cBhvr>
                                        <p:cTn id="112" dur="500"/>
                                        <p:tgtEl>
                                          <p:spTgt spid="103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65"/>
                                        </p:tgtEl>
                                        <p:attrNameLst>
                                          <p:attrName>style.visibility</p:attrName>
                                        </p:attrNameLst>
                                      </p:cBhvr>
                                      <p:to>
                                        <p:strVal val="visible"/>
                                      </p:to>
                                    </p:set>
                                    <p:animEffect transition="in" filter="wipe(down)">
                                      <p:cBhvr>
                                        <p:cTn id="117" dur="500"/>
                                        <p:tgtEl>
                                          <p:spTgt spid="106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67"/>
                                        </p:tgtEl>
                                        <p:attrNameLst>
                                          <p:attrName>style.visibility</p:attrName>
                                        </p:attrNameLst>
                                      </p:cBhvr>
                                      <p:to>
                                        <p:strVal val="visible"/>
                                      </p:to>
                                    </p:set>
                                    <p:animEffect transition="in" filter="wipe(down)">
                                      <p:cBhvr>
                                        <p:cTn id="122" dur="500"/>
                                        <p:tgtEl>
                                          <p:spTgt spid="1067"/>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1066"/>
                                        </p:tgtEl>
                                        <p:attrNameLst>
                                          <p:attrName>style.visibility</p:attrName>
                                        </p:attrNameLst>
                                      </p:cBhvr>
                                      <p:to>
                                        <p:strVal val="visible"/>
                                      </p:to>
                                    </p:set>
                                    <p:animEffect transition="in" filter="wipe(down)">
                                      <p:cBhvr>
                                        <p:cTn id="125" dur="500"/>
                                        <p:tgtEl>
                                          <p:spTgt spid="1066"/>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1068"/>
                                        </p:tgtEl>
                                        <p:attrNameLst>
                                          <p:attrName>style.visibility</p:attrName>
                                        </p:attrNameLst>
                                      </p:cBhvr>
                                      <p:to>
                                        <p:strVal val="visible"/>
                                      </p:to>
                                    </p:set>
                                    <p:animEffect transition="in" filter="wipe(down)">
                                      <p:cBhvr>
                                        <p:cTn id="128" dur="500"/>
                                        <p:tgtEl>
                                          <p:spTgt spid="106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1037"/>
                                        </p:tgtEl>
                                        <p:attrNameLst>
                                          <p:attrName>style.visibility</p:attrName>
                                        </p:attrNameLst>
                                      </p:cBhvr>
                                      <p:to>
                                        <p:strVal val="visible"/>
                                      </p:to>
                                    </p:set>
                                    <p:animEffect transition="in" filter="wipe(down)">
                                      <p:cBhvr>
                                        <p:cTn id="133" dur="500"/>
                                        <p:tgtEl>
                                          <p:spTgt spid="1037"/>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064"/>
                                        </p:tgtEl>
                                        <p:attrNameLst>
                                          <p:attrName>style.visibility</p:attrName>
                                        </p:attrNameLst>
                                      </p:cBhvr>
                                      <p:to>
                                        <p:strVal val="visible"/>
                                      </p:to>
                                    </p:set>
                                    <p:animEffect transition="in" filter="wipe(down)">
                                      <p:cBhvr>
                                        <p:cTn id="136" dur="500"/>
                                        <p:tgtEl>
                                          <p:spTgt spid="106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074"/>
                                        </p:tgtEl>
                                        <p:attrNameLst>
                                          <p:attrName>style.visibility</p:attrName>
                                        </p:attrNameLst>
                                      </p:cBhvr>
                                      <p:to>
                                        <p:strVal val="visible"/>
                                      </p:to>
                                    </p:set>
                                    <p:animEffect transition="in" filter="wipe(down)">
                                      <p:cBhvr>
                                        <p:cTn id="141" dur="500"/>
                                        <p:tgtEl>
                                          <p:spTgt spid="1074"/>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072"/>
                                        </p:tgtEl>
                                        <p:attrNameLst>
                                          <p:attrName>style.visibility</p:attrName>
                                        </p:attrNameLst>
                                      </p:cBhvr>
                                      <p:to>
                                        <p:strVal val="visible"/>
                                      </p:to>
                                    </p:set>
                                    <p:animEffect transition="in" filter="wipe(down)">
                                      <p:cBhvr>
                                        <p:cTn id="146" dur="500"/>
                                        <p:tgtEl>
                                          <p:spTgt spid="1072"/>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073"/>
                                        </p:tgtEl>
                                        <p:attrNameLst>
                                          <p:attrName>style.visibility</p:attrName>
                                        </p:attrNameLst>
                                      </p:cBhvr>
                                      <p:to>
                                        <p:strVal val="visible"/>
                                      </p:to>
                                    </p:set>
                                    <p:animEffect transition="in" filter="wipe(down)">
                                      <p:cBhvr>
                                        <p:cTn id="151" dur="500"/>
                                        <p:tgtEl>
                                          <p:spTgt spid="107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075"/>
                                        </p:tgtEl>
                                        <p:attrNameLst>
                                          <p:attrName>style.visibility</p:attrName>
                                        </p:attrNameLst>
                                      </p:cBhvr>
                                      <p:to>
                                        <p:strVal val="visible"/>
                                      </p:to>
                                    </p:set>
                                    <p:animEffect transition="in" filter="wipe(down)">
                                      <p:cBhvr>
                                        <p:cTn id="156" dur="500"/>
                                        <p:tgtEl>
                                          <p:spTgt spid="107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1076"/>
                                        </p:tgtEl>
                                        <p:attrNameLst>
                                          <p:attrName>style.visibility</p:attrName>
                                        </p:attrNameLst>
                                      </p:cBhvr>
                                      <p:to>
                                        <p:strVal val="visible"/>
                                      </p:to>
                                    </p:set>
                                    <p:animEffect transition="in" filter="wipe(down)">
                                      <p:cBhvr>
                                        <p:cTn id="161" dur="500"/>
                                        <p:tgtEl>
                                          <p:spTgt spid="1076"/>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1077"/>
                                        </p:tgtEl>
                                        <p:attrNameLst>
                                          <p:attrName>style.visibility</p:attrName>
                                        </p:attrNameLst>
                                      </p:cBhvr>
                                      <p:to>
                                        <p:strVal val="visible"/>
                                      </p:to>
                                    </p:set>
                                    <p:animEffect transition="in" filter="wipe(down)">
                                      <p:cBhvr>
                                        <p:cTn id="164" dur="500"/>
                                        <p:tgtEl>
                                          <p:spTgt spid="107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9"/>
                                        </p:tgtEl>
                                        <p:attrNameLst>
                                          <p:attrName>style.visibility</p:attrName>
                                        </p:attrNameLst>
                                      </p:cBhvr>
                                      <p:to>
                                        <p:strVal val="visible"/>
                                      </p:to>
                                    </p:set>
                                    <p:animEffect transition="in" filter="wipe(down)">
                                      <p:cBhvr>
                                        <p:cTn id="169" dur="500"/>
                                        <p:tgtEl>
                                          <p:spTgt spid="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1078"/>
                                        </p:tgtEl>
                                        <p:attrNameLst>
                                          <p:attrName>style.visibility</p:attrName>
                                        </p:attrNameLst>
                                      </p:cBhvr>
                                      <p:to>
                                        <p:strVal val="visible"/>
                                      </p:to>
                                    </p:set>
                                    <p:animEffect transition="in" filter="wipe(down)">
                                      <p:cBhvr>
                                        <p:cTn id="174" dur="500"/>
                                        <p:tgtEl>
                                          <p:spTgt spid="1078"/>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1079"/>
                                        </p:tgtEl>
                                        <p:attrNameLst>
                                          <p:attrName>style.visibility</p:attrName>
                                        </p:attrNameLst>
                                      </p:cBhvr>
                                      <p:to>
                                        <p:strVal val="visible"/>
                                      </p:to>
                                    </p:set>
                                    <p:animEffect transition="in" filter="wipe(down)">
                                      <p:cBhvr>
                                        <p:cTn id="177" dur="500"/>
                                        <p:tgtEl>
                                          <p:spTgt spid="107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4">
                                            <p:txEl>
                                              <p:pRg st="9" end="9"/>
                                            </p:txEl>
                                          </p:spTgt>
                                        </p:tgtEl>
                                        <p:attrNameLst>
                                          <p:attrName>style.visibility</p:attrName>
                                        </p:attrNameLst>
                                      </p:cBhvr>
                                      <p:to>
                                        <p:strVal val="visible"/>
                                      </p:to>
                                    </p:set>
                                    <p:animEffect transition="in" filter="wipe(down)">
                                      <p:cBhvr>
                                        <p:cTn id="18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10" grpId="0" animBg="1"/>
      <p:bldP spid="13" grpId="0" animBg="1"/>
      <p:bldP spid="15" grpId="0" animBg="1"/>
      <p:bldP spid="17" grpId="0" animBg="1"/>
      <p:bldP spid="22" grpId="0" animBg="1"/>
      <p:bldP spid="23" grpId="0" animBg="1"/>
      <p:bldP spid="26" grpId="0" animBg="1"/>
      <p:bldP spid="27" grpId="0" animBg="1"/>
      <p:bldP spid="28" grpId="0" animBg="1"/>
      <p:bldP spid="29" grpId="0" animBg="1"/>
      <p:bldP spid="43" grpId="0" animBg="1"/>
      <p:bldP spid="43" grpId="1" animBg="1"/>
      <p:bldP spid="53" grpId="0" animBg="1"/>
      <p:bldP spid="54" grpId="0" animBg="1"/>
      <p:bldP spid="1032" grpId="0" animBg="1"/>
      <p:bldP spid="1033" grpId="0"/>
      <p:bldP spid="1034" grpId="0"/>
      <p:bldP spid="1035" grpId="0" animBg="1"/>
      <p:bldP spid="1036" grpId="0" animBg="1"/>
      <p:bldP spid="1064" grpId="0"/>
      <p:bldP spid="1065" grpId="0" animBg="1"/>
      <p:bldP spid="1066" grpId="0" animBg="1"/>
      <p:bldP spid="1067" grpId="0" animBg="1"/>
      <p:bldP spid="1068" grpId="0" animBg="1"/>
      <p:bldP spid="1069" grpId="0" animBg="1"/>
      <p:bldP spid="1072" grpId="0"/>
      <p:bldP spid="1073" grpId="0"/>
      <p:bldP spid="1074" grpId="0"/>
      <p:bldP spid="1075" grpId="0" animBg="1"/>
      <p:bldP spid="1077" grpId="0" animBg="1"/>
      <p:bldP spid="1079"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Why Probabilistic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We can use suitable priors for the model parameters </a:t>
                </a:r>
                <a14:m>
                  <m:oMath xmlns:m="http://schemas.openxmlformats.org/officeDocument/2006/math">
                    <m:r>
                      <a:rPr lang="en-IN" b="1" i="1" smtClean="0">
                        <a:latin typeface="Cambria Math" panose="02040503050406030204" pitchFamily="18" charset="0"/>
                      </a:rPr>
                      <m:t>𝒘</m:t>
                    </m:r>
                  </m:oMath>
                </a14:m>
                <a:r>
                  <a:rPr lang="en-GB" dirty="0">
                    <a:latin typeface="Abadi Extra Light" panose="020B0204020104020204" pitchFamily="34" charset="0"/>
                  </a:rPr>
                  <a:t> (and these priors naturally correspond to </a:t>
                </a:r>
                <a:r>
                  <a:rPr lang="en-GB" dirty="0" err="1">
                    <a:latin typeface="Abadi Extra Light" panose="020B0204020104020204" pitchFamily="34" charset="0"/>
                  </a:rPr>
                  <a:t>regularizers</a:t>
                </a:r>
                <a:r>
                  <a:rPr lang="en-GB" dirty="0">
                    <a:latin typeface="Abadi Extra Light" panose="020B0204020104020204" pitchFamily="34" charset="0"/>
                  </a:rPr>
                  <a:t>) and also compute the posterior of </a:t>
                </a:r>
                <a14:m>
                  <m:oMath xmlns:m="http://schemas.openxmlformats.org/officeDocument/2006/math">
                    <m:r>
                      <a:rPr lang="en-IN" b="1" i="1" smtClean="0">
                        <a:latin typeface="Cambria Math" panose="02040503050406030204" pitchFamily="18" charset="0"/>
                      </a:rPr>
                      <m:t>𝒘</m:t>
                    </m:r>
                  </m:oMath>
                </a14:m>
                <a:endParaRPr lang="en-GB" b="1"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test input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m:t>
                        </m:r>
                      </m:sub>
                    </m:sSub>
                  </m:oMath>
                </a14:m>
                <a:r>
                  <a:rPr lang="en-GB" dirty="0">
                    <a:latin typeface="Abadi Extra Light" panose="020B0204020104020204" pitchFamily="34" charset="0"/>
                  </a:rPr>
                  <a:t>, we can compute distribution over the predicted label</a:t>
                </a:r>
                <a:endParaRPr lang="en-GB" sz="500" dirty="0">
                  <a:latin typeface="Abadi Extra Light" panose="020B0204020104020204" pitchFamily="34" charset="0"/>
                </a:endParaRP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This gives us not just a single “mean” prediction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oMath>
                </a14:m>
                <a:r>
                  <a:rPr lang="en-GB" dirty="0">
                    <a:latin typeface="Abadi Extra Light" panose="020B0204020104020204" pitchFamily="34" charset="0"/>
                  </a:rPr>
                  <a:t> but also its uncertainty/variance</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Variance in the prediction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oMath>
                </a14:m>
                <a:r>
                  <a:rPr lang="en-GB" dirty="0">
                    <a:latin typeface="Abadi Extra Light" panose="020B0204020104020204" pitchFamily="34" charset="0"/>
                  </a:rPr>
                  <a:t> can be used as a measure of confidence</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Variance/confidence in predictions is useful in many domains such as healthcare, and in </a:t>
                </a:r>
                <a:r>
                  <a:rPr lang="en-GB" dirty="0">
                    <a:solidFill>
                      <a:srgbClr val="0000FF"/>
                    </a:solidFill>
                    <a:latin typeface="Abadi Extra Light" panose="020B0204020104020204" pitchFamily="34" charset="0"/>
                  </a:rPr>
                  <a:t>active learning </a:t>
                </a:r>
                <a:r>
                  <a:rPr lang="en-GB" dirty="0">
                    <a:latin typeface="Abadi Extra Light" panose="020B0204020104020204" pitchFamily="34" charset="0"/>
                  </a:rPr>
                  <a:t>(using a learned model to to collect more training data to improve it)</a:t>
                </a:r>
              </a:p>
              <a:p>
                <a:pPr marL="457200" lvl="1"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There are various other benefits (will see later)</a:t>
                </a:r>
              </a:p>
              <a:p>
                <a:pPr lvl="1">
                  <a:buFont typeface="Wingdings" panose="05000000000000000000" pitchFamily="2" charset="2"/>
                  <a:buChar char="§"/>
                </a:pPr>
                <a:r>
                  <a:rPr lang="en-GB" dirty="0">
                    <a:latin typeface="Abadi Extra Light" panose="020B0204020104020204" pitchFamily="34" charset="0"/>
                  </a:rPr>
                  <a:t>Handling missing data (missing features, missing labels, etc)</a:t>
                </a:r>
              </a:p>
              <a:p>
                <a:pPr lvl="1">
                  <a:buFont typeface="Wingdings" panose="05000000000000000000" pitchFamily="2" charset="2"/>
                  <a:buChar char="§"/>
                </a:pPr>
                <a:r>
                  <a:rPr lang="en-GB" dirty="0">
                    <a:latin typeface="Abadi Extra Light" panose="020B0204020104020204" pitchFamily="34" charset="0"/>
                  </a:rPr>
                  <a:t>Hyperparameter estimation</a:t>
                </a:r>
                <a:endParaRPr lang="en-IN"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807DA7CE-D897-06AE-D696-E4C94AF0F42B}"/>
                  </a:ext>
                </a:extLst>
              </p:cNvPr>
              <p:cNvSpPr/>
              <p:nvPr/>
            </p:nvSpPr>
            <p:spPr>
              <a:xfrm>
                <a:off x="6307364" y="2030136"/>
                <a:ext cx="3222530" cy="379371"/>
              </a:xfrm>
              <a:prstGeom prst="wedgeRectCallout">
                <a:avLst>
                  <a:gd name="adj1" fmla="val -40005"/>
                  <a:gd name="adj2" fmla="val 7746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In form of </a:t>
                </a:r>
                <a14:m>
                  <m:oMath xmlns:m="http://schemas.openxmlformats.org/officeDocument/2006/math">
                    <m:r>
                      <a:rPr lang="en-IN" sz="1400" i="1">
                        <a:solidFill>
                          <a:schemeClr val="tx1"/>
                        </a:solidFill>
                        <a:latin typeface="Cambria Math" panose="02040503050406030204" pitchFamily="18" charset="0"/>
                      </a:rPr>
                      <m:t>𝑝</m:t>
                    </m:r>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r>
                      <a:rPr lang="en-IN" sz="1400" b="1" i="1">
                        <a:solidFill>
                          <a:schemeClr val="tx1"/>
                        </a:solidFill>
                        <a:latin typeface="Cambria Math" panose="02040503050406030204" pitchFamily="18" charset="0"/>
                      </a:rPr>
                      <m:t>𝑿</m:t>
                    </m:r>
                    <m:r>
                      <a:rPr lang="en-IN" sz="1400" i="1">
                        <a:solidFill>
                          <a:schemeClr val="tx1"/>
                        </a:solidFill>
                        <a:latin typeface="Cambria Math" panose="02040503050406030204" pitchFamily="18" charset="0"/>
                      </a:rPr>
                      <m:t>,</m:t>
                    </m:r>
                    <m:r>
                      <a:rPr lang="en-IN" sz="1400" b="1" i="1">
                        <a:solidFill>
                          <a:schemeClr val="tx1"/>
                        </a:solidFill>
                        <a:latin typeface="Cambria Math" panose="02040503050406030204" pitchFamily="18" charset="0"/>
                      </a:rPr>
                      <m:t>𝒚</m:t>
                    </m:r>
                    <m:r>
                      <a:rPr lang="en-IN" sz="1400" i="1">
                        <a:solidFill>
                          <a:schemeClr val="tx1"/>
                        </a:solidFill>
                        <a:latin typeface="Cambria Math" panose="02040503050406030204" pitchFamily="18" charset="0"/>
                      </a:rPr>
                      <m:t>)</m:t>
                    </m:r>
                  </m:oMath>
                </a14:m>
                <a:r>
                  <a:rPr lang="en-IN" sz="1400" dirty="0">
                    <a:solidFill>
                      <a:schemeClr val="tx1"/>
                    </a:solidFill>
                  </a:rPr>
                  <a:t> </a:t>
                </a:r>
                <a:r>
                  <a:rPr lang="en-IN" sz="1400" dirty="0">
                    <a:solidFill>
                      <a:schemeClr val="tx1"/>
                    </a:solidFill>
                    <a:latin typeface="Abadi Extra Light" panose="020B0204020104020204" pitchFamily="34" charset="0"/>
                  </a:rPr>
                  <a:t>or</a:t>
                </a:r>
                <a:r>
                  <a:rPr lang="en-IN" sz="1400" dirty="0">
                    <a:solidFill>
                      <a:schemeClr val="tx1"/>
                    </a:solidFill>
                  </a:rPr>
                  <a:t> </a:t>
                </a:r>
                <a14:m>
                  <m:oMath xmlns:m="http://schemas.openxmlformats.org/officeDocument/2006/math">
                    <m:r>
                      <a:rPr lang="en-IN" sz="1400" i="1">
                        <a:solidFill>
                          <a:schemeClr val="tx1"/>
                        </a:solidFill>
                        <a:latin typeface="Cambria Math" panose="02040503050406030204" pitchFamily="18" charset="0"/>
                      </a:rPr>
                      <m:t>𝑝</m:t>
                    </m:r>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b="1"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𝒘</m:t>
                        </m:r>
                      </m:e>
                      <m:sub>
                        <m:r>
                          <a:rPr lang="en-IN" sz="1400" i="1">
                            <a:solidFill>
                              <a:schemeClr val="tx1"/>
                            </a:solidFill>
                            <a:latin typeface="Cambria Math" panose="02040503050406030204" pitchFamily="18" charset="0"/>
                          </a:rPr>
                          <m:t>𝑜𝑝𝑡</m:t>
                        </m:r>
                      </m:sub>
                    </m:sSub>
                    <m:r>
                      <a:rPr lang="en-IN" sz="1400" i="1">
                        <a:solidFill>
                          <a:schemeClr val="tx1"/>
                        </a:solidFill>
                        <a:latin typeface="Cambria Math" panose="02040503050406030204" pitchFamily="18" charset="0"/>
                      </a:rPr>
                      <m:t>)</m:t>
                    </m:r>
                  </m:oMath>
                </a14:m>
                <a:endParaRPr lang="en-GB" sz="1400" dirty="0">
                  <a:solidFill>
                    <a:schemeClr val="tx1"/>
                  </a:solidFill>
                  <a:latin typeface="Abadi Extra Light" panose="020B0204020104020204" pitchFamily="34" charset="0"/>
                </a:endParaRPr>
              </a:p>
            </p:txBody>
          </p:sp>
        </mc:Choice>
        <mc:Fallback xmlns="">
          <p:sp>
            <p:nvSpPr>
              <p:cNvPr id="3" name="Speech Bubble: Rectangle 2">
                <a:extLst>
                  <a:ext uri="{FF2B5EF4-FFF2-40B4-BE49-F238E27FC236}">
                    <a16:creationId xmlns:a16="http://schemas.microsoft.com/office/drawing/2014/main" id="{807DA7CE-D897-06AE-D696-E4C94AF0F42B}"/>
                  </a:ext>
                </a:extLst>
              </p:cNvPr>
              <p:cNvSpPr>
                <a:spLocks noRot="1" noChangeAspect="1" noMove="1" noResize="1" noEditPoints="1" noAdjustHandles="1" noChangeArrowheads="1" noChangeShapeType="1" noTextEdit="1"/>
              </p:cNvSpPr>
              <p:nvPr/>
            </p:nvSpPr>
            <p:spPr>
              <a:xfrm>
                <a:off x="6307364" y="2030136"/>
                <a:ext cx="3222530" cy="379371"/>
              </a:xfrm>
              <a:prstGeom prst="wedgeRectCallout">
                <a:avLst>
                  <a:gd name="adj1" fmla="val -40005"/>
                  <a:gd name="adj2" fmla="val 77469"/>
                </a:avLst>
              </a:prstGeom>
              <a:blipFill>
                <a:blip r:embed="rId4"/>
                <a:stretch>
                  <a:fillRect l="-377"/>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48281106"/>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wipe(down)">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wipe(down)">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10.xml><?xml version="1.0" encoding="utf-8"?>
<p:tagLst xmlns:a="http://schemas.openxmlformats.org/drawingml/2006/main" xmlns:r="http://schemas.openxmlformats.org/officeDocument/2006/relationships" xmlns:p="http://schemas.openxmlformats.org/presentationml/2006/main">
  <p:tag name="TIMING" val="|1.1|14.5|17.6|26.6|10.8|1.2|41.8|6.1|3.7|43|11.4|17|26.1|33.2|1.5|13.9|20.8|13.2"/>
</p:tagLst>
</file>

<file path=ppt/tags/tag11.xml><?xml version="1.0" encoding="utf-8"?>
<p:tagLst xmlns:a="http://schemas.openxmlformats.org/drawingml/2006/main" xmlns:r="http://schemas.openxmlformats.org/officeDocument/2006/relationships" xmlns:p="http://schemas.openxmlformats.org/presentationml/2006/main">
  <p:tag name="TIMING" val="|12|2.3|15.9|14.7|41.6|6.4|33.2|7.6|38.6|17|29.8|17.9|39.9|9.1|25.8|24.3"/>
</p:tagLst>
</file>

<file path=ppt/tags/tag12.xml><?xml version="1.0" encoding="utf-8"?>
<p:tagLst xmlns:a="http://schemas.openxmlformats.org/drawingml/2006/main" xmlns:r="http://schemas.openxmlformats.org/officeDocument/2006/relationships" xmlns:p="http://schemas.openxmlformats.org/presentationml/2006/main">
  <p:tag name="TIMING" val="|4.4|7.5|10.6|17.9|11.2|22.3|10.7|13.4"/>
</p:tagLst>
</file>

<file path=ppt/tags/tag13.xml><?xml version="1.0" encoding="utf-8"?>
<p:tagLst xmlns:a="http://schemas.openxmlformats.org/drawingml/2006/main" xmlns:r="http://schemas.openxmlformats.org/officeDocument/2006/relationships" xmlns:p="http://schemas.openxmlformats.org/presentationml/2006/main">
  <p:tag name="TIMING" val="|8.2|1.9|35.6|9.5|13.8|13.4|8.1|13|1.3|22.2|51.4|47.9|12.4|45.5"/>
</p:tagLst>
</file>

<file path=ppt/tags/tag14.xml><?xml version="1.0" encoding="utf-8"?>
<p:tagLst xmlns:a="http://schemas.openxmlformats.org/drawingml/2006/main" xmlns:r="http://schemas.openxmlformats.org/officeDocument/2006/relationships" xmlns:p="http://schemas.openxmlformats.org/presentationml/2006/main">
  <p:tag name="TIMING" val="|27.5|5.8|54.8|9.6|7.8|23.2|19.8|15.2|43|38.1"/>
</p:tagLst>
</file>

<file path=ppt/tags/tag15.xml><?xml version="1.0" encoding="utf-8"?>
<p:tagLst xmlns:a="http://schemas.openxmlformats.org/drawingml/2006/main" xmlns:r="http://schemas.openxmlformats.org/officeDocument/2006/relationships" xmlns:p="http://schemas.openxmlformats.org/presentationml/2006/main">
  <p:tag name="TIMING" val="|15.5|13.9|20.5|99.3|1.5|2|2.1|60.7"/>
</p:tagLst>
</file>

<file path=ppt/tags/tag16.xml><?xml version="1.0" encoding="utf-8"?>
<p:tagLst xmlns:a="http://schemas.openxmlformats.org/drawingml/2006/main" xmlns:r="http://schemas.openxmlformats.org/officeDocument/2006/relationships" xmlns:p="http://schemas.openxmlformats.org/presentationml/2006/main">
  <p:tag name="TIMING" val="|28.9|7.8|31.6|76.1|1|44.8|36.4"/>
</p:tagLst>
</file>

<file path=ppt/tags/tag17.xml><?xml version="1.0" encoding="utf-8"?>
<p:tagLst xmlns:a="http://schemas.openxmlformats.org/drawingml/2006/main" xmlns:r="http://schemas.openxmlformats.org/officeDocument/2006/relationships" xmlns:p="http://schemas.openxmlformats.org/presentationml/2006/main">
  <p:tag name="TIMING" val="|32.7|33.7|8.9|42.7|14|20.4|27.4|22.3|23.2|13.4|53.7"/>
</p:tagLst>
</file>

<file path=ppt/tags/tag18.xml><?xml version="1.0" encoding="utf-8"?>
<p:tagLst xmlns:a="http://schemas.openxmlformats.org/drawingml/2006/main" xmlns:r="http://schemas.openxmlformats.org/officeDocument/2006/relationships" xmlns:p="http://schemas.openxmlformats.org/presentationml/2006/main">
  <p:tag name="TIMING" val="|17.1|21.3|24.4|32.6|26.9|12.7|12.8|9.6|10.9|28.5|41.3"/>
</p:tagLst>
</file>

<file path=ppt/tags/tag19.xml><?xml version="1.0" encoding="utf-8"?>
<p:tagLst xmlns:a="http://schemas.openxmlformats.org/drawingml/2006/main" xmlns:r="http://schemas.openxmlformats.org/officeDocument/2006/relationships" xmlns:p="http://schemas.openxmlformats.org/presentationml/2006/main">
  <p:tag name="TIMING" val="|17.1|21.3|24.4|32.6|26.9|12.7|12.8|9.6|10.9|28.5|41.3"/>
</p:tagLst>
</file>

<file path=ppt/tags/tag2.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3.xml><?xml version="1.0" encoding="utf-8"?>
<p:tagLst xmlns:a="http://schemas.openxmlformats.org/drawingml/2006/main" xmlns:r="http://schemas.openxmlformats.org/officeDocument/2006/relationships" xmlns:p="http://schemas.openxmlformats.org/presentationml/2006/main">
  <p:tag name="TIMING" val="|2.6|10.7|14.4|10.7|1.8|22.4|10.7|13.4|1.9|3.7|12.6|19.7|17.9|22.2|10.3|13.8|48.9|5.3"/>
</p:tagLst>
</file>

<file path=ppt/tags/tag4.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5.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6.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7.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8.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9.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20729</TotalTime>
  <Words>2726</Words>
  <Application>Microsoft Macintosh PowerPoint</Application>
  <PresentationFormat>Widescreen</PresentationFormat>
  <Paragraphs>450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Abadi Extra Light</vt:lpstr>
      <vt:lpstr>Arial</vt:lpstr>
      <vt:lpstr>Calibri</vt:lpstr>
      <vt:lpstr>Calibri Light</vt:lpstr>
      <vt:lpstr>Cambria Math</vt:lpstr>
      <vt:lpstr>Garamond</vt:lpstr>
      <vt:lpstr>Wingdings</vt:lpstr>
      <vt:lpstr>Office Theme</vt:lpstr>
      <vt:lpstr>Probabilistic Modeling of Data (contd)</vt:lpstr>
      <vt:lpstr>Recap</vt:lpstr>
      <vt:lpstr>Conjugacy</vt:lpstr>
      <vt:lpstr>Probabilistic Models: Making Predictions</vt:lpstr>
      <vt:lpstr>Making Predictions: An Example</vt:lpstr>
      <vt:lpstr>Predictive Distribution: About notation</vt:lpstr>
      <vt:lpstr>Probabilistic Models for Supervised Learning</vt:lpstr>
      <vt:lpstr>Why Probabilistic Models for Supervised Learning?</vt:lpstr>
      <vt:lpstr>Why Probabilistic Models for Supervised Learning?</vt:lpstr>
      <vt:lpstr>Prob. Models for Supervised Learning</vt:lpstr>
      <vt:lpstr>The Discriminative Approach</vt:lpstr>
      <vt:lpstr>A prior over w</vt:lpstr>
      <vt:lpstr>MAP Estimation with p(w)= N(w|0,λ^(-1) I_D)</vt:lpstr>
      <vt:lpstr>Prob. Linear Regression: The Full Posterior</vt:lpstr>
      <vt:lpstr>Logistic Regression: The Full Posterior</vt:lpstr>
      <vt:lpstr>What does posterior of a linear model look like ?</vt:lpstr>
      <vt:lpstr>What does posterior of a linear model look like ?</vt:lpstr>
      <vt:lpstr>Prob. Linear Regression: Predictive Distribution</vt:lpstr>
      <vt:lpstr>Logistic Regression: Predictive Distribution</vt:lpstr>
      <vt:lpstr>Coming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Om Singh</cp:lastModifiedBy>
  <cp:revision>589</cp:revision>
  <dcterms:created xsi:type="dcterms:W3CDTF">2020-07-07T20:42:16Z</dcterms:created>
  <dcterms:modified xsi:type="dcterms:W3CDTF">2023-10-17T18:22:31Z</dcterms:modified>
</cp:coreProperties>
</file>