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509" r:id="rId3"/>
    <p:sldId id="502" r:id="rId4"/>
    <p:sldId id="410" r:id="rId5"/>
    <p:sldId id="412" r:id="rId6"/>
    <p:sldId id="413" r:id="rId7"/>
    <p:sldId id="506" r:id="rId8"/>
    <p:sldId id="414" r:id="rId9"/>
    <p:sldId id="415" r:id="rId10"/>
    <p:sldId id="417" r:id="rId11"/>
    <p:sldId id="416" r:id="rId12"/>
    <p:sldId id="418" r:id="rId13"/>
    <p:sldId id="508" r:id="rId14"/>
    <p:sldId id="420" r:id="rId15"/>
    <p:sldId id="421" r:id="rId16"/>
    <p:sldId id="4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BFDB2-EECD-5947-A9A6-40AA413FA08E}" v="1" dt="2023-10-18T06:23:55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ingh" userId="38ab95c0-6479-44d9-8dff-7bcad68e1ec2" providerId="ADAL" clId="{B15BFDB2-EECD-5947-A9A6-40AA413FA08E}"/>
    <pc:docChg chg="modSld">
      <pc:chgData name="Om Singh" userId="38ab95c0-6479-44d9-8dff-7bcad68e1ec2" providerId="ADAL" clId="{B15BFDB2-EECD-5947-A9A6-40AA413FA08E}" dt="2023-10-18T06:23:55.291" v="0" actId="1076"/>
      <pc:docMkLst>
        <pc:docMk/>
      </pc:docMkLst>
      <pc:sldChg chg="modSp">
        <pc:chgData name="Om Singh" userId="38ab95c0-6479-44d9-8dff-7bcad68e1ec2" providerId="ADAL" clId="{B15BFDB2-EECD-5947-A9A6-40AA413FA08E}" dt="2023-10-18T06:23:55.291" v="0" actId="1076"/>
        <pc:sldMkLst>
          <pc:docMk/>
          <pc:sldMk cId="1830191134" sldId="415"/>
        </pc:sldMkLst>
        <pc:picChg chg="mod">
          <ac:chgData name="Om Singh" userId="38ab95c0-6479-44d9-8dff-7bcad68e1ec2" providerId="ADAL" clId="{B15BFDB2-EECD-5947-A9A6-40AA413FA08E}" dt="2023-10-18T06:23:55.291" v="0" actId="1076"/>
          <ac:picMkLst>
            <pc:docMk/>
            <pc:sldMk cId="1830191134" sldId="415"/>
            <ac:picMk id="1028" creationId="{E865C779-8E56-428F-9E46-F4BFEAC06F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18/10/23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18/10/23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18/10/23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18/10/23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18/10/23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18/10/23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18/10/23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18/10/23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18/10/23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18/10/23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18/10/23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18/10/23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10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5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621.png"/><Relationship Id="rId5" Type="http://schemas.openxmlformats.org/officeDocument/2006/relationships/image" Target="../media/image6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60.png"/><Relationship Id="rId10" Type="http://schemas.openxmlformats.org/officeDocument/2006/relationships/image" Target="../media/image35.png"/><Relationship Id="rId4" Type="http://schemas.openxmlformats.org/officeDocument/2006/relationships/image" Target="../media/image310.png"/><Relationship Id="rId9" Type="http://schemas.openxmlformats.org/officeDocument/2006/relationships/image" Target="../media/image34.png"/><Relationship Id="rId1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1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6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58.png"/><Relationship Id="rId10" Type="http://schemas.openxmlformats.org/officeDocument/2006/relationships/image" Target="../media/image16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41.png"/><Relationship Id="rId10" Type="http://schemas.openxmlformats.org/officeDocument/2006/relationships/image" Target="../media/image370.png"/><Relationship Id="rId9" Type="http://schemas.openxmlformats.org/officeDocument/2006/relationships/image" Target="../media/image3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23" y="2588024"/>
            <a:ext cx="10055001" cy="16819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Models for Supervised Learning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F7A9B-5D54-4374-8658-7BCFF5C0AF49}"/>
                  </a:ext>
                </a:extLst>
              </p:cNvPr>
              <p:cNvSpPr txBox="1"/>
              <p:nvPr/>
            </p:nvSpPr>
            <p:spPr>
              <a:xfrm>
                <a:off x="3321301" y="2235205"/>
                <a:ext cx="8799224" cy="2432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Reason: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Again using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comparing their logs and ignoring terms that don’t contain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we have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r>
                  <a:rPr lang="en-GB" dirty="0">
                    <a:latin typeface="Abadi Extra Light" panose="020B0204020104020204" pitchFamily="34" charset="0"/>
                  </a:rPr>
                  <a:t>Quadratic terms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cancel out; only linear terms will remain; hence decision boundary will be a linear function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(Exercise: </a:t>
                </a:r>
                <a:r>
                  <a:rPr lang="en-GB" dirty="0">
                    <a:latin typeface="Abadi Extra Light" panose="020B0204020104020204" pitchFamily="34" charset="0"/>
                  </a:rPr>
                  <a:t>Verify that we can indeed write the decision boundary between this pair of classes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F7A9B-5D54-4374-8658-7BCFF5C0A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301" y="2235205"/>
                <a:ext cx="8799224" cy="2432204"/>
              </a:xfrm>
              <a:prstGeom prst="rect">
                <a:avLst/>
              </a:prstGeom>
              <a:blipFill>
                <a:blip r:embed="rId5"/>
                <a:stretch>
                  <a:fillRect l="-1109" t="-2256" r="-1178" b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Boundary with Gaussian Class-Conditional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all classes are modeled using the same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this case, the decision boundary b/w any pair of classes will be </a:t>
                </a:r>
                <a:r>
                  <a:rPr lang="en-GB" sz="2600" b="1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linear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6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F7E3380-F670-4732-A656-CE9963F9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30" y="3068181"/>
            <a:ext cx="63341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E79C67-CC26-4F4A-9295-F517C34A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3" y="2355932"/>
            <a:ext cx="27051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1E123C0-36BB-4B8E-BBCC-B0FE7B5FD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65" y="4828948"/>
            <a:ext cx="5114925" cy="19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6F9C19-13B3-4707-84F2-FE22465160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56987" y="4761991"/>
            <a:ext cx="1004822" cy="965223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FCBF97C-2CE2-40E5-A5AD-359AFA3B1F71}"/>
              </a:ext>
            </a:extLst>
          </p:cNvPr>
          <p:cNvSpPr/>
          <p:nvPr/>
        </p:nvSpPr>
        <p:spPr>
          <a:xfrm>
            <a:off x="6732251" y="4908479"/>
            <a:ext cx="3533774" cy="1538768"/>
          </a:xfrm>
          <a:prstGeom prst="wedgeRectCallout">
            <a:avLst>
              <a:gd name="adj1" fmla="val 63434"/>
              <a:gd name="adj2" fmla="val -311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we assume the covariance matrices of the assumed Gaussian class-conditionals for any pair of classes to be equal, then the learned separation boundary b/w this pair of classes will be linear; otherwise, quadratic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as shown in the figure on left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251"/>
    </mc:Choice>
    <mc:Fallback xmlns="">
      <p:transition spd="slow" advTm="270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Closer Look at the Linear Case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the linear case (when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6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), the class conditional probability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Expanding further, we can write the above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Therefore, the above class posterior probability can be written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has </a:t>
                </a:r>
                <a:r>
                  <a:rPr lang="en-GB" sz="2600" i="1" dirty="0">
                    <a:latin typeface="Abadi Extra Light" panose="020B0204020104020204" pitchFamily="34" charset="0"/>
                  </a:rPr>
                  <a:t>exactly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the same form as </a:t>
                </a:r>
                <a:r>
                  <a:rPr lang="en-GB" sz="26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softmax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classification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(thus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is a special case of a generative classification model with Gaussian class-conditionals)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455" b="-3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2892B7C-E13B-4C4F-9C64-31537051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4963"/>
            <a:ext cx="69723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7824A-3B7B-4235-92F4-4AB643E41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53" y="3019425"/>
            <a:ext cx="9220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585D25-69ED-4E86-BFAD-E95C8F4D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7813"/>
            <a:ext cx="5238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CF5EB18-8761-4C3C-BB9D-5BEF86E1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05" y="4561791"/>
            <a:ext cx="1514475" cy="3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3745BE-F4D5-4ADE-AC92-32606C81C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3" y="4524206"/>
            <a:ext cx="3217995" cy="4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132A558-E43C-40DD-A323-FD617F721E97}"/>
              </a:ext>
            </a:extLst>
          </p:cNvPr>
          <p:cNvSpPr/>
          <p:nvPr/>
        </p:nvSpPr>
        <p:spPr>
          <a:xfrm>
            <a:off x="7790156" y="5015879"/>
            <a:ext cx="3675362" cy="819150"/>
          </a:xfrm>
          <a:prstGeom prst="wedgeRectCallout">
            <a:avLst>
              <a:gd name="adj1" fmla="val 44836"/>
              <a:gd name="adj2" fmla="val 708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all Gaussians class-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cond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the same covariance matrix (basically, of all classes are assumed to have the same shape)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6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720"/>
    </mc:Choice>
    <mc:Fallback xmlns="">
      <p:transition spd="slow" advTm="235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Very Special Case: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Revisited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 the prediction rule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assume all classes to have equal no. of training examples,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Then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Equivalent to assigning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the “closest” class in terms of a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Mahalanobis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distance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we further assume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then the above is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exactly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rule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Thus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assumes spherical classes with roughly equal number of inputs from each class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D3D9C1FD-4944-45A7-91F0-86EA5561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9" y="1595439"/>
            <a:ext cx="9186861" cy="77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B1314-F016-4462-AFCC-62FBCCD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98" y="2373715"/>
            <a:ext cx="557113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F26E883-553E-4D5A-A1E4-0742EBD9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48" y="3909552"/>
            <a:ext cx="6385238" cy="8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D82779A-12FD-4A41-BF5E-CE78070F990C}"/>
                  </a:ext>
                </a:extLst>
              </p:cNvPr>
              <p:cNvSpPr/>
              <p:nvPr/>
            </p:nvSpPr>
            <p:spPr>
              <a:xfrm>
                <a:off x="9557411" y="4345192"/>
                <a:ext cx="2021225" cy="537905"/>
              </a:xfrm>
              <a:prstGeom prst="wedgeRectCallout">
                <a:avLst>
                  <a:gd name="adj1" fmla="val -41360"/>
                  <a:gd name="adj2" fmla="val 643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Mahalanobis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distance matrix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D82779A-12FD-4A41-BF5E-CE78070F9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411" y="4345192"/>
                <a:ext cx="2021225" cy="537905"/>
              </a:xfrm>
              <a:prstGeom prst="wedgeRectCallout">
                <a:avLst>
                  <a:gd name="adj1" fmla="val -41360"/>
                  <a:gd name="adj2" fmla="val 64367"/>
                </a:avLst>
              </a:prstGeom>
              <a:blipFill>
                <a:blip r:embed="rId9"/>
                <a:stretch>
                  <a:fillRect l="-1497" t="-5714" b="-9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96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660"/>
    </mc:Choice>
    <mc:Fallback xmlns="">
      <p:transition spd="slow" advTm="206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Unsupervised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Generative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generative classification, we estimate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Class marginal distribution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multinoulli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class-conditional distributions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we estimate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the training labels are not known?</a:t>
                </a: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It then becomes an unsupervised learning problem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Mixture modeling or clustering</a:t>
                </a: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will look at it later but the general idea is based on ALT-OPT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latin typeface="Abadi Extra Light" panose="020B0204020104020204" pitchFamily="34" charset="0"/>
                  </a:rPr>
                  <a:t>Guess the label of each input given current estimate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latin typeface="Abadi Extra Light" panose="020B0204020104020204" pitchFamily="34" charset="0"/>
                  </a:rPr>
                  <a:t>Re-estimate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given the label guesses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latin typeface="Abadi Extra Light" panose="020B0204020104020204" pitchFamily="34" charset="0"/>
                  </a:rPr>
                  <a:t>Alternate between steps 1 and 2 till convergence </a:t>
                </a: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4C8231F-ACE2-0C2B-9888-2EEC5532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47" y="1307305"/>
            <a:ext cx="1809519" cy="11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91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194"/>
    </mc:Choice>
    <mc:Fallback xmlns="">
      <p:transition spd="slow" advTm="339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for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Yes, we can even model regression problems using a generative approach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the output y is not longer discrete (so no notion of a class-conditional)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the basic rule of recovering a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conditional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from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joint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would still apply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we can model the joint distribution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of features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outputs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features are real-valued the we can model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using a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-dim Gaussian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From this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-dim Gaussian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we can get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using Gaussian conditioning formula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joint is Gaussian, any subset of variables (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here), given the rest (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here) is also a Gaussian!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Refer to the Gaussian results from maths refresher slides for the result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BDFE0A-4573-4122-B981-433EE554C735}"/>
                  </a:ext>
                </a:extLst>
              </p:cNvPr>
              <p:cNvSpPr txBox="1"/>
              <p:nvPr/>
            </p:nvSpPr>
            <p:spPr>
              <a:xfrm>
                <a:off x="3241848" y="2888484"/>
                <a:ext cx="5098703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BDFE0A-4573-4122-B981-433EE55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848" y="2888484"/>
                <a:ext cx="5098703" cy="912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82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435"/>
    </mc:Choice>
    <mc:Fallback xmlns="">
      <p:transition spd="slow" advTm="204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Discriminative vs Generative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that discriminative approaches model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directly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Generative approaches model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Number of parameters: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Discriminative models have fewer parameters to be learned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Just the weight vector/matrix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 case of logistic/</a:t>
                </a:r>
                <a:r>
                  <a:rPr lang="en-GB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dirty="0">
                    <a:latin typeface="Abadi Extra Light" panose="020B0204020104020204" pitchFamily="34" charset="0"/>
                  </a:rPr>
                  <a:t> classification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Ease of parameter estimation: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Debatable as to which one is easier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“simple” class-conditionals, easier for gen.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classifn</a:t>
                </a:r>
                <a:r>
                  <a:rPr lang="en-GB" dirty="0">
                    <a:latin typeface="Abadi Extra Light" panose="020B0204020104020204" pitchFamily="34" charset="0"/>
                  </a:rPr>
                  <a:t> model (often closed-form solution)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Parameter estimation for discriminative models (logistic/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 usually requires iterative methods</a:t>
                </a:r>
                <a:r>
                  <a:rPr lang="en-GB" dirty="0">
                    <a:latin typeface="Abadi Extra Light" panose="020B0204020104020204" pitchFamily="34" charset="0"/>
                  </a:rPr>
                  <a:t>(although objective functions usually have global optima)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Dealing with missing features:</a:t>
                </a:r>
                <a:r>
                  <a:rPr lang="en-GB" dirty="0">
                    <a:latin typeface="Abadi Extra Light" panose="020B0204020104020204" pitchFamily="34" charset="0"/>
                  </a:rPr>
                  <a:t> Generative models can handle this easily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E.g., by integrating out the missing features while estimating the parameters (will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Inputs with features having mixed types: </a:t>
                </a:r>
                <a:r>
                  <a:rPr lang="en-GB" dirty="0">
                    <a:latin typeface="Abadi Extra Light" panose="020B0204020104020204" pitchFamily="34" charset="0"/>
                  </a:rPr>
                  <a:t>Generative model can handle this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Appropriate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each type of feature in the input. Difficult for discriminative models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EED2005-54AC-49EE-88A9-20EAE0CC7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040" y="50206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278385C-8E49-4080-B4D3-B04A96AE8DD5}"/>
                  </a:ext>
                </a:extLst>
              </p:cNvPr>
              <p:cNvSpPr/>
              <p:nvPr/>
            </p:nvSpPr>
            <p:spPr>
              <a:xfrm>
                <a:off x="8314688" y="319501"/>
                <a:ext cx="2487152" cy="1742109"/>
              </a:xfrm>
              <a:prstGeom prst="wedgeRectCallout">
                <a:avLst>
                  <a:gd name="adj1" fmla="val 67264"/>
                  <a:gd name="adj2" fmla="val -168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Proponents of discriminative models: Why bother modeling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what you care about? Just model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directly instead of working hard to model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learning the class-conditional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278385C-8E49-4080-B4D3-B04A96AE8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688" y="319501"/>
                <a:ext cx="2487152" cy="1742109"/>
              </a:xfrm>
              <a:prstGeom prst="wedgeRectCallout">
                <a:avLst>
                  <a:gd name="adj1" fmla="val 67264"/>
                  <a:gd name="adj2" fmla="val -16887"/>
                </a:avLst>
              </a:prstGeom>
              <a:blipFill>
                <a:blip r:embed="rId7"/>
                <a:stretch>
                  <a:fillRect l="-1033" t="-2076" b="-553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988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603"/>
    </mc:Choice>
    <mc:Fallback xmlns="">
      <p:transition spd="slow" advTm="289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Discriminative vs Generative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Leveraging </a:t>
            </a:r>
            <a:r>
              <a:rPr lang="en-GB" sz="25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unlabeled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 data: </a:t>
            </a:r>
            <a:r>
              <a:rPr lang="en-GB" sz="2500" dirty="0">
                <a:latin typeface="Abadi Extra Light" panose="020B0204020104020204" pitchFamily="34" charset="0"/>
              </a:rPr>
              <a:t>Generative models can handle this easily by treating the missing labels are 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latent variables </a:t>
            </a:r>
            <a:r>
              <a:rPr lang="en-GB" sz="2500" dirty="0">
                <a:latin typeface="Abadi Extra Light" panose="020B0204020104020204" pitchFamily="34" charset="0"/>
              </a:rPr>
              <a:t>and are ideal for 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Semi-supervised Learning</a:t>
            </a:r>
            <a:r>
              <a:rPr lang="en-GB" sz="2500" dirty="0">
                <a:latin typeface="Abadi Extra Light" panose="020B0204020104020204" pitchFamily="34" charset="0"/>
              </a:rPr>
              <a:t>. Discriminative models can’t do it easily</a:t>
            </a:r>
          </a:p>
          <a:p>
            <a:pPr marL="0" indent="0">
              <a:buNone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Adding data from new classes: </a:t>
            </a:r>
            <a:r>
              <a:rPr lang="en-GB" sz="2500" dirty="0">
                <a:latin typeface="Abadi Extra Light" panose="020B0204020104020204" pitchFamily="34" charset="0"/>
              </a:rPr>
              <a:t>Discriminative model will need to be re-trained on all classes all over again. Generative model will just require estimating the class-</a:t>
            </a:r>
            <a:r>
              <a:rPr lang="en-GB" sz="2500" dirty="0" err="1">
                <a:latin typeface="Abadi Extra Light" panose="020B0204020104020204" pitchFamily="34" charset="0"/>
              </a:rPr>
              <a:t>cond</a:t>
            </a:r>
            <a:r>
              <a:rPr lang="en-GB" sz="2500" dirty="0">
                <a:latin typeface="Abadi Extra Light" panose="020B0204020104020204" pitchFamily="34" charset="0"/>
              </a:rPr>
              <a:t> of newly added classes</a:t>
            </a:r>
          </a:p>
          <a:p>
            <a:pPr marL="0" indent="0">
              <a:buNone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Have lots of </a:t>
            </a:r>
            <a:r>
              <a:rPr lang="en-GB" sz="25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labeled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 training data? </a:t>
            </a:r>
            <a:r>
              <a:rPr lang="en-GB" sz="2500" dirty="0">
                <a:latin typeface="Abadi Extra Light" panose="020B0204020104020204" pitchFamily="34" charset="0"/>
              </a:rPr>
              <a:t>Discriminative models usually work very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Final Verdict? </a:t>
            </a:r>
            <a:r>
              <a:rPr lang="en-GB" sz="2500" dirty="0">
                <a:latin typeface="Abadi Extra Light" panose="020B0204020104020204" pitchFamily="34" charset="0"/>
              </a:rPr>
              <a:t>Despite generative classification having some clear advantages, both methods can be quite powerful (the actual choice may be dictated by the problem)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Important to be aware of their strengths/weaknesses, and also the connections between these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Possibility of a Hybrid Design? </a:t>
            </a:r>
            <a:r>
              <a:rPr lang="en-GB" sz="2500" dirty="0">
                <a:latin typeface="Abadi Extra Light" panose="020B0204020104020204" pitchFamily="34" charset="0"/>
              </a:rPr>
              <a:t>Yes, Generative and Disc. models can be combined,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100" dirty="0">
                <a:latin typeface="Abadi Extra Light" panose="020B0204020104020204" pitchFamily="34" charset="0"/>
              </a:rPr>
              <a:t>“Principled Hybrids of Generative and Discriminative Models” (</a:t>
            </a:r>
            <a:r>
              <a:rPr lang="en-GB" sz="2100" dirty="0" err="1">
                <a:latin typeface="Abadi Extra Light" panose="020B0204020104020204" pitchFamily="34" charset="0"/>
              </a:rPr>
              <a:t>Lassere</a:t>
            </a:r>
            <a:r>
              <a:rPr lang="en-GB" sz="2100" dirty="0">
                <a:latin typeface="Abadi Extra Light" panose="020B0204020104020204" pitchFamily="34" charset="0"/>
              </a:rPr>
              <a:t> et al, 2006)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100" dirty="0">
                <a:latin typeface="Abadi Extra Light" panose="020B0204020104020204" pitchFamily="34" charset="0"/>
              </a:rPr>
              <a:t>“Deep Hybrid Models: Bridging Discriminative &amp; Generative Approaches” (Kuleshov &amp; </a:t>
            </a:r>
            <a:r>
              <a:rPr lang="en-GB" sz="2100" dirty="0" err="1">
                <a:latin typeface="Abadi Extra Light" panose="020B0204020104020204" pitchFamily="34" charset="0"/>
              </a:rPr>
              <a:t>Ermon</a:t>
            </a:r>
            <a:r>
              <a:rPr lang="en-GB" sz="2100" dirty="0">
                <a:latin typeface="Abadi Extra Light" panose="020B0204020104020204" pitchFamily="34" charset="0"/>
              </a:rPr>
              <a:t>, 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6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513"/>
    </mc:Choice>
    <mc:Fallback xmlns="">
      <p:transition spd="slow" advTm="247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C27FC-EEE2-EAD4-A1AF-49E2340CEA4C}"/>
              </a:ext>
            </a:extLst>
          </p:cNvPr>
          <p:cNvSpPr/>
          <p:nvPr/>
        </p:nvSpPr>
        <p:spPr>
          <a:xfrm>
            <a:off x="144276" y="2054122"/>
            <a:ext cx="5939727" cy="432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Recap: Prob. Models for Supervised Learning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Goal: Learn the conditional distribution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Broadly, two approaches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403E8F-11FC-397D-FD92-8B1115AD19F3}"/>
                  </a:ext>
                </a:extLst>
              </p:cNvPr>
              <p:cNvSpPr txBox="1"/>
              <p:nvPr/>
            </p:nvSpPr>
            <p:spPr>
              <a:xfrm>
                <a:off x="558038" y="2871931"/>
                <a:ext cx="4819406" cy="560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403E8F-11FC-397D-FD92-8B1115AD1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8" y="2871931"/>
                <a:ext cx="4819406" cy="560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4B82A6-A0A5-F9C1-5DEF-402FBF076410}"/>
              </a:ext>
            </a:extLst>
          </p:cNvPr>
          <p:cNvSpPr/>
          <p:nvPr/>
        </p:nvSpPr>
        <p:spPr>
          <a:xfrm>
            <a:off x="6163111" y="2054121"/>
            <a:ext cx="5968489" cy="432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D5202-D556-6BC6-B354-79FBA29ED478}"/>
                  </a:ext>
                </a:extLst>
              </p:cNvPr>
              <p:cNvSpPr txBox="1"/>
              <p:nvPr/>
            </p:nvSpPr>
            <p:spPr>
              <a:xfrm>
                <a:off x="7000799" y="2860025"/>
                <a:ext cx="3476528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D5202-D556-6BC6-B354-79FBA29ED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799" y="2860025"/>
                <a:ext cx="3476528" cy="11484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B84918-5F52-CE19-CB26-7E37AC03E732}"/>
              </a:ext>
            </a:extLst>
          </p:cNvPr>
          <p:cNvSpPr txBox="1"/>
          <p:nvPr/>
        </p:nvSpPr>
        <p:spPr>
          <a:xfrm>
            <a:off x="452406" y="2074698"/>
            <a:ext cx="5342953" cy="71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Abadi Extra Light" panose="020B0204020104020204" pitchFamily="34" charset="0"/>
              </a:rPr>
              <a:t>Discriminative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18E10-71A5-F4BF-BD04-2059EDDCBA50}"/>
              </a:ext>
            </a:extLst>
          </p:cNvPr>
          <p:cNvSpPr txBox="1"/>
          <p:nvPr/>
        </p:nvSpPr>
        <p:spPr>
          <a:xfrm>
            <a:off x="6610110" y="2093210"/>
            <a:ext cx="437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latin typeface="Abadi Extra Light" panose="020B0204020104020204" pitchFamily="34" charset="0"/>
              </a:rPr>
              <a:t>Generative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429FA0-4E44-B386-7A67-C3E19DDF2BED}"/>
                  </a:ext>
                </a:extLst>
              </p:cNvPr>
              <p:cNvSpPr txBox="1"/>
              <p:nvPr/>
            </p:nvSpPr>
            <p:spPr>
              <a:xfrm>
                <a:off x="65168" y="4950214"/>
                <a:ext cx="51918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429FA0-4E44-B386-7A67-C3E19DDF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" y="4950214"/>
                <a:ext cx="519184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CDE67E-2034-2D33-2EB1-B3C992F20B7F}"/>
                  </a:ext>
                </a:extLst>
              </p:cNvPr>
              <p:cNvSpPr txBox="1"/>
              <p:nvPr/>
            </p:nvSpPr>
            <p:spPr>
              <a:xfrm>
                <a:off x="236691" y="5567734"/>
                <a:ext cx="57674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Bernoulli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CDE67E-2034-2D33-2EB1-B3C992F2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1" y="5567734"/>
                <a:ext cx="5767492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22AF5DD-8CCC-B854-2CBB-7BA57FBC1822}"/>
              </a:ext>
            </a:extLst>
          </p:cNvPr>
          <p:cNvSpPr txBox="1"/>
          <p:nvPr/>
        </p:nvSpPr>
        <p:spPr>
          <a:xfrm>
            <a:off x="1743718" y="4350512"/>
            <a:ext cx="2908190" cy="59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Some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BCDDF1-38B0-2F93-3A20-3D9B7EBD2ABA}"/>
                  </a:ext>
                </a:extLst>
              </p:cNvPr>
              <p:cNvSpPr txBox="1"/>
              <p:nvPr/>
            </p:nvSpPr>
            <p:spPr>
              <a:xfrm>
                <a:off x="178447" y="3472722"/>
                <a:ext cx="5939727" cy="84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can be any function which uses inputs and weights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4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to defines parameters of distr.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IN" sz="2400" i="1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BCDDF1-38B0-2F93-3A20-3D9B7EBD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7" y="3472722"/>
                <a:ext cx="5939727" cy="840155"/>
              </a:xfrm>
              <a:prstGeom prst="rect">
                <a:avLst/>
              </a:prstGeom>
              <a:blipFill>
                <a:blip r:embed="rId8"/>
                <a:stretch>
                  <a:fillRect l="-1538" t="-6569" b="-14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C1870F-0F2F-C6ED-6828-6321A756B53E}"/>
                  </a:ext>
                </a:extLst>
              </p:cNvPr>
              <p:cNvSpPr txBox="1"/>
              <p:nvPr/>
            </p:nvSpPr>
            <p:spPr>
              <a:xfrm>
                <a:off x="6272083" y="4188846"/>
                <a:ext cx="583020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Requires estimating the </a:t>
                </a:r>
                <a:r>
                  <a:rPr lang="en-IN" sz="24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joint distribution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of inputs and outputs to get the conditional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(unlike the discriminative approach which directly estimates the conditional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does not model the distribution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C1870F-0F2F-C6ED-6828-6321A756B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83" y="4188846"/>
                <a:ext cx="5830203" cy="1938992"/>
              </a:xfrm>
              <a:prstGeom prst="rect">
                <a:avLst/>
              </a:prstGeom>
              <a:blipFill>
                <a:blip r:embed="rId9"/>
                <a:stretch>
                  <a:fillRect l="-1674" t="-2830" b="-59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53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03"/>
    </mc:Choice>
    <mc:Fallback xmlns="">
      <p:transition spd="slow" advTm="2211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E19A9-649B-A2E9-8B1B-A36E7311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871" y="1793000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Classification: A Basic 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Learn the probability distribution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of inputs from each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usually assume some form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(e.g., Gaussian) and estimate the parameters of that distribution (MLE/MAP/fully posterior)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then predict label of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by comparing probabilities under each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Or can report the probability of belonging to each class (soft prediction)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 r="-779" b="-3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456C46-F8F2-4EC5-A82E-C6B1C53DA9FA}"/>
              </a:ext>
            </a:extLst>
          </p:cNvPr>
          <p:cNvSpPr/>
          <p:nvPr/>
        </p:nvSpPr>
        <p:spPr>
          <a:xfrm>
            <a:off x="2206794" y="1921338"/>
            <a:ext cx="4303553" cy="2600653"/>
          </a:xfrm>
          <a:custGeom>
            <a:avLst/>
            <a:gdLst>
              <a:gd name="connsiteX0" fmla="*/ 0 w 4018327"/>
              <a:gd name="connsiteY0" fmla="*/ 2206508 h 2374288"/>
              <a:gd name="connsiteX1" fmla="*/ 771787 w 4018327"/>
              <a:gd name="connsiteY1" fmla="*/ 16981 h 2374288"/>
              <a:gd name="connsiteX2" fmla="*/ 2374085 w 4018327"/>
              <a:gd name="connsiteY2" fmla="*/ 1241774 h 2374288"/>
              <a:gd name="connsiteX3" fmla="*/ 3464653 w 4018327"/>
              <a:gd name="connsiteY3" fmla="*/ 2181341 h 2374288"/>
              <a:gd name="connsiteX4" fmla="*/ 4018327 w 4018327"/>
              <a:gd name="connsiteY4" fmla="*/ 2374288 h 2374288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69865 h 2403421"/>
              <a:gd name="connsiteX1" fmla="*/ 1375795 w 4093828"/>
              <a:gd name="connsiteY1" fmla="*/ 20947 h 2403421"/>
              <a:gd name="connsiteX2" fmla="*/ 2449586 w 4093828"/>
              <a:gd name="connsiteY2" fmla="*/ 1270907 h 2403421"/>
              <a:gd name="connsiteX3" fmla="*/ 3540154 w 4093828"/>
              <a:gd name="connsiteY3" fmla="*/ 2210474 h 2403421"/>
              <a:gd name="connsiteX4" fmla="*/ 4093828 w 4093828"/>
              <a:gd name="connsiteY4" fmla="*/ 2403421 h 2403421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152551"/>
              <a:gd name="connsiteY0" fmla="*/ 2452246 h 2459979"/>
              <a:gd name="connsiteX1" fmla="*/ 1434518 w 4152551"/>
              <a:gd name="connsiteY1" fmla="*/ 27827 h 2459979"/>
              <a:gd name="connsiteX2" fmla="*/ 2676088 w 4152551"/>
              <a:gd name="connsiteY2" fmla="*/ 1202286 h 2459979"/>
              <a:gd name="connsiteX3" fmla="*/ 3598877 w 4152551"/>
              <a:gd name="connsiteY3" fmla="*/ 2217354 h 2459979"/>
              <a:gd name="connsiteX4" fmla="*/ 4152551 w 4152551"/>
              <a:gd name="connsiteY4" fmla="*/ 2410301 h 2459979"/>
              <a:gd name="connsiteX0" fmla="*/ 0 w 4152551"/>
              <a:gd name="connsiteY0" fmla="*/ 2452246 h 2454521"/>
              <a:gd name="connsiteX1" fmla="*/ 1434518 w 4152551"/>
              <a:gd name="connsiteY1" fmla="*/ 27827 h 2454521"/>
              <a:gd name="connsiteX2" fmla="*/ 2676088 w 4152551"/>
              <a:gd name="connsiteY2" fmla="*/ 1202286 h 2454521"/>
              <a:gd name="connsiteX3" fmla="*/ 3598877 w 4152551"/>
              <a:gd name="connsiteY3" fmla="*/ 2217354 h 2454521"/>
              <a:gd name="connsiteX4" fmla="*/ 4152551 w 4152551"/>
              <a:gd name="connsiteY4" fmla="*/ 2410301 h 2454521"/>
              <a:gd name="connsiteX0" fmla="*/ 0 w 4152551"/>
              <a:gd name="connsiteY0" fmla="*/ 2451870 h 2454145"/>
              <a:gd name="connsiteX1" fmla="*/ 1434518 w 4152551"/>
              <a:gd name="connsiteY1" fmla="*/ 27451 h 2454145"/>
              <a:gd name="connsiteX2" fmla="*/ 2676088 w 4152551"/>
              <a:gd name="connsiteY2" fmla="*/ 1201910 h 2454145"/>
              <a:gd name="connsiteX3" fmla="*/ 3548543 w 4152551"/>
              <a:gd name="connsiteY3" fmla="*/ 2116310 h 2454145"/>
              <a:gd name="connsiteX4" fmla="*/ 4152551 w 4152551"/>
              <a:gd name="connsiteY4" fmla="*/ 2409925 h 2454145"/>
              <a:gd name="connsiteX0" fmla="*/ 0 w 4152551"/>
              <a:gd name="connsiteY0" fmla="*/ 2452438 h 2454713"/>
              <a:gd name="connsiteX1" fmla="*/ 1434518 w 4152551"/>
              <a:gd name="connsiteY1" fmla="*/ 28019 h 2454713"/>
              <a:gd name="connsiteX2" fmla="*/ 2676088 w 4152551"/>
              <a:gd name="connsiteY2" fmla="*/ 1202478 h 2454713"/>
              <a:gd name="connsiteX3" fmla="*/ 3548543 w 4152551"/>
              <a:gd name="connsiteY3" fmla="*/ 2116878 h 2454713"/>
              <a:gd name="connsiteX4" fmla="*/ 4152551 w 4152551"/>
              <a:gd name="connsiteY4" fmla="*/ 2410493 h 2454713"/>
              <a:gd name="connsiteX0" fmla="*/ 0 w 4194496"/>
              <a:gd name="connsiteY0" fmla="*/ 2548287 h 2550490"/>
              <a:gd name="connsiteX1" fmla="*/ 1476463 w 4194496"/>
              <a:gd name="connsiteY1" fmla="*/ 31589 h 2550490"/>
              <a:gd name="connsiteX2" fmla="*/ 2718033 w 4194496"/>
              <a:gd name="connsiteY2" fmla="*/ 1206048 h 2550490"/>
              <a:gd name="connsiteX3" fmla="*/ 3590488 w 4194496"/>
              <a:gd name="connsiteY3" fmla="*/ 2120448 h 2550490"/>
              <a:gd name="connsiteX4" fmla="*/ 4194496 w 4194496"/>
              <a:gd name="connsiteY4" fmla="*/ 2414063 h 2550490"/>
              <a:gd name="connsiteX0" fmla="*/ 0 w 4194496"/>
              <a:gd name="connsiteY0" fmla="*/ 2548287 h 2548287"/>
              <a:gd name="connsiteX1" fmla="*/ 1476463 w 4194496"/>
              <a:gd name="connsiteY1" fmla="*/ 31589 h 2548287"/>
              <a:gd name="connsiteX2" fmla="*/ 2718033 w 4194496"/>
              <a:gd name="connsiteY2" fmla="*/ 1206048 h 2548287"/>
              <a:gd name="connsiteX3" fmla="*/ 3590488 w 4194496"/>
              <a:gd name="connsiteY3" fmla="*/ 2120448 h 2548287"/>
              <a:gd name="connsiteX4" fmla="*/ 4194496 w 4194496"/>
              <a:gd name="connsiteY4" fmla="*/ 2414063 h 2548287"/>
              <a:gd name="connsiteX0" fmla="*/ 0 w 4303553"/>
              <a:gd name="connsiteY0" fmla="*/ 2600627 h 2600627"/>
              <a:gd name="connsiteX1" fmla="*/ 1585520 w 4303553"/>
              <a:gd name="connsiteY1" fmla="*/ 33595 h 2600627"/>
              <a:gd name="connsiteX2" fmla="*/ 2827090 w 4303553"/>
              <a:gd name="connsiteY2" fmla="*/ 1208054 h 2600627"/>
              <a:gd name="connsiteX3" fmla="*/ 3699545 w 4303553"/>
              <a:gd name="connsiteY3" fmla="*/ 2122454 h 2600627"/>
              <a:gd name="connsiteX4" fmla="*/ 4303553 w 4303553"/>
              <a:gd name="connsiteY4" fmla="*/ 2416069 h 2600627"/>
              <a:gd name="connsiteX0" fmla="*/ 0 w 4303553"/>
              <a:gd name="connsiteY0" fmla="*/ 2600627 h 2600653"/>
              <a:gd name="connsiteX1" fmla="*/ 1585520 w 4303553"/>
              <a:gd name="connsiteY1" fmla="*/ 33595 h 2600653"/>
              <a:gd name="connsiteX2" fmla="*/ 2827090 w 4303553"/>
              <a:gd name="connsiteY2" fmla="*/ 1208054 h 2600653"/>
              <a:gd name="connsiteX3" fmla="*/ 3699545 w 4303553"/>
              <a:gd name="connsiteY3" fmla="*/ 2122454 h 2600653"/>
              <a:gd name="connsiteX4" fmla="*/ 4303553 w 4303553"/>
              <a:gd name="connsiteY4" fmla="*/ 2416069 h 260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553" h="2600653">
                <a:moveTo>
                  <a:pt x="0" y="2600627"/>
                </a:moveTo>
                <a:cubicBezTo>
                  <a:pt x="834005" y="2609715"/>
                  <a:pt x="1114338" y="265691"/>
                  <a:pt x="1585520" y="33595"/>
                </a:cubicBezTo>
                <a:cubicBezTo>
                  <a:pt x="2056702" y="-198501"/>
                  <a:pt x="2508309" y="834744"/>
                  <a:pt x="2827090" y="1208054"/>
                </a:cubicBezTo>
                <a:cubicBezTo>
                  <a:pt x="3145871" y="1581364"/>
                  <a:pt x="3453468" y="1921118"/>
                  <a:pt x="3699545" y="2122454"/>
                </a:cubicBezTo>
                <a:cubicBezTo>
                  <a:pt x="3945622" y="2323790"/>
                  <a:pt x="4163736" y="2413971"/>
                  <a:pt x="4303553" y="241606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5CFC7A-8068-4BA3-9A08-8B1F00BA922B}"/>
              </a:ext>
            </a:extLst>
          </p:cNvPr>
          <p:cNvSpPr/>
          <p:nvPr/>
        </p:nvSpPr>
        <p:spPr>
          <a:xfrm>
            <a:off x="5470721" y="1975191"/>
            <a:ext cx="4588779" cy="2469467"/>
          </a:xfrm>
          <a:custGeom>
            <a:avLst/>
            <a:gdLst>
              <a:gd name="connsiteX0" fmla="*/ 0 w 4018327"/>
              <a:gd name="connsiteY0" fmla="*/ 2206508 h 2374288"/>
              <a:gd name="connsiteX1" fmla="*/ 771787 w 4018327"/>
              <a:gd name="connsiteY1" fmla="*/ 16981 h 2374288"/>
              <a:gd name="connsiteX2" fmla="*/ 2374085 w 4018327"/>
              <a:gd name="connsiteY2" fmla="*/ 1241774 h 2374288"/>
              <a:gd name="connsiteX3" fmla="*/ 3464653 w 4018327"/>
              <a:gd name="connsiteY3" fmla="*/ 2181341 h 2374288"/>
              <a:gd name="connsiteX4" fmla="*/ 4018327 w 4018327"/>
              <a:gd name="connsiteY4" fmla="*/ 2374288 h 2374288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69865 h 2403421"/>
              <a:gd name="connsiteX1" fmla="*/ 1375795 w 4093828"/>
              <a:gd name="connsiteY1" fmla="*/ 20947 h 2403421"/>
              <a:gd name="connsiteX2" fmla="*/ 2449586 w 4093828"/>
              <a:gd name="connsiteY2" fmla="*/ 1270907 h 2403421"/>
              <a:gd name="connsiteX3" fmla="*/ 3540154 w 4093828"/>
              <a:gd name="connsiteY3" fmla="*/ 2210474 h 2403421"/>
              <a:gd name="connsiteX4" fmla="*/ 4093828 w 4093828"/>
              <a:gd name="connsiteY4" fmla="*/ 2403421 h 2403421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152551"/>
              <a:gd name="connsiteY0" fmla="*/ 2452246 h 2459979"/>
              <a:gd name="connsiteX1" fmla="*/ 1434518 w 4152551"/>
              <a:gd name="connsiteY1" fmla="*/ 27827 h 2459979"/>
              <a:gd name="connsiteX2" fmla="*/ 2676088 w 4152551"/>
              <a:gd name="connsiteY2" fmla="*/ 1202286 h 2459979"/>
              <a:gd name="connsiteX3" fmla="*/ 3598877 w 4152551"/>
              <a:gd name="connsiteY3" fmla="*/ 2217354 h 2459979"/>
              <a:gd name="connsiteX4" fmla="*/ 4152551 w 4152551"/>
              <a:gd name="connsiteY4" fmla="*/ 2410301 h 2459979"/>
              <a:gd name="connsiteX0" fmla="*/ 0 w 4152551"/>
              <a:gd name="connsiteY0" fmla="*/ 2452246 h 2454521"/>
              <a:gd name="connsiteX1" fmla="*/ 1434518 w 4152551"/>
              <a:gd name="connsiteY1" fmla="*/ 27827 h 2454521"/>
              <a:gd name="connsiteX2" fmla="*/ 2676088 w 4152551"/>
              <a:gd name="connsiteY2" fmla="*/ 1202286 h 2454521"/>
              <a:gd name="connsiteX3" fmla="*/ 3598877 w 4152551"/>
              <a:gd name="connsiteY3" fmla="*/ 2217354 h 2454521"/>
              <a:gd name="connsiteX4" fmla="*/ 4152551 w 4152551"/>
              <a:gd name="connsiteY4" fmla="*/ 2410301 h 2454521"/>
              <a:gd name="connsiteX0" fmla="*/ 0 w 4152551"/>
              <a:gd name="connsiteY0" fmla="*/ 2451870 h 2454145"/>
              <a:gd name="connsiteX1" fmla="*/ 1434518 w 4152551"/>
              <a:gd name="connsiteY1" fmla="*/ 27451 h 2454145"/>
              <a:gd name="connsiteX2" fmla="*/ 2676088 w 4152551"/>
              <a:gd name="connsiteY2" fmla="*/ 1201910 h 2454145"/>
              <a:gd name="connsiteX3" fmla="*/ 3548543 w 4152551"/>
              <a:gd name="connsiteY3" fmla="*/ 2116310 h 2454145"/>
              <a:gd name="connsiteX4" fmla="*/ 4152551 w 4152551"/>
              <a:gd name="connsiteY4" fmla="*/ 2409925 h 2454145"/>
              <a:gd name="connsiteX0" fmla="*/ 0 w 4152551"/>
              <a:gd name="connsiteY0" fmla="*/ 2452438 h 2454713"/>
              <a:gd name="connsiteX1" fmla="*/ 1434518 w 4152551"/>
              <a:gd name="connsiteY1" fmla="*/ 28019 h 2454713"/>
              <a:gd name="connsiteX2" fmla="*/ 2676088 w 4152551"/>
              <a:gd name="connsiteY2" fmla="*/ 1202478 h 2454713"/>
              <a:gd name="connsiteX3" fmla="*/ 3548543 w 4152551"/>
              <a:gd name="connsiteY3" fmla="*/ 2116878 h 2454713"/>
              <a:gd name="connsiteX4" fmla="*/ 4152551 w 4152551"/>
              <a:gd name="connsiteY4" fmla="*/ 2410493 h 2454713"/>
              <a:gd name="connsiteX0" fmla="*/ 0 w 4152551"/>
              <a:gd name="connsiteY0" fmla="*/ 2304108 h 2306538"/>
              <a:gd name="connsiteX1" fmla="*/ 1342239 w 4152551"/>
              <a:gd name="connsiteY1" fmla="*/ 30690 h 2306538"/>
              <a:gd name="connsiteX2" fmla="*/ 2676088 w 4152551"/>
              <a:gd name="connsiteY2" fmla="*/ 1054148 h 2306538"/>
              <a:gd name="connsiteX3" fmla="*/ 3548543 w 4152551"/>
              <a:gd name="connsiteY3" fmla="*/ 1968548 h 2306538"/>
              <a:gd name="connsiteX4" fmla="*/ 4152551 w 4152551"/>
              <a:gd name="connsiteY4" fmla="*/ 2262163 h 2306538"/>
              <a:gd name="connsiteX0" fmla="*/ 0 w 4152551"/>
              <a:gd name="connsiteY0" fmla="*/ 2287738 h 2290187"/>
              <a:gd name="connsiteX1" fmla="*/ 2197916 w 4152551"/>
              <a:gd name="connsiteY1" fmla="*/ 31098 h 2290187"/>
              <a:gd name="connsiteX2" fmla="*/ 2676088 w 4152551"/>
              <a:gd name="connsiteY2" fmla="*/ 1037778 h 2290187"/>
              <a:gd name="connsiteX3" fmla="*/ 3548543 w 4152551"/>
              <a:gd name="connsiteY3" fmla="*/ 1952178 h 2290187"/>
              <a:gd name="connsiteX4" fmla="*/ 4152551 w 4152551"/>
              <a:gd name="connsiteY4" fmla="*/ 2245793 h 2290187"/>
              <a:gd name="connsiteX0" fmla="*/ 0 w 4152551"/>
              <a:gd name="connsiteY0" fmla="*/ 2292119 h 2294579"/>
              <a:gd name="connsiteX1" fmla="*/ 2197916 w 4152551"/>
              <a:gd name="connsiteY1" fmla="*/ 35479 h 2294579"/>
              <a:gd name="connsiteX2" fmla="*/ 3070370 w 4152551"/>
              <a:gd name="connsiteY2" fmla="*/ 983436 h 2294579"/>
              <a:gd name="connsiteX3" fmla="*/ 3548543 w 4152551"/>
              <a:gd name="connsiteY3" fmla="*/ 1956559 h 2294579"/>
              <a:gd name="connsiteX4" fmla="*/ 4152551 w 4152551"/>
              <a:gd name="connsiteY4" fmla="*/ 2250174 h 2294579"/>
              <a:gd name="connsiteX0" fmla="*/ 0 w 4152551"/>
              <a:gd name="connsiteY0" fmla="*/ 2295136 h 2297596"/>
              <a:gd name="connsiteX1" fmla="*/ 2197916 w 4152551"/>
              <a:gd name="connsiteY1" fmla="*/ 38496 h 2297596"/>
              <a:gd name="connsiteX2" fmla="*/ 3070370 w 4152551"/>
              <a:gd name="connsiteY2" fmla="*/ 986453 h 2297596"/>
              <a:gd name="connsiteX3" fmla="*/ 3548543 w 4152551"/>
              <a:gd name="connsiteY3" fmla="*/ 1959576 h 2297596"/>
              <a:gd name="connsiteX4" fmla="*/ 4152551 w 4152551"/>
              <a:gd name="connsiteY4" fmla="*/ 2253191 h 2297596"/>
              <a:gd name="connsiteX0" fmla="*/ 0 w 4345498"/>
              <a:gd name="connsiteY0" fmla="*/ 2295136 h 2311914"/>
              <a:gd name="connsiteX1" fmla="*/ 2197916 w 4345498"/>
              <a:gd name="connsiteY1" fmla="*/ 38496 h 2311914"/>
              <a:gd name="connsiteX2" fmla="*/ 3070370 w 4345498"/>
              <a:gd name="connsiteY2" fmla="*/ 986453 h 2311914"/>
              <a:gd name="connsiteX3" fmla="*/ 3548543 w 4345498"/>
              <a:gd name="connsiteY3" fmla="*/ 1959576 h 2311914"/>
              <a:gd name="connsiteX4" fmla="*/ 4345498 w 4345498"/>
              <a:gd name="connsiteY4" fmla="*/ 2311914 h 2311914"/>
              <a:gd name="connsiteX0" fmla="*/ 0 w 4345498"/>
              <a:gd name="connsiteY0" fmla="*/ 2383010 h 2385394"/>
              <a:gd name="connsiteX1" fmla="*/ 2197916 w 4345498"/>
              <a:gd name="connsiteY1" fmla="*/ 42480 h 2385394"/>
              <a:gd name="connsiteX2" fmla="*/ 3070370 w 4345498"/>
              <a:gd name="connsiteY2" fmla="*/ 990437 h 2385394"/>
              <a:gd name="connsiteX3" fmla="*/ 3548543 w 4345498"/>
              <a:gd name="connsiteY3" fmla="*/ 1963560 h 2385394"/>
              <a:gd name="connsiteX4" fmla="*/ 4345498 w 4345498"/>
              <a:gd name="connsiteY4" fmla="*/ 2315898 h 2385394"/>
              <a:gd name="connsiteX0" fmla="*/ 0 w 4345498"/>
              <a:gd name="connsiteY0" fmla="*/ 2383010 h 2383010"/>
              <a:gd name="connsiteX1" fmla="*/ 2197916 w 4345498"/>
              <a:gd name="connsiteY1" fmla="*/ 42480 h 2383010"/>
              <a:gd name="connsiteX2" fmla="*/ 3070370 w 4345498"/>
              <a:gd name="connsiteY2" fmla="*/ 990437 h 2383010"/>
              <a:gd name="connsiteX3" fmla="*/ 3548543 w 4345498"/>
              <a:gd name="connsiteY3" fmla="*/ 1963560 h 2383010"/>
              <a:gd name="connsiteX4" fmla="*/ 4345498 w 4345498"/>
              <a:gd name="connsiteY4" fmla="*/ 2315898 h 2383010"/>
              <a:gd name="connsiteX0" fmla="*/ 0 w 4362276"/>
              <a:gd name="connsiteY0" fmla="*/ 2497399 h 2497399"/>
              <a:gd name="connsiteX1" fmla="*/ 2214694 w 4362276"/>
              <a:gd name="connsiteY1" fmla="*/ 47812 h 2497399"/>
              <a:gd name="connsiteX2" fmla="*/ 3087148 w 4362276"/>
              <a:gd name="connsiteY2" fmla="*/ 995769 h 2497399"/>
              <a:gd name="connsiteX3" fmla="*/ 3565321 w 4362276"/>
              <a:gd name="connsiteY3" fmla="*/ 1968892 h 2497399"/>
              <a:gd name="connsiteX4" fmla="*/ 4362276 w 4362276"/>
              <a:gd name="connsiteY4" fmla="*/ 2321230 h 2497399"/>
              <a:gd name="connsiteX0" fmla="*/ 0 w 4588779"/>
              <a:gd name="connsiteY0" fmla="*/ 2497399 h 2497399"/>
              <a:gd name="connsiteX1" fmla="*/ 2214694 w 4588779"/>
              <a:gd name="connsiteY1" fmla="*/ 47812 h 2497399"/>
              <a:gd name="connsiteX2" fmla="*/ 3087148 w 4588779"/>
              <a:gd name="connsiteY2" fmla="*/ 995769 h 2497399"/>
              <a:gd name="connsiteX3" fmla="*/ 3565321 w 4588779"/>
              <a:gd name="connsiteY3" fmla="*/ 1968892 h 2497399"/>
              <a:gd name="connsiteX4" fmla="*/ 4588779 w 4588779"/>
              <a:gd name="connsiteY4" fmla="*/ 2413509 h 2497399"/>
              <a:gd name="connsiteX0" fmla="*/ 0 w 4588779"/>
              <a:gd name="connsiteY0" fmla="*/ 2464856 h 2464856"/>
              <a:gd name="connsiteX1" fmla="*/ 829903 w 4588779"/>
              <a:gd name="connsiteY1" fmla="*/ 1711655 h 2464856"/>
              <a:gd name="connsiteX2" fmla="*/ 2214694 w 4588779"/>
              <a:gd name="connsiteY2" fmla="*/ 15269 h 2464856"/>
              <a:gd name="connsiteX3" fmla="*/ 3087148 w 4588779"/>
              <a:gd name="connsiteY3" fmla="*/ 963226 h 2464856"/>
              <a:gd name="connsiteX4" fmla="*/ 3565321 w 4588779"/>
              <a:gd name="connsiteY4" fmla="*/ 1936349 h 2464856"/>
              <a:gd name="connsiteX5" fmla="*/ 4588779 w 4588779"/>
              <a:gd name="connsiteY5" fmla="*/ 2380966 h 2464856"/>
              <a:gd name="connsiteX0" fmla="*/ 0 w 4588779"/>
              <a:gd name="connsiteY0" fmla="*/ 2464856 h 2464856"/>
              <a:gd name="connsiteX1" fmla="*/ 829903 w 4588779"/>
              <a:gd name="connsiteY1" fmla="*/ 1711655 h 2464856"/>
              <a:gd name="connsiteX2" fmla="*/ 2214694 w 4588779"/>
              <a:gd name="connsiteY2" fmla="*/ 15269 h 2464856"/>
              <a:gd name="connsiteX3" fmla="*/ 3087148 w 4588779"/>
              <a:gd name="connsiteY3" fmla="*/ 963226 h 2464856"/>
              <a:gd name="connsiteX4" fmla="*/ 3565321 w 4588779"/>
              <a:gd name="connsiteY4" fmla="*/ 1936349 h 2464856"/>
              <a:gd name="connsiteX5" fmla="*/ 4588779 w 4588779"/>
              <a:gd name="connsiteY5" fmla="*/ 2380966 h 2464856"/>
              <a:gd name="connsiteX0" fmla="*/ 0 w 4588779"/>
              <a:gd name="connsiteY0" fmla="*/ 2469467 h 2469467"/>
              <a:gd name="connsiteX1" fmla="*/ 989294 w 4588779"/>
              <a:gd name="connsiteY1" fmla="*/ 1842100 h 2469467"/>
              <a:gd name="connsiteX2" fmla="*/ 2214694 w 4588779"/>
              <a:gd name="connsiteY2" fmla="*/ 19880 h 2469467"/>
              <a:gd name="connsiteX3" fmla="*/ 3087148 w 4588779"/>
              <a:gd name="connsiteY3" fmla="*/ 967837 h 2469467"/>
              <a:gd name="connsiteX4" fmla="*/ 3565321 w 4588779"/>
              <a:gd name="connsiteY4" fmla="*/ 1940960 h 2469467"/>
              <a:gd name="connsiteX5" fmla="*/ 4588779 w 4588779"/>
              <a:gd name="connsiteY5" fmla="*/ 2385577 h 246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779" h="2469467">
                <a:moveTo>
                  <a:pt x="0" y="2469467"/>
                </a:moveTo>
                <a:cubicBezTo>
                  <a:pt x="138317" y="2343933"/>
                  <a:pt x="620178" y="2250365"/>
                  <a:pt x="989294" y="1842100"/>
                </a:cubicBezTo>
                <a:cubicBezTo>
                  <a:pt x="1417132" y="1333168"/>
                  <a:pt x="1865052" y="165590"/>
                  <a:pt x="2214694" y="19880"/>
                </a:cubicBezTo>
                <a:cubicBezTo>
                  <a:pt x="2564336" y="-125830"/>
                  <a:pt x="2912378" y="563767"/>
                  <a:pt x="3087148" y="967837"/>
                </a:cubicBezTo>
                <a:cubicBezTo>
                  <a:pt x="3261918" y="1371907"/>
                  <a:pt x="3315049" y="1704670"/>
                  <a:pt x="3565321" y="1940960"/>
                </a:cubicBezTo>
                <a:cubicBezTo>
                  <a:pt x="3815593" y="2177250"/>
                  <a:pt x="4448962" y="2383479"/>
                  <a:pt x="4588779" y="238557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924C62A-5607-43E9-875D-834888130DC1}"/>
              </a:ext>
            </a:extLst>
          </p:cNvPr>
          <p:cNvSpPr/>
          <p:nvPr/>
        </p:nvSpPr>
        <p:spPr>
          <a:xfrm>
            <a:off x="2648212" y="4447789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5006DECA-4CA0-47D7-B4C9-9C6771969929}"/>
              </a:ext>
            </a:extLst>
          </p:cNvPr>
          <p:cNvSpPr/>
          <p:nvPr/>
        </p:nvSpPr>
        <p:spPr>
          <a:xfrm>
            <a:off x="2866326" y="4447789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9042F414-47ED-46B6-8FCD-BFED1F1EAB6A}"/>
              </a:ext>
            </a:extLst>
          </p:cNvPr>
          <p:cNvSpPr/>
          <p:nvPr/>
        </p:nvSpPr>
        <p:spPr>
          <a:xfrm>
            <a:off x="3476734" y="4427648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D816A862-F1D9-42D4-8700-80936A933EBC}"/>
              </a:ext>
            </a:extLst>
          </p:cNvPr>
          <p:cNvSpPr/>
          <p:nvPr/>
        </p:nvSpPr>
        <p:spPr>
          <a:xfrm>
            <a:off x="3694848" y="4440066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ED35DCF2-A68F-41B1-82C8-37EE6662FC5E}"/>
              </a:ext>
            </a:extLst>
          </p:cNvPr>
          <p:cNvSpPr/>
          <p:nvPr/>
        </p:nvSpPr>
        <p:spPr>
          <a:xfrm>
            <a:off x="3897395" y="4435601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B662EE1-4CCC-403C-BF38-2D9C790D8942}"/>
              </a:ext>
            </a:extLst>
          </p:cNvPr>
          <p:cNvSpPr/>
          <p:nvPr/>
        </p:nvSpPr>
        <p:spPr>
          <a:xfrm>
            <a:off x="4502094" y="4407303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E5CB35B4-CA0B-4E5C-8F08-18ED4CC18A21}"/>
              </a:ext>
            </a:extLst>
          </p:cNvPr>
          <p:cNvSpPr/>
          <p:nvPr/>
        </p:nvSpPr>
        <p:spPr>
          <a:xfrm>
            <a:off x="4756274" y="4423695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530839E4-4163-4918-ACA6-AF3D1E37401E}"/>
              </a:ext>
            </a:extLst>
          </p:cNvPr>
          <p:cNvSpPr/>
          <p:nvPr/>
        </p:nvSpPr>
        <p:spPr>
          <a:xfrm>
            <a:off x="5984269" y="4407303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247C64C6-D96E-4589-8D04-DED3C8919931}"/>
              </a:ext>
            </a:extLst>
          </p:cNvPr>
          <p:cNvSpPr/>
          <p:nvPr/>
        </p:nvSpPr>
        <p:spPr>
          <a:xfrm>
            <a:off x="5240023" y="4407303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C5E386AE-90E6-4556-B0A4-0D8F1CB381BB}"/>
              </a:ext>
            </a:extLst>
          </p:cNvPr>
          <p:cNvSpPr/>
          <p:nvPr/>
        </p:nvSpPr>
        <p:spPr>
          <a:xfrm>
            <a:off x="5671971" y="4407303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7E2969A0-BDCC-47D4-A99C-677161C54CF7}"/>
              </a:ext>
            </a:extLst>
          </p:cNvPr>
          <p:cNvSpPr/>
          <p:nvPr/>
        </p:nvSpPr>
        <p:spPr>
          <a:xfrm>
            <a:off x="6310831" y="4407303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BD0C29A4-6803-4433-8024-0F0A6EF70AEE}"/>
              </a:ext>
            </a:extLst>
          </p:cNvPr>
          <p:cNvSpPr/>
          <p:nvPr/>
        </p:nvSpPr>
        <p:spPr>
          <a:xfrm>
            <a:off x="6842708" y="438387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534A6067-55B4-48FA-9391-62002895D8A0}"/>
              </a:ext>
            </a:extLst>
          </p:cNvPr>
          <p:cNvSpPr/>
          <p:nvPr/>
        </p:nvSpPr>
        <p:spPr>
          <a:xfrm>
            <a:off x="7091917" y="438846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50F05552-8DAE-4EC2-ABC7-AA59810DC515}"/>
              </a:ext>
            </a:extLst>
          </p:cNvPr>
          <p:cNvSpPr/>
          <p:nvPr/>
        </p:nvSpPr>
        <p:spPr>
          <a:xfrm>
            <a:off x="7546001" y="438387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D0AFD95-F6A7-4F75-A019-8EA02933BD89}"/>
              </a:ext>
            </a:extLst>
          </p:cNvPr>
          <p:cNvSpPr/>
          <p:nvPr/>
        </p:nvSpPr>
        <p:spPr>
          <a:xfrm>
            <a:off x="7760832" y="438387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27F82E22-9BCC-423D-9025-2509F49CD025}"/>
              </a:ext>
            </a:extLst>
          </p:cNvPr>
          <p:cNvSpPr/>
          <p:nvPr/>
        </p:nvSpPr>
        <p:spPr>
          <a:xfrm>
            <a:off x="8440861" y="4380886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4B178ACC-17F1-4741-8F39-30B37D71B15F}"/>
              </a:ext>
            </a:extLst>
          </p:cNvPr>
          <p:cNvSpPr/>
          <p:nvPr/>
        </p:nvSpPr>
        <p:spPr>
          <a:xfrm>
            <a:off x="8684144" y="4384915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7AA865A8-A622-4428-9DA3-7E9DC54BD1DE}"/>
              </a:ext>
            </a:extLst>
          </p:cNvPr>
          <p:cNvSpPr/>
          <p:nvPr/>
        </p:nvSpPr>
        <p:spPr>
          <a:xfrm>
            <a:off x="9229688" y="4380886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9A992470-02EC-4C24-A3C5-858DDE99B171}"/>
              </a:ext>
            </a:extLst>
          </p:cNvPr>
          <p:cNvSpPr/>
          <p:nvPr/>
        </p:nvSpPr>
        <p:spPr>
          <a:xfrm>
            <a:off x="9743703" y="437813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7887BA-4142-4669-8B2E-3831756D6990}"/>
                  </a:ext>
                </a:extLst>
              </p:cNvPr>
              <p:cNvSpPr txBox="1"/>
              <p:nvPr/>
            </p:nvSpPr>
            <p:spPr>
              <a:xfrm>
                <a:off x="3260531" y="2889731"/>
                <a:ext cx="1709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|"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red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7887BA-4142-4669-8B2E-3831756D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31" y="2889731"/>
                <a:ext cx="17099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C1EC4F-A8BA-471A-BCD9-040CB48F2A39}"/>
                  </a:ext>
                </a:extLst>
              </p:cNvPr>
              <p:cNvSpPr txBox="1"/>
              <p:nvPr/>
            </p:nvSpPr>
            <p:spPr>
              <a:xfrm>
                <a:off x="6668224" y="3350474"/>
                <a:ext cx="20642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|"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green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C1EC4F-A8BA-471A-BCD9-040CB48F2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24" y="3350474"/>
                <a:ext cx="20642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4C9B4C-568A-4CE9-B523-A612CB07B037}"/>
              </a:ext>
            </a:extLst>
          </p:cNvPr>
          <p:cNvCxnSpPr/>
          <p:nvPr/>
        </p:nvCxnSpPr>
        <p:spPr>
          <a:xfrm flipV="1">
            <a:off x="2038350" y="4505599"/>
            <a:ext cx="8191500" cy="75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DD17CF-49FE-409C-B152-2933CE61A6F0}"/>
              </a:ext>
            </a:extLst>
          </p:cNvPr>
          <p:cNvCxnSpPr>
            <a:cxnSpLocks/>
          </p:cNvCxnSpPr>
          <p:nvPr/>
        </p:nvCxnSpPr>
        <p:spPr>
          <a:xfrm>
            <a:off x="5671971" y="3819525"/>
            <a:ext cx="0" cy="755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C8B203-A729-4899-B139-D2E6E653D9DE}"/>
                  </a:ext>
                </a:extLst>
              </p:cNvPr>
              <p:cNvSpPr txBox="1"/>
              <p:nvPr/>
            </p:nvSpPr>
            <p:spPr>
              <a:xfrm>
                <a:off x="5539320" y="4511805"/>
                <a:ext cx="368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C8B203-A729-4899-B139-D2E6E653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20" y="4511805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l="-11667" r="-3333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9DAA42-4B1B-42FA-AE3A-16022F385405}"/>
              </a:ext>
            </a:extLst>
          </p:cNvPr>
          <p:cNvCxnSpPr>
            <a:cxnSpLocks/>
          </p:cNvCxnSpPr>
          <p:nvPr/>
        </p:nvCxnSpPr>
        <p:spPr>
          <a:xfrm flipH="1">
            <a:off x="6293109" y="3981450"/>
            <a:ext cx="13442" cy="555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56F044-5DD9-427A-95D2-071AF37F9554}"/>
                  </a:ext>
                </a:extLst>
              </p:cNvPr>
              <p:cNvSpPr txBox="1"/>
              <p:nvPr/>
            </p:nvSpPr>
            <p:spPr>
              <a:xfrm>
                <a:off x="6160457" y="4473641"/>
                <a:ext cx="368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56F044-5DD9-427A-95D2-071AF37F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457" y="4473641"/>
                <a:ext cx="368627" cy="369332"/>
              </a:xfrm>
              <a:prstGeom prst="rect">
                <a:avLst/>
              </a:prstGeom>
              <a:blipFill>
                <a:blip r:embed="rId8"/>
                <a:stretch>
                  <a:fillRect l="-11667" r="-3333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EB8463-B9CB-49AF-9C53-CF2FF86908FC}"/>
              </a:ext>
            </a:extLst>
          </p:cNvPr>
          <p:cNvCxnSpPr>
            <a:cxnSpLocks/>
          </p:cNvCxnSpPr>
          <p:nvPr/>
        </p:nvCxnSpPr>
        <p:spPr>
          <a:xfrm flipH="1">
            <a:off x="6054228" y="4173809"/>
            <a:ext cx="2061" cy="374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58AA96-48D7-42EF-93C3-49CE2AB8CD6D}"/>
                  </a:ext>
                </a:extLst>
              </p:cNvPr>
              <p:cNvSpPr txBox="1"/>
              <p:nvPr/>
            </p:nvSpPr>
            <p:spPr>
              <a:xfrm>
                <a:off x="5892424" y="4493486"/>
                <a:ext cx="368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58AA96-48D7-42EF-93C3-49CE2AB8C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24" y="4493486"/>
                <a:ext cx="368627" cy="369332"/>
              </a:xfrm>
              <a:prstGeom prst="rect">
                <a:avLst/>
              </a:prstGeom>
              <a:blipFill>
                <a:blip r:embed="rId9"/>
                <a:stretch>
                  <a:fillRect l="-11667" r="-3333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D7C040A-C08C-48F5-8449-D3AC5D1141C2}"/>
              </a:ext>
            </a:extLst>
          </p:cNvPr>
          <p:cNvCxnSpPr/>
          <p:nvPr/>
        </p:nvCxnSpPr>
        <p:spPr>
          <a:xfrm>
            <a:off x="5298990" y="3774040"/>
            <a:ext cx="634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E4F5D27-3DD4-417F-9C10-1F64DFCA4345}"/>
              </a:ext>
            </a:extLst>
          </p:cNvPr>
          <p:cNvSpPr/>
          <p:nvPr/>
        </p:nvSpPr>
        <p:spPr>
          <a:xfrm>
            <a:off x="5399169" y="3379059"/>
            <a:ext cx="117935" cy="3949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3836F2-FD52-4C3E-B58B-DEBE052203DA}"/>
              </a:ext>
            </a:extLst>
          </p:cNvPr>
          <p:cNvSpPr/>
          <p:nvPr/>
        </p:nvSpPr>
        <p:spPr>
          <a:xfrm>
            <a:off x="5645753" y="3574747"/>
            <a:ext cx="117935" cy="1992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E50341-C86C-4E4C-9425-9D32E7F8F3C9}"/>
              </a:ext>
            </a:extLst>
          </p:cNvPr>
          <p:cNvCxnSpPr>
            <a:cxnSpLocks/>
          </p:cNvCxnSpPr>
          <p:nvPr/>
        </p:nvCxnSpPr>
        <p:spPr>
          <a:xfrm>
            <a:off x="5759861" y="4091791"/>
            <a:ext cx="634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B26B1CF-7A65-4556-A6ED-E8F1966443A7}"/>
              </a:ext>
            </a:extLst>
          </p:cNvPr>
          <p:cNvSpPr/>
          <p:nvPr/>
        </p:nvSpPr>
        <p:spPr>
          <a:xfrm>
            <a:off x="5837864" y="3892498"/>
            <a:ext cx="117935" cy="199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4906D-D6DB-472E-882A-68F70C30DB21}"/>
              </a:ext>
            </a:extLst>
          </p:cNvPr>
          <p:cNvSpPr/>
          <p:nvPr/>
        </p:nvSpPr>
        <p:spPr>
          <a:xfrm>
            <a:off x="6084448" y="3892498"/>
            <a:ext cx="117935" cy="1992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4B88A0-73AA-4B69-B6E6-524C89BA8EE4}"/>
              </a:ext>
            </a:extLst>
          </p:cNvPr>
          <p:cNvCxnSpPr/>
          <p:nvPr/>
        </p:nvCxnSpPr>
        <p:spPr>
          <a:xfrm>
            <a:off x="6049659" y="3932621"/>
            <a:ext cx="634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1F65B85-01AF-437E-BBEE-ED7173C90969}"/>
              </a:ext>
            </a:extLst>
          </p:cNvPr>
          <p:cNvSpPr/>
          <p:nvPr/>
        </p:nvSpPr>
        <p:spPr>
          <a:xfrm>
            <a:off x="6149839" y="3733328"/>
            <a:ext cx="117778" cy="199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10B1BA-4CFB-4420-9827-1D1A9843682C}"/>
              </a:ext>
            </a:extLst>
          </p:cNvPr>
          <p:cNvSpPr/>
          <p:nvPr/>
        </p:nvSpPr>
        <p:spPr>
          <a:xfrm>
            <a:off x="6396422" y="3537640"/>
            <a:ext cx="113925" cy="3949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54E7C3-7C2F-4AD3-BA25-08117BB97E9E}"/>
                  </a:ext>
                </a:extLst>
              </p:cNvPr>
              <p:cNvSpPr txBox="1"/>
              <p:nvPr/>
            </p:nvSpPr>
            <p:spPr>
              <a:xfrm>
                <a:off x="5008211" y="3070469"/>
                <a:ext cx="1148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54E7C3-7C2F-4AD3-BA25-08117BB9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211" y="3070469"/>
                <a:ext cx="1148904" cy="276999"/>
              </a:xfrm>
              <a:prstGeom prst="rect">
                <a:avLst/>
              </a:prstGeom>
              <a:blipFill>
                <a:blip r:embed="rId10"/>
                <a:stretch>
                  <a:fillRect l="-4787" t="-4444" r="-744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E67C2C-68C5-4ED0-BF53-0B49869D168F}"/>
                  </a:ext>
                </a:extLst>
              </p:cNvPr>
              <p:cNvSpPr txBox="1"/>
              <p:nvPr/>
            </p:nvSpPr>
            <p:spPr>
              <a:xfrm>
                <a:off x="5849072" y="3195786"/>
                <a:ext cx="1148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E67C2C-68C5-4ED0-BF53-0B49869D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72" y="3195786"/>
                <a:ext cx="1148904" cy="276999"/>
              </a:xfrm>
              <a:prstGeom prst="rect">
                <a:avLst/>
              </a:prstGeom>
              <a:blipFill>
                <a:blip r:embed="rId11"/>
                <a:stretch>
                  <a:fillRect l="-4762" t="-2174" r="-687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4D8D0F-78AD-444A-9F93-19EC9111CD9E}"/>
                  </a:ext>
                </a:extLst>
              </p:cNvPr>
              <p:cNvSpPr txBox="1"/>
              <p:nvPr/>
            </p:nvSpPr>
            <p:spPr>
              <a:xfrm>
                <a:off x="5516995" y="3623901"/>
                <a:ext cx="1148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4D8D0F-78AD-444A-9F93-19EC9111C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995" y="3623901"/>
                <a:ext cx="1148904" cy="276999"/>
              </a:xfrm>
              <a:prstGeom prst="rect">
                <a:avLst/>
              </a:prstGeom>
              <a:blipFill>
                <a:blip r:embed="rId12"/>
                <a:stretch>
                  <a:fillRect l="-4787" t="-2174" r="-744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385AAEE0-A99B-4853-A140-E219A93A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" y="2517981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F142A87A-04AB-42B7-A744-8EC821A86B12}"/>
              </a:ext>
            </a:extLst>
          </p:cNvPr>
          <p:cNvSpPr/>
          <p:nvPr/>
        </p:nvSpPr>
        <p:spPr>
          <a:xfrm>
            <a:off x="1109988" y="1771768"/>
            <a:ext cx="2021172" cy="1330239"/>
          </a:xfrm>
          <a:prstGeom prst="wedgeRectCallout">
            <a:avLst>
              <a:gd name="adj1" fmla="val -65232"/>
              <a:gd name="adj2" fmla="val 543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I expect that the green class is more likely for a test input because the training data also had more green examples?</a:t>
            </a: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1527218D-CB68-40DD-A86D-A618C0EDC7E6}"/>
              </a:ext>
            </a:extLst>
          </p:cNvPr>
          <p:cNvSpPr/>
          <p:nvPr/>
        </p:nvSpPr>
        <p:spPr>
          <a:xfrm>
            <a:off x="1165502" y="3347468"/>
            <a:ext cx="1512132" cy="612220"/>
          </a:xfrm>
          <a:prstGeom prst="wedgeRectCallout">
            <a:avLst>
              <a:gd name="adj1" fmla="val 62408"/>
              <a:gd name="adj2" fmla="val -977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incorporate this knowledge?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FE410666-9711-48BC-A4FF-986A04052943}"/>
                  </a:ext>
                </a:extLst>
              </p:cNvPr>
              <p:cNvSpPr/>
              <p:nvPr/>
            </p:nvSpPr>
            <p:spPr>
              <a:xfrm>
                <a:off x="8354670" y="1590245"/>
                <a:ext cx="2708406" cy="1069854"/>
              </a:xfrm>
              <a:prstGeom prst="wedgeRectCallout">
                <a:avLst>
                  <a:gd name="adj1" fmla="val 63105"/>
                  <a:gd name="adj2" fmla="val 18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Yes.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Possible with generative model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We can do it by estimating </a:t>
                </a:r>
                <a:r>
                  <a:rPr lang="en-IN" sz="14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class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marginal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probabilities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:r>
                  <a:rPr lang="en-IN" sz="14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class proportions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training data) in our model</a:t>
                </a:r>
              </a:p>
            </p:txBody>
          </p:sp>
        </mc:Choice>
        <mc:Fallback xmlns="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FE410666-9711-48BC-A4FF-986A04052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670" y="1590245"/>
                <a:ext cx="2708406" cy="1069854"/>
              </a:xfrm>
              <a:prstGeom prst="wedgeRectCallout">
                <a:avLst>
                  <a:gd name="adj1" fmla="val 63105"/>
                  <a:gd name="adj2" fmla="val 1860"/>
                </a:avLst>
              </a:prstGeom>
              <a:blipFill>
                <a:blip r:embed="rId14"/>
                <a:stretch>
                  <a:fillRect l="-393" t="-4494" b="-89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70A7AD82-FFB0-4420-B8D6-B78B81C57D2D}"/>
                  </a:ext>
                </a:extLst>
              </p:cNvPr>
              <p:cNvSpPr/>
              <p:nvPr/>
            </p:nvSpPr>
            <p:spPr>
              <a:xfrm>
                <a:off x="9143863" y="2904334"/>
                <a:ext cx="2490787" cy="869705"/>
              </a:xfrm>
              <a:prstGeom prst="wedgeRectCallout">
                <a:avLst>
                  <a:gd name="adj1" fmla="val 3517"/>
                  <a:gd name="adj2" fmla="val -891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can combine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compute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conditional probability of label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any given input</a:t>
                </a:r>
              </a:p>
            </p:txBody>
          </p:sp>
        </mc:Choice>
        <mc:Fallback xmlns="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70A7AD82-FFB0-4420-B8D6-B78B81C57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863" y="2904334"/>
                <a:ext cx="2490787" cy="869705"/>
              </a:xfrm>
              <a:prstGeom prst="wedgeRectCallout">
                <a:avLst>
                  <a:gd name="adj1" fmla="val 3517"/>
                  <a:gd name="adj2" fmla="val -89117"/>
                </a:avLst>
              </a:prstGeom>
              <a:blipFill>
                <a:blip r:embed="rId15"/>
                <a:stretch>
                  <a:fillRect l="-485" r="-1942" b="-73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D9DC9726-E24A-41C2-B187-DEFCBFD00F29}"/>
              </a:ext>
            </a:extLst>
          </p:cNvPr>
          <p:cNvSpPr/>
          <p:nvPr/>
        </p:nvSpPr>
        <p:spPr>
          <a:xfrm>
            <a:off x="9624027" y="3888737"/>
            <a:ext cx="2302728" cy="296810"/>
          </a:xfrm>
          <a:prstGeom prst="wedgeRectCallout">
            <a:avLst>
              <a:gd name="adj1" fmla="val 3931"/>
              <a:gd name="adj2" fmla="val -1115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Going to talk about this next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61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4" grpId="0"/>
      <p:bldP spid="55" grpId="0"/>
      <p:bldP spid="61" grpId="0"/>
      <p:bldP spid="61" grpId="1"/>
      <p:bldP spid="63" grpId="0"/>
      <p:bldP spid="63" grpId="1"/>
      <p:bldP spid="67" grpId="0"/>
      <p:bldP spid="67" grpId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1" grpId="0" animBg="1"/>
      <p:bldP spid="81" grpId="1" animBg="1"/>
      <p:bldP spid="82" grpId="0" animBg="1"/>
      <p:bldP spid="82" grpId="1" animBg="1"/>
      <p:bldP spid="83" grpId="0"/>
      <p:bldP spid="83" grpId="1"/>
      <p:bldP spid="84" grpId="0"/>
      <p:bldP spid="84" grpId="1"/>
      <p:bldP spid="85" grpId="0"/>
      <p:bldP spid="85" grpId="1"/>
      <p:bldP spid="87" grpId="0" animBg="1"/>
      <p:bldP spid="88" grpId="0" animBg="1"/>
      <p:bldP spid="90" grpId="0" animBg="1"/>
      <p:bldP spid="91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82C659-D5CC-8A28-F624-0312D9BECD86}"/>
                  </a:ext>
                </a:extLst>
              </p:cNvPr>
              <p:cNvSpPr txBox="1"/>
              <p:nvPr/>
            </p:nvSpPr>
            <p:spPr>
              <a:xfrm>
                <a:off x="3381397" y="4213178"/>
                <a:ext cx="5048305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82C659-D5CC-8A28-F624-0312D9BE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97" y="4213178"/>
                <a:ext cx="5048305" cy="1043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06AEDC2-B329-787F-7BD9-97DB4E677796}"/>
              </a:ext>
            </a:extLst>
          </p:cNvPr>
          <p:cNvSpPr/>
          <p:nvPr/>
        </p:nvSpPr>
        <p:spPr>
          <a:xfrm>
            <a:off x="3725975" y="4073574"/>
            <a:ext cx="1956621" cy="746167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60D3CC-64E0-8993-1EED-7AEC44413C24}"/>
              </a:ext>
            </a:extLst>
          </p:cNvPr>
          <p:cNvSpPr/>
          <p:nvPr/>
        </p:nvSpPr>
        <p:spPr>
          <a:xfrm>
            <a:off x="5267632" y="4814664"/>
            <a:ext cx="1496962" cy="479468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A89574-E00A-D08F-359D-B60EB5E15DBC}"/>
              </a:ext>
            </a:extLst>
          </p:cNvPr>
          <p:cNvSpPr/>
          <p:nvPr/>
        </p:nvSpPr>
        <p:spPr>
          <a:xfrm>
            <a:off x="5951765" y="3941223"/>
            <a:ext cx="2516697" cy="941350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we have training data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classes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conditional probability of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use the training data to estimate the class-marginal and class-conditionals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3D6212-2289-B40C-BD33-E2B95560E06B}"/>
                  </a:ext>
                </a:extLst>
              </p:cNvPr>
              <p:cNvSpPr txBox="1"/>
              <p:nvPr/>
            </p:nvSpPr>
            <p:spPr>
              <a:xfrm>
                <a:off x="1128456" y="2776274"/>
                <a:ext cx="5359929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3D6212-2289-B40C-BD33-E2B95560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56" y="2776274"/>
                <a:ext cx="5359929" cy="1025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5D0DE19E-EE8B-D6EB-C8BC-97E20379A451}"/>
                  </a:ext>
                </a:extLst>
              </p:cNvPr>
              <p:cNvSpPr/>
              <p:nvPr/>
            </p:nvSpPr>
            <p:spPr>
              <a:xfrm>
                <a:off x="7424347" y="3295092"/>
                <a:ext cx="3104203" cy="604226"/>
              </a:xfrm>
              <a:prstGeom prst="wedgeRectCallout">
                <a:avLst>
                  <a:gd name="adj1" fmla="val -47499"/>
                  <a:gd name="adj2" fmla="val 834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distribution of the inputs from class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5D0DE19E-EE8B-D6EB-C8BC-97E20379A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347" y="3295092"/>
                <a:ext cx="3104203" cy="604226"/>
              </a:xfrm>
              <a:prstGeom prst="wedgeRectCallout">
                <a:avLst>
                  <a:gd name="adj1" fmla="val -47499"/>
                  <a:gd name="adj2" fmla="val 83455"/>
                </a:avLst>
              </a:prstGeom>
              <a:blipFill>
                <a:blip r:embed="rId6"/>
                <a:stretch>
                  <a:fillRect l="-1953" t="-9489" r="-175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408CE7E-2AC4-4158-676E-93AD257602B1}"/>
              </a:ext>
            </a:extLst>
          </p:cNvPr>
          <p:cNvSpPr/>
          <p:nvPr/>
        </p:nvSpPr>
        <p:spPr>
          <a:xfrm>
            <a:off x="7984019" y="2556616"/>
            <a:ext cx="3539613" cy="604226"/>
          </a:xfrm>
          <a:prstGeom prst="wedgeRectCallout">
            <a:avLst>
              <a:gd name="adj1" fmla="val -47499"/>
              <a:gd name="adj2" fmla="val 834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Known as the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“class-conditional”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distribution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DCF9206-3EA1-EE05-EFB0-F6733449E3A2}"/>
              </a:ext>
            </a:extLst>
          </p:cNvPr>
          <p:cNvSpPr/>
          <p:nvPr/>
        </p:nvSpPr>
        <p:spPr>
          <a:xfrm>
            <a:off x="402673" y="3911065"/>
            <a:ext cx="3188717" cy="604226"/>
          </a:xfrm>
          <a:prstGeom prst="wedgeRectCallout">
            <a:avLst>
              <a:gd name="adj1" fmla="val 61390"/>
              <a:gd name="adj2" fmla="val -44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Known as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“class-marginal”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or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“class-prior”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150677E5-B0C2-5B5C-F38C-01466D99E0BA}"/>
                  </a:ext>
                </a:extLst>
              </p:cNvPr>
              <p:cNvSpPr/>
              <p:nvPr/>
            </p:nvSpPr>
            <p:spPr>
              <a:xfrm>
                <a:off x="6995375" y="5011369"/>
                <a:ext cx="2227284" cy="604226"/>
              </a:xfrm>
              <a:prstGeom prst="wedgeRectCallout">
                <a:avLst>
                  <a:gd name="adj1" fmla="val -58268"/>
                  <a:gd name="adj2" fmla="val -3208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Marginal distribution of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150677E5-B0C2-5B5C-F38C-01466D99E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375" y="5011369"/>
                <a:ext cx="2227284" cy="604226"/>
              </a:xfrm>
              <a:prstGeom prst="wedgeRectCallout">
                <a:avLst>
                  <a:gd name="adj1" fmla="val -58268"/>
                  <a:gd name="adj2" fmla="val -32080"/>
                </a:avLst>
              </a:prstGeom>
              <a:blipFill>
                <a:blip r:embed="rId7"/>
                <a:stretch>
                  <a:fillRect t="-11765" r="-3242" b="-235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6112797-A490-9246-B226-F8C3D717F543}"/>
                  </a:ext>
                </a:extLst>
              </p:cNvPr>
              <p:cNvSpPr/>
              <p:nvPr/>
            </p:nvSpPr>
            <p:spPr>
              <a:xfrm>
                <a:off x="8698871" y="4001221"/>
                <a:ext cx="3441576" cy="941350"/>
              </a:xfrm>
              <a:prstGeom prst="wedgeRectCallout">
                <a:avLst>
                  <a:gd name="adj1" fmla="val -39276"/>
                  <a:gd name="adj2" fmla="val 631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numerator (joint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summed over all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6112797-A490-9246-B226-F8C3D717F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871" y="4001221"/>
                <a:ext cx="3441576" cy="941350"/>
              </a:xfrm>
              <a:prstGeom prst="wedgeRectCallout">
                <a:avLst>
                  <a:gd name="adj1" fmla="val -39276"/>
                  <a:gd name="adj2" fmla="val 63146"/>
                </a:avLst>
              </a:prstGeom>
              <a:blipFill>
                <a:blip r:embed="rId8"/>
                <a:stretch>
                  <a:fillRect l="-1761" t="-5000" r="-21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BA42BC8-91D8-DB0A-B3C2-CF099E263C0D}"/>
              </a:ext>
            </a:extLst>
          </p:cNvPr>
          <p:cNvSpPr/>
          <p:nvPr/>
        </p:nvSpPr>
        <p:spPr>
          <a:xfrm>
            <a:off x="192680" y="4676617"/>
            <a:ext cx="3188717" cy="938978"/>
          </a:xfrm>
          <a:prstGeom prst="wedgeRectCallout">
            <a:avLst>
              <a:gd name="adj1" fmla="val 45665"/>
              <a:gd name="adj2" fmla="val -73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Marginal distribution of just the labels (not looking at the inputs) – Bernoulli/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multinoulli</a:t>
            </a:r>
            <a:endParaRPr lang="en-IN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1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5" grpId="0" animBg="1"/>
      <p:bldP spid="9" grpId="0" animBg="1"/>
      <p:bldP spid="7" grpId="0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Estimating Class Marginals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Estimating class marginals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usually straightforward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Since labels are discrete, we assume class marginal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be a 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multinoulli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i.i.d.</a:t>
                </a:r>
                <a:r>
                  <a:rPr lang="en-GB" dirty="0">
                    <a:latin typeface="Abadi Extra Light" panose="020B0204020104020204" pitchFamily="34" charset="0"/>
                  </a:rPr>
                  <a:t> labelled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{1,2,…,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the MLE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soln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MLE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simply the fraction of inputs from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compute MAP estimate or full posterior of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using a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Dirichlet prior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F5A0CD-786D-4F1E-A8F8-2C88A352120F}"/>
                  </a:ext>
                </a:extLst>
              </p:cNvPr>
              <p:cNvSpPr txBox="1"/>
              <p:nvPr/>
            </p:nvSpPr>
            <p:spPr>
              <a:xfrm>
                <a:off x="1178166" y="2553480"/>
                <a:ext cx="9452972" cy="63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3200" b="0" i="1" smtClean="0">
                        <a:latin typeface="Cambria Math" panose="02040503050406030204" pitchFamily="18" charset="0"/>
                      </a:rPr>
                      <m:t>multinoulli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∏"/>
                        <m:limLoc m:val="subSup"/>
                        <m:ctrlPr>
                          <a:rPr lang="en-I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F5A0CD-786D-4F1E-A8F8-2C88A352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6" y="2553480"/>
                <a:ext cx="9452972" cy="63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393CF1B-315E-4CD5-9F41-E12C155AD58B}"/>
                  </a:ext>
                </a:extLst>
              </p:cNvPr>
              <p:cNvSpPr/>
              <p:nvPr/>
            </p:nvSpPr>
            <p:spPr>
              <a:xfrm>
                <a:off x="4283800" y="2331831"/>
                <a:ext cx="1635728" cy="319216"/>
              </a:xfrm>
              <a:prstGeom prst="wedgeRectCallout">
                <a:avLst>
                  <a:gd name="adj1" fmla="val 54691"/>
                  <a:gd name="adj2" fmla="val 984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393CF1B-315E-4CD5-9F41-E12C155AD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00" y="2331831"/>
                <a:ext cx="1635728" cy="319216"/>
              </a:xfrm>
              <a:prstGeom prst="wedgeRectCallout">
                <a:avLst>
                  <a:gd name="adj1" fmla="val 54691"/>
                  <a:gd name="adj2" fmla="val 9840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907BA-C0E8-42A0-A896-F2C25B7F2193}"/>
                  </a:ext>
                </a:extLst>
              </p:cNvPr>
              <p:cNvSpPr txBox="1"/>
              <p:nvPr/>
            </p:nvSpPr>
            <p:spPr>
              <a:xfrm>
                <a:off x="3025352" y="3977558"/>
                <a:ext cx="5408788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907BA-C0E8-42A0-A896-F2C25B7F2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52" y="3977558"/>
                <a:ext cx="5408788" cy="881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048A979-6CA2-40E3-BED2-ED14F9B38604}"/>
                  </a:ext>
                </a:extLst>
              </p:cNvPr>
              <p:cNvSpPr/>
              <p:nvPr/>
            </p:nvSpPr>
            <p:spPr>
              <a:xfrm>
                <a:off x="6140797" y="2193741"/>
                <a:ext cx="3913322" cy="331186"/>
              </a:xfrm>
              <a:prstGeom prst="wedgeRectCallout">
                <a:avLst>
                  <a:gd name="adj1" fmla="val -40790"/>
                  <a:gd name="adj2" fmla="val 1033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These probabilities sum to 1: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048A979-6CA2-40E3-BED2-ED14F9B38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797" y="2193741"/>
                <a:ext cx="3913322" cy="331186"/>
              </a:xfrm>
              <a:prstGeom prst="wedgeRectCallout">
                <a:avLst>
                  <a:gd name="adj1" fmla="val -40790"/>
                  <a:gd name="adj2" fmla="val 103383"/>
                </a:avLst>
              </a:prstGeom>
              <a:blipFill>
                <a:blip r:embed="rId7"/>
                <a:stretch>
                  <a:fillRect l="-620" t="-85057" b="-977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5831683-62FE-4675-BA53-1EDC4A93E51D}"/>
                  </a:ext>
                </a:extLst>
              </p:cNvPr>
              <p:cNvSpPr/>
              <p:nvPr/>
            </p:nvSpPr>
            <p:spPr>
              <a:xfrm>
                <a:off x="8595112" y="4065112"/>
                <a:ext cx="3030230" cy="451073"/>
              </a:xfrm>
              <a:prstGeom prst="wedgeRectCallout">
                <a:avLst>
                  <a:gd name="adj1" fmla="val -54160"/>
                  <a:gd name="adj2" fmla="val 240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</a:rPr>
                  <a:t>Subject to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5831683-62FE-4675-BA53-1EDC4A93E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12" y="4065112"/>
                <a:ext cx="3030230" cy="451073"/>
              </a:xfrm>
              <a:prstGeom prst="wedgeRectCallout">
                <a:avLst>
                  <a:gd name="adj1" fmla="val -54160"/>
                  <a:gd name="adj2" fmla="val 24022"/>
                </a:avLst>
              </a:prstGeom>
              <a:blipFill>
                <a:blip r:embed="rId8"/>
                <a:stretch>
                  <a:fillRect t="-63636" b="-1103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F43A6BB-372D-4B5E-96EF-3AFA2A0DBE36}"/>
              </a:ext>
            </a:extLst>
          </p:cNvPr>
          <p:cNvSpPr/>
          <p:nvPr/>
        </p:nvSpPr>
        <p:spPr>
          <a:xfrm>
            <a:off x="10198622" y="928761"/>
            <a:ext cx="1744165" cy="568139"/>
          </a:xfrm>
          <a:prstGeom prst="wedgeRectCallout">
            <a:avLst>
              <a:gd name="adj1" fmla="val -61937"/>
              <a:gd name="adj2" fmla="val 832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only two classes, assume Bernoulli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EDF10-69AB-4FEB-5518-1F7E65EEE89C}"/>
              </a:ext>
            </a:extLst>
          </p:cNvPr>
          <p:cNvSpPr txBox="1"/>
          <p:nvPr/>
        </p:nvSpPr>
        <p:spPr>
          <a:xfrm>
            <a:off x="5647508" y="30044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6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462"/>
    </mc:Choice>
    <mc:Fallback xmlns="">
      <p:transition spd="slow" advTm="505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Estimating Class-Conditionals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assume a distribution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inputs of each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-dimensional,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be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-dimensional distribution</a:t>
                </a: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compute MLE/MAP estimate or full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essentially is a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density estimation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problem for the class-cond.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principle, can use any density estimation method</a:t>
                </a: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Choice of the 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depends on various factors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Nature of input features, e.g.,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can use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 Gaussian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can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Bernoullis (one for each feature)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choose other more sophisticated distributions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Amount of training data available (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large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small, it will be difficult to get a good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00" dirty="0">
                    <a:latin typeface="Abadi Extra Light" panose="020B0204020104020204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5B75A17-EB2B-4294-85C1-46F38A99805E}"/>
                  </a:ext>
                </a:extLst>
              </p:cNvPr>
              <p:cNvSpPr/>
              <p:nvPr/>
            </p:nvSpPr>
            <p:spPr>
              <a:xfrm>
                <a:off x="7435834" y="5332446"/>
                <a:ext cx="4740001" cy="1003396"/>
              </a:xfrm>
              <a:prstGeom prst="wedgeRectCallout">
                <a:avLst>
                  <a:gd name="adj1" fmla="val -58803"/>
                  <a:gd name="adj2" fmla="val 478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Especially if the number of features (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is very large because large value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means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consists of a large number of parameters (e.g., in the Gaussian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params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params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.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Can overfit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5B75A17-EB2B-4294-85C1-46F38A998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34" y="5332446"/>
                <a:ext cx="4740001" cy="1003396"/>
              </a:xfrm>
              <a:prstGeom prst="wedgeRectCallout">
                <a:avLst>
                  <a:gd name="adj1" fmla="val -58803"/>
                  <a:gd name="adj2" fmla="val 47806"/>
                </a:avLst>
              </a:prstGeom>
              <a:blipFill>
                <a:blip r:embed="rId4"/>
                <a:stretch>
                  <a:fillRect r="-1055" b="-23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9CCF3838-0A0C-4615-A2B9-1991D2AB9767}"/>
                  </a:ext>
                </a:extLst>
              </p:cNvPr>
              <p:cNvSpPr/>
              <p:nvPr/>
            </p:nvSpPr>
            <p:spPr>
              <a:xfrm>
                <a:off x="7327856" y="180133"/>
                <a:ext cx="2356918" cy="821500"/>
              </a:xfrm>
              <a:prstGeom prst="wedgeRectCallout">
                <a:avLst>
                  <a:gd name="adj1" fmla="val -51631"/>
                  <a:gd name="adj2" fmla="val 668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be estimated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training inputs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from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9CCF3838-0A0C-4615-A2B9-1991D2AB9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856" y="180133"/>
                <a:ext cx="2356918" cy="821500"/>
              </a:xfrm>
              <a:prstGeom prst="wedgeRectCallout">
                <a:avLst>
                  <a:gd name="adj1" fmla="val -51631"/>
                  <a:gd name="adj2" fmla="val 66810"/>
                </a:avLst>
              </a:prstGeom>
              <a:blipFill>
                <a:blip r:embed="rId5"/>
                <a:stretch>
                  <a:fillRect t="-18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DD4375A1-C81A-9FC3-865B-B711EA6F4F38}"/>
                  </a:ext>
                </a:extLst>
              </p:cNvPr>
              <p:cNvSpPr/>
              <p:nvPr/>
            </p:nvSpPr>
            <p:spPr>
              <a:xfrm>
                <a:off x="7510510" y="4318359"/>
                <a:ext cx="4665326" cy="967425"/>
              </a:xfrm>
              <a:prstGeom prst="wedgeRectCallout">
                <a:avLst>
                  <a:gd name="adj1" fmla="val -46116"/>
                  <a:gd name="adj2" fmla="val 624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such cases, we may need to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regularize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make some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simplifying assumptions 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such as features being conditionally independent given class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𝑘𝑑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- </a:t>
                </a:r>
                <a:r>
                  <a:rPr lang="en-GB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naïve Bayes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DD4375A1-C81A-9FC3-865B-B711EA6F4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10" y="4318359"/>
                <a:ext cx="4665326" cy="967425"/>
              </a:xfrm>
              <a:prstGeom prst="wedgeRectCallout">
                <a:avLst>
                  <a:gd name="adj1" fmla="val -46116"/>
                  <a:gd name="adj2" fmla="val 62425"/>
                </a:avLst>
              </a:prstGeom>
              <a:blipFill>
                <a:blip r:embed="rId6"/>
                <a:stretch>
                  <a:fillRect l="-521" t="-6011" b="-4426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479C17F-84CC-F220-0D66-76A6D820A72D}"/>
              </a:ext>
            </a:extLst>
          </p:cNvPr>
          <p:cNvSpPr/>
          <p:nvPr/>
        </p:nvSpPr>
        <p:spPr>
          <a:xfrm>
            <a:off x="8678825" y="3637595"/>
            <a:ext cx="3412024" cy="551611"/>
          </a:xfrm>
          <a:prstGeom prst="wedgeRectCallout">
            <a:avLst>
              <a:gd name="adj1" fmla="val -3804"/>
              <a:gd name="adj2" fmla="val 748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assumptions greatly reduce the number of parameters to be estimated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3ED0AE9-E6E5-E0A3-9330-D02E16E6FE14}"/>
                  </a:ext>
                </a:extLst>
              </p:cNvPr>
              <p:cNvSpPr/>
              <p:nvPr/>
            </p:nvSpPr>
            <p:spPr>
              <a:xfrm>
                <a:off x="8678825" y="2388093"/>
                <a:ext cx="2862146" cy="1040907"/>
              </a:xfrm>
              <a:prstGeom prst="wedgeRectCallout">
                <a:avLst>
                  <a:gd name="adj1" fmla="val -3804"/>
                  <a:gd name="adj2" fmla="val 748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E.g., if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multivariate Gaussian then assume it to have a diagonal covariance matrix instead of full covariance matrix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3ED0AE9-E6E5-E0A3-9330-D02E16E6F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25" y="2388093"/>
                <a:ext cx="2862146" cy="1040907"/>
              </a:xfrm>
              <a:prstGeom prst="wedgeRectCallout">
                <a:avLst>
                  <a:gd name="adj1" fmla="val -3804"/>
                  <a:gd name="adj2" fmla="val 74818"/>
                </a:avLst>
              </a:prstGeom>
              <a:blipFill>
                <a:blip r:embed="rId7"/>
                <a:stretch>
                  <a:fillRect l="-1059" t="-18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650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194"/>
    </mc:Choice>
    <mc:Fallback xmlns="">
      <p:transition spd="slow" advTm="339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Classification: At Test Time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Recall the form of the conditional distribution of the label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assume the class-marginal to be uniform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then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most likely label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AFE137-DBF3-95C2-D152-5F224C2F0F01}"/>
                  </a:ext>
                </a:extLst>
              </p:cNvPr>
              <p:cNvSpPr txBox="1"/>
              <p:nvPr/>
            </p:nvSpPr>
            <p:spPr>
              <a:xfrm>
                <a:off x="1545656" y="2193658"/>
                <a:ext cx="7263783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AFE137-DBF3-95C2-D152-5F224C2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56" y="2193658"/>
                <a:ext cx="7263783" cy="1043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B3E8D6-3C2A-C441-165A-4603D80E9E5C}"/>
                  </a:ext>
                </a:extLst>
              </p:cNvPr>
              <p:cNvSpPr txBox="1"/>
              <p:nvPr/>
            </p:nvSpPr>
            <p:spPr>
              <a:xfrm>
                <a:off x="4105338" y="3429000"/>
                <a:ext cx="49021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B3E8D6-3C2A-C441-165A-4603D80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338" y="3429000"/>
                <a:ext cx="49021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BF8B2E78-6966-E9C6-B851-708DF8BFEFCF}"/>
                  </a:ext>
                </a:extLst>
              </p:cNvPr>
              <p:cNvSpPr/>
              <p:nvPr/>
            </p:nvSpPr>
            <p:spPr>
              <a:xfrm>
                <a:off x="9049914" y="1537563"/>
                <a:ext cx="2713711" cy="821500"/>
              </a:xfrm>
              <a:prstGeom prst="wedgeRectCallout">
                <a:avLst>
                  <a:gd name="adj1" fmla="val -58317"/>
                  <a:gd name="adj2" fmla="val 3180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Class-conditional distribution of inputs accounts for the shape/spread of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BF8B2E78-6966-E9C6-B851-708DF8BFE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914" y="1537563"/>
                <a:ext cx="2713711" cy="821500"/>
              </a:xfrm>
              <a:prstGeom prst="wedgeRectCallout">
                <a:avLst>
                  <a:gd name="adj1" fmla="val -58317"/>
                  <a:gd name="adj2" fmla="val 31802"/>
                </a:avLst>
              </a:prstGeom>
              <a:blipFill>
                <a:blip r:embed="rId6"/>
                <a:stretch>
                  <a:fillRect t="-1449" r="-820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338DB8D3-760E-B30B-7468-127A400021A6}"/>
                  </a:ext>
                </a:extLst>
              </p:cNvPr>
              <p:cNvSpPr/>
              <p:nvPr/>
            </p:nvSpPr>
            <p:spPr>
              <a:xfrm>
                <a:off x="1577412" y="1560472"/>
                <a:ext cx="2713711" cy="821500"/>
              </a:xfrm>
              <a:prstGeom prst="wedgeRectCallout">
                <a:avLst>
                  <a:gd name="adj1" fmla="val 62137"/>
                  <a:gd name="adj2" fmla="val 368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Class-marginal accounts for the frequency of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labels in the training data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338DB8D3-760E-B30B-7468-127A40002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12" y="1560472"/>
                <a:ext cx="2713711" cy="821500"/>
              </a:xfrm>
              <a:prstGeom prst="wedgeRectCallout">
                <a:avLst>
                  <a:gd name="adj1" fmla="val 62137"/>
                  <a:gd name="adj2" fmla="val 36888"/>
                </a:avLst>
              </a:prstGeom>
              <a:blipFill>
                <a:blip r:embed="rId7"/>
                <a:stretch>
                  <a:fillRect l="-988"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80928-2AAE-7EFD-7E4B-8ECB4876F614}"/>
                  </a:ext>
                </a:extLst>
              </p:cNvPr>
              <p:cNvSpPr txBox="1"/>
              <p:nvPr/>
            </p:nvSpPr>
            <p:spPr>
              <a:xfrm>
                <a:off x="3481043" y="5470605"/>
                <a:ext cx="4465646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80928-2AAE-7EFD-7E4B-8ECB4876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043" y="5470605"/>
                <a:ext cx="4465646" cy="513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FB5EAD-FC61-EF28-9B6D-2519A6A0F551}"/>
                  </a:ext>
                </a:extLst>
              </p:cNvPr>
              <p:cNvSpPr txBox="1"/>
              <p:nvPr/>
            </p:nvSpPr>
            <p:spPr>
              <a:xfrm>
                <a:off x="4256681" y="4155583"/>
                <a:ext cx="3137718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∝ </m:t>
                      </m:r>
                      <m:sSub>
                        <m:sSubPr>
                          <m:ctrlPr>
                            <a:rPr lang="en-I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FB5EAD-FC61-EF28-9B6D-2519A6A0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81" y="4155583"/>
                <a:ext cx="3137718" cy="513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92E2622-1E52-72A0-752E-DD3CE5FF783A}"/>
                  </a:ext>
                </a:extLst>
              </p:cNvPr>
              <p:cNvSpPr/>
              <p:nvPr/>
            </p:nvSpPr>
            <p:spPr>
              <a:xfrm>
                <a:off x="755531" y="3669133"/>
                <a:ext cx="3010864" cy="1227933"/>
              </a:xfrm>
              <a:prstGeom prst="wedgeRectCallout">
                <a:avLst>
                  <a:gd name="adj1" fmla="val 62727"/>
                  <a:gd name="adj2" fmla="val 1307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proportional to the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fraction of training inputs from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times the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under the distribution of inputs from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92E2622-1E52-72A0-752E-DD3CE5FF7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1" y="3669133"/>
                <a:ext cx="3010864" cy="1227933"/>
              </a:xfrm>
              <a:prstGeom prst="wedgeRectCallout">
                <a:avLst>
                  <a:gd name="adj1" fmla="val 62727"/>
                  <a:gd name="adj2" fmla="val 13075"/>
                </a:avLst>
              </a:prstGeom>
              <a:blipFill>
                <a:blip r:embed="rId10"/>
                <a:stretch>
                  <a:fillRect l="-888" t="-4412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458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194"/>
    </mc:Choice>
    <mc:Fallback xmlns="">
      <p:transition spd="slow" advTm="339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Gen.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Classifn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. using Gaussian Class-conditionals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generative classification model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each class-conditional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to be a Gaussian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Class marginal is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denote the parameters of the model collectively by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GB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estimate these using MLE/MAP/Bayesian inference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Already saw the MLE solution for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(can also do MAP)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MLE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solidFill>
                      <a:srgbClr val="B806AB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IN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80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18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000" dirty="0">
                    <a:solidFill>
                      <a:srgbClr val="B806AB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IN" sz="20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0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00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using point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(MLE/MAP) for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predictive distribution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9F155-ACE4-473F-829F-674C24BDEC32}"/>
                  </a:ext>
                </a:extLst>
              </p:cNvPr>
              <p:cNvSpPr txBox="1"/>
              <p:nvPr/>
            </p:nvSpPr>
            <p:spPr>
              <a:xfrm>
                <a:off x="1604256" y="2434239"/>
                <a:ext cx="6335965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IN" sz="2000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9F155-ACE4-473F-829F-674C24BD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56" y="2434239"/>
                <a:ext cx="6335965" cy="707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284C03-8C47-4136-98B1-953E72921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421" y="5902855"/>
            <a:ext cx="6115050" cy="925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F44BA-CEE2-4043-8390-1B69728534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7307" y="2059414"/>
            <a:ext cx="1004822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28EF77E-D1F3-4702-8188-8FC709EC52D6}"/>
              </a:ext>
            </a:extLst>
          </p:cNvPr>
          <p:cNvSpPr/>
          <p:nvPr/>
        </p:nvSpPr>
        <p:spPr>
          <a:xfrm>
            <a:off x="9039294" y="2176389"/>
            <a:ext cx="1867495" cy="965223"/>
          </a:xfrm>
          <a:prstGeom prst="wedgeRectCallout">
            <a:avLst>
              <a:gd name="adj1" fmla="val 65762"/>
              <a:gd name="adj2" fmla="val -174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Since the Gaussian’s covariance models its shape, we can learn the shape of each class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9BBE79A-0939-4D06-850F-D7A9A87CB25A}"/>
              </a:ext>
            </a:extLst>
          </p:cNvPr>
          <p:cNvSpPr/>
          <p:nvPr/>
        </p:nvSpPr>
        <p:spPr>
          <a:xfrm>
            <a:off x="9973041" y="1040236"/>
            <a:ext cx="1867495" cy="965223"/>
          </a:xfrm>
          <a:prstGeom prst="wedgeRectCallout">
            <a:avLst>
              <a:gd name="adj1" fmla="val -46447"/>
              <a:gd name="adj2" fmla="val 674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benefit of modeling each class by a distribution (recall that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had issues)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7048855-AAD5-45E5-9081-7C649106329C}"/>
              </a:ext>
            </a:extLst>
          </p:cNvPr>
          <p:cNvSpPr/>
          <p:nvPr/>
        </p:nvSpPr>
        <p:spPr>
          <a:xfrm>
            <a:off x="9039294" y="5029583"/>
            <a:ext cx="2380884" cy="748639"/>
          </a:xfrm>
          <a:prstGeom prst="wedgeRectCallout">
            <a:avLst>
              <a:gd name="adj1" fmla="val -62048"/>
              <a:gd name="adj2" fmla="val -233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Exercise: Try to derive this. I will provide a separate note containing the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B82ACBE-5317-426B-9962-1353BE6A348A}"/>
                  </a:ext>
                </a:extLst>
              </p:cNvPr>
              <p:cNvSpPr/>
              <p:nvPr/>
            </p:nvSpPr>
            <p:spPr>
              <a:xfrm>
                <a:off x="413814" y="5939679"/>
                <a:ext cx="2380884" cy="839189"/>
              </a:xfrm>
              <a:prstGeom prst="wedgeRectCallout">
                <a:avLst>
                  <a:gd name="adj1" fmla="val 60771"/>
                  <a:gd name="adj2" fmla="val 122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predict the most likely class for the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by comparing these probabilities for all values of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B82ACBE-5317-426B-9962-1353BE6A3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14" y="5939679"/>
                <a:ext cx="2380884" cy="839189"/>
              </a:xfrm>
              <a:prstGeom prst="wedgeRectCallout">
                <a:avLst>
                  <a:gd name="adj1" fmla="val 60771"/>
                  <a:gd name="adj2" fmla="val 12238"/>
                </a:avLst>
              </a:prstGeom>
              <a:blipFill>
                <a:blip r:embed="rId9"/>
                <a:stretch>
                  <a:fillRect l="-457" t="-6383" b="-1205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74F9A3C-8FD2-4E94-B448-47DBBC52C10C}"/>
              </a:ext>
            </a:extLst>
          </p:cNvPr>
          <p:cNvSpPr/>
          <p:nvPr/>
        </p:nvSpPr>
        <p:spPr>
          <a:xfrm>
            <a:off x="9526038" y="5823497"/>
            <a:ext cx="2380884" cy="965223"/>
          </a:xfrm>
          <a:prstGeom prst="wedgeRectCallout">
            <a:avLst>
              <a:gd name="adj1" fmla="val -62448"/>
              <a:gd name="adj2" fmla="val 188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the exponent has a </a:t>
            </a:r>
            <a:r>
              <a:rPr lang="en-IN" sz="14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 distance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 term. Also, accounts for the </a:t>
            </a:r>
            <a:r>
              <a:rPr lang="en-IN" sz="1400" dirty="0">
                <a:solidFill>
                  <a:srgbClr val="00B050"/>
                </a:solidFill>
                <a:latin typeface="Abadi Extra Light" panose="020B0204020104020204" pitchFamily="34" charset="0"/>
              </a:rPr>
              <a:t>fraction of training examples in class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6D81F3D-AEC5-4E1C-B6B6-097BF663B9A1}"/>
                  </a:ext>
                </a:extLst>
              </p:cNvPr>
              <p:cNvSpPr/>
              <p:nvPr/>
            </p:nvSpPr>
            <p:spPr>
              <a:xfrm>
                <a:off x="9208805" y="4211142"/>
                <a:ext cx="2631731" cy="748639"/>
              </a:xfrm>
              <a:prstGeom prst="wedgeRectCallout">
                <a:avLst>
                  <a:gd name="adj1" fmla="val 525"/>
                  <a:gd name="adj2" fmla="val 644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do MAP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using a Gaussian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inverse Wishart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6D81F3D-AEC5-4E1C-B6B6-097BF663B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805" y="4211142"/>
                <a:ext cx="2631731" cy="748639"/>
              </a:xfrm>
              <a:prstGeom prst="wedgeRectCallout">
                <a:avLst>
                  <a:gd name="adj1" fmla="val 525"/>
                  <a:gd name="adj2" fmla="val 64403"/>
                </a:avLst>
              </a:prstGeom>
              <a:blipFill>
                <a:blip r:embed="rId10"/>
                <a:stretch>
                  <a:fillRect l="-46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5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864"/>
    </mc:Choice>
    <mc:Fallback xmlns="">
      <p:transition spd="slow" advTm="558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Boundary with Gaussian Class-Conditional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As we saw, the prediction rule when using Gaussian class-conditional</a:t>
            </a: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 decision boundary between any pair of classes will be a </a:t>
            </a:r>
            <a:r>
              <a:rPr lang="en-GB" sz="2600" b="1" dirty="0">
                <a:solidFill>
                  <a:srgbClr val="A21C8C"/>
                </a:solidFill>
                <a:latin typeface="Abadi Extra Light" panose="020B0204020104020204" pitchFamily="34" charset="0"/>
              </a:rPr>
              <a:t>quadratic curve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DF9D8-BC71-4FE5-BE7C-8B297AD8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652588"/>
            <a:ext cx="75342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E84392-352B-4EE4-808E-8CD8CE0D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533775"/>
            <a:ext cx="3371850" cy="2619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CFF80-B5BA-4BDD-9AAD-42AA3BA92A32}"/>
                  </a:ext>
                </a:extLst>
              </p:cNvPr>
              <p:cNvSpPr txBox="1"/>
              <p:nvPr/>
            </p:nvSpPr>
            <p:spPr>
              <a:xfrm>
                <a:off x="3867151" y="3533775"/>
                <a:ext cx="81387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Reason: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For any two classes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at the decision boundary, we will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. Comparing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their logs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and ignoring terms that don’t contain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can easily see that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Decision boundary contains all inputs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that satisfy the above</a:t>
                </a: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This is a </a:t>
                </a:r>
                <a:r>
                  <a:rPr lang="en-GB" sz="24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quadratic function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(this model is sometimes referred to </a:t>
                </a:r>
                <a:r>
                  <a:rPr lang="en-GB" sz="24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Quadratic Discriminant Analysis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CFF80-B5BA-4BDD-9AAD-42AA3BA9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1" y="3533775"/>
                <a:ext cx="8138712" cy="3046988"/>
              </a:xfrm>
              <a:prstGeom prst="rect">
                <a:avLst/>
              </a:prstGeom>
              <a:blipFill>
                <a:blip r:embed="rId7"/>
                <a:stretch>
                  <a:fillRect l="-1124" t="-1800" r="-1124" b="-3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865C779-8E56-428F-9E46-F4BFEAC0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325" y="5057269"/>
            <a:ext cx="6410325" cy="4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1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089"/>
    </mc:Choice>
    <mc:Fallback xmlns="">
      <p:transition spd="slow" advTm="218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6|24.4|16|12.5|25.9|23.8|49.5|3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.3|16.3|4.1|23.2|8.1|83.5|5|5.7|7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.9|24.6|15|29|16.6|43.6|1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9.9|14.8|33.1|8.5|24.2|27.7|36.1|10.2|21.2|19.7|73|15.4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.8|27.8|14.3|26.1|8.6|32.8|12.7|27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10.6|55.9|9.9|46.6|1.8|14.1|17.3|36.4|9.9|16.3|19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1|75.1|53.7|38.8|1.5|11.8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.7|13.5|14.2|25.5|20.5|15.8|45.5|17.1|14.8|38.8|29.1|16.4|42.9|3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9.9|14.8|33.1|8.5|24.2|27.7|36.1|10.2|21.2|19.7|73|15.4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9.9|14.8|33.1|8.5|24.2|27.7|36.1|10.2|21.2|19.7|73|15.4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0.4|6.4|9.2|48.7|36.7|26.6|26.3|8|12.1|42.7|55.9|56|12.4|55.1|3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35.7|22.5|36|47.7|38|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7.1|8.6|35.2|23.4|52.1|59.8|51.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22176</TotalTime>
  <Words>2404</Words>
  <Application>Microsoft Macintosh PowerPoint</Application>
  <PresentationFormat>Widescreen</PresentationFormat>
  <Paragraphs>347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Probabilistic Models for Supervised Learning (contd)</vt:lpstr>
      <vt:lpstr>Recap: Prob. Models for Supervised Learning</vt:lpstr>
      <vt:lpstr>Generative Classification: A Basic Idea</vt:lpstr>
      <vt:lpstr>Generative Classification</vt:lpstr>
      <vt:lpstr>Estimating Class Marginals</vt:lpstr>
      <vt:lpstr>Estimating Class-Conditionals</vt:lpstr>
      <vt:lpstr>Generative Classification: At Test Time</vt:lpstr>
      <vt:lpstr>Gen. Classifn. using Gaussian Class-conditionals</vt:lpstr>
      <vt:lpstr>Decision Boundary with Gaussian Class-Conditional</vt:lpstr>
      <vt:lpstr>Decision Boundary with Gaussian Class-Conditional</vt:lpstr>
      <vt:lpstr>A Closer Look at the Linear Case</vt:lpstr>
      <vt:lpstr>A Very Special Case: LwP Revisited</vt:lpstr>
      <vt:lpstr>Unsupervised Generative Classification</vt:lpstr>
      <vt:lpstr>Generative Models for Regression</vt:lpstr>
      <vt:lpstr>Discriminative vs Generative</vt:lpstr>
      <vt:lpstr>Discriminative vs Generative (Contd)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Om Singh</cp:lastModifiedBy>
  <cp:revision>633</cp:revision>
  <dcterms:created xsi:type="dcterms:W3CDTF">2020-07-07T20:42:16Z</dcterms:created>
  <dcterms:modified xsi:type="dcterms:W3CDTF">2023-10-18T06:24:06Z</dcterms:modified>
</cp:coreProperties>
</file>