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Poppins Medium"/>
      <p:regular r:id="rId40"/>
      <p:bold r:id="rId41"/>
      <p:italic r:id="rId42"/>
      <p:boldItalic r:id="rId43"/>
    </p:embeddedFont>
    <p:embeddedFont>
      <p:font typeface="Average"/>
      <p:regular r:id="rId44"/>
    </p:embeddedFont>
    <p:embeddedFont>
      <p:font typeface="Poppins Black"/>
      <p:bold r:id="rId45"/>
      <p:boldItalic r:id="rId46"/>
    </p:embeddedFont>
    <p:embeddedFont>
      <p:font typeface="Poppins SemiBold"/>
      <p:regular r:id="rId47"/>
      <p:bold r:id="rId48"/>
      <p:italic r:id="rId49"/>
      <p:boldItalic r:id="rId50"/>
    </p:embeddedFont>
    <p:embeddedFont>
      <p:font typeface="Alfa Slab One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regular.fntdata"/><Relationship Id="rId42" Type="http://schemas.openxmlformats.org/officeDocument/2006/relationships/font" Target="fonts/PoppinsMedium-italic.fntdata"/><Relationship Id="rId41" Type="http://schemas.openxmlformats.org/officeDocument/2006/relationships/font" Target="fonts/PoppinsMedium-bold.fntdata"/><Relationship Id="rId44" Type="http://schemas.openxmlformats.org/officeDocument/2006/relationships/font" Target="fonts/Average-regular.fntdata"/><Relationship Id="rId43" Type="http://schemas.openxmlformats.org/officeDocument/2006/relationships/font" Target="fonts/PoppinsMedium-boldItalic.fntdata"/><Relationship Id="rId46" Type="http://schemas.openxmlformats.org/officeDocument/2006/relationships/font" Target="fonts/PoppinsBlack-boldItalic.fntdata"/><Relationship Id="rId45" Type="http://schemas.openxmlformats.org/officeDocument/2006/relationships/font" Target="fonts/Poppins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SemiBold-bold.fntdata"/><Relationship Id="rId47" Type="http://schemas.openxmlformats.org/officeDocument/2006/relationships/font" Target="fonts/PoppinsSemiBold-regular.fntdata"/><Relationship Id="rId49" Type="http://schemas.openxmlformats.org/officeDocument/2006/relationships/font" Target="fonts/Poppi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Montserrat-bold.fntdata"/><Relationship Id="rId32" Type="http://schemas.openxmlformats.org/officeDocument/2006/relationships/font" Target="fonts/Montserrat-regular.fntdata"/><Relationship Id="rId35" Type="http://schemas.openxmlformats.org/officeDocument/2006/relationships/font" Target="fonts/Montserrat-boldItalic.fntdata"/><Relationship Id="rId34" Type="http://schemas.openxmlformats.org/officeDocument/2006/relationships/font" Target="fonts/Montserrat-italic.fntdata"/><Relationship Id="rId37" Type="http://schemas.openxmlformats.org/officeDocument/2006/relationships/font" Target="fonts/Lato-bold.fntdata"/><Relationship Id="rId36" Type="http://schemas.openxmlformats.org/officeDocument/2006/relationships/font" Target="fonts/Lato-regular.fntdata"/><Relationship Id="rId39" Type="http://schemas.openxmlformats.org/officeDocument/2006/relationships/font" Target="fonts/Lato-boldItalic.fntdata"/><Relationship Id="rId38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29" Type="http://schemas.openxmlformats.org/officeDocument/2006/relationships/font" Target="fonts/Roboto-bold.fntdata"/><Relationship Id="rId51" Type="http://schemas.openxmlformats.org/officeDocument/2006/relationships/font" Target="fonts/AlfaSlabOne-regular.fntdata"/><Relationship Id="rId50" Type="http://schemas.openxmlformats.org/officeDocument/2006/relationships/font" Target="fonts/Poppins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@Pritam for another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60a94ea0_0_2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360a94ea0_0_2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360a9522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360a9522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360a9522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360a9522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60a9522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60a9522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360a9522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360a9522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60a9522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360a9522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60a9522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360a9522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from Harshit Sir for some ideas.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60a9522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360a9522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in few website references also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2afc108c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2afc108c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60a94ea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60a94ea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60a94ea0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60a94ea0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60a95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360a95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60a94ea0_0_2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60a94ea0_0_2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60a9522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60a9522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60a94ea0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60a94ea0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60a94ea0_0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60a94ea0_0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60a94ea0_0_1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60a94ea0_0_1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eras.io/api/" TargetMode="External"/><Relationship Id="rId4" Type="http://schemas.openxmlformats.org/officeDocument/2006/relationships/hyperlink" Target="https://scikit-learn.org/stabl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P6Zc5I_4Ad8tK2T6UltKY01u6Gx0Ok8OHgQyJvKzEFAHEZE9A8mKHJ0ZA83tcuPINNdHkskP25Ld5PR-5Co6w6xESgMBsT1r4HSERydDCl_yodKnbYmR4iWMzMX7DsvtWimk_3l9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75" y="534950"/>
            <a:ext cx="1361725" cy="13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014800" y="389950"/>
            <a:ext cx="67827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Microstrip Line Fed Dielectric Resonator Antenna Optimization using ML Algorithms</a:t>
            </a:r>
            <a:endParaRPr b="1" sz="28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14800" y="1711038"/>
            <a:ext cx="56148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35"/>
              <a:buNone/>
            </a:pPr>
            <a:r>
              <a:rPr lang="en" sz="140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 of </a:t>
            </a:r>
            <a:r>
              <a:rPr b="1" lang="en" sz="140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Electronics and Communication Engineering</a:t>
            </a:r>
            <a:r>
              <a:rPr lang="en" sz="140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5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55925" y="3156125"/>
            <a:ext cx="36339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Group 50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 Singh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20185092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Prateek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20185036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Pritam Rauniyar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20185144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74600" y="3156125"/>
            <a:ext cx="29622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Project Supervisor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Dr. Anand Sharma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Assistant Professor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ECED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297500" y="1463040"/>
            <a:ext cx="34032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HFSS parametric was used to vary dimensions of the substrate, and with this variation a dataset was generated.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448" y="4021040"/>
            <a:ext cx="666650" cy="6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850" y="4071590"/>
            <a:ext cx="565550" cy="5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5">
            <a:alphaModFix/>
          </a:blip>
          <a:srcRect b="0" l="0" r="37292" t="0"/>
          <a:stretch/>
        </p:blipFill>
        <p:spPr>
          <a:xfrm>
            <a:off x="1297500" y="2467240"/>
            <a:ext cx="3720600" cy="795600"/>
          </a:xfrm>
          <a:prstGeom prst="roundRect">
            <a:avLst>
              <a:gd fmla="val 10447" name="adj"/>
            </a:avLst>
          </a:prstGeom>
          <a:noFill/>
          <a:ln>
            <a:noFill/>
          </a:ln>
          <a:effectLst>
            <a:outerShdw blurRad="271463" rotWithShape="0" algn="bl" dir="7920000" dist="228600">
              <a:srgbClr val="000000">
                <a:alpha val="38000"/>
              </a:srgbClr>
            </a:outerShdw>
          </a:effectLst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6">
            <a:alphaModFix/>
          </a:blip>
          <a:srcRect b="10506" l="0" r="2543" t="0"/>
          <a:stretch/>
        </p:blipFill>
        <p:spPr>
          <a:xfrm>
            <a:off x="5923450" y="1468703"/>
            <a:ext cx="2894700" cy="2558400"/>
          </a:xfrm>
          <a:prstGeom prst="roundRect">
            <a:avLst>
              <a:gd fmla="val 7210" name="adj"/>
            </a:avLst>
          </a:prstGeom>
          <a:noFill/>
          <a:ln>
            <a:noFill/>
          </a:ln>
          <a:effectLst>
            <a:outerShdw blurRad="285750" rotWithShape="0" algn="bl" dir="8100000" dist="209550">
              <a:srgbClr val="000000">
                <a:alpha val="42000"/>
              </a:srgbClr>
            </a:outerShdw>
          </a:effectLst>
        </p:spPr>
      </p:pic>
      <p:sp>
        <p:nvSpPr>
          <p:cNvPr id="184" name="Google Shape;184;p22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5923450" y="4177378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Generated dataset in a .csv format.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297500" y="1463040"/>
            <a:ext cx="43881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dataset was separated into test and training set. The training set was used to train all the models.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of ANN model was done with a batch size of 10 and 100 epochs.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KNN the value of k = 5 was taken.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models are trained to predict the values of S11 for a particular frequency with a given antenna parameter.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450" y="1118950"/>
            <a:ext cx="2106600" cy="1516800"/>
          </a:xfrm>
          <a:prstGeom prst="roundRect">
            <a:avLst>
              <a:gd fmla="val 10103" name="adj"/>
            </a:avLst>
          </a:prstGeom>
          <a:noFill/>
          <a:ln>
            <a:noFill/>
          </a:ln>
          <a:effectLst>
            <a:outerShdw blurRad="714375" rotWithShape="0" algn="bl" dir="7740000" dist="180975">
              <a:srgbClr val="000000">
                <a:alpha val="31000"/>
              </a:srgbClr>
            </a:outerShdw>
          </a:effectLst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450" y="2790250"/>
            <a:ext cx="2106600" cy="1516500"/>
          </a:xfrm>
          <a:prstGeom prst="roundRect">
            <a:avLst>
              <a:gd fmla="val 8168" name="adj"/>
            </a:avLst>
          </a:prstGeom>
          <a:noFill/>
          <a:ln>
            <a:noFill/>
          </a:ln>
          <a:effectLst>
            <a:outerShdw blurRad="357188" rotWithShape="0" algn="bl" dir="8760000" dist="209550">
              <a:srgbClr val="000000">
                <a:alpha val="38000"/>
              </a:srgbClr>
            </a:outerShdw>
          </a:effectLst>
        </p:spPr>
      </p:pic>
      <p:sp>
        <p:nvSpPr>
          <p:cNvPr id="195" name="Google Shape;195;p23"/>
          <p:cNvSpPr txBox="1"/>
          <p:nvPr/>
        </p:nvSpPr>
        <p:spPr>
          <a:xfrm>
            <a:off x="6337450" y="4461250"/>
            <a:ext cx="21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Training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 Analysis of ANN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1297500" y="1463040"/>
            <a:ext cx="38781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test dataset was used to check the prediction accuracy of each model.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Predicted values were compared with the actual values to determine few accuracy metrics.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analysing these metrics, models were tuned to get better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prediction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results.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2621" l="3294" r="4173" t="4760"/>
          <a:stretch/>
        </p:blipFill>
        <p:spPr>
          <a:xfrm>
            <a:off x="5376875" y="1463040"/>
            <a:ext cx="3411300" cy="1636500"/>
          </a:xfrm>
          <a:prstGeom prst="roundRect">
            <a:avLst>
              <a:gd fmla="val 8468" name="adj"/>
            </a:avLst>
          </a:prstGeom>
          <a:noFill/>
          <a:ln>
            <a:noFill/>
          </a:ln>
          <a:effectLst>
            <a:outerShdw blurRad="385763" rotWithShape="0" algn="bl" dir="7920000" dist="238125">
              <a:srgbClr val="000000">
                <a:alpha val="39000"/>
              </a:srgbClr>
            </a:outerShdw>
          </a:effectLst>
        </p:spPr>
      </p:pic>
      <p:sp>
        <p:nvSpPr>
          <p:cNvPr id="204" name="Google Shape;204;p24"/>
          <p:cNvSpPr txBox="1"/>
          <p:nvPr/>
        </p:nvSpPr>
        <p:spPr>
          <a:xfrm>
            <a:off x="5376875" y="3254750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Prediction metrics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#Analysis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950" y="1316825"/>
            <a:ext cx="2286000" cy="1645800"/>
          </a:xfrm>
          <a:prstGeom prst="roundRect">
            <a:avLst>
              <a:gd fmla="val 9397" name="adj"/>
            </a:avLst>
          </a:prstGeom>
          <a:noFill/>
          <a:ln>
            <a:noFill/>
          </a:ln>
          <a:effectLst>
            <a:outerShdw blurRad="314325" rotWithShape="0" algn="bl" dir="7200000" dist="180975">
              <a:srgbClr val="000000">
                <a:alpha val="50000"/>
              </a:srgbClr>
            </a:outerShdw>
          </a:effectLst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525" y="1316825"/>
            <a:ext cx="2286000" cy="1645800"/>
          </a:xfrm>
          <a:prstGeom prst="roundRect">
            <a:avLst>
              <a:gd fmla="val 10641" name="adj"/>
            </a:avLst>
          </a:prstGeom>
          <a:noFill/>
          <a:ln>
            <a:noFill/>
          </a:ln>
          <a:effectLst>
            <a:outerShdw blurRad="342900" rotWithShape="0" algn="bl" dir="6960000" dist="219075">
              <a:srgbClr val="000000">
                <a:alpha val="50000"/>
              </a:srgbClr>
            </a:outerShdw>
          </a:effectLst>
        </p:spPr>
      </p:pic>
      <p:pic>
        <p:nvPicPr>
          <p:cNvPr id="213" name="Google Shape;2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988" y="3154125"/>
            <a:ext cx="2286000" cy="1645800"/>
          </a:xfrm>
          <a:prstGeom prst="roundRect">
            <a:avLst>
              <a:gd fmla="val 9768" name="adj"/>
            </a:avLst>
          </a:prstGeom>
          <a:noFill/>
          <a:ln>
            <a:noFill/>
          </a:ln>
          <a:effectLst>
            <a:outerShdw blurRad="357188" rotWithShape="0" algn="bl" dir="6360000" dist="219075">
              <a:srgbClr val="000000">
                <a:alpha val="50000"/>
              </a:srgbClr>
            </a:outerShdw>
          </a:effectLst>
        </p:spPr>
      </p:pic>
      <p:pic>
        <p:nvPicPr>
          <p:cNvPr id="214" name="Google Shape;21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0352" y="3154125"/>
            <a:ext cx="2286000" cy="1645800"/>
          </a:xfrm>
          <a:prstGeom prst="roundRect">
            <a:avLst>
              <a:gd fmla="val 10042" name="adj"/>
            </a:avLst>
          </a:prstGeom>
          <a:noFill/>
          <a:ln>
            <a:noFill/>
          </a:ln>
          <a:effectLst>
            <a:outerShdw blurRad="314325" rotWithShape="0" algn="bl" dir="7860000" dist="238125">
              <a:srgbClr val="000000">
                <a:alpha val="50000"/>
              </a:srgbClr>
            </a:outerShdw>
          </a:effectLst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7">
            <a:alphaModFix/>
          </a:blip>
          <a:srcRect b="0" l="0" r="3194" t="0"/>
          <a:stretch/>
        </p:blipFill>
        <p:spPr>
          <a:xfrm>
            <a:off x="1071999" y="1316825"/>
            <a:ext cx="2286000" cy="1645800"/>
          </a:xfrm>
          <a:prstGeom prst="roundRect">
            <a:avLst>
              <a:gd fmla="val 9122" name="adj"/>
            </a:avLst>
          </a:prstGeom>
          <a:noFill/>
          <a:ln>
            <a:noFill/>
          </a:ln>
          <a:effectLst>
            <a:outerShdw blurRad="342900" rotWithShape="0" algn="bl" dir="8220000" dist="133350">
              <a:srgbClr val="000000">
                <a:alpha val="50000"/>
              </a:srgbClr>
            </a:outerShdw>
          </a:effectLst>
        </p:spPr>
      </p:pic>
      <p:sp>
        <p:nvSpPr>
          <p:cNvPr id="216" name="Google Shape;216;p25"/>
          <p:cNvSpPr txBox="1"/>
          <p:nvPr/>
        </p:nvSpPr>
        <p:spPr>
          <a:xfrm>
            <a:off x="6436875" y="3384375"/>
            <a:ext cx="2133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ANN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Decision Tree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KNN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Random Forest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XGBoost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297500" y="1463040"/>
            <a:ext cx="35244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 prediction and accuracy analysis, some random data-samples were generated.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these samples the S11 value was determined from HFSS and from each values.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comparing both the values the percentage error was calculated.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Though ANN is considered better for prediction, outputs are not satisfactory comparatively as we are dealing with small dataset.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#Analysis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525" y="1463040"/>
            <a:ext cx="3643200" cy="1376400"/>
          </a:xfrm>
          <a:prstGeom prst="roundRect">
            <a:avLst>
              <a:gd fmla="val 9005" name="adj"/>
            </a:avLst>
          </a:prstGeom>
          <a:noFill/>
          <a:ln>
            <a:noFill/>
          </a:ln>
          <a:effectLst>
            <a:outerShdw blurRad="428625" rotWithShape="0" algn="bl" dir="8760000" dist="200025">
              <a:srgbClr val="000000">
                <a:alpha val="50000"/>
              </a:srgbClr>
            </a:outerShdw>
          </a:effectLst>
        </p:spPr>
      </p:pic>
      <p:sp>
        <p:nvSpPr>
          <p:cNvPr id="225" name="Google Shape;225;p26"/>
          <p:cNvSpPr txBox="1"/>
          <p:nvPr/>
        </p:nvSpPr>
        <p:spPr>
          <a:xfrm>
            <a:off x="5272525" y="2994650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Random data samples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280160" y="1463040"/>
            <a:ext cx="6460500" cy="29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Prediction of antenna performance  proved to be way optimized and faster then the traditional optimization method.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Once the model was predicted for some training data, it was able to do the prediction for a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variety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of sample inputs.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computation power required to train the model initially was quite high but with a trained model making prediction was very much compute feasible.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study thus shows that ML techniques may be able to enable versatile and potentially automated design of antennas which will be beneficial for a number of applications including IoT.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#Conclusion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Prospects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297500" y="1463040"/>
            <a:ext cx="56676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now these techniques have only been applied to CDRA, these could be extended to other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antenna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designs in later iterations.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our study we have just considered S11 for optimization but other parameters can also be studied like radiation pattern and beam tilting.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Physical antenna fabrication can be done to better test out the optimization feasibility and accuracy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practically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#Conclusion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1297500" y="1463040"/>
            <a:ext cx="67578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Yashika Sharma , Hao Helen Zhang, and Hao Xin , Fellow, IEEE, “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Machine Learning Techniques for Optimizing Design of Double T-Shaped Monopole Antenna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”,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IEEE TRANSACTIONS ON ANTENNAS AND PROPAGATION, VOL. 68, NO. 7, JULY 2020.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Qi Wu , Member, IEEE, Haiming Wang , Member, IEEE, and Wei Hong , Fellow, IEEE, “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Multistage Collaborative Machine Learning and Its Application to Antenna Modeling and Optimization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”, IEEE TRANSACTIONS ON ANTENNAS AND PROPAGATION, VOL. 68, NO. 5, MAY 2020.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 References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Keras API reference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scikit-learn: machine learning in Python — scikit-learn 1.0.1 documentation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/>
        </p:nvSpPr>
        <p:spPr>
          <a:xfrm>
            <a:off x="1255650" y="1956000"/>
            <a:ext cx="6632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Thankyou!</a:t>
            </a:r>
            <a:endParaRPr sz="68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280163" y="1463040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Overview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280163" y="1788541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280163" y="2114041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Study</a:t>
            </a:r>
            <a:endParaRPr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280163" y="2439542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Implementation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280163" y="2765042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280160" y="3090540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80160" y="3416040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280162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280160" y="3416040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References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234440" y="1463040"/>
            <a:ext cx="63105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Recently there has been an immense growth in the demand of application-specific antennas. Hence an efficient way to design antennas is required.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is where ML techniques can be really beneficial . It can be used as an data analysis and decision making tool which can optimize antenna design even with large no. of parameters in an efficient way 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393775" y="393750"/>
            <a:ext cx="15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#Overview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00" y="3903425"/>
            <a:ext cx="794825" cy="7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850" y="3951052"/>
            <a:ext cx="699604" cy="6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28016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280160" y="1463040"/>
            <a:ext cx="63330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Detailed analysis and systematic comparison of various ML techniques for antennas.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Work on ML-based methods for automated antenna design optimization.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Evaluating, the performance in terms of prediction accuracy and robustness and making comparisons with EM simulations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Conclude on the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feasibility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versatility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of ML in automated antenna design which could be beneficial in a number of applications.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65200" y="393750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#Introduction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5224850" y="1463040"/>
            <a:ext cx="3333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main advantage of these techniques is once we have the relation model , we can predict the output for any data point 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97500" y="3568300"/>
            <a:ext cx="72000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The other potential algorithms could have been genetic algorithms or particle swarm optimization but the problem with these is that we need to identify a global maxima or minima</a:t>
            </a:r>
            <a:endParaRPr sz="13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280160" y="1463040"/>
            <a:ext cx="37989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(Artificial Neural Networks) 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KNN </a:t>
            </a:r>
            <a:r>
              <a:rPr i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(K-nearest neighbours)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#Study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28016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 Techniques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297500" y="393750"/>
            <a:ext cx="3798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Leveraged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Tools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280160" y="1463040"/>
            <a:ext cx="75342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HFSS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acronym stands for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High-Frequency Structure Simulator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A commercial tools used for antenna design, and the design of complex radio frequency electronic circuit elements including filters, transmission lines, and packaging.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Python, Jupyter Notebook, Git, Github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Libraries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sk_learn,  keras, xg_boost, matplotlib, numpy, pandas</a:t>
            </a:r>
            <a:endParaRPr i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003900"/>
            <a:ext cx="614374" cy="61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083025" y="393750"/>
            <a:ext cx="18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300" y="4003900"/>
            <a:ext cx="614374" cy="6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3105" y="3955000"/>
            <a:ext cx="614376" cy="71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0890" y="4003902"/>
            <a:ext cx="61437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8700" y="4026513"/>
            <a:ext cx="569125" cy="5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128016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Phases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374795" y="2754825"/>
            <a:ext cx="1166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Understanding</a:t>
            </a:r>
            <a:endParaRPr sz="11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374795" y="3167724"/>
            <a:ext cx="11667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617333" y="1715225"/>
            <a:ext cx="639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2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519105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Antenna Design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519105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Designing antenna on HFSS and deciding dimensions.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730606" y="1715225"/>
            <a:ext cx="7266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3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655613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655613" y="3167722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Optimising current dimensions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838809" y="1715225"/>
            <a:ext cx="7266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4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789368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Data Sets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789368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Generate appropriate dataset for better results.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938872" y="1715225"/>
            <a:ext cx="7266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5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919756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919756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Implementing different ML techniques.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038961" y="1715225"/>
            <a:ext cx="639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6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053893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Exploration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053893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Extending the same idea for different dimension antennas.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1978337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/>
          <p:nvPr/>
        </p:nvSpPr>
        <p:spPr>
          <a:xfrm flipH="1">
            <a:off x="1444757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1444384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3071993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/>
          <p:nvPr/>
        </p:nvSpPr>
        <p:spPr>
          <a:xfrm flipH="1">
            <a:off x="2538414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538041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4166199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/>
          <p:nvPr/>
        </p:nvSpPr>
        <p:spPr>
          <a:xfrm flipH="1">
            <a:off x="3632620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632247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5257763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/>
          <p:nvPr/>
        </p:nvSpPr>
        <p:spPr>
          <a:xfrm flipH="1">
            <a:off x="4724183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4723810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6346061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/>
          <p:nvPr/>
        </p:nvSpPr>
        <p:spPr>
          <a:xfrm flipH="1">
            <a:off x="5812481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812109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7437981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/>
          <p:nvPr/>
        </p:nvSpPr>
        <p:spPr>
          <a:xfrm flipH="1">
            <a:off x="6904402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904029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514209" y="1715225"/>
            <a:ext cx="7266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1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325880" y="3167049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Going through research papers and learning HFSS.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965150" y="393750"/>
            <a:ext cx="1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3040"/>
            <a:ext cx="3692100" cy="2590800"/>
          </a:xfrm>
          <a:prstGeom prst="roundRect">
            <a:avLst>
              <a:gd fmla="val 9396" name="adj"/>
            </a:avLst>
          </a:prstGeom>
          <a:noFill/>
          <a:ln>
            <a:noFill/>
          </a:ln>
          <a:effectLst>
            <a:outerShdw blurRad="314325" rotWithShape="0" algn="bl" dir="8280000" dist="238125">
              <a:srgbClr val="000000">
                <a:alpha val="39000"/>
              </a:srgbClr>
            </a:outerShdw>
          </a:effectLst>
        </p:spPr>
      </p:pic>
      <p:sp>
        <p:nvSpPr>
          <p:cNvPr id="159" name="Google Shape;159;p20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212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rgbClr val="1B212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280160" y="36576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Antenna Model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573050" y="1463050"/>
            <a:ext cx="3342600" cy="3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Considered Cylindrical DRA as a reference antenna.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material of the cylindrical-substrate is Al2O3 ceramic.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microstrip feed line is used for excitation.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Designed in HFSS, the antenna has 2 variable dimensional-parameters which can be optimized, i.e. Radius (r), Height (h).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297500" y="4242678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HFSS model of CDRA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Optimetrics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6629" l="0" r="0" t="0"/>
          <a:stretch/>
        </p:blipFill>
        <p:spPr>
          <a:xfrm>
            <a:off x="1297488" y="2434174"/>
            <a:ext cx="3778800" cy="1984800"/>
          </a:xfrm>
          <a:prstGeom prst="roundRect">
            <a:avLst>
              <a:gd fmla="val 8593" name="adj"/>
            </a:avLst>
          </a:prstGeom>
          <a:noFill/>
          <a:ln>
            <a:noFill/>
          </a:ln>
          <a:effectLst>
            <a:outerShdw blurRad="328613" rotWithShape="0" algn="bl" dir="7740000" dist="142875">
              <a:srgbClr val="000000">
                <a:alpha val="42000"/>
              </a:srgbClr>
            </a:outerShdw>
          </a:effectLst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1756" r="1756" t="0"/>
          <a:stretch/>
        </p:blipFill>
        <p:spPr>
          <a:xfrm>
            <a:off x="5690913" y="2499413"/>
            <a:ext cx="2103300" cy="1854300"/>
          </a:xfrm>
          <a:prstGeom prst="roundRect">
            <a:avLst>
              <a:gd fmla="val 8618" name="adj"/>
            </a:avLst>
          </a:prstGeom>
          <a:noFill/>
          <a:ln>
            <a:noFill/>
          </a:ln>
          <a:effectLst>
            <a:outerShdw blurRad="314325" rotWithShape="0" algn="bl" dir="7020000" dist="190500">
              <a:srgbClr val="000000">
                <a:alpha val="33000"/>
              </a:srgbClr>
            </a:outerShdw>
          </a:effectLst>
        </p:spPr>
      </p:pic>
      <p:sp>
        <p:nvSpPr>
          <p:cNvPr id="170" name="Google Shape;170;p21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212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rgbClr val="1B212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297500" y="1280160"/>
            <a:ext cx="6832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Lato"/>
              <a:buChar char="➔"/>
            </a:pP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Added an HFSS optimetrics with </a:t>
            </a:r>
            <a:r>
              <a:rPr i="1"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h </a:t>
            </a: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i="1"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as parameters, </a:t>
            </a: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frequency band of 1-5 GHz was selected and the goal was dBS11 &lt;= -20 dB.</a:t>
            </a:r>
            <a:endParaRPr sz="13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B212C"/>
              </a:buClr>
              <a:buSzPts val="1300"/>
              <a:buFont typeface="Lato"/>
              <a:buChar char="➔"/>
            </a:pP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Quasi Newton optimizer was used. Overall 9 iterations were done with the cost as shown in the graph.</a:t>
            </a:r>
            <a:endParaRPr sz="13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297500" y="4556350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Cost vs Iteration line chart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690925" y="4493975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Cost value for each iteration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