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Alfa Slab One" panose="020B0604020202020204" charset="0"/>
      <p:regular r:id="rId26"/>
    </p:embeddedFon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  <p:embeddedFont>
      <p:font typeface="Poppins Black" panose="00000A00000000000000" pitchFamily="2" charset="0"/>
      <p:bold r:id="rId35"/>
      <p:boldItalic r:id="rId36"/>
    </p:embeddedFont>
    <p:embeddedFont>
      <p:font typeface="Poppins Medium" panose="00000600000000000000" pitchFamily="2" charset="0"/>
      <p:regular r:id="rId37"/>
      <p:bold r:id="rId38"/>
      <p:italic r:id="rId39"/>
      <p:boldItalic r:id="rId40"/>
    </p:embeddedFont>
    <p:embeddedFont>
      <p:font typeface="Poppins SemiBold" panose="00000700000000000000" pitchFamily="2" charset="0"/>
      <p:regular r:id="rId41"/>
      <p:bold r:id="rId42"/>
      <p:italic r:id="rId43"/>
      <p:boldItalic r:id="rId44"/>
    </p:embeddedFont>
    <p:embeddedFont>
      <p:font typeface="Proxima Nova" panose="020B0604020202020204" charset="0"/>
      <p:regular r:id="rId45"/>
      <p:bold r:id="rId46"/>
      <p:italic r:id="rId47"/>
      <p:boldItalic r:id="rId48"/>
    </p:embeddedFont>
    <p:embeddedFont>
      <p:font typeface="Roboto" panose="02000000000000000000" pitchFamily="2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B0B23E-CD46-4CC1-8816-2DFAE76BAF9A}">
  <a:tblStyle styleId="{3EB0B23E-CD46-4CC1-8816-2DFAE76BAF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font" Target="fonts/font22.fntdata"/><Relationship Id="rId50" Type="http://schemas.openxmlformats.org/officeDocument/2006/relationships/font" Target="fonts/font25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52" Type="http://schemas.openxmlformats.org/officeDocument/2006/relationships/font" Target="fonts/font2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font" Target="fonts/font23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@Pritam for another image.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6bef5a34f_3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6bef5a34f_3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360a952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360a952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360a94ea0_0_2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360a94ea0_0_2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49ef8262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49ef8262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e266b9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6e266b9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360a9522a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360a9522a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360a9522a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360a9522a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360a9522a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360a9522a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360a9522a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0360a9522a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7e72702e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27e72702e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360a94ea0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360a94ea0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7e72702e5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7e72702e5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27e72702e5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27e72702e5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360a9522a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360a9522a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in few website references also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2afc108c1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02afc108c1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b6f3b5f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b6f3b5f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360a94ea0_0_1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360a94ea0_0_1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360a9522a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360a9522a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360a94ea0_0_1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360a94ea0_0_1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6bef5a34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6bef5a34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360a9522a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360a9522a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6bef5a34f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6bef5a34f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pi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cikit-learn.org/stable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github.com/OmSingh5092/final-year-projec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 descr="https://lh5.googleusercontent.com/P6Zc5I_4Ad8tK2T6UltKY01u6Gx0Ok8OHgQyJvKzEFAHEZE9A8mKHJ0ZA83tcuPINNdHkskP25Ld5PR-5Co6w6xESgMBsT1r4HSERydDCl_yodKnbYmR4iWMzMX7DsvtWimk_3l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175" y="534950"/>
            <a:ext cx="1361725" cy="13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014800" y="389950"/>
            <a:ext cx="6782700" cy="14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Microstrip Line Fed Dielectric Resonator Antenna Optimization using ML Algorithms</a:t>
            </a:r>
            <a:endParaRPr sz="2800" b="1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014800" y="1711038"/>
            <a:ext cx="56148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935"/>
              <a:buNone/>
            </a:pPr>
            <a:r>
              <a:rPr lang="en" sz="1405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Department of </a:t>
            </a:r>
            <a:r>
              <a:rPr lang="en" sz="1405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Electronics and Communication Engineering</a:t>
            </a:r>
            <a:r>
              <a:rPr lang="en" sz="1405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405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855925" y="3156125"/>
            <a:ext cx="3633900" cy="16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Group-50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Om Singh </a:t>
            </a:r>
            <a:r>
              <a:rPr lang="en" sz="10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20185092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Prateek </a:t>
            </a:r>
            <a:r>
              <a:rPr lang="en" sz="10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20185036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sz="10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Pritam Rauniyar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20185144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974600" y="3156125"/>
            <a:ext cx="2962200" cy="16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Project Supervisor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Dr. Anand Sharma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Assistant Professor</a:t>
            </a: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ECED</a:t>
            </a:r>
            <a:endParaRPr sz="12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Implications</a:t>
            </a:r>
            <a:endParaRPr sz="24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1280160" y="1463040"/>
            <a:ext cx="6460500" cy="21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Prediction of antenna performance  proved to be way optimized and faster then the traditional optimization method.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Once the model was predicted for some training data, it was able to do the prediction for a variety of sample inputs.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computation power required to train the model initially was quite high but with a trained model making prediction was very much compute feasible.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7050875" y="393750"/>
            <a:ext cx="186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#Study</a:t>
            </a:r>
            <a:endParaRPr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/>
        </p:nvSpPr>
        <p:spPr>
          <a:xfrm>
            <a:off x="128016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Shortcomings</a:t>
            </a:r>
            <a:endParaRPr sz="24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1280150" y="1463050"/>
            <a:ext cx="6380700" cy="23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According to the previous results, the accuracy of ANN was less as compared to other algorithms. The primary reason of this was lack of training data samples.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Generating datasets with large samples with HFSS EM solvers will be a highly inefficient task as each parametric iteration will take time.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For the purpose of design-space exploration employing ANN’s could be highly time consuming, as the required training time is more.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data used to training is obtained through simulated HFSS model, because of which the practical application is not yet considered.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7265200" y="393750"/>
            <a:ext cx="165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#Study</a:t>
            </a:r>
            <a:endParaRPr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/>
        </p:nvSpPr>
        <p:spPr>
          <a:xfrm>
            <a:off x="1280150" y="1463050"/>
            <a:ext cx="6064500" cy="2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 order to mitigate the high compute requirement of EM solvers in generating the dataset for </a:t>
            </a:r>
            <a:r>
              <a:rPr lang="en" sz="13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ANN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some problem specific additional knowledge can be used. This would </a:t>
            </a:r>
            <a:r>
              <a:rPr lang="en" sz="13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accelerate 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training of ANNs.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Various techniques such as </a:t>
            </a:r>
            <a:r>
              <a:rPr lang="en" sz="13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source difference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3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prior knowledge input,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and </a:t>
            </a:r>
            <a:r>
              <a:rPr lang="en" sz="13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space-mapping 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have been developed in order to expedite the training of KBNNs over conventional ANNs.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Empirical models have to be developed which could  represent this additional knowledge.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7050875" y="393750"/>
            <a:ext cx="186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#Extension</a:t>
            </a:r>
            <a:endParaRPr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1280153" y="393750"/>
            <a:ext cx="49422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KBNN</a:t>
            </a:r>
            <a:endParaRPr sz="24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/>
        </p:nvSpPr>
        <p:spPr>
          <a:xfrm>
            <a:off x="7050875" y="393750"/>
            <a:ext cx="186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#Extension</a:t>
            </a:r>
            <a:endParaRPr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1280153" y="393750"/>
            <a:ext cx="46044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Source Difference</a:t>
            </a:r>
            <a:endParaRPr sz="24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375" y="2571750"/>
            <a:ext cx="2124949" cy="12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2100" y="2579085"/>
            <a:ext cx="2124951" cy="1263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9250" y="2601988"/>
            <a:ext cx="2195275" cy="121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5"/>
          <p:cNvSpPr txBox="1"/>
          <p:nvPr/>
        </p:nvSpPr>
        <p:spPr>
          <a:xfrm>
            <a:off x="1280150" y="4059925"/>
            <a:ext cx="238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(a) Source difference formalism of KBNNs depicting the functional dependency of the error matrices of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3922125" y="4059925"/>
            <a:ext cx="1788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Multilayer perceptron architecture of ANNs to emulate the error matrices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6614725" y="4059925"/>
            <a:ext cx="186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Recovering the accurate values of the p. u. l. R, L, and C matrices from the source difference formulation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1280150" y="1463050"/>
            <a:ext cx="6707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 the </a:t>
            </a:r>
            <a:r>
              <a:rPr lang="en" sz="13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source-difference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technique it is proposed to employ ANNs to emulate the error matrices. Thereafter the accurate values are recovered by obtaining the sum of the ANNs and these empirical models.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/>
        </p:nvSpPr>
        <p:spPr>
          <a:xfrm>
            <a:off x="7050875" y="393750"/>
            <a:ext cx="186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#Extension</a:t>
            </a:r>
            <a:endParaRPr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1280152" y="393750"/>
            <a:ext cx="57267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Prior-Knowledge Input</a:t>
            </a:r>
            <a:endParaRPr sz="24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1280150" y="1463050"/>
            <a:ext cx="4081200" cy="3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Utilization of prior knowledge for new model development results in a reduction of the amount of training data necessary for a desired accuracy.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 the PKI method, the source model outputs are used as inputs for the ANN model in addition to the other inputs as explained in the figure.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input]output mapping that must be learned by the ANN is that between the output response of the existing model and that of the target model.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8" name="Google Shape;2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7475" y="1747000"/>
            <a:ext cx="3238199" cy="165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6"/>
          <p:cNvSpPr txBox="1"/>
          <p:nvPr/>
        </p:nvSpPr>
        <p:spPr>
          <a:xfrm>
            <a:off x="5758825" y="3541600"/>
            <a:ext cx="2381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Flow diagram representing the PKI technique.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sz="24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27"/>
          <p:cNvSpPr txBox="1"/>
          <p:nvPr/>
        </p:nvSpPr>
        <p:spPr>
          <a:xfrm>
            <a:off x="1297500" y="1463049"/>
            <a:ext cx="4388100" cy="28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Source Difference</a:t>
            </a:r>
            <a:endParaRPr sz="13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empirical model taken in this case is KNN (since it had the best accuracy performance). The ANN is trained on the difference between the simulated data-set and the KNN outputs.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PKI</a:t>
            </a:r>
            <a:endParaRPr sz="13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To increase the range of the dataset, all the previously trained model were used. The output of these models and the simulated data-set was collectively used to train the ANN for S11.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27"/>
          <p:cNvSpPr txBox="1"/>
          <p:nvPr/>
        </p:nvSpPr>
        <p:spPr>
          <a:xfrm>
            <a:off x="7050875" y="393750"/>
            <a:ext cx="186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#Extension</a:t>
            </a:r>
            <a:endParaRPr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6337450" y="4461250"/>
            <a:ext cx="2106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1">
                <a:latin typeface="Lato"/>
                <a:ea typeface="Lato"/>
                <a:cs typeface="Lato"/>
                <a:sym typeface="Lato"/>
              </a:rPr>
              <a:t>Training Analysis of ANN</a:t>
            </a:r>
            <a:endParaRPr sz="1100" b="1" i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8" name="Google Shape;2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1613" y="2739874"/>
            <a:ext cx="2198400" cy="1516800"/>
          </a:xfrm>
          <a:prstGeom prst="roundRect">
            <a:avLst>
              <a:gd name="adj" fmla="val 9801"/>
            </a:avLst>
          </a:prstGeom>
          <a:noFill/>
          <a:ln>
            <a:noFill/>
          </a:ln>
          <a:effectLst>
            <a:outerShdw blurRad="357188" dist="257175" dir="8700000" algn="bl" rotWithShape="0">
              <a:srgbClr val="000000">
                <a:alpha val="38000"/>
              </a:srgbClr>
            </a:outerShdw>
          </a:effectLst>
        </p:spPr>
      </p:pic>
      <p:pic>
        <p:nvPicPr>
          <p:cNvPr id="249" name="Google Shape;2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9843" y="1157330"/>
            <a:ext cx="2021700" cy="1377900"/>
          </a:xfrm>
          <a:prstGeom prst="roundRect">
            <a:avLst>
              <a:gd name="adj" fmla="val 10712"/>
            </a:avLst>
          </a:prstGeom>
          <a:noFill/>
          <a:ln>
            <a:noFill/>
          </a:ln>
          <a:effectLst>
            <a:outerShdw blurRad="185738" dist="123825" dir="732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4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28"/>
          <p:cNvSpPr txBox="1"/>
          <p:nvPr/>
        </p:nvSpPr>
        <p:spPr>
          <a:xfrm>
            <a:off x="1297500" y="1463040"/>
            <a:ext cx="3878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28"/>
          <p:cNvSpPr txBox="1"/>
          <p:nvPr/>
        </p:nvSpPr>
        <p:spPr>
          <a:xfrm>
            <a:off x="7050875" y="393750"/>
            <a:ext cx="186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#Analysis</a:t>
            </a:r>
            <a:endParaRPr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257" name="Google Shape;257;p28"/>
          <p:cNvPicPr preferRelativeResize="0"/>
          <p:nvPr/>
        </p:nvPicPr>
        <p:blipFill rotWithShape="1">
          <a:blip r:embed="rId3">
            <a:alphaModFix/>
          </a:blip>
          <a:srcRect t="3725" r="4058"/>
          <a:stretch/>
        </p:blipFill>
        <p:spPr>
          <a:xfrm>
            <a:off x="980575" y="1585770"/>
            <a:ext cx="3459300" cy="2555100"/>
          </a:xfrm>
          <a:prstGeom prst="roundRect">
            <a:avLst>
              <a:gd name="adj" fmla="val 10336"/>
            </a:avLst>
          </a:prstGeom>
          <a:noFill/>
          <a:ln>
            <a:noFill/>
          </a:ln>
          <a:effectLst>
            <a:outerShdw blurRad="342900" dist="1333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58" name="Google Shape;258;p28"/>
          <p:cNvPicPr preferRelativeResize="0"/>
          <p:nvPr/>
        </p:nvPicPr>
        <p:blipFill rotWithShape="1">
          <a:blip r:embed="rId4">
            <a:alphaModFix/>
          </a:blip>
          <a:srcRect t="4137" b="3704"/>
          <a:stretch/>
        </p:blipFill>
        <p:spPr>
          <a:xfrm>
            <a:off x="4931539" y="1514700"/>
            <a:ext cx="3459300" cy="2555100"/>
          </a:xfrm>
          <a:prstGeom prst="roundRect">
            <a:avLst>
              <a:gd name="adj" fmla="val 9008"/>
            </a:avLst>
          </a:prstGeom>
          <a:noFill/>
          <a:ln>
            <a:noFill/>
          </a:ln>
          <a:effectLst>
            <a:outerShdw blurRad="342900" dist="1333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59" name="Google Shape;259;p28"/>
          <p:cNvSpPr txBox="1"/>
          <p:nvPr/>
        </p:nvSpPr>
        <p:spPr>
          <a:xfrm>
            <a:off x="1201725" y="4339325"/>
            <a:ext cx="3060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1">
                <a:latin typeface="Lato"/>
                <a:ea typeface="Lato"/>
                <a:cs typeface="Lato"/>
                <a:sym typeface="Lato"/>
              </a:rPr>
              <a:t>Prior knowledge Input KBNN</a:t>
            </a:r>
            <a:endParaRPr sz="1100" b="1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28"/>
          <p:cNvSpPr txBox="1"/>
          <p:nvPr/>
        </p:nvSpPr>
        <p:spPr>
          <a:xfrm>
            <a:off x="5098225" y="4339325"/>
            <a:ext cx="3060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1">
                <a:latin typeface="Lato"/>
                <a:ea typeface="Lato"/>
                <a:cs typeface="Lato"/>
                <a:sym typeface="Lato"/>
              </a:rPr>
              <a:t>Source Difference KBNN</a:t>
            </a:r>
            <a:endParaRPr sz="1100" b="1"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/>
        </p:nvSpPr>
        <p:spPr>
          <a:xfrm>
            <a:off x="1297500" y="4699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Comparison</a:t>
            </a:r>
            <a:endParaRPr sz="24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29"/>
          <p:cNvSpPr txBox="1"/>
          <p:nvPr/>
        </p:nvSpPr>
        <p:spPr>
          <a:xfrm>
            <a:off x="1297500" y="1463050"/>
            <a:ext cx="3856800" cy="24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Both the KBNN techniques provided better accuracy results as compared to ANN.  This is evident by comparing the </a:t>
            </a:r>
            <a:r>
              <a:rPr lang="en" sz="13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MSE 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en" sz="13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R2-Score</a:t>
            </a:r>
            <a:endParaRPr sz="13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 source difference technique the training time is less as the difference-matrix has a simpler input output mapping.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accuracy results of both the SD and PKI techniques are in close similarity.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29"/>
          <p:cNvSpPr txBox="1"/>
          <p:nvPr/>
        </p:nvSpPr>
        <p:spPr>
          <a:xfrm>
            <a:off x="7050875" y="393750"/>
            <a:ext cx="186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#Analysis</a:t>
            </a:r>
            <a:endParaRPr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68" name="Google Shape;268;p29"/>
          <p:cNvSpPr txBox="1"/>
          <p:nvPr/>
        </p:nvSpPr>
        <p:spPr>
          <a:xfrm>
            <a:off x="5855075" y="3271475"/>
            <a:ext cx="3060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1" dirty="0">
                <a:latin typeface="Lato"/>
                <a:ea typeface="Lato"/>
                <a:cs typeface="Lato"/>
                <a:sym typeface="Lato"/>
              </a:rPr>
              <a:t>Prediction Metrics</a:t>
            </a:r>
            <a:endParaRPr sz="1100" b="1" i="1" dirty="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69" name="Google Shape;269;p29"/>
          <p:cNvGraphicFramePr/>
          <p:nvPr/>
        </p:nvGraphicFramePr>
        <p:xfrm>
          <a:off x="5872600" y="1493200"/>
          <a:ext cx="2645800" cy="1669125"/>
        </p:xfrm>
        <a:graphic>
          <a:graphicData uri="http://schemas.openxmlformats.org/drawingml/2006/table">
            <a:tbl>
              <a:tblPr>
                <a:noFill/>
                <a:tableStyleId>{3EB0B23E-CD46-4CC1-8816-2DFAE76BAF9A}</a:tableStyleId>
              </a:tblPr>
              <a:tblGrid>
                <a:gridCol w="113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Lato"/>
                          <a:ea typeface="Lato"/>
                          <a:cs typeface="Lato"/>
                          <a:sym typeface="Lato"/>
                        </a:rPr>
                        <a:t>MSE</a:t>
                      </a:r>
                      <a:endParaRPr sz="13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Lato"/>
                          <a:ea typeface="Lato"/>
                          <a:cs typeface="Lato"/>
                          <a:sym typeface="Lato"/>
                        </a:rPr>
                        <a:t>R2 </a:t>
                      </a:r>
                      <a:endParaRPr sz="13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Lato"/>
                          <a:ea typeface="Lato"/>
                          <a:cs typeface="Lato"/>
                          <a:sym typeface="Lato"/>
                        </a:rPr>
                        <a:t>ANN</a:t>
                      </a:r>
                      <a:endParaRPr sz="13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11.04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0.45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Lato"/>
                          <a:ea typeface="Lato"/>
                          <a:cs typeface="Lato"/>
                          <a:sym typeface="Lato"/>
                        </a:rPr>
                        <a:t>SD  KBNN</a:t>
                      </a:r>
                      <a:endParaRPr sz="13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0.51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0.97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Lato"/>
                          <a:ea typeface="Lato"/>
                          <a:cs typeface="Lato"/>
                          <a:sym typeface="Lato"/>
                        </a:rPr>
                        <a:t>PKI KBNN</a:t>
                      </a:r>
                      <a:endParaRPr sz="13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0.73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0.96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/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Implications</a:t>
            </a:r>
            <a:endParaRPr sz="24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30"/>
          <p:cNvSpPr txBox="1"/>
          <p:nvPr/>
        </p:nvSpPr>
        <p:spPr>
          <a:xfrm>
            <a:off x="1280160" y="1463040"/>
            <a:ext cx="6460500" cy="22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Fewer training samples were required for the training of KBNN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Total training time cost of the KBNNs will be significantly smaller than that of conventional ANNs.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Useful in fast high-dimensional parametric sweeps and design space exploration.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Can be widely applied to quick electromagnetic optimization even for the complex microwave devices.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p30"/>
          <p:cNvSpPr txBox="1"/>
          <p:nvPr/>
        </p:nvSpPr>
        <p:spPr>
          <a:xfrm>
            <a:off x="7050875" y="393750"/>
            <a:ext cx="186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#Analysis</a:t>
            </a:r>
            <a:endParaRPr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77" name="Google Shape;277;p30"/>
          <p:cNvSpPr txBox="1"/>
          <p:nvPr/>
        </p:nvSpPr>
        <p:spPr>
          <a:xfrm>
            <a:off x="1297500" y="3741540"/>
            <a:ext cx="6460500" cy="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Despite of above mentioned abilities the key challenge for KBNN is selecting appropriate empirical models, which have to be known and trained beforehand.</a:t>
            </a:r>
            <a:endParaRPr sz="1300" i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 i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Moreover these models must be highly accurate in order to yield good results.</a:t>
            </a:r>
            <a:endParaRPr sz="1300" i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/>
          <p:nvPr/>
        </p:nvSpPr>
        <p:spPr>
          <a:xfrm>
            <a:off x="1297500" y="4699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Fabrication</a:t>
            </a:r>
            <a:endParaRPr sz="24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1"/>
          <p:cNvSpPr txBox="1"/>
          <p:nvPr/>
        </p:nvSpPr>
        <p:spPr>
          <a:xfrm>
            <a:off x="1297500" y="1463050"/>
            <a:ext cx="6796200" cy="12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antenna structure consists of cylindrical ceramic (ε = 9.8). Microstrip line is printed on FR4 (ε = 4.4)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Proposed dimension ; LS= 30mm; WS= 35mm; w1=3.0 mm; w2=3.0 mm; HSub=1.6 mm; r=12.5 mm; h=12.5 mm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p31"/>
          <p:cNvSpPr txBox="1"/>
          <p:nvPr/>
        </p:nvSpPr>
        <p:spPr>
          <a:xfrm>
            <a:off x="7050875" y="393750"/>
            <a:ext cx="186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#Outcomes</a:t>
            </a:r>
            <a:endParaRPr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285" name="Google Shape;2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200" y="3093950"/>
            <a:ext cx="2219400" cy="14319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500063" dist="180975" dir="7560000" algn="bl" rotWithShape="0">
              <a:srgbClr val="000000">
                <a:alpha val="47000"/>
              </a:srgbClr>
            </a:outerShdw>
          </a:effectLst>
        </p:spPr>
      </p:pic>
      <p:pic>
        <p:nvPicPr>
          <p:cNvPr id="286" name="Google Shape;28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4688500" y="3258350"/>
            <a:ext cx="1352100" cy="11031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485775" dist="171450" dir="828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87" name="Google Shape;28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2951" y="3123338"/>
            <a:ext cx="1454700" cy="13731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342900" dist="161925" dir="774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88" name="Google Shape;288;p31"/>
          <p:cNvSpPr txBox="1"/>
          <p:nvPr/>
        </p:nvSpPr>
        <p:spPr>
          <a:xfrm>
            <a:off x="1585600" y="4635988"/>
            <a:ext cx="2106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1">
                <a:latin typeface="Lato"/>
                <a:ea typeface="Lato"/>
                <a:cs typeface="Lato"/>
                <a:sym typeface="Lato"/>
              </a:rPr>
              <a:t>Cylindrical DRA</a:t>
            </a:r>
            <a:endParaRPr sz="1100" b="1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31"/>
          <p:cNvSpPr txBox="1"/>
          <p:nvPr/>
        </p:nvSpPr>
        <p:spPr>
          <a:xfrm>
            <a:off x="4729400" y="4636000"/>
            <a:ext cx="1688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1">
                <a:latin typeface="Lato"/>
                <a:ea typeface="Lato"/>
                <a:cs typeface="Lato"/>
                <a:sym typeface="Lato"/>
              </a:rPr>
              <a:t>3D View</a:t>
            </a:r>
            <a:endParaRPr sz="1100" b="1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31"/>
          <p:cNvSpPr txBox="1"/>
          <p:nvPr/>
        </p:nvSpPr>
        <p:spPr>
          <a:xfrm>
            <a:off x="6607000" y="4635988"/>
            <a:ext cx="2106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1">
                <a:latin typeface="Lato"/>
                <a:ea typeface="Lato"/>
                <a:cs typeface="Lato"/>
                <a:sym typeface="Lato"/>
              </a:rPr>
              <a:t>Feeding Structure</a:t>
            </a:r>
            <a:endParaRPr sz="1100" b="1"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5584575" y="1562625"/>
            <a:ext cx="3018300" cy="26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Char char="➔"/>
            </a:pPr>
            <a:r>
              <a:rPr lang="en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Overview</a:t>
            </a:r>
            <a:endParaRPr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Char char="➔"/>
            </a:pPr>
            <a:r>
              <a:rPr lang="en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Implementation</a:t>
            </a:r>
            <a:endParaRPr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Char char="➔"/>
            </a:pPr>
            <a:r>
              <a:rPr lang="en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Study</a:t>
            </a:r>
            <a:endParaRPr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Char char="➔"/>
            </a:pPr>
            <a:r>
              <a:rPr lang="en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Extension</a:t>
            </a:r>
            <a:endParaRPr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Char char="➔"/>
            </a:pPr>
            <a:r>
              <a:rPr lang="en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Analysis</a:t>
            </a:r>
            <a:endParaRPr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Char char="➔"/>
            </a:pPr>
            <a:r>
              <a:rPr lang="en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Outcomes</a:t>
            </a:r>
            <a:endParaRPr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Char char="➔"/>
            </a:pPr>
            <a:r>
              <a:rPr lang="en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Char char="➔"/>
            </a:pPr>
            <a:r>
              <a:rPr lang="en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References</a:t>
            </a:r>
            <a:endParaRPr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584582" y="393750"/>
            <a:ext cx="27345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Contents</a:t>
            </a:r>
            <a:endParaRPr sz="24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280156" y="393750"/>
            <a:ext cx="30183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Objective</a:t>
            </a:r>
            <a:endParaRPr sz="24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991650" y="1463050"/>
            <a:ext cx="3356400" cy="22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Detailed analysis and systematic comparison of various </a:t>
            </a:r>
            <a:r>
              <a:rPr lang="en" sz="13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ML techniques 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for antenna design application.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Analysing the implementation of advanced techniques like </a:t>
            </a:r>
            <a:r>
              <a:rPr lang="en" sz="13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KBNN.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Evaluating, the performance and making comparisons with </a:t>
            </a:r>
            <a:r>
              <a:rPr lang="en" sz="13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EM simulations.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/>
          <p:nvPr/>
        </p:nvSpPr>
        <p:spPr>
          <a:xfrm>
            <a:off x="1297500" y="4699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sz="24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32"/>
          <p:cNvSpPr txBox="1"/>
          <p:nvPr/>
        </p:nvSpPr>
        <p:spPr>
          <a:xfrm>
            <a:off x="1297500" y="1463050"/>
            <a:ext cx="6723000" cy="9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suggested antenna reflection coefficient (|S11|) is measured using a Keysight VNA E5071C. </a:t>
            </a:r>
            <a:endParaRPr sz="13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antenna works in the 3.3-3.65 GHz frequency band.</a:t>
            </a:r>
            <a:endParaRPr sz="13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32"/>
          <p:cNvSpPr txBox="1"/>
          <p:nvPr/>
        </p:nvSpPr>
        <p:spPr>
          <a:xfrm>
            <a:off x="7050875" y="393750"/>
            <a:ext cx="186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#Outcomes</a:t>
            </a:r>
            <a:endParaRPr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298" name="Google Shape;2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475" y="2707250"/>
            <a:ext cx="2321100" cy="1753800"/>
          </a:xfrm>
          <a:prstGeom prst="roundRect">
            <a:avLst>
              <a:gd name="adj" fmla="val 11191"/>
            </a:avLst>
          </a:prstGeom>
          <a:noFill/>
          <a:ln>
            <a:noFill/>
          </a:ln>
          <a:effectLst>
            <a:outerShdw blurRad="328613" dist="114300" dir="846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99" name="Google Shape;29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1800" y="2707250"/>
            <a:ext cx="2670300" cy="1753800"/>
          </a:xfrm>
          <a:prstGeom prst="roundRect">
            <a:avLst>
              <a:gd name="adj" fmla="val 7400"/>
            </a:avLst>
          </a:prstGeom>
          <a:noFill/>
          <a:ln>
            <a:noFill/>
          </a:ln>
          <a:effectLst>
            <a:outerShdw blurRad="328613" dist="114300" dir="846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00" name="Google Shape;300;p32"/>
          <p:cNvSpPr txBox="1"/>
          <p:nvPr/>
        </p:nvSpPr>
        <p:spPr>
          <a:xfrm>
            <a:off x="1634475" y="4537225"/>
            <a:ext cx="298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1">
                <a:latin typeface="Lato"/>
                <a:ea typeface="Lato"/>
                <a:cs typeface="Lato"/>
                <a:sym typeface="Lato"/>
              </a:rPr>
              <a:t>Measured/Simulated |S11| </a:t>
            </a:r>
            <a:endParaRPr sz="1100" b="1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5111800" y="4537225"/>
            <a:ext cx="298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1">
                <a:latin typeface="Lato"/>
                <a:ea typeface="Lato"/>
                <a:cs typeface="Lato"/>
                <a:sym typeface="Lato"/>
              </a:rPr>
              <a:t>Measured/Simulated Gain variation</a:t>
            </a:r>
            <a:endParaRPr sz="1100" b="1"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/>
          <p:nvPr/>
        </p:nvSpPr>
        <p:spPr>
          <a:xfrm>
            <a:off x="5372350" y="393750"/>
            <a:ext cx="34653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Future Prospects</a:t>
            </a:r>
            <a:endParaRPr sz="24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33"/>
          <p:cNvSpPr txBox="1"/>
          <p:nvPr/>
        </p:nvSpPr>
        <p:spPr>
          <a:xfrm>
            <a:off x="1067925" y="393750"/>
            <a:ext cx="23211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Inference</a:t>
            </a:r>
            <a:endParaRPr sz="24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33"/>
          <p:cNvSpPr txBox="1"/>
          <p:nvPr/>
        </p:nvSpPr>
        <p:spPr>
          <a:xfrm>
            <a:off x="991650" y="1463050"/>
            <a:ext cx="3356400" cy="2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study implicates that ML techniques may be able to enable versatile and potentially automated design of antennas which will be beneficial for a number of applications including IoT.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300" i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en" sz="1300" b="1" i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research-article</a:t>
            </a:r>
            <a:r>
              <a:rPr lang="en" sz="1300" i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covering all the work has been communicated through </a:t>
            </a:r>
            <a:r>
              <a:rPr lang="en" sz="1300" b="1" i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Journal of Indian Academy of Science- Sadhana</a:t>
            </a:r>
            <a:r>
              <a:rPr lang="en" sz="1300" i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which could extend the work by other researchers on same field and could extend the implications.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p33"/>
          <p:cNvSpPr txBox="1"/>
          <p:nvPr/>
        </p:nvSpPr>
        <p:spPr>
          <a:xfrm>
            <a:off x="5306950" y="1503825"/>
            <a:ext cx="3356400" cy="2727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➔"/>
            </a:pPr>
            <a:r>
              <a:rPr lang="en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These techniques have only been applied to CDRA, however these could also be extended to other antenna designs in later iterations.</a:t>
            </a: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➔"/>
            </a:pPr>
            <a:r>
              <a:rPr lang="en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our study we have just considered S11 and gain for optimization but other parameters can also be studied like radiation pattern and beam tilting.</a:t>
            </a: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0" name="Google Shape;310;p33"/>
          <p:cNvSpPr txBox="1"/>
          <p:nvPr/>
        </p:nvSpPr>
        <p:spPr>
          <a:xfrm>
            <a:off x="3040675" y="99525"/>
            <a:ext cx="186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#Conclusion</a:t>
            </a:r>
            <a:endParaRPr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/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sz="24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34"/>
          <p:cNvSpPr txBox="1"/>
          <p:nvPr/>
        </p:nvSpPr>
        <p:spPr>
          <a:xfrm>
            <a:off x="1297500" y="1463040"/>
            <a:ext cx="6757800" cy="3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ato"/>
              <a:buAutoNum type="arabicPeriod"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P. M. Watson, K. C. Gupta, and R. L. Mahajan, “</a:t>
            </a:r>
            <a:r>
              <a:rPr lang="en" sz="9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Applications of knowledge-based artificial neural network modeling to microwave components,</a:t>
            </a: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” Int. J. RF Microw. Comput.-Aided Eng., vol. 9, pp. 254–260, 1999.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ato"/>
              <a:buAutoNum type="arabicPeriod"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Rahul Kumar, S. S. Likith Narayan, Somesh Kumar , Sourajeet Roy , Senior Member, IEEE, Brajesh Kumar Kaushik, Senior Member, IEEE, Ramachandra Achar , Fellow, IEEE, and Rohit Sharma , Senior Member, IEEE, “</a:t>
            </a:r>
            <a:r>
              <a:rPr lang="en" sz="9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Knowledge-Based Neural Networks for Fast Design Space Exploration of Hybrid Copper-Graphene On-Chip Interconnect Networks</a:t>
            </a: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”, IEEE TRANSACTIONS ON ELECTROMAGNETIC COMPATIBILITY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ato"/>
              <a:buAutoNum type="arabicPeriod"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Yashika Sharma , Hao Helen Zhang, and Hao Xin , Fellow, IEEE, “</a:t>
            </a:r>
            <a:r>
              <a:rPr lang="en" sz="9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Machine Learning Techniques for Optimizing Design of Double T-Shaped Monopole Antenna</a:t>
            </a: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”, IEEE TRANSACTIONS ON ANTENNAS AND PROPAGATION, VOL. 68, NO. 7, JULY 2020. 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ato"/>
              <a:buAutoNum type="arabicPeriod"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Qi Wu , Member, IEEE, Haiming Wang , Member, IEEE, and Wei Hong , Fellow, IEEE, “</a:t>
            </a:r>
            <a:r>
              <a:rPr lang="en" sz="9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Multistage Collaborative Machine Learning and Its Application to Antenna Modeling and Optimization</a:t>
            </a: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”, IEEE TRANSACTIONS ON ANTENNAS AND PROPAGATION, VOL. 68, NO. 5, MAY 2020. 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Web References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3"/>
              </a:rPr>
              <a:t>Keras API reference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4"/>
              </a:rPr>
              <a:t>scikit-learn: machine learning in Python — scikit-learn 1.0.1 documentation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/>
          <p:nvPr/>
        </p:nvSpPr>
        <p:spPr>
          <a:xfrm>
            <a:off x="1255650" y="1956000"/>
            <a:ext cx="66327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Thankyou!</a:t>
            </a:r>
            <a:endParaRPr sz="680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128016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Project Phases (Sem 7)</a:t>
            </a:r>
            <a:endParaRPr sz="24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1374795" y="2754825"/>
            <a:ext cx="11667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B212C"/>
                </a:solidFill>
                <a:latin typeface="Roboto"/>
                <a:ea typeface="Roboto"/>
                <a:cs typeface="Roboto"/>
                <a:sym typeface="Roboto"/>
              </a:rPr>
              <a:t>Understanding</a:t>
            </a:r>
            <a:endParaRPr sz="1100">
              <a:solidFill>
                <a:srgbClr val="1B2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374795" y="3167724"/>
            <a:ext cx="1166700" cy="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800">
              <a:solidFill>
                <a:srgbClr val="1B2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2617323" y="1649850"/>
            <a:ext cx="8397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Phase 2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519105" y="2754825"/>
            <a:ext cx="11364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B212C"/>
                </a:solidFill>
                <a:latin typeface="Roboto"/>
                <a:ea typeface="Roboto"/>
                <a:cs typeface="Roboto"/>
                <a:sym typeface="Roboto"/>
              </a:rPr>
              <a:t>Antenna Design</a:t>
            </a:r>
            <a:endParaRPr sz="1000">
              <a:solidFill>
                <a:srgbClr val="1B2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519105" y="3167724"/>
            <a:ext cx="1136400" cy="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1B212C"/>
                </a:solidFill>
                <a:latin typeface="Roboto"/>
                <a:ea typeface="Roboto"/>
                <a:cs typeface="Roboto"/>
                <a:sym typeface="Roboto"/>
              </a:rPr>
              <a:t>Designing antenna on HFSS and deciding dimensions.</a:t>
            </a:r>
            <a:endParaRPr sz="800">
              <a:solidFill>
                <a:srgbClr val="1B2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728074" y="1649850"/>
            <a:ext cx="8397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Phase 3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655613" y="2754825"/>
            <a:ext cx="11364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B212C"/>
                </a:solidFill>
                <a:latin typeface="Roboto"/>
                <a:ea typeface="Roboto"/>
                <a:cs typeface="Roboto"/>
                <a:sym typeface="Roboto"/>
              </a:rPr>
              <a:t>Optimization</a:t>
            </a:r>
            <a:endParaRPr sz="1000">
              <a:solidFill>
                <a:srgbClr val="1B2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655613" y="3167722"/>
            <a:ext cx="1136400" cy="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1B212C"/>
                </a:solidFill>
                <a:latin typeface="Roboto"/>
                <a:ea typeface="Roboto"/>
                <a:cs typeface="Roboto"/>
                <a:sym typeface="Roboto"/>
              </a:rPr>
              <a:t>Optimising current dimensions</a:t>
            </a:r>
            <a:endParaRPr sz="800">
              <a:solidFill>
                <a:srgbClr val="1B2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833474" y="1649850"/>
            <a:ext cx="8397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Phase 4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789368" y="2754825"/>
            <a:ext cx="11364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B212C"/>
                </a:solidFill>
                <a:latin typeface="Roboto"/>
                <a:ea typeface="Roboto"/>
                <a:cs typeface="Roboto"/>
                <a:sym typeface="Roboto"/>
              </a:rPr>
              <a:t>Data Sets</a:t>
            </a:r>
            <a:endParaRPr sz="1000">
              <a:solidFill>
                <a:srgbClr val="1B2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789368" y="3167724"/>
            <a:ext cx="1136400" cy="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1B212C"/>
                </a:solidFill>
                <a:latin typeface="Roboto"/>
                <a:ea typeface="Roboto"/>
                <a:cs typeface="Roboto"/>
                <a:sym typeface="Roboto"/>
              </a:rPr>
              <a:t>Generate appropriate dataset for better results.</a:t>
            </a:r>
            <a:endParaRPr sz="800">
              <a:solidFill>
                <a:srgbClr val="1B2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5936213" y="1649850"/>
            <a:ext cx="8397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Phase 5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5919756" y="2754825"/>
            <a:ext cx="11364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B212C"/>
                </a:solidFill>
                <a:latin typeface="Roboto"/>
                <a:ea typeface="Roboto"/>
                <a:cs typeface="Roboto"/>
                <a:sym typeface="Roboto"/>
              </a:rPr>
              <a:t>Training</a:t>
            </a:r>
            <a:endParaRPr sz="1000">
              <a:solidFill>
                <a:srgbClr val="1B2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919756" y="3167724"/>
            <a:ext cx="1136400" cy="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1B212C"/>
                </a:solidFill>
                <a:latin typeface="Roboto"/>
                <a:ea typeface="Roboto"/>
                <a:cs typeface="Roboto"/>
                <a:sym typeface="Roboto"/>
              </a:rPr>
              <a:t>Implementing different ML techniques.</a:t>
            </a:r>
            <a:endParaRPr sz="800">
              <a:solidFill>
                <a:srgbClr val="1B2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7038972" y="1667138"/>
            <a:ext cx="8397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Phase 6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7053893" y="2754825"/>
            <a:ext cx="11364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B212C"/>
                </a:solidFill>
                <a:latin typeface="Roboto"/>
                <a:ea typeface="Roboto"/>
                <a:cs typeface="Roboto"/>
                <a:sym typeface="Roboto"/>
              </a:rPr>
              <a:t>Exploration</a:t>
            </a:r>
            <a:endParaRPr sz="1000">
              <a:solidFill>
                <a:srgbClr val="1B2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7053893" y="3167724"/>
            <a:ext cx="1136400" cy="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1B212C"/>
                </a:solidFill>
                <a:latin typeface="Roboto"/>
                <a:ea typeface="Roboto"/>
                <a:cs typeface="Roboto"/>
                <a:sym typeface="Roboto"/>
              </a:rPr>
              <a:t>Extending the same idea for different dimension antennas.</a:t>
            </a:r>
            <a:endParaRPr sz="800">
              <a:solidFill>
                <a:srgbClr val="1B2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" name="Google Shape;91;p15"/>
          <p:cNvCxnSpPr/>
          <p:nvPr/>
        </p:nvCxnSpPr>
        <p:spPr>
          <a:xfrm>
            <a:off x="1978337" y="1937408"/>
            <a:ext cx="639000" cy="660000"/>
          </a:xfrm>
          <a:prstGeom prst="straightConnector1">
            <a:avLst/>
          </a:prstGeom>
          <a:noFill/>
          <a:ln w="9525" cap="flat" cmpd="sng">
            <a:solidFill>
              <a:srgbClr val="4E556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5"/>
          <p:cNvSpPr/>
          <p:nvPr/>
        </p:nvSpPr>
        <p:spPr>
          <a:xfrm flipH="1">
            <a:off x="1444757" y="2476408"/>
            <a:ext cx="1185000" cy="128100"/>
          </a:xfrm>
          <a:prstGeom prst="parallelogram">
            <a:avLst>
              <a:gd name="adj" fmla="val 96952"/>
            </a:avLst>
          </a:prstGeom>
          <a:solidFill>
            <a:srgbClr val="4E5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1444384" y="2617988"/>
            <a:ext cx="1185000" cy="128100"/>
          </a:xfrm>
          <a:prstGeom prst="parallelogram">
            <a:avLst>
              <a:gd name="adj" fmla="val 96952"/>
            </a:avLst>
          </a:prstGeom>
          <a:solidFill>
            <a:srgbClr val="4E5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cxnSp>
        <p:nvCxnSpPr>
          <p:cNvPr id="94" name="Google Shape;94;p15"/>
          <p:cNvCxnSpPr/>
          <p:nvPr/>
        </p:nvCxnSpPr>
        <p:spPr>
          <a:xfrm>
            <a:off x="3071993" y="1937408"/>
            <a:ext cx="639000" cy="660000"/>
          </a:xfrm>
          <a:prstGeom prst="straightConnector1">
            <a:avLst/>
          </a:prstGeom>
          <a:noFill/>
          <a:ln w="9525" cap="flat" cmpd="sng">
            <a:solidFill>
              <a:srgbClr val="4E556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5"/>
          <p:cNvSpPr/>
          <p:nvPr/>
        </p:nvSpPr>
        <p:spPr>
          <a:xfrm flipH="1">
            <a:off x="2538414" y="2476408"/>
            <a:ext cx="1185000" cy="128100"/>
          </a:xfrm>
          <a:prstGeom prst="parallelogram">
            <a:avLst>
              <a:gd name="adj" fmla="val 96952"/>
            </a:avLst>
          </a:prstGeom>
          <a:solidFill>
            <a:srgbClr val="4E5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  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2538041" y="2617988"/>
            <a:ext cx="1185000" cy="128100"/>
          </a:xfrm>
          <a:prstGeom prst="parallelogram">
            <a:avLst>
              <a:gd name="adj" fmla="val 9695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cxnSp>
        <p:nvCxnSpPr>
          <p:cNvPr id="97" name="Google Shape;97;p15"/>
          <p:cNvCxnSpPr/>
          <p:nvPr/>
        </p:nvCxnSpPr>
        <p:spPr>
          <a:xfrm>
            <a:off x="4166199" y="1937408"/>
            <a:ext cx="639000" cy="660000"/>
          </a:xfrm>
          <a:prstGeom prst="straightConnector1">
            <a:avLst/>
          </a:prstGeom>
          <a:noFill/>
          <a:ln w="9525" cap="flat" cmpd="sng">
            <a:solidFill>
              <a:srgbClr val="4E556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p15"/>
          <p:cNvSpPr/>
          <p:nvPr/>
        </p:nvSpPr>
        <p:spPr>
          <a:xfrm flipH="1">
            <a:off x="3632620" y="2476408"/>
            <a:ext cx="1185000" cy="128100"/>
          </a:xfrm>
          <a:prstGeom prst="parallelogram">
            <a:avLst>
              <a:gd name="adj" fmla="val 96952"/>
            </a:avLst>
          </a:prstGeom>
          <a:solidFill>
            <a:srgbClr val="4E5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3632247" y="2617988"/>
            <a:ext cx="1185000" cy="128100"/>
          </a:xfrm>
          <a:prstGeom prst="parallelogram">
            <a:avLst>
              <a:gd name="adj" fmla="val 96952"/>
            </a:avLst>
          </a:prstGeom>
          <a:solidFill>
            <a:srgbClr val="4E5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cxnSp>
        <p:nvCxnSpPr>
          <p:cNvPr id="100" name="Google Shape;100;p15"/>
          <p:cNvCxnSpPr/>
          <p:nvPr/>
        </p:nvCxnSpPr>
        <p:spPr>
          <a:xfrm>
            <a:off x="5257763" y="1937408"/>
            <a:ext cx="639000" cy="660000"/>
          </a:xfrm>
          <a:prstGeom prst="straightConnector1">
            <a:avLst/>
          </a:prstGeom>
          <a:noFill/>
          <a:ln w="9525" cap="flat" cmpd="sng">
            <a:solidFill>
              <a:srgbClr val="4E556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5"/>
          <p:cNvSpPr/>
          <p:nvPr/>
        </p:nvSpPr>
        <p:spPr>
          <a:xfrm flipH="1">
            <a:off x="4724183" y="2476408"/>
            <a:ext cx="1185000" cy="128100"/>
          </a:xfrm>
          <a:prstGeom prst="parallelogram">
            <a:avLst>
              <a:gd name="adj" fmla="val 96952"/>
            </a:avLst>
          </a:prstGeom>
          <a:solidFill>
            <a:srgbClr val="4E5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4723810" y="2617988"/>
            <a:ext cx="1185000" cy="128100"/>
          </a:xfrm>
          <a:prstGeom prst="parallelogram">
            <a:avLst>
              <a:gd name="adj" fmla="val 96952"/>
            </a:avLst>
          </a:prstGeom>
          <a:solidFill>
            <a:srgbClr val="4E5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cxnSp>
        <p:nvCxnSpPr>
          <p:cNvPr id="103" name="Google Shape;103;p15"/>
          <p:cNvCxnSpPr/>
          <p:nvPr/>
        </p:nvCxnSpPr>
        <p:spPr>
          <a:xfrm>
            <a:off x="6346061" y="1937408"/>
            <a:ext cx="639000" cy="660000"/>
          </a:xfrm>
          <a:prstGeom prst="straightConnector1">
            <a:avLst/>
          </a:prstGeom>
          <a:noFill/>
          <a:ln w="9525" cap="flat" cmpd="sng">
            <a:solidFill>
              <a:srgbClr val="4E556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" name="Google Shape;104;p15"/>
          <p:cNvSpPr/>
          <p:nvPr/>
        </p:nvSpPr>
        <p:spPr>
          <a:xfrm flipH="1">
            <a:off x="5812481" y="2476408"/>
            <a:ext cx="1185000" cy="128100"/>
          </a:xfrm>
          <a:prstGeom prst="parallelogram">
            <a:avLst>
              <a:gd name="adj" fmla="val 96952"/>
            </a:avLst>
          </a:prstGeom>
          <a:solidFill>
            <a:srgbClr val="4E5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5812109" y="2617988"/>
            <a:ext cx="1185000" cy="128100"/>
          </a:xfrm>
          <a:prstGeom prst="parallelogram">
            <a:avLst>
              <a:gd name="adj" fmla="val 96952"/>
            </a:avLst>
          </a:prstGeom>
          <a:solidFill>
            <a:srgbClr val="4E5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cxnSp>
        <p:nvCxnSpPr>
          <p:cNvPr id="106" name="Google Shape;106;p15"/>
          <p:cNvCxnSpPr/>
          <p:nvPr/>
        </p:nvCxnSpPr>
        <p:spPr>
          <a:xfrm>
            <a:off x="7437981" y="1937408"/>
            <a:ext cx="639000" cy="660000"/>
          </a:xfrm>
          <a:prstGeom prst="straightConnector1">
            <a:avLst/>
          </a:prstGeom>
          <a:noFill/>
          <a:ln w="9525" cap="flat" cmpd="sng">
            <a:solidFill>
              <a:srgbClr val="4E556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15"/>
          <p:cNvSpPr/>
          <p:nvPr/>
        </p:nvSpPr>
        <p:spPr>
          <a:xfrm flipH="1">
            <a:off x="6904402" y="2476408"/>
            <a:ext cx="1185000" cy="128100"/>
          </a:xfrm>
          <a:prstGeom prst="parallelogram">
            <a:avLst>
              <a:gd name="adj" fmla="val 96952"/>
            </a:avLst>
          </a:prstGeom>
          <a:solidFill>
            <a:srgbClr val="4E5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6904029" y="2617988"/>
            <a:ext cx="1185000" cy="128100"/>
          </a:xfrm>
          <a:prstGeom prst="parallelogram">
            <a:avLst>
              <a:gd name="adj" fmla="val 96952"/>
            </a:avLst>
          </a:prstGeom>
          <a:solidFill>
            <a:srgbClr val="4E5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1420072" y="1649850"/>
            <a:ext cx="9480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Phase 1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1325880" y="3167049"/>
            <a:ext cx="1136400" cy="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1B212C"/>
                </a:solidFill>
                <a:latin typeface="Roboto"/>
                <a:ea typeface="Roboto"/>
                <a:cs typeface="Roboto"/>
                <a:sym typeface="Roboto"/>
              </a:rPr>
              <a:t>Going through research papers and learning HFSS.</a:t>
            </a:r>
            <a:endParaRPr sz="800">
              <a:solidFill>
                <a:srgbClr val="1B2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6965150" y="393750"/>
            <a:ext cx="195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#Overview</a:t>
            </a:r>
            <a:endParaRPr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/>
        </p:nvSpPr>
        <p:spPr>
          <a:xfrm>
            <a:off x="128016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Project Phases (Sem 8)</a:t>
            </a:r>
            <a:endParaRPr sz="24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1418536" y="2925850"/>
            <a:ext cx="16344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B212C"/>
                </a:solidFill>
                <a:latin typeface="Roboto"/>
                <a:ea typeface="Roboto"/>
                <a:cs typeface="Roboto"/>
                <a:sym typeface="Roboto"/>
              </a:rPr>
              <a:t>Extending</a:t>
            </a:r>
            <a:endParaRPr sz="1100">
              <a:solidFill>
                <a:srgbClr val="1B2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1418536" y="3428311"/>
            <a:ext cx="16344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800">
              <a:solidFill>
                <a:srgbClr val="1B2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3159148" y="1660750"/>
            <a:ext cx="1017900" cy="2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Phase 2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3021557" y="2925850"/>
            <a:ext cx="15921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B212C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000">
              <a:solidFill>
                <a:srgbClr val="1B2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3021557" y="3428311"/>
            <a:ext cx="15921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1B212C"/>
                </a:solidFill>
                <a:latin typeface="Roboto"/>
                <a:ea typeface="Roboto"/>
                <a:cs typeface="Roboto"/>
                <a:sym typeface="Roboto"/>
              </a:rPr>
              <a:t>Applying the ML models on the fabricated antenna.</a:t>
            </a:r>
            <a:endParaRPr sz="800">
              <a:solidFill>
                <a:srgbClr val="1B2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4718705" y="1660750"/>
            <a:ext cx="1017900" cy="2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Phase 3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4613650" y="2925850"/>
            <a:ext cx="15921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B212C"/>
                </a:solidFill>
                <a:latin typeface="Roboto"/>
                <a:ea typeface="Roboto"/>
                <a:cs typeface="Roboto"/>
                <a:sym typeface="Roboto"/>
              </a:rPr>
              <a:t>Analysing</a:t>
            </a:r>
            <a:endParaRPr sz="1000">
              <a:solidFill>
                <a:srgbClr val="1B2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4613650" y="3428309"/>
            <a:ext cx="15921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1B212C"/>
                </a:solidFill>
                <a:latin typeface="Roboto"/>
                <a:ea typeface="Roboto"/>
                <a:cs typeface="Roboto"/>
                <a:sym typeface="Roboto"/>
              </a:rPr>
              <a:t>Recording results, generating graphs and analysing the best possible approach.</a:t>
            </a:r>
            <a:endParaRPr sz="800">
              <a:solidFill>
                <a:srgbClr val="1B2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6271146" y="1660750"/>
            <a:ext cx="1017900" cy="2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Phase 4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6201885" y="2925850"/>
            <a:ext cx="15921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B212C"/>
                </a:solidFill>
                <a:latin typeface="Roboto"/>
                <a:ea typeface="Roboto"/>
                <a:cs typeface="Roboto"/>
                <a:sym typeface="Roboto"/>
              </a:rPr>
              <a:t>Paper</a:t>
            </a:r>
            <a:endParaRPr sz="1000">
              <a:solidFill>
                <a:srgbClr val="1B2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6201885" y="3428311"/>
            <a:ext cx="15921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1B212C"/>
                </a:solidFill>
                <a:latin typeface="Roboto"/>
                <a:ea typeface="Roboto"/>
                <a:cs typeface="Roboto"/>
                <a:sym typeface="Roboto"/>
              </a:rPr>
              <a:t>Writing a paper mentioning the work and conducted analysis.</a:t>
            </a:r>
            <a:endParaRPr sz="800">
              <a:solidFill>
                <a:srgbClr val="1B2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8" name="Google Shape;128;p16"/>
          <p:cNvCxnSpPr/>
          <p:nvPr/>
        </p:nvCxnSpPr>
        <p:spPr>
          <a:xfrm>
            <a:off x="2264015" y="1931127"/>
            <a:ext cx="895200" cy="803400"/>
          </a:xfrm>
          <a:prstGeom prst="straightConnector1">
            <a:avLst/>
          </a:prstGeom>
          <a:noFill/>
          <a:ln w="9525" cap="flat" cmpd="sng">
            <a:solidFill>
              <a:srgbClr val="4E556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16"/>
          <p:cNvSpPr/>
          <p:nvPr/>
        </p:nvSpPr>
        <p:spPr>
          <a:xfrm flipH="1">
            <a:off x="1516665" y="2587041"/>
            <a:ext cx="1659900" cy="155700"/>
          </a:xfrm>
          <a:prstGeom prst="parallelogram">
            <a:avLst>
              <a:gd name="adj" fmla="val 96952"/>
            </a:avLst>
          </a:prstGeom>
          <a:solidFill>
            <a:srgbClr val="4E5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1516020" y="2759332"/>
            <a:ext cx="1659900" cy="155700"/>
          </a:xfrm>
          <a:prstGeom prst="parallelogram">
            <a:avLst>
              <a:gd name="adj" fmla="val 96952"/>
            </a:avLst>
          </a:prstGeom>
          <a:solidFill>
            <a:srgbClr val="4E5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cxnSp>
        <p:nvCxnSpPr>
          <p:cNvPr id="131" name="Google Shape;131;p16"/>
          <p:cNvCxnSpPr/>
          <p:nvPr/>
        </p:nvCxnSpPr>
        <p:spPr>
          <a:xfrm>
            <a:off x="3796078" y="1931127"/>
            <a:ext cx="895200" cy="803400"/>
          </a:xfrm>
          <a:prstGeom prst="straightConnector1">
            <a:avLst/>
          </a:prstGeom>
          <a:noFill/>
          <a:ln w="9525" cap="flat" cmpd="sng">
            <a:solidFill>
              <a:srgbClr val="4E556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16"/>
          <p:cNvSpPr/>
          <p:nvPr/>
        </p:nvSpPr>
        <p:spPr>
          <a:xfrm flipH="1">
            <a:off x="3048729" y="2587041"/>
            <a:ext cx="1659900" cy="155700"/>
          </a:xfrm>
          <a:prstGeom prst="parallelogram">
            <a:avLst>
              <a:gd name="adj" fmla="val 96952"/>
            </a:avLst>
          </a:prstGeom>
          <a:solidFill>
            <a:srgbClr val="4E5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  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3048084" y="2759332"/>
            <a:ext cx="1659900" cy="155700"/>
          </a:xfrm>
          <a:prstGeom prst="parallelogram">
            <a:avLst>
              <a:gd name="adj" fmla="val 96952"/>
            </a:avLst>
          </a:prstGeom>
          <a:solidFill>
            <a:srgbClr val="4E5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cxnSp>
        <p:nvCxnSpPr>
          <p:cNvPr id="134" name="Google Shape;134;p16"/>
          <p:cNvCxnSpPr/>
          <p:nvPr/>
        </p:nvCxnSpPr>
        <p:spPr>
          <a:xfrm>
            <a:off x="5328911" y="1931127"/>
            <a:ext cx="895200" cy="803400"/>
          </a:xfrm>
          <a:prstGeom prst="straightConnector1">
            <a:avLst/>
          </a:prstGeom>
          <a:noFill/>
          <a:ln w="9525" cap="flat" cmpd="sng">
            <a:solidFill>
              <a:srgbClr val="4E556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16"/>
          <p:cNvSpPr/>
          <p:nvPr/>
        </p:nvSpPr>
        <p:spPr>
          <a:xfrm flipH="1">
            <a:off x="4581562" y="2587041"/>
            <a:ext cx="1659900" cy="155700"/>
          </a:xfrm>
          <a:prstGeom prst="parallelogram">
            <a:avLst>
              <a:gd name="adj" fmla="val 96952"/>
            </a:avLst>
          </a:prstGeom>
          <a:solidFill>
            <a:srgbClr val="4E5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4580917" y="2759332"/>
            <a:ext cx="1659900" cy="155700"/>
          </a:xfrm>
          <a:prstGeom prst="parallelogram">
            <a:avLst>
              <a:gd name="adj" fmla="val 96952"/>
            </a:avLst>
          </a:prstGeom>
          <a:solidFill>
            <a:srgbClr val="4E5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6858043" y="1931127"/>
            <a:ext cx="895200" cy="803400"/>
          </a:xfrm>
          <a:prstGeom prst="straightConnector1">
            <a:avLst/>
          </a:prstGeom>
          <a:noFill/>
          <a:ln w="9525" cap="flat" cmpd="sng">
            <a:solidFill>
              <a:srgbClr val="4E556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16"/>
          <p:cNvSpPr/>
          <p:nvPr/>
        </p:nvSpPr>
        <p:spPr>
          <a:xfrm flipH="1">
            <a:off x="6110693" y="2587041"/>
            <a:ext cx="1659900" cy="155700"/>
          </a:xfrm>
          <a:prstGeom prst="parallelogram">
            <a:avLst>
              <a:gd name="adj" fmla="val 96952"/>
            </a:avLst>
          </a:prstGeom>
          <a:solidFill>
            <a:srgbClr val="4E5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6110048" y="2759332"/>
            <a:ext cx="1659900" cy="155700"/>
          </a:xfrm>
          <a:prstGeom prst="parallelogram">
            <a:avLst>
              <a:gd name="adj" fmla="val 96952"/>
            </a:avLst>
          </a:prstGeom>
          <a:solidFill>
            <a:srgbClr val="4E5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1613836" y="1660750"/>
            <a:ext cx="1017900" cy="2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Phase 1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1350012" y="3427490"/>
            <a:ext cx="15921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1B212C"/>
                </a:solidFill>
                <a:latin typeface="Roboto"/>
                <a:ea typeface="Roboto"/>
                <a:cs typeface="Roboto"/>
                <a:sym typeface="Roboto"/>
              </a:rPr>
              <a:t>Design Space exploration and implementing potential algorithms yielding better results.</a:t>
            </a:r>
            <a:endParaRPr sz="800">
              <a:solidFill>
                <a:srgbClr val="1B212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6965150" y="393750"/>
            <a:ext cx="195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#Overview</a:t>
            </a:r>
            <a:endParaRPr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/>
        </p:nvSpPr>
        <p:spPr>
          <a:xfrm>
            <a:off x="1297500" y="393750"/>
            <a:ext cx="3798900" cy="8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Leveraged Tools</a:t>
            </a:r>
            <a:endParaRPr sz="24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1280160" y="1463040"/>
            <a:ext cx="7534200" cy="22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HFSS</a:t>
            </a:r>
            <a:endParaRPr sz="13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acronym stands for </a:t>
            </a:r>
            <a:r>
              <a:rPr lang="en" sz="13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High-Frequency Structure Simulator</a:t>
            </a:r>
            <a:r>
              <a:rPr lang="en" sz="13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 A commercial tools used for antenna design, and the design of complex radio frequency electronic circuit elements including filters, transmission lines, and packaging. </a:t>
            </a:r>
            <a:endParaRPr sz="13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Python, Jupyter Notebook, Git, Github</a:t>
            </a:r>
            <a:endParaRPr sz="13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Libraries: </a:t>
            </a:r>
            <a:r>
              <a:rPr lang="en" sz="1300" i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sk_learn,  keras, xg_boost, matplotlib, numpy, pandas</a:t>
            </a:r>
            <a:endParaRPr sz="1300" i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4003900"/>
            <a:ext cx="614374" cy="61437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7"/>
          <p:cNvSpPr txBox="1"/>
          <p:nvPr/>
        </p:nvSpPr>
        <p:spPr>
          <a:xfrm>
            <a:off x="7083025" y="393750"/>
            <a:ext cx="183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#Implementation</a:t>
            </a:r>
            <a:endParaRPr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51" name="Google Shape;15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5300" y="4003900"/>
            <a:ext cx="614374" cy="61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3105" y="3955000"/>
            <a:ext cx="614376" cy="712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0890" y="4003902"/>
            <a:ext cx="614375" cy="6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7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28700" y="4026513"/>
            <a:ext cx="569125" cy="5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63040"/>
            <a:ext cx="3692100" cy="2590800"/>
          </a:xfrm>
          <a:prstGeom prst="roundRect">
            <a:avLst>
              <a:gd name="adj" fmla="val 9396"/>
            </a:avLst>
          </a:prstGeom>
          <a:noFill/>
          <a:ln>
            <a:noFill/>
          </a:ln>
          <a:effectLst>
            <a:outerShdw blurRad="314325" dist="238125" dir="8280000" algn="bl" rotWithShape="0">
              <a:srgbClr val="000000">
                <a:alpha val="39000"/>
              </a:srgbClr>
            </a:outerShdw>
          </a:effectLst>
        </p:spPr>
      </p:pic>
      <p:sp>
        <p:nvSpPr>
          <p:cNvPr id="160" name="Google Shape;160;p18"/>
          <p:cNvSpPr txBox="1"/>
          <p:nvPr/>
        </p:nvSpPr>
        <p:spPr>
          <a:xfrm>
            <a:off x="1280152" y="365750"/>
            <a:ext cx="55851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Antenna Model</a:t>
            </a:r>
            <a:endParaRPr sz="24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5573050" y="1463050"/>
            <a:ext cx="3342600" cy="3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Considered Cylindrical DRA as a reference antenna.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material of the cylindrical-substrate is Al2O3 ceramic.A microstrip feed line is used for excitation.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300"/>
              <a:buFont typeface="Lato"/>
              <a:buChar char="➔"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Designed in HFSS, the antenna has 4 variable dimensional-parameters which can be optimized, i.e. Radius (r), Height (h), Feed-line width (w1), Conformal-line width (w2).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1297500" y="4242678"/>
            <a:ext cx="3060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1">
                <a:latin typeface="Lato"/>
                <a:ea typeface="Lato"/>
                <a:cs typeface="Lato"/>
                <a:sym typeface="Lato"/>
              </a:rPr>
              <a:t>HFSS model of CDRA</a:t>
            </a:r>
            <a:endParaRPr sz="1100" b="1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7050525" y="393750"/>
            <a:ext cx="186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#Implementaion</a:t>
            </a:r>
            <a:endParaRPr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/>
        </p:nvSpPr>
        <p:spPr>
          <a:xfrm>
            <a:off x="5203050" y="3816246"/>
            <a:ext cx="3333300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main advantage of these techniques is once we have the relation model , we can predict the output for any data point .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1280150" y="1463050"/>
            <a:ext cx="6772800" cy="22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Models were trained corresponding to each algorithm, followed by detailed and comparative analysis, with the simulated datasets.</a:t>
            </a:r>
            <a:endParaRPr sz="13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</a:pPr>
            <a:r>
              <a:rPr lang="en" sz="13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ANN 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100" i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(Artificial Neural Networks) </a:t>
            </a:r>
            <a:endParaRPr sz="1100" i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</a:pPr>
            <a:r>
              <a:rPr lang="en" sz="13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KNN </a:t>
            </a:r>
            <a:r>
              <a:rPr lang="en" sz="1600" i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100" i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(K-nearest neighbours)</a:t>
            </a:r>
            <a:endParaRPr sz="1100" i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AutoNum type="arabicPeriod"/>
            </a:pPr>
            <a:r>
              <a:rPr lang="en" sz="13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Decision Tree</a:t>
            </a:r>
            <a:r>
              <a:rPr lang="en" sz="1300" i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 i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AutoNum type="arabicPeriod"/>
            </a:pPr>
            <a:r>
              <a:rPr lang="en" sz="13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Random Forest</a:t>
            </a:r>
            <a:r>
              <a:rPr lang="en" sz="1300" i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 i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AutoNum type="arabicPeriod"/>
            </a:pPr>
            <a:r>
              <a:rPr lang="en" sz="13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XGBoost</a:t>
            </a:r>
            <a:endParaRPr sz="1300" i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1280152" y="393750"/>
            <a:ext cx="54216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24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600" y="3903425"/>
            <a:ext cx="794825" cy="79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4850" y="3951052"/>
            <a:ext cx="699604" cy="69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/>
        </p:nvSpPr>
        <p:spPr>
          <a:xfrm>
            <a:off x="7050525" y="393750"/>
            <a:ext cx="186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#Implementaion</a:t>
            </a:r>
            <a:endParaRPr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sz="24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950" y="1316825"/>
            <a:ext cx="2286000" cy="1645800"/>
          </a:xfrm>
          <a:prstGeom prst="roundRect">
            <a:avLst>
              <a:gd name="adj" fmla="val 9397"/>
            </a:avLst>
          </a:prstGeom>
          <a:noFill/>
          <a:ln>
            <a:noFill/>
          </a:ln>
          <a:effectLst>
            <a:outerShdw blurRad="314325" dist="180975" dir="72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0525" y="1316825"/>
            <a:ext cx="2286000" cy="1645800"/>
          </a:xfrm>
          <a:prstGeom prst="roundRect">
            <a:avLst>
              <a:gd name="adj" fmla="val 10641"/>
            </a:avLst>
          </a:prstGeom>
          <a:noFill/>
          <a:ln>
            <a:noFill/>
          </a:ln>
          <a:effectLst>
            <a:outerShdw blurRad="342900" dist="219075" dir="696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81" name="Google Shape;18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1988" y="3154125"/>
            <a:ext cx="2286000" cy="1645800"/>
          </a:xfrm>
          <a:prstGeom prst="roundRect">
            <a:avLst>
              <a:gd name="adj" fmla="val 9768"/>
            </a:avLst>
          </a:prstGeom>
          <a:noFill/>
          <a:ln>
            <a:noFill/>
          </a:ln>
          <a:effectLst>
            <a:outerShdw blurRad="357188" dist="219075" dir="636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82" name="Google Shape;18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0352" y="3154125"/>
            <a:ext cx="2286000" cy="1645800"/>
          </a:xfrm>
          <a:prstGeom prst="roundRect">
            <a:avLst>
              <a:gd name="adj" fmla="val 10042"/>
            </a:avLst>
          </a:prstGeom>
          <a:noFill/>
          <a:ln>
            <a:noFill/>
          </a:ln>
          <a:effectLst>
            <a:outerShdw blurRad="314325" dist="238125" dir="786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83" name="Google Shape;183;p20"/>
          <p:cNvPicPr preferRelativeResize="0"/>
          <p:nvPr/>
        </p:nvPicPr>
        <p:blipFill rotWithShape="1">
          <a:blip r:embed="rId7">
            <a:alphaModFix/>
          </a:blip>
          <a:srcRect r="3194"/>
          <a:stretch/>
        </p:blipFill>
        <p:spPr>
          <a:xfrm>
            <a:off x="1071999" y="1316825"/>
            <a:ext cx="2286000" cy="1645800"/>
          </a:xfrm>
          <a:prstGeom prst="roundRect">
            <a:avLst>
              <a:gd name="adj" fmla="val 9122"/>
            </a:avLst>
          </a:prstGeom>
          <a:noFill/>
          <a:ln>
            <a:noFill/>
          </a:ln>
          <a:effectLst>
            <a:outerShdw blurRad="342900" dist="133350" dir="822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84" name="Google Shape;184;p20"/>
          <p:cNvSpPr txBox="1"/>
          <p:nvPr/>
        </p:nvSpPr>
        <p:spPr>
          <a:xfrm>
            <a:off x="6436875" y="3384375"/>
            <a:ext cx="21333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lang="en" sz="1300" b="1">
                <a:latin typeface="Lato"/>
                <a:ea typeface="Lato"/>
                <a:cs typeface="Lato"/>
                <a:sym typeface="Lato"/>
              </a:rPr>
              <a:t>ANN</a:t>
            </a:r>
            <a:endParaRPr sz="1300" b="1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lang="en" sz="1300" b="1">
                <a:latin typeface="Lato"/>
                <a:ea typeface="Lato"/>
                <a:cs typeface="Lato"/>
                <a:sym typeface="Lato"/>
              </a:rPr>
              <a:t>Decision Tree</a:t>
            </a:r>
            <a:endParaRPr sz="1300" b="1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lang="en" sz="1300" b="1">
                <a:latin typeface="Lato"/>
                <a:ea typeface="Lato"/>
                <a:cs typeface="Lato"/>
                <a:sym typeface="Lato"/>
              </a:rPr>
              <a:t>KNN</a:t>
            </a:r>
            <a:endParaRPr sz="1300" b="1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lang="en" sz="1300" b="1">
                <a:latin typeface="Lato"/>
                <a:ea typeface="Lato"/>
                <a:cs typeface="Lato"/>
                <a:sym typeface="Lato"/>
              </a:rPr>
              <a:t>Random Forest</a:t>
            </a:r>
            <a:endParaRPr sz="1300" b="1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lang="en" sz="1300" b="1">
                <a:latin typeface="Lato"/>
                <a:ea typeface="Lato"/>
                <a:cs typeface="Lato"/>
                <a:sym typeface="Lato"/>
              </a:rPr>
              <a:t>XGBoost</a:t>
            </a:r>
            <a:endParaRPr sz="13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7050525" y="393750"/>
            <a:ext cx="186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#Implementaion</a:t>
            </a:r>
            <a:endParaRPr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Comparison</a:t>
            </a:r>
            <a:endParaRPr sz="24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1297500" y="1463050"/>
            <a:ext cx="38499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For some random data samples the S11 value was determined from HFSS by simulation, and by each of the trained ML models.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7050875" y="393750"/>
            <a:ext cx="186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#Study</a:t>
            </a:r>
            <a:endParaRPr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1371325" y="3978925"/>
            <a:ext cx="3060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1">
                <a:latin typeface="Lato"/>
                <a:ea typeface="Lato"/>
                <a:cs typeface="Lato"/>
                <a:sym typeface="Lato"/>
              </a:rPr>
              <a:t>Random data samples</a:t>
            </a:r>
            <a:endParaRPr sz="1100" b="1" i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325" y="1463050"/>
            <a:ext cx="3356375" cy="201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438" y="2571751"/>
            <a:ext cx="3850025" cy="140716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1"/>
          <p:cNvSpPr txBox="1"/>
          <p:nvPr/>
        </p:nvSpPr>
        <p:spPr>
          <a:xfrm>
            <a:off x="5372313" y="3635650"/>
            <a:ext cx="33564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chart represents the output S11 values from HFSS and each trained model.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1628</Words>
  <Application>Microsoft Office PowerPoint</Application>
  <PresentationFormat>On-screen Show (16:9)</PresentationFormat>
  <Paragraphs>187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Roboto</vt:lpstr>
      <vt:lpstr>Poppins Black</vt:lpstr>
      <vt:lpstr>Lato</vt:lpstr>
      <vt:lpstr>Proxima Nova</vt:lpstr>
      <vt:lpstr>Poppins Medium</vt:lpstr>
      <vt:lpstr>Montserrat</vt:lpstr>
      <vt:lpstr>Poppins SemiBold</vt:lpstr>
      <vt:lpstr>Arial</vt:lpstr>
      <vt:lpstr>Alfa Slab One</vt:lpstr>
      <vt:lpstr>Gameday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Om Singh</cp:lastModifiedBy>
  <cp:revision>2</cp:revision>
  <dcterms:modified xsi:type="dcterms:W3CDTF">2022-05-06T04:44:40Z</dcterms:modified>
</cp:coreProperties>
</file>