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handoutMasterIdLst>
    <p:handoutMasterId r:id="rId26"/>
  </p:handoutMasterIdLst>
  <p:sldIdLst>
    <p:sldId id="256" r:id="rId2"/>
    <p:sldId id="257" r:id="rId3"/>
    <p:sldId id="258" r:id="rId4"/>
    <p:sldId id="267" r:id="rId5"/>
    <p:sldId id="276" r:id="rId6"/>
    <p:sldId id="274" r:id="rId7"/>
    <p:sldId id="278" r:id="rId8"/>
    <p:sldId id="279" r:id="rId9"/>
    <p:sldId id="268" r:id="rId10"/>
    <p:sldId id="281" r:id="rId11"/>
    <p:sldId id="282" r:id="rId12"/>
    <p:sldId id="270" r:id="rId13"/>
    <p:sldId id="283" r:id="rId14"/>
    <p:sldId id="289" r:id="rId15"/>
    <p:sldId id="284" r:id="rId16"/>
    <p:sldId id="285" r:id="rId17"/>
    <p:sldId id="286" r:id="rId18"/>
    <p:sldId id="287" r:id="rId19"/>
    <p:sldId id="271" r:id="rId20"/>
    <p:sldId id="288" r:id="rId21"/>
    <p:sldId id="290" r:id="rId22"/>
    <p:sldId id="291" r:id="rId23"/>
    <p:sldId id="29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96" autoAdjust="0"/>
  </p:normalViewPr>
  <p:slideViewPr>
    <p:cSldViewPr snapToGrid="0">
      <p:cViewPr>
        <p:scale>
          <a:sx n="50" d="100"/>
          <a:sy n="50" d="100"/>
        </p:scale>
        <p:origin x="148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C82CF6-646F-44CB-8481-43F91A609D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Higher Institute of Management Of Tunis</a:t>
            </a:r>
          </a:p>
        </p:txBody>
      </p:sp>
      <p:sp>
        <p:nvSpPr>
          <p:cNvPr id="3" name="Date Placeholder 2">
            <a:extLst>
              <a:ext uri="{FF2B5EF4-FFF2-40B4-BE49-F238E27FC236}">
                <a16:creationId xmlns:a16="http://schemas.microsoft.com/office/drawing/2014/main" id="{F163903C-5CB9-4AF6-BB9E-3D4E353769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3A0288-CB07-46D1-BEF6-67BF7DBF56AC}" type="datetimeFigureOut">
              <a:rPr lang="en-US" smtClean="0"/>
              <a:t>7/16/2017</a:t>
            </a:fld>
            <a:endParaRPr lang="en-US"/>
          </a:p>
        </p:txBody>
      </p:sp>
      <p:sp>
        <p:nvSpPr>
          <p:cNvPr id="4" name="Footer Placeholder 3">
            <a:extLst>
              <a:ext uri="{FF2B5EF4-FFF2-40B4-BE49-F238E27FC236}">
                <a16:creationId xmlns:a16="http://schemas.microsoft.com/office/drawing/2014/main" id="{795469AD-C637-44EC-B307-B57EEB4D17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BADEM Tunis Business School</a:t>
            </a:r>
          </a:p>
        </p:txBody>
      </p:sp>
      <p:sp>
        <p:nvSpPr>
          <p:cNvPr id="5" name="Slide Number Placeholder 4">
            <a:extLst>
              <a:ext uri="{FF2B5EF4-FFF2-40B4-BE49-F238E27FC236}">
                <a16:creationId xmlns:a16="http://schemas.microsoft.com/office/drawing/2014/main" id="{0F37EBAF-8A93-4FA3-AE5F-9E551047E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9F0521-347B-4767-BBDE-A8728B1EFF3E}" type="slidenum">
              <a:rPr lang="en-US" smtClean="0"/>
              <a:t>‹#›</a:t>
            </a:fld>
            <a:endParaRPr lang="en-US"/>
          </a:p>
        </p:txBody>
      </p:sp>
    </p:spTree>
    <p:extLst>
      <p:ext uri="{BB962C8B-B14F-4D97-AF65-F5344CB8AC3E}">
        <p14:creationId xmlns:p14="http://schemas.microsoft.com/office/powerpoint/2010/main" val="128528136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Higher Institute of Management Of Tunis</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453FE-E3BB-40EC-8A9F-CE5E2D92C8CA}" type="datetimeFigureOut">
              <a:rPr lang="en-US" smtClean="0"/>
              <a:t>7/16/2017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BADEM Tunis Business School</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C9C39-DA11-4D39-A8D3-114923B5D2AB}" type="slidenum">
              <a:rPr lang="en-US" smtClean="0"/>
              <a:t>‹#›</a:t>
            </a:fld>
            <a:endParaRPr lang="en-US" dirty="0"/>
          </a:p>
        </p:txBody>
      </p:sp>
    </p:spTree>
    <p:extLst>
      <p:ext uri="{BB962C8B-B14F-4D97-AF65-F5344CB8AC3E}">
        <p14:creationId xmlns:p14="http://schemas.microsoft.com/office/powerpoint/2010/main" val="114851656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9C39-DA11-4D39-A8D3-114923B5D2AB}" type="slidenum">
              <a:rPr lang="en-US" smtClean="0"/>
              <a:t>1</a:t>
            </a:fld>
            <a:endParaRPr lang="en-US" dirty="0"/>
          </a:p>
        </p:txBody>
      </p:sp>
      <p:sp>
        <p:nvSpPr>
          <p:cNvPr id="5" name="Footer Placeholder 4">
            <a:extLst>
              <a:ext uri="{FF2B5EF4-FFF2-40B4-BE49-F238E27FC236}">
                <a16:creationId xmlns:a16="http://schemas.microsoft.com/office/drawing/2014/main" id="{B3CE60E0-3FB7-45FA-BB71-506A5A924F54}"/>
              </a:ext>
            </a:extLst>
          </p:cNvPr>
          <p:cNvSpPr>
            <a:spLocks noGrp="1"/>
          </p:cNvSpPr>
          <p:nvPr>
            <p:ph type="ftr" sz="quarter" idx="11"/>
          </p:nvPr>
        </p:nvSpPr>
        <p:spPr/>
        <p:txBody>
          <a:bodyPr/>
          <a:lstStyle/>
          <a:p>
            <a:r>
              <a:rPr lang="en-US"/>
              <a:t>BADEM Tunis Business School</a:t>
            </a:r>
            <a:endParaRPr lang="en-US" dirty="0"/>
          </a:p>
        </p:txBody>
      </p:sp>
      <p:sp>
        <p:nvSpPr>
          <p:cNvPr id="6" name="Header Placeholder 5">
            <a:extLst>
              <a:ext uri="{FF2B5EF4-FFF2-40B4-BE49-F238E27FC236}">
                <a16:creationId xmlns:a16="http://schemas.microsoft.com/office/drawing/2014/main" id="{761ACCA1-A13D-4D20-8895-5974C333D66B}"/>
              </a:ext>
            </a:extLst>
          </p:cNvPr>
          <p:cNvSpPr>
            <a:spLocks noGrp="1"/>
          </p:cNvSpPr>
          <p:nvPr>
            <p:ph type="hdr" sz="quarter" idx="12"/>
          </p:nvPr>
        </p:nvSpPr>
        <p:spPr/>
        <p:txBody>
          <a:bodyPr/>
          <a:lstStyle/>
          <a:p>
            <a:r>
              <a:rPr lang="en-US"/>
              <a:t>Higher Institute of Management Of Tunis</a:t>
            </a:r>
            <a:endParaRPr lang="en-US" dirty="0"/>
          </a:p>
        </p:txBody>
      </p:sp>
    </p:spTree>
    <p:extLst>
      <p:ext uri="{BB962C8B-B14F-4D97-AF65-F5344CB8AC3E}">
        <p14:creationId xmlns:p14="http://schemas.microsoft.com/office/powerpoint/2010/main" val="1204057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sz="1200" kern="1200" dirty="0">
                <a:solidFill>
                  <a:schemeClr val="tx1"/>
                </a:solidFill>
                <a:effectLst/>
                <a:latin typeface="+mn-lt"/>
                <a:ea typeface="+mn-ea"/>
                <a:cs typeface="+mn-cs"/>
              </a:rPr>
              <a:t>However, a major shortcoming of this approach is the lack of investor control over the expected return. Indeed, a rational investor would have a reserve utility, in other words he would want to set a minimum expected return level. This motivates our development of a Mean Cross (MC) framework of portfolio selection based on DEA game cross efficiency evaluation, in which we seek to maximize the overall portfolio efficiency score subject to a tradeoff level of expected return, which will be detailed in the subsequent section</a:t>
            </a:r>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15</a:t>
            </a:fld>
            <a:endParaRPr lang="en-US" dirty="0"/>
          </a:p>
        </p:txBody>
      </p:sp>
    </p:spTree>
    <p:extLst>
      <p:ext uri="{BB962C8B-B14F-4D97-AF65-F5344CB8AC3E}">
        <p14:creationId xmlns:p14="http://schemas.microsoft.com/office/powerpoint/2010/main" val="391837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16</a:t>
            </a:fld>
            <a:endParaRPr lang="en-US" dirty="0"/>
          </a:p>
        </p:txBody>
      </p:sp>
    </p:spTree>
    <p:extLst>
      <p:ext uri="{BB962C8B-B14F-4D97-AF65-F5344CB8AC3E}">
        <p14:creationId xmlns:p14="http://schemas.microsoft.com/office/powerpoint/2010/main" val="3354324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17</a:t>
            </a:fld>
            <a:endParaRPr lang="en-US" dirty="0"/>
          </a:p>
        </p:txBody>
      </p:sp>
    </p:spTree>
    <p:extLst>
      <p:ext uri="{BB962C8B-B14F-4D97-AF65-F5344CB8AC3E}">
        <p14:creationId xmlns:p14="http://schemas.microsoft.com/office/powerpoint/2010/main" val="269288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18</a:t>
            </a:fld>
            <a:endParaRPr lang="en-US" dirty="0"/>
          </a:p>
        </p:txBody>
      </p:sp>
    </p:spTree>
    <p:extLst>
      <p:ext uri="{BB962C8B-B14F-4D97-AF65-F5344CB8AC3E}">
        <p14:creationId xmlns:p14="http://schemas.microsoft.com/office/powerpoint/2010/main" val="1989088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9C39-DA11-4D39-A8D3-114923B5D2AB}" type="slidenum">
              <a:rPr lang="en-US" smtClean="0"/>
              <a:t>20</a:t>
            </a:fld>
            <a:endParaRPr lang="en-US" dirty="0"/>
          </a:p>
        </p:txBody>
      </p:sp>
      <p:sp>
        <p:nvSpPr>
          <p:cNvPr id="5" name="Footer Placeholder 4">
            <a:extLst>
              <a:ext uri="{FF2B5EF4-FFF2-40B4-BE49-F238E27FC236}">
                <a16:creationId xmlns:a16="http://schemas.microsoft.com/office/drawing/2014/main" id="{B3CE60E0-3FB7-45FA-BB71-506A5A924F54}"/>
              </a:ext>
            </a:extLst>
          </p:cNvPr>
          <p:cNvSpPr>
            <a:spLocks noGrp="1"/>
          </p:cNvSpPr>
          <p:nvPr>
            <p:ph type="ftr" sz="quarter" idx="11"/>
          </p:nvPr>
        </p:nvSpPr>
        <p:spPr/>
        <p:txBody>
          <a:bodyPr/>
          <a:lstStyle/>
          <a:p>
            <a:r>
              <a:rPr lang="en-US"/>
              <a:t>BADEM Tunis Business School</a:t>
            </a:r>
            <a:endParaRPr lang="en-US" dirty="0"/>
          </a:p>
        </p:txBody>
      </p:sp>
      <p:sp>
        <p:nvSpPr>
          <p:cNvPr id="6" name="Header Placeholder 5">
            <a:extLst>
              <a:ext uri="{FF2B5EF4-FFF2-40B4-BE49-F238E27FC236}">
                <a16:creationId xmlns:a16="http://schemas.microsoft.com/office/drawing/2014/main" id="{761ACCA1-A13D-4D20-8895-5974C333D66B}"/>
              </a:ext>
            </a:extLst>
          </p:cNvPr>
          <p:cNvSpPr>
            <a:spLocks noGrp="1"/>
          </p:cNvSpPr>
          <p:nvPr>
            <p:ph type="hdr" sz="quarter" idx="12"/>
          </p:nvPr>
        </p:nvSpPr>
        <p:spPr/>
        <p:txBody>
          <a:bodyPr/>
          <a:lstStyle/>
          <a:p>
            <a:r>
              <a:rPr lang="en-US"/>
              <a:t>Higher Institute of Management Of Tunis</a:t>
            </a:r>
            <a:endParaRPr lang="en-US" dirty="0"/>
          </a:p>
        </p:txBody>
      </p:sp>
    </p:spTree>
    <p:extLst>
      <p:ext uri="{BB962C8B-B14F-4D97-AF65-F5344CB8AC3E}">
        <p14:creationId xmlns:p14="http://schemas.microsoft.com/office/powerpoint/2010/main" val="3528576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2</a:t>
            </a:fld>
            <a:endParaRPr lang="en-US" dirty="0"/>
          </a:p>
        </p:txBody>
      </p:sp>
    </p:spTree>
    <p:extLst>
      <p:ext uri="{BB962C8B-B14F-4D97-AF65-F5344CB8AC3E}">
        <p14:creationId xmlns:p14="http://schemas.microsoft.com/office/powerpoint/2010/main" val="254992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Highly qualified money manager can run into difficulties making and make poor decisions.</a:t>
            </a:r>
          </a:p>
          <a:p>
            <a:r>
              <a:rPr lang="en-US" dirty="0"/>
              <a:t>The main problem is finding the stock portfolio which will achieve the highest possible return for a given level of risk</a:t>
            </a:r>
          </a:p>
          <a:p>
            <a:r>
              <a:rPr lang="en-US" dirty="0"/>
              <a:t>We examine the investment strategy based on Game Cross Efficiency which is an extension of DEA</a:t>
            </a:r>
          </a:p>
          <a:p>
            <a:endParaRPr lang="en-US" dirty="0"/>
          </a:p>
        </p:txBody>
      </p:sp>
      <p:sp>
        <p:nvSpPr>
          <p:cNvPr id="4" name="Slide Number Placeholder 3"/>
          <p:cNvSpPr>
            <a:spLocks noGrp="1"/>
          </p:cNvSpPr>
          <p:nvPr>
            <p:ph type="sldNum" sz="quarter" idx="10"/>
          </p:nvPr>
        </p:nvSpPr>
        <p:spPr/>
        <p:txBody>
          <a:bodyPr/>
          <a:lstStyle/>
          <a:p>
            <a:fld id="{50EC9C39-DA11-4D39-A8D3-114923B5D2AB}" type="slidenum">
              <a:rPr lang="en-US" smtClean="0"/>
              <a:t>3</a:t>
            </a:fld>
            <a:endParaRPr lang="en-US" dirty="0"/>
          </a:p>
        </p:txBody>
      </p:sp>
      <p:sp>
        <p:nvSpPr>
          <p:cNvPr id="5" name="Footer Placeholder 4">
            <a:extLst>
              <a:ext uri="{FF2B5EF4-FFF2-40B4-BE49-F238E27FC236}">
                <a16:creationId xmlns:a16="http://schemas.microsoft.com/office/drawing/2014/main" id="{A8B0B146-05D7-4D09-ACF8-DF57AAE63EC0}"/>
              </a:ext>
            </a:extLst>
          </p:cNvPr>
          <p:cNvSpPr>
            <a:spLocks noGrp="1"/>
          </p:cNvSpPr>
          <p:nvPr>
            <p:ph type="ftr" sz="quarter" idx="11"/>
          </p:nvPr>
        </p:nvSpPr>
        <p:spPr/>
        <p:txBody>
          <a:bodyPr/>
          <a:lstStyle/>
          <a:p>
            <a:r>
              <a:rPr lang="en-US"/>
              <a:t>BADEM Tunis Business School</a:t>
            </a:r>
            <a:endParaRPr lang="en-US" dirty="0"/>
          </a:p>
        </p:txBody>
      </p:sp>
      <p:sp>
        <p:nvSpPr>
          <p:cNvPr id="6" name="Header Placeholder 5">
            <a:extLst>
              <a:ext uri="{FF2B5EF4-FFF2-40B4-BE49-F238E27FC236}">
                <a16:creationId xmlns:a16="http://schemas.microsoft.com/office/drawing/2014/main" id="{96BE0D1A-4452-43E4-93D0-A2FC566BD9C6}"/>
              </a:ext>
            </a:extLst>
          </p:cNvPr>
          <p:cNvSpPr>
            <a:spLocks noGrp="1"/>
          </p:cNvSpPr>
          <p:nvPr>
            <p:ph type="hdr" sz="quarter" idx="12"/>
          </p:nvPr>
        </p:nvSpPr>
        <p:spPr/>
        <p:txBody>
          <a:bodyPr/>
          <a:lstStyle/>
          <a:p>
            <a:r>
              <a:rPr lang="en-US"/>
              <a:t>Higher Institute of Management Of Tunis</a:t>
            </a:r>
            <a:endParaRPr lang="en-US" dirty="0"/>
          </a:p>
        </p:txBody>
      </p:sp>
    </p:spTree>
    <p:extLst>
      <p:ext uri="{BB962C8B-B14F-4D97-AF65-F5344CB8AC3E}">
        <p14:creationId xmlns:p14="http://schemas.microsoft.com/office/powerpoint/2010/main" val="46466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constructed portfolio will be revised  at the end of each investment horizon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Fixed portfolio size of 50 with the same dollar amount being invested in each of the stocks.</a:t>
            </a:r>
          </a:p>
          <a:p>
            <a:endParaRPr lang="en-US" dirty="0"/>
          </a:p>
        </p:txBody>
      </p:sp>
      <p:sp>
        <p:nvSpPr>
          <p:cNvPr id="4" name="Slide Number Placeholder 3"/>
          <p:cNvSpPr>
            <a:spLocks noGrp="1"/>
          </p:cNvSpPr>
          <p:nvPr>
            <p:ph type="sldNum" sz="quarter" idx="10"/>
          </p:nvPr>
        </p:nvSpPr>
        <p:spPr/>
        <p:txBody>
          <a:bodyPr/>
          <a:lstStyle/>
          <a:p>
            <a:fld id="{50EC9C39-DA11-4D39-A8D3-114923B5D2AB}" type="slidenum">
              <a:rPr lang="en-US" smtClean="0"/>
              <a:t>9</a:t>
            </a:fld>
            <a:endParaRPr lang="en-US" dirty="0"/>
          </a:p>
        </p:txBody>
      </p:sp>
      <p:sp>
        <p:nvSpPr>
          <p:cNvPr id="5" name="Footer Placeholder 4">
            <a:extLst>
              <a:ext uri="{FF2B5EF4-FFF2-40B4-BE49-F238E27FC236}">
                <a16:creationId xmlns:a16="http://schemas.microsoft.com/office/drawing/2014/main" id="{CD2954A5-07EB-42F9-85F8-AC0E9FD92395}"/>
              </a:ext>
            </a:extLst>
          </p:cNvPr>
          <p:cNvSpPr>
            <a:spLocks noGrp="1"/>
          </p:cNvSpPr>
          <p:nvPr>
            <p:ph type="ftr" sz="quarter" idx="11"/>
          </p:nvPr>
        </p:nvSpPr>
        <p:spPr/>
        <p:txBody>
          <a:bodyPr/>
          <a:lstStyle/>
          <a:p>
            <a:r>
              <a:rPr lang="en-US"/>
              <a:t>BADEM Tunis Business School</a:t>
            </a:r>
            <a:endParaRPr lang="en-US" dirty="0"/>
          </a:p>
        </p:txBody>
      </p:sp>
      <p:sp>
        <p:nvSpPr>
          <p:cNvPr id="6" name="Header Placeholder 5">
            <a:extLst>
              <a:ext uri="{FF2B5EF4-FFF2-40B4-BE49-F238E27FC236}">
                <a16:creationId xmlns:a16="http://schemas.microsoft.com/office/drawing/2014/main" id="{9F489837-94A8-452B-88E5-D93E0CCE823E}"/>
              </a:ext>
            </a:extLst>
          </p:cNvPr>
          <p:cNvSpPr>
            <a:spLocks noGrp="1"/>
          </p:cNvSpPr>
          <p:nvPr>
            <p:ph type="hdr" sz="quarter" idx="12"/>
          </p:nvPr>
        </p:nvSpPr>
        <p:spPr/>
        <p:txBody>
          <a:bodyPr/>
          <a:lstStyle/>
          <a:p>
            <a:r>
              <a:rPr lang="en-US"/>
              <a:t>Higher Institute of Management Of Tunis</a:t>
            </a:r>
            <a:endParaRPr lang="en-US" dirty="0"/>
          </a:p>
        </p:txBody>
      </p:sp>
    </p:spTree>
    <p:extLst>
      <p:ext uri="{BB962C8B-B14F-4D97-AF65-F5344CB8AC3E}">
        <p14:creationId xmlns:p14="http://schemas.microsoft.com/office/powerpoint/2010/main" val="357907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bare of the DEA-portfolio literature reveals on the one hand, that several investment expenses and undesirable outcomes have been the corner stone of input choice. </a:t>
            </a:r>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10</a:t>
            </a:fld>
            <a:endParaRPr lang="en-US" dirty="0"/>
          </a:p>
        </p:txBody>
      </p:sp>
    </p:spTree>
    <p:extLst>
      <p:ext uri="{BB962C8B-B14F-4D97-AF65-F5344CB8AC3E}">
        <p14:creationId xmlns:p14="http://schemas.microsoft.com/office/powerpoint/2010/main" val="68269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check the completeness of the monthly stock return information and include only those firms without missing values in the sample.</a:t>
            </a:r>
          </a:p>
          <a:p>
            <a:r>
              <a:rPr lang="en-US" sz="1200" kern="1200" dirty="0">
                <a:solidFill>
                  <a:schemeClr val="tx1"/>
                </a:solidFill>
                <a:effectLst/>
                <a:latin typeface="+mn-lt"/>
                <a:ea typeface="+mn-ea"/>
                <a:cs typeface="+mn-cs"/>
              </a:rPr>
              <a:t>The problem can be casted in a “Multicriteria-DEA” framework through taking the to be minimized attributes as inputs or expected costs and that to be maximized as outputs or expected benefits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terms of probability mass, kurtosis represents the reallocation of dispersion from the center, thus creating more peaks and more prominent tails. (Menezes &amp; Wang, 2005) showed that temperance can be characterized as outer risk and temperate individuals are outer risk averse. They dislike reallocation of probability mass to the tails. </a:t>
            </a:r>
            <a:endParaRPr lang="fr-FR"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Prudence, which is characterized by preference for skewness, was associated by (Menezes, Geiss, &amp; Tressler, 1980) as being analogous to an aversion to “increase in downside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 prudent investor would prefer skewness, in hope to minimize downside risk.</a:t>
            </a:r>
            <a:endParaRPr lang="fr-FR"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11</a:t>
            </a:fld>
            <a:endParaRPr lang="en-US" dirty="0"/>
          </a:p>
        </p:txBody>
      </p:sp>
    </p:spTree>
    <p:extLst>
      <p:ext uri="{BB962C8B-B14F-4D97-AF65-F5344CB8AC3E}">
        <p14:creationId xmlns:p14="http://schemas.microsoft.com/office/powerpoint/2010/main" val="4207921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dirty="0"/>
              <a:t>The game portfolio yields higher risk-adjusted returns the DEA and DEA-Cross Efficiency ones.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Performs far more better than the leading Euronext Benchmark portfolios.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having a maximum drawdown of </a:t>
            </a:r>
            <a:r>
              <a:rPr lang="en-US" sz="1200" b="1" kern="1200" dirty="0">
                <a:solidFill>
                  <a:schemeClr val="tx1"/>
                </a:solidFill>
                <a:effectLst/>
                <a:latin typeface="+mn-lt"/>
                <a:ea typeface="+mn-ea"/>
                <a:cs typeface="+mn-cs"/>
              </a:rPr>
              <a:t>-0.12</a:t>
            </a:r>
            <a:r>
              <a:rPr lang="en-US" sz="1200" kern="1200" dirty="0">
                <a:solidFill>
                  <a:schemeClr val="tx1"/>
                </a:solidFill>
                <a:effectLst/>
                <a:latin typeface="+mn-lt"/>
                <a:ea typeface="+mn-ea"/>
                <a:cs typeface="+mn-cs"/>
              </a:rPr>
              <a:t> compared to CAC40 (</a:t>
            </a:r>
            <a:r>
              <a:rPr lang="en-US" sz="1200" b="1" kern="1200" dirty="0">
                <a:solidFill>
                  <a:schemeClr val="tx1"/>
                </a:solidFill>
                <a:effectLst/>
                <a:latin typeface="+mn-lt"/>
                <a:ea typeface="+mn-ea"/>
                <a:cs typeface="+mn-cs"/>
              </a:rPr>
              <a:t>-0.28</a:t>
            </a:r>
            <a:r>
              <a:rPr lang="en-US" sz="1200" kern="1200" dirty="0">
                <a:solidFill>
                  <a:schemeClr val="tx1"/>
                </a:solidFill>
                <a:effectLst/>
                <a:latin typeface="+mn-lt"/>
                <a:ea typeface="+mn-ea"/>
                <a:cs typeface="+mn-cs"/>
              </a:rPr>
              <a:t>), AEX (</a:t>
            </a:r>
            <a:r>
              <a:rPr lang="en-US" sz="1200" b="1" kern="1200" dirty="0">
                <a:solidFill>
                  <a:schemeClr val="tx1"/>
                </a:solidFill>
                <a:effectLst/>
                <a:latin typeface="+mn-lt"/>
                <a:ea typeface="+mn-ea"/>
                <a:cs typeface="+mn-cs"/>
              </a:rPr>
              <a:t>-0.22</a:t>
            </a:r>
            <a:r>
              <a:rPr lang="en-US" sz="1200" kern="1200" dirty="0">
                <a:solidFill>
                  <a:schemeClr val="tx1"/>
                </a:solidFill>
                <a:effectLst/>
                <a:latin typeface="+mn-lt"/>
                <a:ea typeface="+mn-ea"/>
                <a:cs typeface="+mn-cs"/>
              </a:rPr>
              <a:t>), BEL20 (</a:t>
            </a:r>
            <a:r>
              <a:rPr lang="en-US" sz="1200" b="1" kern="1200" dirty="0">
                <a:solidFill>
                  <a:schemeClr val="tx1"/>
                </a:solidFill>
                <a:effectLst/>
                <a:latin typeface="+mn-lt"/>
                <a:ea typeface="+mn-ea"/>
                <a:cs typeface="+mn-cs"/>
              </a:rPr>
              <a:t>-0.25</a:t>
            </a:r>
            <a:r>
              <a:rPr lang="en-US" sz="1200" kern="1200" dirty="0">
                <a:solidFill>
                  <a:schemeClr val="tx1"/>
                </a:solidFill>
                <a:effectLst/>
                <a:latin typeface="+mn-lt"/>
                <a:ea typeface="+mn-ea"/>
                <a:cs typeface="+mn-cs"/>
              </a:rPr>
              <a:t>) and PSI20 (</a:t>
            </a:r>
            <a:r>
              <a:rPr lang="en-US" sz="1200" b="1" kern="1200" dirty="0">
                <a:solidFill>
                  <a:schemeClr val="tx1"/>
                </a:solidFill>
                <a:effectLst/>
                <a:latin typeface="+mn-lt"/>
                <a:ea typeface="+mn-ea"/>
                <a:cs typeface="+mn-cs"/>
              </a:rPr>
              <a:t>-0.48</a:t>
            </a:r>
            <a:r>
              <a:rPr lang="en-US" sz="1200" kern="1200" dirty="0">
                <a:solidFill>
                  <a:schemeClr val="tx1"/>
                </a:solidFill>
                <a:effectLst/>
                <a:latin typeface="+mn-lt"/>
                <a:ea typeface="+mn-ea"/>
                <a:cs typeface="+mn-cs"/>
              </a:rPr>
              <a:t>). Furthermore figure (4.3), demonstrates that “Game Portfolio” has lower and more stable drawdown compared to “Arbitrary Portfolio”.  In addition, our portfolio still performs quite good relatively (given drawdown) to the cumulative return which is similar to that of the “Arbitrary Portfolio” until the end of 2013, then the “Game Portfolio” experiences a minor drop down till the end of 2015.</a:t>
            </a:r>
            <a:endParaRPr lang="fr-FR"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12</a:t>
            </a:fld>
            <a:endParaRPr lang="en-US" dirty="0"/>
          </a:p>
        </p:txBody>
      </p:sp>
    </p:spTree>
    <p:extLst>
      <p:ext uri="{BB962C8B-B14F-4D97-AF65-F5344CB8AC3E}">
        <p14:creationId xmlns:p14="http://schemas.microsoft.com/office/powerpoint/2010/main" val="1441223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13</a:t>
            </a:fld>
            <a:endParaRPr lang="en-US" dirty="0"/>
          </a:p>
        </p:txBody>
      </p:sp>
    </p:spTree>
    <p:extLst>
      <p:ext uri="{BB962C8B-B14F-4D97-AF65-F5344CB8AC3E}">
        <p14:creationId xmlns:p14="http://schemas.microsoft.com/office/powerpoint/2010/main" val="137763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sz="1200" kern="1200" dirty="0">
                <a:solidFill>
                  <a:schemeClr val="tx1"/>
                </a:solidFill>
                <a:effectLst/>
                <a:latin typeface="+mn-lt"/>
                <a:ea typeface="+mn-ea"/>
                <a:cs typeface="+mn-cs"/>
              </a:rPr>
              <a:t>However, a major shortcoming of this approach is the lack of investor control over the expected return. Indeed, a rational investor would have a reserve utility, in other words he would want to set a minimum expected return level. This motivates our development of a Mean Cross (MC) framework of portfolio selection based on DEA game cross efficiency evaluation, in which we seek to maximize the overall portfolio efficiency score subject to a tradeoff level of expected return, which will be detailed in the subsequent section</a:t>
            </a:r>
            <a:endParaRPr lang="en-US" dirty="0"/>
          </a:p>
        </p:txBody>
      </p:sp>
      <p:sp>
        <p:nvSpPr>
          <p:cNvPr id="4" name="Header Placeholder 3"/>
          <p:cNvSpPr>
            <a:spLocks noGrp="1"/>
          </p:cNvSpPr>
          <p:nvPr>
            <p:ph type="hdr" sz="quarter" idx="10"/>
          </p:nvPr>
        </p:nvSpPr>
        <p:spPr/>
        <p:txBody>
          <a:bodyPr/>
          <a:lstStyle/>
          <a:p>
            <a:r>
              <a:rPr lang="en-US"/>
              <a:t>Higher Institute of Management Of Tunis</a:t>
            </a:r>
            <a:endParaRPr lang="en-US" dirty="0"/>
          </a:p>
        </p:txBody>
      </p:sp>
      <p:sp>
        <p:nvSpPr>
          <p:cNvPr id="5" name="Footer Placeholder 4"/>
          <p:cNvSpPr>
            <a:spLocks noGrp="1"/>
          </p:cNvSpPr>
          <p:nvPr>
            <p:ph type="ftr" sz="quarter" idx="11"/>
          </p:nvPr>
        </p:nvSpPr>
        <p:spPr/>
        <p:txBody>
          <a:bodyPr/>
          <a:lstStyle/>
          <a:p>
            <a:r>
              <a:rPr lang="en-US"/>
              <a:t>BADEM Tunis Business School</a:t>
            </a:r>
            <a:endParaRPr lang="en-US" dirty="0"/>
          </a:p>
        </p:txBody>
      </p:sp>
      <p:sp>
        <p:nvSpPr>
          <p:cNvPr id="6" name="Slide Number Placeholder 5"/>
          <p:cNvSpPr>
            <a:spLocks noGrp="1"/>
          </p:cNvSpPr>
          <p:nvPr>
            <p:ph type="sldNum" sz="quarter" idx="12"/>
          </p:nvPr>
        </p:nvSpPr>
        <p:spPr/>
        <p:txBody>
          <a:bodyPr/>
          <a:lstStyle/>
          <a:p>
            <a:fld id="{50EC9C39-DA11-4D39-A8D3-114923B5D2AB}" type="slidenum">
              <a:rPr lang="en-US" smtClean="0"/>
              <a:t>14</a:t>
            </a:fld>
            <a:endParaRPr lang="en-US" dirty="0"/>
          </a:p>
        </p:txBody>
      </p:sp>
    </p:spTree>
    <p:extLst>
      <p:ext uri="{BB962C8B-B14F-4D97-AF65-F5344CB8AC3E}">
        <p14:creationId xmlns:p14="http://schemas.microsoft.com/office/powerpoint/2010/main" val="115073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B09D03-113F-4C33-9C90-C8AD22CDCDA3}"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117B7-76B4-48F3-8D2C-549E11E6AA34}"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5356C-5FA6-4428-89F2-714B1EE5D33C}"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63B3F3-EBF4-424A-9A28-16357F5617A8}" type="datetime1">
              <a:rPr lang="en-US" smtClean="0"/>
              <a:t>7/16/2017</a:t>
            </a:fld>
            <a:endParaRPr lang="en-US" dirty="0"/>
          </a:p>
        </p:txBody>
      </p:sp>
      <p:sp>
        <p:nvSpPr>
          <p:cNvPr id="6" name="Footer Placeholder 5"/>
          <p:cNvSpPr>
            <a:spLocks noGrp="1"/>
          </p:cNvSpPr>
          <p:nvPr>
            <p:ph type="ftr" sz="quarter" idx="11"/>
          </p:nvPr>
        </p:nvSpPr>
        <p:spPr/>
        <p:txBody>
          <a:bodyPr/>
          <a:lstStyle/>
          <a:p>
            <a:r>
              <a:rPr lang="en-US" dirty="0"/>
              <a:t>Higher Institute of Management Of Tunis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F25E05-D45C-4A41-9D79-3F1FDEBB2E45}" type="datetime1">
              <a:rPr lang="en-US" smtClean="0"/>
              <a:t>7/16/2017</a:t>
            </a:fld>
            <a:endParaRPr lang="en-US" dirty="0"/>
          </a:p>
        </p:txBody>
      </p:sp>
      <p:sp>
        <p:nvSpPr>
          <p:cNvPr id="6" name="Footer Placeholder 5"/>
          <p:cNvSpPr>
            <a:spLocks noGrp="1"/>
          </p:cNvSpPr>
          <p:nvPr>
            <p:ph type="ftr" sz="quarter" idx="11"/>
          </p:nvPr>
        </p:nvSpPr>
        <p:spPr/>
        <p:txBody>
          <a:bodyPr/>
          <a:lstStyle/>
          <a:p>
            <a:r>
              <a:rPr lang="en-US" dirty="0"/>
              <a:t>Higher Institute of Management Of Tunis</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D16B2-96B1-41F6-B4A6-767B0AE923D5}" type="datetime1">
              <a:rPr lang="en-US" smtClean="0"/>
              <a:t>7/16/2017</a:t>
            </a:fld>
            <a:endParaRPr lang="en-US" dirty="0"/>
          </a:p>
        </p:txBody>
      </p:sp>
      <p:sp>
        <p:nvSpPr>
          <p:cNvPr id="6" name="Footer Placeholder 5"/>
          <p:cNvSpPr>
            <a:spLocks noGrp="1"/>
          </p:cNvSpPr>
          <p:nvPr>
            <p:ph type="ftr" sz="quarter" idx="11"/>
          </p:nvPr>
        </p:nvSpPr>
        <p:spPr/>
        <p:txBody>
          <a:bodyPr/>
          <a:lstStyle/>
          <a:p>
            <a:r>
              <a:rPr lang="en-US" dirty="0"/>
              <a:t>Higher Institute of Management Of Tunis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B4A42-05A1-4203-83B2-0E9F3D9F59F5}"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2EF3B-925E-4308-B53D-135A6194A15E}"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617D0-1AD6-474C-9291-C3BAD201121A}"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5AB4C6-7E91-4252-B211-8805ED8EAED2}" type="datetime1">
              <a:rPr lang="en-US" smtClean="0"/>
              <a:t>7/16/2017</a:t>
            </a:fld>
            <a:endParaRPr lang="en-US" dirty="0"/>
          </a:p>
        </p:txBody>
      </p:sp>
      <p:sp>
        <p:nvSpPr>
          <p:cNvPr id="5" name="Footer Placeholder 4"/>
          <p:cNvSpPr>
            <a:spLocks noGrp="1"/>
          </p:cNvSpPr>
          <p:nvPr>
            <p:ph type="ftr" sz="quarter" idx="11"/>
          </p:nvPr>
        </p:nvSpPr>
        <p:spPr/>
        <p:txBody>
          <a:bodyPr/>
          <a:lstStyle/>
          <a:p>
            <a:r>
              <a:rPr lang="en-US" dirty="0"/>
              <a:t>Higher Institute of Management Of Tunis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42B47-4233-47D7-8F52-08FF19E15D58}" type="datetime1">
              <a:rPr lang="en-US" smtClean="0"/>
              <a:t>7/16/2017</a:t>
            </a:fld>
            <a:endParaRPr lang="en-US" dirty="0"/>
          </a:p>
        </p:txBody>
      </p:sp>
      <p:sp>
        <p:nvSpPr>
          <p:cNvPr id="6" name="Footer Placeholder 5"/>
          <p:cNvSpPr>
            <a:spLocks noGrp="1"/>
          </p:cNvSpPr>
          <p:nvPr>
            <p:ph type="ftr" sz="quarter" idx="11"/>
          </p:nvPr>
        </p:nvSpPr>
        <p:spPr/>
        <p:txBody>
          <a:bodyPr/>
          <a:lstStyle/>
          <a:p>
            <a:r>
              <a:rPr lang="en-US" dirty="0"/>
              <a:t>Higher Institute of Management Of Tunis</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339AA4-36BD-4D8A-BE10-8BFB535016EF}" type="datetime1">
              <a:rPr lang="en-US" smtClean="0"/>
              <a:t>7/16/2017</a:t>
            </a:fld>
            <a:endParaRPr lang="en-US" dirty="0"/>
          </a:p>
        </p:txBody>
      </p:sp>
      <p:sp>
        <p:nvSpPr>
          <p:cNvPr id="8" name="Footer Placeholder 7"/>
          <p:cNvSpPr>
            <a:spLocks noGrp="1"/>
          </p:cNvSpPr>
          <p:nvPr>
            <p:ph type="ftr" sz="quarter" idx="11"/>
          </p:nvPr>
        </p:nvSpPr>
        <p:spPr/>
        <p:txBody>
          <a:bodyPr/>
          <a:lstStyle/>
          <a:p>
            <a:r>
              <a:rPr lang="en-US" dirty="0"/>
              <a:t>Higher Institute of Management Of Tunis</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9B96C-1370-4869-8D0F-44575A5681F2}" type="datetime1">
              <a:rPr lang="en-US" smtClean="0"/>
              <a:t>7/16/2017</a:t>
            </a:fld>
            <a:endParaRPr lang="en-US" dirty="0"/>
          </a:p>
        </p:txBody>
      </p:sp>
      <p:sp>
        <p:nvSpPr>
          <p:cNvPr id="4" name="Footer Placeholder 3"/>
          <p:cNvSpPr>
            <a:spLocks noGrp="1"/>
          </p:cNvSpPr>
          <p:nvPr>
            <p:ph type="ftr" sz="quarter" idx="11"/>
          </p:nvPr>
        </p:nvSpPr>
        <p:spPr/>
        <p:txBody>
          <a:bodyPr/>
          <a:lstStyle/>
          <a:p>
            <a:r>
              <a:rPr lang="en-US" dirty="0"/>
              <a:t>Higher Institute of Management Of Tunis</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9408-DF52-43A4-B51D-187A44CECAD8}" type="datetime1">
              <a:rPr lang="en-US" smtClean="0"/>
              <a:t>7/16/2017</a:t>
            </a:fld>
            <a:endParaRPr lang="en-US" dirty="0"/>
          </a:p>
        </p:txBody>
      </p:sp>
      <p:sp>
        <p:nvSpPr>
          <p:cNvPr id="3" name="Footer Placeholder 2"/>
          <p:cNvSpPr>
            <a:spLocks noGrp="1"/>
          </p:cNvSpPr>
          <p:nvPr>
            <p:ph type="ftr" sz="quarter" idx="11"/>
          </p:nvPr>
        </p:nvSpPr>
        <p:spPr/>
        <p:txBody>
          <a:bodyPr/>
          <a:lstStyle/>
          <a:p>
            <a:r>
              <a:rPr lang="en-US" dirty="0"/>
              <a:t>Higher Institute of Management Of Tunis</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CC41C-D917-4868-8E15-1696ECA9F50A}" type="datetime1">
              <a:rPr lang="en-US" smtClean="0"/>
              <a:t>7/16/2017</a:t>
            </a:fld>
            <a:endParaRPr lang="en-US" dirty="0"/>
          </a:p>
        </p:txBody>
      </p:sp>
      <p:sp>
        <p:nvSpPr>
          <p:cNvPr id="6" name="Footer Placeholder 5"/>
          <p:cNvSpPr>
            <a:spLocks noGrp="1"/>
          </p:cNvSpPr>
          <p:nvPr>
            <p:ph type="ftr" sz="quarter" idx="11"/>
          </p:nvPr>
        </p:nvSpPr>
        <p:spPr/>
        <p:txBody>
          <a:bodyPr/>
          <a:lstStyle/>
          <a:p>
            <a:r>
              <a:rPr lang="en-US" dirty="0"/>
              <a:t>Higher Institute of Management Of Tunis</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3D1F4-53F2-40A8-8937-FEC362D3CDAC}" type="datetime1">
              <a:rPr lang="en-US" smtClean="0"/>
              <a:t>7/16/2017</a:t>
            </a:fld>
            <a:endParaRPr lang="en-US" dirty="0"/>
          </a:p>
        </p:txBody>
      </p:sp>
      <p:sp>
        <p:nvSpPr>
          <p:cNvPr id="6" name="Footer Placeholder 5"/>
          <p:cNvSpPr>
            <a:spLocks noGrp="1"/>
          </p:cNvSpPr>
          <p:nvPr>
            <p:ph type="ftr" sz="quarter" idx="11"/>
          </p:nvPr>
        </p:nvSpPr>
        <p:spPr/>
        <p:txBody>
          <a:bodyPr/>
          <a:lstStyle/>
          <a:p>
            <a:r>
              <a:rPr lang="en-US" dirty="0"/>
              <a:t>Higher Institute of Management Of Tunis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EE926A-64F0-424D-9622-0B32D5E09E45}" type="datetime1">
              <a:rPr lang="en-US" smtClean="0"/>
              <a:t>7/16/2017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Higher Institute of Management Of Tunis</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289" y="1510545"/>
            <a:ext cx="10169462" cy="2262781"/>
          </a:xfrm>
        </p:spPr>
        <p:txBody>
          <a:bodyPr>
            <a:normAutofit/>
          </a:bodyPr>
          <a:lstStyle/>
          <a:p>
            <a:pPr algn="ctr"/>
            <a:r>
              <a:rPr lang="en-US" sz="2500" b="1" dirty="0">
                <a:latin typeface="Times New Roman" panose="02020603050405020304" pitchFamily="18" charset="0"/>
                <a:cs typeface="Times New Roman" panose="02020603050405020304" pitchFamily="18" charset="0"/>
              </a:rPr>
              <a:t>DEA GAME CROSS-EFFICIENCY APPROACH TO PORTFOLIO SELECTION</a:t>
            </a:r>
            <a:br>
              <a:rPr lang="en-US" sz="3500" dirty="0">
                <a:latin typeface="Times New Roman" panose="02020603050405020304" pitchFamily="18" charset="0"/>
                <a:cs typeface="Times New Roman" panose="02020603050405020304" pitchFamily="18" charset="0"/>
              </a:rPr>
            </a:br>
            <a:endParaRPr lang="en-US" sz="3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13736" y="3284472"/>
            <a:ext cx="9312568" cy="2595982"/>
          </a:xfrm>
        </p:spPr>
        <p:txBody>
          <a:bodyPr>
            <a:normAutofit fontScale="92500" lnSpcReduction="10000"/>
          </a:bodyPr>
          <a:lstStyle/>
          <a:p>
            <a:pPr algn="ctr"/>
            <a:r>
              <a:rPr lang="en-US" b="1" dirty="0">
                <a:solidFill>
                  <a:schemeClr val="tx1"/>
                </a:solidFill>
                <a:latin typeface="Times New Roman" panose="02020603050405020304" pitchFamily="18" charset="0"/>
                <a:cs typeface="Times New Roman" panose="02020603050405020304" pitchFamily="18" charset="0"/>
              </a:rPr>
              <a:t>By</a:t>
            </a:r>
            <a:r>
              <a:rPr lang="en-US" dirty="0">
                <a:solidFill>
                  <a:schemeClr val="tx1"/>
                </a:solidFill>
                <a:latin typeface="Times New Roman" panose="02020603050405020304" pitchFamily="18" charset="0"/>
                <a:cs typeface="Times New Roman" panose="02020603050405020304" pitchFamily="18" charset="0"/>
              </a:rPr>
              <a:t> </a:t>
            </a:r>
          </a:p>
          <a:p>
            <a:pPr algn="ctr"/>
            <a:r>
              <a:rPr lang="en-US" dirty="0">
                <a:solidFill>
                  <a:schemeClr val="tx1"/>
                </a:solidFill>
                <a:latin typeface="Times New Roman" panose="02020603050405020304" pitchFamily="18" charset="0"/>
                <a:cs typeface="Times New Roman" panose="02020603050405020304" pitchFamily="18" charset="0"/>
              </a:rPr>
              <a:t>Sofiene Omri</a:t>
            </a:r>
          </a:p>
          <a:p>
            <a:pPr algn="ctr"/>
            <a:r>
              <a:rPr lang="en-US" b="1" dirty="0">
                <a:solidFill>
                  <a:schemeClr val="tx1"/>
                </a:solidFill>
                <a:latin typeface="Times New Roman" panose="02020603050405020304" pitchFamily="18" charset="0"/>
                <a:cs typeface="Times New Roman" panose="02020603050405020304" pitchFamily="18" charset="0"/>
              </a:rPr>
              <a:t>Under the Supervision of</a:t>
            </a:r>
          </a:p>
          <a:p>
            <a:pPr algn="ctr"/>
            <a:r>
              <a:rPr lang="en-US" dirty="0">
                <a:solidFill>
                  <a:schemeClr val="tx1"/>
                </a:solidFill>
                <a:latin typeface="Times New Roman" panose="02020603050405020304" pitchFamily="18" charset="0"/>
                <a:cs typeface="Times New Roman" panose="02020603050405020304" pitchFamily="18" charset="0"/>
              </a:rPr>
              <a:t>Dr. Hédi Essid</a:t>
            </a: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sz="1300" b="1" dirty="0">
                <a:solidFill>
                  <a:schemeClr val="tx1"/>
                </a:solidFill>
                <a:latin typeface="Times New Roman" panose="02020603050405020304" pitchFamily="18" charset="0"/>
                <a:cs typeface="Times New Roman" panose="02020603050405020304" pitchFamily="18" charset="0"/>
              </a:rPr>
              <a:t>IN PARTIAL FULFILLMENT OF THE REQUIREMENTS FOR THE DEGREE OF RESEARCH MASTER IN MODELING OF INFORMATION AND DECISION SYSTEMS.</a:t>
            </a:r>
            <a:endParaRPr lang="en-US" sz="1300" dirty="0">
              <a:solidFill>
                <a:schemeClr val="tx1"/>
              </a:solidFill>
            </a:endParaRPr>
          </a:p>
        </p:txBody>
      </p:sp>
      <p:sp>
        <p:nvSpPr>
          <p:cNvPr id="6" name="Title 1"/>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pic>
        <p:nvPicPr>
          <p:cNvPr id="20" name="Picture 19">
            <a:extLst>
              <a:ext uri="{FF2B5EF4-FFF2-40B4-BE49-F238E27FC236}">
                <a16:creationId xmlns:a16="http://schemas.microsoft.com/office/drawing/2014/main" id="{E1572EB1-6537-418E-A99D-FAC8AF32E476}"/>
              </a:ext>
            </a:extLst>
          </p:cNvPr>
          <p:cNvPicPr>
            <a:picLocks noChangeAspect="1"/>
          </p:cNvPicPr>
          <p:nvPr/>
        </p:nvPicPr>
        <p:blipFill>
          <a:blip r:embed="rId3"/>
          <a:stretch>
            <a:fillRect/>
          </a:stretch>
        </p:blipFill>
        <p:spPr>
          <a:xfrm>
            <a:off x="1064162" y="326899"/>
            <a:ext cx="10990589" cy="2070610"/>
          </a:xfrm>
          <a:prstGeom prst="rect">
            <a:avLst/>
          </a:prstGeom>
        </p:spPr>
      </p:pic>
    </p:spTree>
    <p:extLst>
      <p:ext uri="{BB962C8B-B14F-4D97-AF65-F5344CB8AC3E}">
        <p14:creationId xmlns:p14="http://schemas.microsoft.com/office/powerpoint/2010/main" val="365760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DD52-558F-46D1-B6D4-7F68BC2FDDB7}"/>
              </a:ext>
            </a:extLst>
          </p:cNvPr>
          <p:cNvSpPr>
            <a:spLocks noGrp="1"/>
          </p:cNvSpPr>
          <p:nvPr>
            <p:ph type="title"/>
          </p:nvPr>
        </p:nvSpPr>
        <p:spPr>
          <a:xfrm>
            <a:off x="2476261" y="622789"/>
            <a:ext cx="8911687" cy="1280890"/>
          </a:xfrm>
        </p:spPr>
        <p:txBody>
          <a:bodyPr/>
          <a:lstStyle/>
          <a:p>
            <a:r>
              <a:rPr lang="en-US" dirty="0">
                <a:latin typeface="Times New Roman" panose="02020603050405020304" pitchFamily="18" charset="0"/>
                <a:cs typeface="Times New Roman" panose="02020603050405020304" pitchFamily="18" charset="0"/>
              </a:rPr>
              <a:t>Portfolio Selection: A DEA Approach</a:t>
            </a:r>
          </a:p>
        </p:txBody>
      </p:sp>
      <p:sp>
        <p:nvSpPr>
          <p:cNvPr id="3" name="Text Placeholder 2">
            <a:extLst>
              <a:ext uri="{FF2B5EF4-FFF2-40B4-BE49-F238E27FC236}">
                <a16:creationId xmlns:a16="http://schemas.microsoft.com/office/drawing/2014/main" id="{9A36EA0D-0419-46F8-983F-78F89772512D}"/>
              </a:ext>
            </a:extLst>
          </p:cNvPr>
          <p:cNvSpPr>
            <a:spLocks noGrp="1"/>
          </p:cNvSpPr>
          <p:nvPr>
            <p:ph type="body" idx="1"/>
          </p:nvPr>
        </p:nvSpPr>
        <p:spPr>
          <a:xfrm>
            <a:off x="2589211" y="1969475"/>
            <a:ext cx="3992732" cy="576262"/>
          </a:xfrm>
        </p:spPr>
        <p:txBody>
          <a:bodyPr/>
          <a:lstStyle/>
          <a:p>
            <a:r>
              <a:rPr lang="en-US" i="1" dirty="0">
                <a:latin typeface="Times New Roman" panose="02020603050405020304" pitchFamily="18" charset="0"/>
                <a:cs typeface="Times New Roman" panose="02020603050405020304" pitchFamily="18" charset="0"/>
              </a:rPr>
              <a:t>Production-DEA</a:t>
            </a:r>
          </a:p>
        </p:txBody>
      </p:sp>
      <p:sp>
        <p:nvSpPr>
          <p:cNvPr id="4" name="Content Placeholder 3">
            <a:extLst>
              <a:ext uri="{FF2B5EF4-FFF2-40B4-BE49-F238E27FC236}">
                <a16:creationId xmlns:a16="http://schemas.microsoft.com/office/drawing/2014/main" id="{212588BA-B279-4660-898F-D81C18116A77}"/>
              </a:ext>
            </a:extLst>
          </p:cNvPr>
          <p:cNvSpPr>
            <a:spLocks noGrp="1"/>
          </p:cNvSpPr>
          <p:nvPr>
            <p:ph sz="half" idx="2"/>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Inputs/outputs choices exhibit the characteristics of a production process.</a:t>
            </a:r>
          </a:p>
          <a:p>
            <a:r>
              <a:rPr lang="en-US" dirty="0">
                <a:latin typeface="Times New Roman" panose="02020603050405020304" pitchFamily="18" charset="0"/>
                <a:cs typeface="Times New Roman" panose="02020603050405020304" pitchFamily="18" charset="0"/>
              </a:rPr>
              <a:t>Investment expenses and undesirable outcomes as inputs </a:t>
            </a:r>
          </a:p>
          <a:p>
            <a:r>
              <a:rPr lang="en-US" dirty="0">
                <a:latin typeface="Times New Roman" panose="02020603050405020304" pitchFamily="18" charset="0"/>
                <a:cs typeface="Times New Roman" panose="02020603050405020304" pitchFamily="18" charset="0"/>
              </a:rPr>
              <a:t>Desired outcomes as outputs</a:t>
            </a:r>
          </a:p>
          <a:p>
            <a:r>
              <a:rPr lang="en-US" dirty="0">
                <a:latin typeface="Times New Roman" panose="02020603050405020304" pitchFamily="18" charset="0"/>
                <a:cs typeface="Times New Roman" panose="02020603050405020304" pitchFamily="18" charset="0"/>
              </a:rPr>
              <a:t>Controversy in defining a Financial production system</a:t>
            </a:r>
          </a:p>
        </p:txBody>
      </p:sp>
      <p:sp>
        <p:nvSpPr>
          <p:cNvPr id="5" name="Text Placeholder 4">
            <a:extLst>
              <a:ext uri="{FF2B5EF4-FFF2-40B4-BE49-F238E27FC236}">
                <a16:creationId xmlns:a16="http://schemas.microsoft.com/office/drawing/2014/main" id="{27633621-15AF-4912-8464-F1AA747AD11F}"/>
              </a:ext>
            </a:extLst>
          </p:cNvPr>
          <p:cNvSpPr>
            <a:spLocks noGrp="1"/>
          </p:cNvSpPr>
          <p:nvPr>
            <p:ph type="body" sz="quarter" idx="3"/>
          </p:nvPr>
        </p:nvSpPr>
        <p:spPr>
          <a:xfrm>
            <a:off x="7157127" y="1969475"/>
            <a:ext cx="3999001" cy="576262"/>
          </a:xfrm>
        </p:spPr>
        <p:txBody>
          <a:bodyPr/>
          <a:lstStyle/>
          <a:p>
            <a:r>
              <a:rPr lang="en-US" i="1" dirty="0">
                <a:latin typeface="Times New Roman" panose="02020603050405020304" pitchFamily="18" charset="0"/>
                <a:cs typeface="Times New Roman" panose="02020603050405020304" pitchFamily="18" charset="0"/>
              </a:rPr>
              <a:t>Multicriteria-DEA</a:t>
            </a:r>
          </a:p>
        </p:txBody>
      </p:sp>
      <p:sp>
        <p:nvSpPr>
          <p:cNvPr id="6" name="Content Placeholder 5">
            <a:extLst>
              <a:ext uri="{FF2B5EF4-FFF2-40B4-BE49-F238E27FC236}">
                <a16:creationId xmlns:a16="http://schemas.microsoft.com/office/drawing/2014/main" id="{E956335D-AE48-4891-A023-3F8F9B415249}"/>
              </a:ext>
            </a:extLst>
          </p:cNvPr>
          <p:cNvSpPr>
            <a:spLocks noGrp="1"/>
          </p:cNvSpPr>
          <p:nvPr>
            <p:ph sz="quarter" idx="4"/>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be minimized attributes as inputs</a:t>
            </a:r>
          </a:p>
          <a:p>
            <a:r>
              <a:rPr lang="en-US" dirty="0">
                <a:latin typeface="Times New Roman" panose="02020603050405020304" pitchFamily="18" charset="0"/>
                <a:cs typeface="Times New Roman" panose="02020603050405020304" pitchFamily="18" charset="0"/>
              </a:rPr>
              <a:t>To be maximized ones as outputs</a:t>
            </a:r>
          </a:p>
          <a:p>
            <a:r>
              <a:rPr lang="en-US" dirty="0">
                <a:latin typeface="Times New Roman" panose="02020603050405020304" pitchFamily="18" charset="0"/>
                <a:cs typeface="Times New Roman" panose="02020603050405020304" pitchFamily="18" charset="0"/>
              </a:rPr>
              <a:t>Aggregating multi performance measure </a:t>
            </a:r>
          </a:p>
          <a:p>
            <a:r>
              <a:rPr lang="en-US" dirty="0">
                <a:latin typeface="Times New Roman" panose="02020603050405020304" pitchFamily="18" charset="0"/>
                <a:cs typeface="Times New Roman" panose="02020603050405020304" pitchFamily="18" charset="0"/>
              </a:rPr>
              <a:t>Ignores the basic assumption of DEA </a:t>
            </a:r>
          </a:p>
        </p:txBody>
      </p:sp>
      <p:sp>
        <p:nvSpPr>
          <p:cNvPr id="7" name="Title 1">
            <a:extLst>
              <a:ext uri="{FF2B5EF4-FFF2-40B4-BE49-F238E27FC236}">
                <a16:creationId xmlns:a16="http://schemas.microsoft.com/office/drawing/2014/main" id="{EF548967-091B-4BCF-8AAF-D02B426900D9}"/>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24872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DD52-558F-46D1-B6D4-7F68BC2FDDB7}"/>
              </a:ext>
            </a:extLst>
          </p:cNvPr>
          <p:cNvSpPr>
            <a:spLocks noGrp="1"/>
          </p:cNvSpPr>
          <p:nvPr>
            <p:ph type="title"/>
          </p:nvPr>
        </p:nvSpPr>
        <p:spPr>
          <a:xfrm>
            <a:off x="2476261" y="621284"/>
            <a:ext cx="8911687" cy="1084721"/>
          </a:xfrm>
        </p:spPr>
        <p:txBody>
          <a:bodyPr/>
          <a:lstStyle/>
          <a:p>
            <a:r>
              <a:rPr lang="en-US" dirty="0">
                <a:latin typeface="Times New Roman" panose="02020603050405020304" pitchFamily="18" charset="0"/>
                <a:cs typeface="Times New Roman" panose="02020603050405020304" pitchFamily="18" charset="0"/>
              </a:rPr>
              <a:t>Portfolio Construction </a:t>
            </a:r>
          </a:p>
        </p:txBody>
      </p:sp>
      <p:sp>
        <p:nvSpPr>
          <p:cNvPr id="3" name="Text Placeholder 2">
            <a:extLst>
              <a:ext uri="{FF2B5EF4-FFF2-40B4-BE49-F238E27FC236}">
                <a16:creationId xmlns:a16="http://schemas.microsoft.com/office/drawing/2014/main" id="{9A36EA0D-0419-46F8-983F-78F89772512D}"/>
              </a:ext>
            </a:extLst>
          </p:cNvPr>
          <p:cNvSpPr>
            <a:spLocks noGrp="1"/>
          </p:cNvSpPr>
          <p:nvPr>
            <p:ph type="body" idx="1"/>
          </p:nvPr>
        </p:nvSpPr>
        <p:spPr>
          <a:xfrm>
            <a:off x="2589211" y="1969475"/>
            <a:ext cx="4352724" cy="576262"/>
          </a:xfrm>
        </p:spPr>
        <p:txBody>
          <a:bodyPr/>
          <a:lstStyle/>
          <a:p>
            <a:r>
              <a:rPr lang="en-US" i="1" dirty="0">
                <a:latin typeface="Times New Roman" panose="02020603050405020304" pitchFamily="18" charset="0"/>
                <a:cs typeface="Times New Roman" panose="02020603050405020304" pitchFamily="18" charset="0"/>
              </a:rPr>
              <a:t>Data &amp; Selection Strategy</a:t>
            </a:r>
          </a:p>
        </p:txBody>
      </p:sp>
      <p:sp>
        <p:nvSpPr>
          <p:cNvPr id="4" name="Content Placeholder 3">
            <a:extLst>
              <a:ext uri="{FF2B5EF4-FFF2-40B4-BE49-F238E27FC236}">
                <a16:creationId xmlns:a16="http://schemas.microsoft.com/office/drawing/2014/main" id="{212588BA-B279-4660-898F-D81C18116A77}"/>
              </a:ext>
            </a:extLst>
          </p:cNvPr>
          <p:cNvSpPr>
            <a:spLocks noGrp="1"/>
          </p:cNvSpPr>
          <p:nvPr>
            <p:ph sz="half" idx="2"/>
          </p:nvPr>
        </p:nvSpPr>
        <p:spPr>
          <a:xfrm>
            <a:off x="2589212" y="2548966"/>
            <a:ext cx="4342893" cy="2534478"/>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report a case study involving 490 ~507 firms from the Paris Exchange over 6 year period (2010-2015)</a:t>
            </a:r>
          </a:p>
          <a:p>
            <a:r>
              <a:rPr lang="en-US" dirty="0">
                <a:latin typeface="Times New Roman" panose="02020603050405020304" pitchFamily="18" charset="0"/>
                <a:cs typeface="Times New Roman" panose="02020603050405020304" pitchFamily="18" charset="0"/>
              </a:rPr>
              <a:t>Buy &amp; hold Strategy </a:t>
            </a:r>
          </a:p>
          <a:p>
            <a:r>
              <a:rPr lang="en-US" dirty="0">
                <a:latin typeface="Times New Roman" panose="02020603050405020304" pitchFamily="18" charset="0"/>
                <a:cs typeface="Times New Roman" panose="02020603050405020304" pitchFamily="18" charset="0"/>
              </a:rPr>
              <a:t>1 year time horizon </a:t>
            </a:r>
          </a:p>
          <a:p>
            <a:r>
              <a:rPr lang="en-US" dirty="0" err="1">
                <a:latin typeface="Times New Roman" panose="02020603050405020304" pitchFamily="18" charset="0"/>
                <a:cs typeface="Times New Roman" panose="02020603050405020304" pitchFamily="18" charset="0"/>
              </a:rPr>
              <a:t>Equi-investement</a:t>
            </a:r>
            <a:r>
              <a:rPr lang="en-US" dirty="0">
                <a:latin typeface="Times New Roman" panose="02020603050405020304" pitchFamily="18" charset="0"/>
                <a:cs typeface="Times New Roman" panose="02020603050405020304" pitchFamily="18" charset="0"/>
              </a:rPr>
              <a:t> </a:t>
            </a:r>
          </a:p>
        </p:txBody>
      </p:sp>
      <p:sp>
        <p:nvSpPr>
          <p:cNvPr id="5" name="Text Placeholder 4">
            <a:extLst>
              <a:ext uri="{FF2B5EF4-FFF2-40B4-BE49-F238E27FC236}">
                <a16:creationId xmlns:a16="http://schemas.microsoft.com/office/drawing/2014/main" id="{27633621-15AF-4912-8464-F1AA747AD11F}"/>
              </a:ext>
            </a:extLst>
          </p:cNvPr>
          <p:cNvSpPr>
            <a:spLocks noGrp="1"/>
          </p:cNvSpPr>
          <p:nvPr>
            <p:ph type="body" sz="quarter" idx="3"/>
          </p:nvPr>
        </p:nvSpPr>
        <p:spPr>
          <a:xfrm>
            <a:off x="7157127" y="1969475"/>
            <a:ext cx="3999001" cy="576262"/>
          </a:xfrm>
        </p:spPr>
        <p:txBody>
          <a:bodyPr/>
          <a:lstStyle/>
          <a:p>
            <a:r>
              <a:rPr lang="en-US" i="1" dirty="0">
                <a:latin typeface="Times New Roman" panose="02020603050405020304" pitchFamily="18" charset="0"/>
                <a:cs typeface="Times New Roman" panose="02020603050405020304" pitchFamily="18" charset="0"/>
              </a:rPr>
              <a:t>Inputs/outputs Selection </a:t>
            </a:r>
          </a:p>
        </p:txBody>
      </p:sp>
      <p:sp>
        <p:nvSpPr>
          <p:cNvPr id="6" name="Content Placeholder 5">
            <a:extLst>
              <a:ext uri="{FF2B5EF4-FFF2-40B4-BE49-F238E27FC236}">
                <a16:creationId xmlns:a16="http://schemas.microsoft.com/office/drawing/2014/main" id="{E956335D-AE48-4891-A023-3F8F9B415249}"/>
              </a:ext>
            </a:extLst>
          </p:cNvPr>
          <p:cNvSpPr>
            <a:spLocks noGrp="1"/>
          </p:cNvSpPr>
          <p:nvPr>
            <p:ph sz="quarter" idx="4"/>
          </p:nvPr>
        </p:nvSpPr>
        <p:spPr>
          <a:xfrm>
            <a:off x="7166957" y="2545738"/>
            <a:ext cx="4338674" cy="1700798"/>
          </a:xfrm>
        </p:spPr>
        <p:txBody>
          <a:bodyPr>
            <a:normAutofit fontScale="925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Mean</a:t>
            </a:r>
          </a:p>
          <a:p>
            <a:r>
              <a:rPr lang="en-US" dirty="0">
                <a:latin typeface="Times New Roman" panose="02020603050405020304" pitchFamily="18" charset="0"/>
                <a:cs typeface="Times New Roman" panose="02020603050405020304" pitchFamily="18" charset="0"/>
              </a:rPr>
              <a:t>Variance </a:t>
            </a:r>
          </a:p>
          <a:p>
            <a:r>
              <a:rPr lang="en-US" dirty="0">
                <a:latin typeface="Times New Roman" panose="02020603050405020304" pitchFamily="18" charset="0"/>
                <a:cs typeface="Times New Roman" panose="02020603050405020304" pitchFamily="18" charset="0"/>
              </a:rPr>
              <a:t>Prudence: Skewness</a:t>
            </a:r>
          </a:p>
          <a:p>
            <a:r>
              <a:rPr lang="en-US" dirty="0">
                <a:latin typeface="Times New Roman" panose="02020603050405020304" pitchFamily="18" charset="0"/>
                <a:cs typeface="Times New Roman" panose="02020603050405020304" pitchFamily="18" charset="0"/>
              </a:rPr>
              <a:t>Temperance: Kurtosis </a:t>
            </a:r>
          </a:p>
        </p:txBody>
      </p:sp>
      <p:sp>
        <p:nvSpPr>
          <p:cNvPr id="7" name="TextBox 6">
            <a:extLst>
              <a:ext uri="{FF2B5EF4-FFF2-40B4-BE49-F238E27FC236}">
                <a16:creationId xmlns:a16="http://schemas.microsoft.com/office/drawing/2014/main" id="{CC136BB6-F8A8-49D1-A076-43415145CCE3}"/>
              </a:ext>
            </a:extLst>
          </p:cNvPr>
          <p:cNvSpPr txBox="1"/>
          <p:nvPr/>
        </p:nvSpPr>
        <p:spPr>
          <a:xfrm>
            <a:off x="2944678" y="5346914"/>
            <a:ext cx="85609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Solve for efficiency scores and select the best 30 stocks to be included in each portfolio.</a:t>
            </a:r>
          </a:p>
        </p:txBody>
      </p:sp>
      <p:sp>
        <p:nvSpPr>
          <p:cNvPr id="8" name="Title 1">
            <a:extLst>
              <a:ext uri="{FF2B5EF4-FFF2-40B4-BE49-F238E27FC236}">
                <a16:creationId xmlns:a16="http://schemas.microsoft.com/office/drawing/2014/main" id="{82536EFE-A716-489D-A233-DB38A8547F86}"/>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251691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 </a:t>
            </a:r>
            <a:endParaRPr lang="fr-FR"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45679E0-DD71-47F7-AEFD-7452F154B022}"/>
              </a:ext>
            </a:extLst>
          </p:cNvPr>
          <p:cNvPicPr>
            <a:picLocks noChangeAspect="1"/>
          </p:cNvPicPr>
          <p:nvPr/>
        </p:nvPicPr>
        <p:blipFill>
          <a:blip r:embed="rId3"/>
          <a:stretch>
            <a:fillRect/>
          </a:stretch>
        </p:blipFill>
        <p:spPr>
          <a:xfrm>
            <a:off x="2763406" y="2555292"/>
            <a:ext cx="7941177" cy="1791141"/>
          </a:xfrm>
          <a:prstGeom prst="rect">
            <a:avLst/>
          </a:prstGeom>
        </p:spPr>
      </p:pic>
      <p:sp>
        <p:nvSpPr>
          <p:cNvPr id="20" name="Rectangle 19">
            <a:extLst>
              <a:ext uri="{FF2B5EF4-FFF2-40B4-BE49-F238E27FC236}">
                <a16:creationId xmlns:a16="http://schemas.microsoft.com/office/drawing/2014/main" id="{AC910AF0-4129-4C42-A46F-DDF4AB7E2FE4}"/>
              </a:ext>
            </a:extLst>
          </p:cNvPr>
          <p:cNvSpPr/>
          <p:nvPr/>
        </p:nvSpPr>
        <p:spPr>
          <a:xfrm>
            <a:off x="4943037" y="4287749"/>
            <a:ext cx="3240951" cy="369332"/>
          </a:xfrm>
          <a:prstGeom prst="rect">
            <a:avLst/>
          </a:prstGeom>
        </p:spPr>
        <p:txBody>
          <a:bodyPr wrap="none">
            <a:spAutoFit/>
          </a:bodyPr>
          <a:lstStyle/>
          <a:p>
            <a:pPr indent="180340" algn="ctr">
              <a:spcAft>
                <a:spcPts val="1000"/>
              </a:spcAft>
            </a:pPr>
            <a:r>
              <a:rPr lang="en-US" dirty="0">
                <a:solidFill>
                  <a:srgbClr val="1F497D"/>
                </a:solidFill>
                <a:latin typeface="Times New Roman" panose="02020603050405020304" pitchFamily="18" charset="0"/>
                <a:ea typeface="Calibri" panose="020F0502020204030204" pitchFamily="34" charset="0"/>
                <a:cs typeface="Arial" panose="020B0604020202020204" pitchFamily="34" charset="0"/>
              </a:rPr>
              <a:t>Performance Summary (K=30)</a:t>
            </a:r>
            <a:endParaRPr lang="fr-FR" sz="1100" i="1" dirty="0">
              <a:solidFill>
                <a:srgbClr val="1F497D"/>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3" name="Title 1">
            <a:extLst>
              <a:ext uri="{FF2B5EF4-FFF2-40B4-BE49-F238E27FC236}">
                <a16:creationId xmlns:a16="http://schemas.microsoft.com/office/drawing/2014/main" id="{0E85A256-BA9D-4FEF-97E9-5F9EADE6D16C}"/>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pic>
        <p:nvPicPr>
          <p:cNvPr id="7" name="Picture 6" descr="C:\Users\soufiane\Desktop\cch.jpeg">
            <a:extLst>
              <a:ext uri="{FF2B5EF4-FFF2-40B4-BE49-F238E27FC236}">
                <a16:creationId xmlns:a16="http://schemas.microsoft.com/office/drawing/2014/main" id="{B701684E-96B0-4C7C-A10C-EA3037B263F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92925" y="1572722"/>
            <a:ext cx="8495665" cy="4072255"/>
          </a:xfrm>
          <a:prstGeom prst="rect">
            <a:avLst/>
          </a:prstGeom>
          <a:noFill/>
          <a:ln>
            <a:noFill/>
          </a:ln>
        </p:spPr>
      </p:pic>
      <p:pic>
        <p:nvPicPr>
          <p:cNvPr id="22" name="Picture 21" descr="C:\Users\soufiane\Desktop\bbn.jpeg">
            <a:extLst>
              <a:ext uri="{FF2B5EF4-FFF2-40B4-BE49-F238E27FC236}">
                <a16:creationId xmlns:a16="http://schemas.microsoft.com/office/drawing/2014/main" id="{CF882E43-2E05-44DD-9DBD-BA2BEE6B490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592924" y="1572721"/>
            <a:ext cx="8495665" cy="4072255"/>
          </a:xfrm>
          <a:prstGeom prst="rect">
            <a:avLst/>
          </a:prstGeom>
          <a:noFill/>
          <a:ln>
            <a:noFill/>
          </a:ln>
        </p:spPr>
      </p:pic>
    </p:spTree>
    <p:extLst>
      <p:ext uri="{BB962C8B-B14F-4D97-AF65-F5344CB8AC3E}">
        <p14:creationId xmlns:p14="http://schemas.microsoft.com/office/powerpoint/2010/main" val="23890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 </a:t>
            </a:r>
            <a:endParaRPr lang="fr-FR"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88A8AABA-B03C-4847-B6C0-DA1C0553B07B}"/>
              </a:ext>
            </a:extLst>
          </p:cNvPr>
          <p:cNvGraphicFramePr>
            <a:graphicFrameLocks noGrp="1"/>
          </p:cNvGraphicFramePr>
          <p:nvPr>
            <p:extLst>
              <p:ext uri="{D42A27DB-BD31-4B8C-83A1-F6EECF244321}">
                <p14:modId xmlns:p14="http://schemas.microsoft.com/office/powerpoint/2010/main" val="63966464"/>
              </p:ext>
            </p:extLst>
          </p:nvPr>
        </p:nvGraphicFramePr>
        <p:xfrm>
          <a:off x="1952786" y="1775863"/>
          <a:ext cx="9551826" cy="2191705"/>
        </p:xfrm>
        <a:graphic>
          <a:graphicData uri="http://schemas.openxmlformats.org/drawingml/2006/table">
            <a:tbl>
              <a:tblPr firstRow="1" firstCol="1" bandRow="1"/>
              <a:tblGrid>
                <a:gridCol w="2599792">
                  <a:extLst>
                    <a:ext uri="{9D8B030D-6E8A-4147-A177-3AD203B41FA5}">
                      <a16:colId xmlns:a16="http://schemas.microsoft.com/office/drawing/2014/main" val="3632570809"/>
                    </a:ext>
                  </a:extLst>
                </a:gridCol>
                <a:gridCol w="943628">
                  <a:extLst>
                    <a:ext uri="{9D8B030D-6E8A-4147-A177-3AD203B41FA5}">
                      <a16:colId xmlns:a16="http://schemas.microsoft.com/office/drawing/2014/main" val="3513074720"/>
                    </a:ext>
                  </a:extLst>
                </a:gridCol>
                <a:gridCol w="943628">
                  <a:extLst>
                    <a:ext uri="{9D8B030D-6E8A-4147-A177-3AD203B41FA5}">
                      <a16:colId xmlns:a16="http://schemas.microsoft.com/office/drawing/2014/main" val="1270107506"/>
                    </a:ext>
                  </a:extLst>
                </a:gridCol>
                <a:gridCol w="943628">
                  <a:extLst>
                    <a:ext uri="{9D8B030D-6E8A-4147-A177-3AD203B41FA5}">
                      <a16:colId xmlns:a16="http://schemas.microsoft.com/office/drawing/2014/main" val="1979410926"/>
                    </a:ext>
                  </a:extLst>
                </a:gridCol>
                <a:gridCol w="1116947">
                  <a:extLst>
                    <a:ext uri="{9D8B030D-6E8A-4147-A177-3AD203B41FA5}">
                      <a16:colId xmlns:a16="http://schemas.microsoft.com/office/drawing/2014/main" val="20077599"/>
                    </a:ext>
                  </a:extLst>
                </a:gridCol>
                <a:gridCol w="1116947">
                  <a:extLst>
                    <a:ext uri="{9D8B030D-6E8A-4147-A177-3AD203B41FA5}">
                      <a16:colId xmlns:a16="http://schemas.microsoft.com/office/drawing/2014/main" val="12674574"/>
                    </a:ext>
                  </a:extLst>
                </a:gridCol>
                <a:gridCol w="943628">
                  <a:extLst>
                    <a:ext uri="{9D8B030D-6E8A-4147-A177-3AD203B41FA5}">
                      <a16:colId xmlns:a16="http://schemas.microsoft.com/office/drawing/2014/main" val="3330153752"/>
                    </a:ext>
                  </a:extLst>
                </a:gridCol>
                <a:gridCol w="943628">
                  <a:extLst>
                    <a:ext uri="{9D8B030D-6E8A-4147-A177-3AD203B41FA5}">
                      <a16:colId xmlns:a16="http://schemas.microsoft.com/office/drawing/2014/main" val="3068859774"/>
                    </a:ext>
                  </a:extLst>
                </a:gridCol>
              </a:tblGrid>
              <a:tr h="560404">
                <a:tc gridSpan="2">
                  <a:txBody>
                    <a:bodyPr/>
                    <a:lstStyle/>
                    <a:p>
                      <a:pPr indent="180340" algn="l">
                        <a:lnSpc>
                          <a:spcPct val="115000"/>
                        </a:lnSpc>
                        <a:spcAft>
                          <a:spcPts val="0"/>
                        </a:spcAft>
                      </a:pPr>
                      <a:r>
                        <a:rPr lang="en-US" sz="1100" b="1" dirty="0">
                          <a:effectLst/>
                          <a:latin typeface="Times New Roman" panose="02020603050405020304" pitchFamily="18" charset="0"/>
                          <a:ea typeface="Times New Roman" panose="02020603050405020304" pitchFamily="18" charset="0"/>
                          <a:cs typeface="Arial" panose="020B0604020202020204" pitchFamily="34" charset="0"/>
                        </a:rPr>
                        <a:t>VS</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CAC 40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AEX</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BEL20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PSI20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Game Cross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Arbitrary Portfolio</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726890"/>
                  </a:ext>
                </a:extLst>
              </a:tr>
              <a:tr h="430047">
                <a:tc rowSpan="2">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Game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0.2282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0.1938</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0.1489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0.3832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0.0026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254071"/>
                  </a:ext>
                </a:extLst>
              </a:tr>
              <a:tr h="341160">
                <a:tc vMerge="1">
                  <a:txBody>
                    <a:bodyPr/>
                    <a:lstStyle/>
                    <a:p>
                      <a:endParaRPr lang="en-US"/>
                    </a:p>
                  </a:txBody>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(0.087)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(0.2244)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(0.1722)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(0.0788) **</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(0.9398)</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934049999"/>
                  </a:ext>
                </a:extLst>
              </a:tr>
              <a:tr h="430047">
                <a:tc rowSpan="2">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Arbitrary</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0.2256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0.1912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0.1463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0.3806</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-0.0026</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998858"/>
                  </a:ext>
                </a:extLst>
              </a:tr>
              <a:tr h="430047">
                <a:tc vMerge="1">
                  <a:txBody>
                    <a:bodyPr/>
                    <a:lstStyle/>
                    <a:p>
                      <a:endParaRPr lang="en-US"/>
                    </a:p>
                  </a:txBody>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(0.0768)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(0.175)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(0.167)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(0.0482)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(0.9392)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374719042"/>
                  </a:ext>
                </a:extLst>
              </a:tr>
            </a:tbl>
          </a:graphicData>
        </a:graphic>
      </p:graphicFrame>
      <p:sp>
        <p:nvSpPr>
          <p:cNvPr id="7" name="Rectangle 6">
            <a:extLst>
              <a:ext uri="{FF2B5EF4-FFF2-40B4-BE49-F238E27FC236}">
                <a16:creationId xmlns:a16="http://schemas.microsoft.com/office/drawing/2014/main" id="{4895BFCE-701D-434D-B5E0-7BE1C163CD7F}"/>
              </a:ext>
            </a:extLst>
          </p:cNvPr>
          <p:cNvSpPr/>
          <p:nvPr/>
        </p:nvSpPr>
        <p:spPr>
          <a:xfrm>
            <a:off x="2200759" y="4284565"/>
            <a:ext cx="9303853" cy="646331"/>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cs typeface="Times New Roman" panose="02020603050405020304" pitchFamily="18" charset="0"/>
              </a:rPr>
              <a:t>Tow sided Sharpe difference test [Significance level 1%***, 5%**, 10%*]: the Studentized Circular Block Bootstrap (B=10. M=4999)</a:t>
            </a:r>
            <a:endParaRPr lang="en-US"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E3CBF89D-13BE-4AED-ABD1-CBCCC47DFD24}"/>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4288448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 </a:t>
            </a:r>
            <a:endParaRPr lang="fr-FR"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7A2CCE9-B42A-437F-9627-55C803A7634F}"/>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graphicFrame>
        <p:nvGraphicFramePr>
          <p:cNvPr id="8" name="Table 7">
            <a:extLst>
              <a:ext uri="{FF2B5EF4-FFF2-40B4-BE49-F238E27FC236}">
                <a16:creationId xmlns:a16="http://schemas.microsoft.com/office/drawing/2014/main" id="{9CD48241-0544-47E5-84C7-1F8A247337A6}"/>
              </a:ext>
            </a:extLst>
          </p:cNvPr>
          <p:cNvGraphicFramePr>
            <a:graphicFrameLocks noGrp="1"/>
          </p:cNvGraphicFramePr>
          <p:nvPr>
            <p:extLst>
              <p:ext uri="{D42A27DB-BD31-4B8C-83A1-F6EECF244321}">
                <p14:modId xmlns:p14="http://schemas.microsoft.com/office/powerpoint/2010/main" val="1846068299"/>
              </p:ext>
            </p:extLst>
          </p:nvPr>
        </p:nvGraphicFramePr>
        <p:xfrm>
          <a:off x="2592923" y="1412768"/>
          <a:ext cx="7545686" cy="4554897"/>
        </p:xfrm>
        <a:graphic>
          <a:graphicData uri="http://schemas.openxmlformats.org/drawingml/2006/table">
            <a:tbl>
              <a:tblPr firstRow="1" firstCol="1" bandRow="1"/>
              <a:tblGrid>
                <a:gridCol w="3428627">
                  <a:extLst>
                    <a:ext uri="{9D8B030D-6E8A-4147-A177-3AD203B41FA5}">
                      <a16:colId xmlns:a16="http://schemas.microsoft.com/office/drawing/2014/main" val="1518442796"/>
                    </a:ext>
                  </a:extLst>
                </a:gridCol>
                <a:gridCol w="1121451">
                  <a:extLst>
                    <a:ext uri="{9D8B030D-6E8A-4147-A177-3AD203B41FA5}">
                      <a16:colId xmlns:a16="http://schemas.microsoft.com/office/drawing/2014/main" val="949220814"/>
                    </a:ext>
                  </a:extLst>
                </a:gridCol>
                <a:gridCol w="657984">
                  <a:extLst>
                    <a:ext uri="{9D8B030D-6E8A-4147-A177-3AD203B41FA5}">
                      <a16:colId xmlns:a16="http://schemas.microsoft.com/office/drawing/2014/main" val="4197534707"/>
                    </a:ext>
                  </a:extLst>
                </a:gridCol>
                <a:gridCol w="1398854">
                  <a:extLst>
                    <a:ext uri="{9D8B030D-6E8A-4147-A177-3AD203B41FA5}">
                      <a16:colId xmlns:a16="http://schemas.microsoft.com/office/drawing/2014/main" val="2711787676"/>
                    </a:ext>
                  </a:extLst>
                </a:gridCol>
                <a:gridCol w="938770">
                  <a:extLst>
                    <a:ext uri="{9D8B030D-6E8A-4147-A177-3AD203B41FA5}">
                      <a16:colId xmlns:a16="http://schemas.microsoft.com/office/drawing/2014/main" val="2609395831"/>
                    </a:ext>
                  </a:extLst>
                </a:gridCol>
              </a:tblGrid>
              <a:tr h="211115">
                <a:tc gridSpan="5">
                  <a:txBody>
                    <a:bodyPr/>
                    <a:lstStyle/>
                    <a:p>
                      <a:pPr indent="180340" algn="ct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2013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3510262"/>
                  </a:ext>
                </a:extLst>
              </a:tr>
              <a:tr h="332597">
                <a:tc>
                  <a:txBody>
                    <a:bodyPr/>
                    <a:lstStyle/>
                    <a:p>
                      <a:pPr indent="180340" algn="just">
                        <a:lnSpc>
                          <a:spcPct val="115000"/>
                        </a:lnSpc>
                      </a:pPr>
                      <a:endParaRPr lang="fr-FR" sz="1100">
                        <a:effectLst/>
                        <a:latin typeface="Calibri" panose="020F050202020403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Arbitrary</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Rank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Game cross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Rank G</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603347"/>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EULER HERMES GROUP</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0,979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4143962"/>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MAROC TELECOM</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0,7624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0,8447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135949"/>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TURENNE INV</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0,7453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0,8299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116358"/>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VIEL ET COMPAGNIE</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0,6872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0,8093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812422"/>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HI-MEDIA</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0,6616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0,7232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5632407"/>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RUBIS</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0,6099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0,6736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4616334"/>
                  </a:ext>
                </a:extLst>
              </a:tr>
              <a:tr h="211115">
                <a:tc>
                  <a:txBody>
                    <a:bodyPr/>
                    <a:lstStyle/>
                    <a:p>
                      <a:pPr indent="180340" algn="l">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VETOQUINOL</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0,6008</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0,6512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442426"/>
                  </a:ext>
                </a:extLst>
              </a:tr>
              <a:tr h="211115">
                <a:tc>
                  <a:txBody>
                    <a:bodyPr/>
                    <a:lstStyle/>
                    <a:p>
                      <a:pPr indent="180340" algn="l">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QUANTEL</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0,57</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9</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0,643</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641151"/>
                  </a:ext>
                </a:extLst>
              </a:tr>
              <a:tr h="211115">
                <a:tc>
                  <a:txBody>
                    <a:bodyPr/>
                    <a:lstStyle/>
                    <a:p>
                      <a:pPr indent="180340" algn="l">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EUROGERM</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0,5397</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13</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0,641</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9</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853322"/>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UNIBAIL-RODAMCO</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0,5434</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12</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0,6238</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4746688"/>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CIC</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0,5784</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0,6146</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11</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824658"/>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PROCTER GAMBLE</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0,563</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0,6016</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12</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1615808"/>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AIR LIQUIDE</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0,5178</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16</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0,5899</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13</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804292"/>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LEGRAND</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0,5572</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11</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0,5884</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14</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298732"/>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GROUPE PARTOUCHE</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0,4993</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21</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0,5833</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15</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871987"/>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NETBOOSTER</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0,4513</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25</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0,5736</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16</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601316"/>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SCOR SE</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0,5037</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19</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0,5694</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17</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403415"/>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AXA</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0,5247</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15</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0,5556</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18</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927168"/>
                  </a:ext>
                </a:extLst>
              </a:tr>
              <a:tr h="211115">
                <a:tc>
                  <a:txBody>
                    <a:bodyPr/>
                    <a:lstStyle/>
                    <a:p>
                      <a:pPr indent="180340" algn="l">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ATOS</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0,5109</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17</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0,5547</a:t>
                      </a:r>
                      <a:endParaRPr lang="fr-FR" sz="1100" b="1">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fr-FR" sz="1100" b="1"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rPr>
                        <a:t>19</a:t>
                      </a:r>
                      <a:endParaRPr lang="fr-FR" sz="1100" b="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42951" marR="42951" marT="9204" marB="920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781953"/>
                  </a:ext>
                </a:extLst>
              </a:tr>
            </a:tbl>
          </a:graphicData>
        </a:graphic>
      </p:graphicFrame>
    </p:spTree>
    <p:extLst>
      <p:ext uri="{BB962C8B-B14F-4D97-AF65-F5344CB8AC3E}">
        <p14:creationId xmlns:p14="http://schemas.microsoft.com/office/powerpoint/2010/main" val="3749761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 </a:t>
            </a:r>
            <a:endParaRPr lang="fr-FR"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895BFCE-701D-434D-B5E0-7BE1C163CD7F}"/>
              </a:ext>
            </a:extLst>
          </p:cNvPr>
          <p:cNvSpPr/>
          <p:nvPr/>
        </p:nvSpPr>
        <p:spPr>
          <a:xfrm>
            <a:off x="2200759" y="3755345"/>
            <a:ext cx="9303853" cy="369332"/>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Wilcoxon Signed-Rank Test “Game Cross Efficiency ranking” vs “Annual return based ranking</a:t>
            </a:r>
            <a:r>
              <a:rPr lang="en-US" dirty="0"/>
              <a:t>” </a:t>
            </a:r>
          </a:p>
        </p:txBody>
      </p:sp>
      <p:pic>
        <p:nvPicPr>
          <p:cNvPr id="10" name="Picture 9">
            <a:extLst>
              <a:ext uri="{FF2B5EF4-FFF2-40B4-BE49-F238E27FC236}">
                <a16:creationId xmlns:a16="http://schemas.microsoft.com/office/drawing/2014/main" id="{C8E70656-53EB-4FC6-A073-FE4C2CD50C44}"/>
              </a:ext>
            </a:extLst>
          </p:cNvPr>
          <p:cNvPicPr>
            <a:picLocks noChangeAspect="1"/>
          </p:cNvPicPr>
          <p:nvPr/>
        </p:nvPicPr>
        <p:blipFill>
          <a:blip r:embed="rId3"/>
          <a:stretch>
            <a:fillRect/>
          </a:stretch>
        </p:blipFill>
        <p:spPr>
          <a:xfrm>
            <a:off x="2651957" y="2434220"/>
            <a:ext cx="7941177" cy="1321125"/>
          </a:xfrm>
          <a:prstGeom prst="rect">
            <a:avLst/>
          </a:prstGeom>
        </p:spPr>
      </p:pic>
      <p:sp>
        <p:nvSpPr>
          <p:cNvPr id="11" name="Title 1">
            <a:extLst>
              <a:ext uri="{FF2B5EF4-FFF2-40B4-BE49-F238E27FC236}">
                <a16:creationId xmlns:a16="http://schemas.microsoft.com/office/drawing/2014/main" id="{A7A2CCE9-B42A-437F-9627-55C803A7634F}"/>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2470194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E6EE-6B0E-492E-9FF1-FCFBEC599F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Mean Cross Portfolio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79EA23C-536E-433C-A63E-98F48C2110D0}"/>
                  </a:ext>
                </a:extLst>
              </p:cNvPr>
              <p:cNvSpPr/>
              <p:nvPr/>
            </p:nvSpPr>
            <p:spPr>
              <a:xfrm>
                <a:off x="3048000" y="1985079"/>
                <a:ext cx="6096000" cy="2887842"/>
              </a:xfrm>
              <a:prstGeom prst="rect">
                <a:avLst/>
              </a:prstGeom>
            </p:spPr>
            <p:txBody>
              <a:bodyPr>
                <a:spAutoFit/>
              </a:bodyPr>
              <a:lstStyle/>
              <a:p>
                <a:pPr indent="180340" algn="ctr">
                  <a:lnSpc>
                    <a:spcPct val="150000"/>
                  </a:lnSpc>
                  <a:spcAft>
                    <a:spcPts val="675"/>
                  </a:spcAft>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max</m:t>
                      </m:r>
                      <m:r>
                        <a:rPr lang="en-US">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E</m:t>
                          </m:r>
                        </m:e>
                        <m:sub>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δ</m:t>
                          </m:r>
                        </m:sub>
                      </m:sSub>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50000"/>
                  </a:lnSpc>
                  <a:spcAft>
                    <a:spcPts val="675"/>
                  </a:spcAft>
                </a:pPr>
                <a14:m>
                  <m:oMath xmlns:m="http://schemas.openxmlformats.org/officeDocument/2006/math">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Subject</m:t>
                    </m:r>
                    <m:r>
                      <a:rPr lang="en-US">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to</m:t>
                    </m:r>
                    <m:r>
                      <a:rPr lang="en-US">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R</m:t>
                        </m:r>
                      </m:e>
                      <m:sup>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δ</m:t>
                        </m:r>
                      </m:sup>
                    </m:sSup>
                    <m:r>
                      <a:rPr lang="en-US">
                        <a:latin typeface="Cambria Math" panose="02040503050406030204" pitchFamily="18" charset="0"/>
                        <a:ea typeface="Times New Roman" panose="02020603050405020304" pitchFamily="18" charset="0"/>
                        <a:cs typeface="Times New Roman" panose="02020603050405020304" pitchFamily="18" charset="0"/>
                      </a:rPr>
                      <m:t>≥(1</m:t>
                    </m:r>
                    <m:r>
                      <a:rPr lang="en-US"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γ</m:t>
                    </m:r>
                    <m:r>
                      <a:rPr lang="en-US">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R</m:t>
                        </m:r>
                      </m:e>
                      <m:sub>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m</m:t>
                        </m:r>
                      </m:sub>
                      <m:sup>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δ</m:t>
                        </m:r>
                      </m:sup>
                    </m:sSubSup>
                    <m:r>
                      <a:rPr lang="en-US">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ea typeface="Times New Roman" panose="02020603050405020304" pitchFamily="18" charset="0"/>
                    <a:cs typeface="Arial" panose="020B0604020202020204" pitchFamily="34" charset="0"/>
                  </a:rPr>
                  <a:t>                       </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50000"/>
                  </a:lnSpc>
                  <a:spcAft>
                    <a:spcPts val="675"/>
                  </a:spcAft>
                </a:pPr>
                <a14:m>
                  <m:oMathPara xmlns:m="http://schemas.openxmlformats.org/officeDocument/2006/math">
                    <m:oMathParaPr>
                      <m:jc m:val="centerGroup"/>
                    </m:oMathParaPr>
                    <m:oMath xmlns:m="http://schemas.openxmlformats.org/officeDocument/2006/math">
                      <m:nary>
                        <m:naryPr>
                          <m:chr m:val="∑"/>
                          <m:limLoc m:val="undOvr"/>
                          <m:ctrlPr>
                            <a:rPr lang="fr-FR" i="1">
                              <a:latin typeface="Cambria Math" panose="02040503050406030204" pitchFamily="18" charset="0"/>
                              <a:ea typeface="Times New Roman" panose="02020603050405020304" pitchFamily="18" charset="0"/>
                              <a:cs typeface="Times New Roman" panose="02020603050405020304" pitchFamily="18" charset="0"/>
                            </a:rPr>
                          </m:ctrlPr>
                        </m:naryPr>
                        <m:sub>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i</m:t>
                          </m:r>
                        </m:sub>
                        <m:sup>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n</m:t>
                          </m:r>
                        </m:sup>
                        <m:e>
                          <m:sSub>
                            <m:sSub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w</m:t>
                              </m:r>
                            </m:e>
                            <m:sub>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i</m:t>
                              </m:r>
                            </m:sub>
                          </m:sSub>
                        </m:e>
                      </m:nary>
                      <m:r>
                        <a:rPr lang="en-US">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50000"/>
                  </a:lnSpc>
                  <a:spcAft>
                    <a:spcPts val="1000"/>
                  </a:spcAft>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w</m:t>
                          </m:r>
                        </m:e>
                        <m:sub>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i</m:t>
                          </m:r>
                        </m:sub>
                      </m:sSub>
                      <m:r>
                        <a:rPr lang="en-US">
                          <a:latin typeface="Cambria Math" panose="02040503050406030204" pitchFamily="18" charset="0"/>
                          <a:ea typeface="Times New Roman" panose="02020603050405020304" pitchFamily="18" charset="0"/>
                          <a:cs typeface="Times New Roman" panose="02020603050405020304" pitchFamily="18" charset="0"/>
                        </a:rPr>
                        <m:t>≥0,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i</m:t>
                      </m:r>
                      <m:r>
                        <a:rPr lang="en-US">
                          <a:latin typeface="Cambria Math" panose="02040503050406030204" pitchFamily="18" charset="0"/>
                          <a:ea typeface="Times New Roman" panose="02020603050405020304" pitchFamily="18" charset="0"/>
                          <a:cs typeface="Times New Roman" panose="02020603050405020304" pitchFamily="18" charset="0"/>
                        </a:rPr>
                        <m:t>=1…</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n</m:t>
                      </m:r>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679EA23C-536E-433C-A63E-98F48C2110D0}"/>
                  </a:ext>
                </a:extLst>
              </p:cNvPr>
              <p:cNvSpPr>
                <a:spLocks noRot="1" noChangeAspect="1" noMove="1" noResize="1" noEditPoints="1" noAdjustHandles="1" noChangeArrowheads="1" noChangeShapeType="1" noTextEdit="1"/>
              </p:cNvSpPr>
              <p:nvPr/>
            </p:nvSpPr>
            <p:spPr>
              <a:xfrm>
                <a:off x="3048000" y="1985079"/>
                <a:ext cx="6096000" cy="2887842"/>
              </a:xfrm>
              <a:prstGeom prst="rect">
                <a:avLst/>
              </a:prstGeom>
              <a:blipFill>
                <a:blip r:embed="rId3"/>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707D4194-4CF5-400C-A5A7-0B9A173791F0}"/>
              </a:ext>
            </a:extLst>
          </p:cNvPr>
          <p:cNvSpPr/>
          <p:nvPr/>
        </p:nvSpPr>
        <p:spPr>
          <a:xfrm>
            <a:off x="6090834" y="1985079"/>
            <a:ext cx="371959" cy="52564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B78ED0-BD94-4767-86C6-DFBC85CC0A9D}"/>
              </a:ext>
            </a:extLst>
          </p:cNvPr>
          <p:cNvSpPr/>
          <p:nvPr/>
        </p:nvSpPr>
        <p:spPr>
          <a:xfrm>
            <a:off x="7147303" y="2510725"/>
            <a:ext cx="371959" cy="52564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DEF9BB-6B9E-48F6-8CBD-E57DFBBD9C9A}"/>
              </a:ext>
            </a:extLst>
          </p:cNvPr>
          <p:cNvSpPr/>
          <p:nvPr/>
        </p:nvSpPr>
        <p:spPr>
          <a:xfrm>
            <a:off x="5904854" y="2525582"/>
            <a:ext cx="371959" cy="52564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F4D897A-67C2-4B21-A393-EB0448A6DDB0}"/>
              </a:ext>
            </a:extLst>
          </p:cNvPr>
          <p:cNvSpPr/>
          <p:nvPr/>
        </p:nvSpPr>
        <p:spPr>
          <a:xfrm>
            <a:off x="5034365" y="3394130"/>
            <a:ext cx="1658319" cy="79041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allout: Line with Border and Accent Bar 11">
                <a:extLst>
                  <a:ext uri="{FF2B5EF4-FFF2-40B4-BE49-F238E27FC236}">
                    <a16:creationId xmlns:a16="http://schemas.microsoft.com/office/drawing/2014/main" id="{44F6ECBD-179C-4248-9181-4669DB9E74F4}"/>
                  </a:ext>
                </a:extLst>
              </p:cNvPr>
              <p:cNvSpPr/>
              <p:nvPr/>
            </p:nvSpPr>
            <p:spPr>
              <a:xfrm>
                <a:off x="7444355" y="1458286"/>
                <a:ext cx="1859797" cy="446714"/>
              </a:xfrm>
              <a:prstGeom prst="accentBorderCallout1">
                <a:avLst>
                  <a:gd name="adj1" fmla="val 18750"/>
                  <a:gd name="adj2" fmla="val -8333"/>
                  <a:gd name="adj3" fmla="val 147195"/>
                  <a:gd name="adj4" fmla="val -5500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sz="1200" i="1">
                              <a:latin typeface="Cambria Math" panose="02040503050406030204" pitchFamily="18" charset="0"/>
                            </a:rPr>
                          </m:ctrlPr>
                        </m:sSubPr>
                        <m:e>
                          <m:r>
                            <m:rPr>
                              <m:sty m:val="p"/>
                            </m:rPr>
                            <a:rPr lang="en-US" sz="1200">
                              <a:latin typeface="Cambria Math" panose="02040503050406030204" pitchFamily="18" charset="0"/>
                            </a:rPr>
                            <m:t>E</m:t>
                          </m:r>
                        </m:e>
                        <m:sub>
                          <m:r>
                            <m:rPr>
                              <m:sty m:val="p"/>
                            </m:rPr>
                            <a:rPr lang="en-US" sz="1200">
                              <a:latin typeface="Cambria Math" panose="02040503050406030204" pitchFamily="18" charset="0"/>
                            </a:rPr>
                            <m:t>δ</m:t>
                          </m:r>
                        </m:sub>
                      </m:sSub>
                      <m:r>
                        <a:rPr lang="en-US" sz="1200">
                          <a:latin typeface="Cambria Math" panose="02040503050406030204" pitchFamily="18" charset="0"/>
                        </a:rPr>
                        <m:t>=</m:t>
                      </m:r>
                      <m:nary>
                        <m:naryPr>
                          <m:chr m:val="∑"/>
                          <m:limLoc m:val="undOvr"/>
                          <m:ctrlPr>
                            <a:rPr lang="fr-FR" sz="1200" i="1">
                              <a:latin typeface="Cambria Math" panose="02040503050406030204" pitchFamily="18" charset="0"/>
                            </a:rPr>
                          </m:ctrlPr>
                        </m:naryPr>
                        <m:sub>
                          <m:r>
                            <m:rPr>
                              <m:sty m:val="p"/>
                            </m:rPr>
                            <a:rPr lang="en-US" sz="1200">
                              <a:latin typeface="Cambria Math" panose="02040503050406030204" pitchFamily="18" charset="0"/>
                            </a:rPr>
                            <m:t>i</m:t>
                          </m:r>
                        </m:sub>
                        <m:sup>
                          <m:r>
                            <m:rPr>
                              <m:sty m:val="p"/>
                            </m:rPr>
                            <a:rPr lang="en-US" sz="1200">
                              <a:latin typeface="Cambria Math" panose="02040503050406030204" pitchFamily="18" charset="0"/>
                            </a:rPr>
                            <m:t>n</m:t>
                          </m:r>
                        </m:sup>
                        <m:e>
                          <m:sSub>
                            <m:sSubPr>
                              <m:ctrlPr>
                                <a:rPr lang="fr-FR" sz="1200" i="1">
                                  <a:latin typeface="Cambria Math" panose="02040503050406030204" pitchFamily="18" charset="0"/>
                                </a:rPr>
                              </m:ctrlPr>
                            </m:sSubPr>
                            <m:e>
                              <m:r>
                                <m:rPr>
                                  <m:sty m:val="p"/>
                                </m:rPr>
                                <a:rPr lang="en-US" sz="1200">
                                  <a:latin typeface="Cambria Math" panose="02040503050406030204" pitchFamily="18" charset="0"/>
                                </a:rPr>
                                <m:t>w</m:t>
                              </m:r>
                            </m:e>
                            <m:sub>
                              <m:r>
                                <m:rPr>
                                  <m:sty m:val="p"/>
                                </m:rPr>
                                <a:rPr lang="en-US" sz="1200">
                                  <a:latin typeface="Cambria Math" panose="02040503050406030204" pitchFamily="18" charset="0"/>
                                </a:rPr>
                                <m:t>i</m:t>
                              </m:r>
                            </m:sub>
                          </m:sSub>
                        </m:e>
                      </m:nary>
                      <m:sSub>
                        <m:sSubPr>
                          <m:ctrlPr>
                            <a:rPr lang="fr-FR" sz="1200" i="1">
                              <a:latin typeface="Cambria Math" panose="02040503050406030204" pitchFamily="18" charset="0"/>
                            </a:rPr>
                          </m:ctrlPr>
                        </m:sSubPr>
                        <m:e>
                          <m:r>
                            <m:rPr>
                              <m:sty m:val="p"/>
                            </m:rPr>
                            <a:rPr lang="en-US" sz="1200">
                              <a:latin typeface="Cambria Math" panose="02040503050406030204" pitchFamily="18" charset="0"/>
                            </a:rPr>
                            <m:t>e</m:t>
                          </m:r>
                        </m:e>
                        <m:sub>
                          <m:r>
                            <m:rPr>
                              <m:sty m:val="p"/>
                            </m:rPr>
                            <a:rPr lang="en-US" sz="1200">
                              <a:latin typeface="Cambria Math" panose="02040503050406030204" pitchFamily="18" charset="0"/>
                            </a:rPr>
                            <m:t>i</m:t>
                          </m:r>
                        </m:sub>
                      </m:sSub>
                    </m:oMath>
                  </m:oMathPara>
                </a14:m>
                <a:endParaRPr lang="en-US" sz="1200" dirty="0"/>
              </a:p>
            </p:txBody>
          </p:sp>
        </mc:Choice>
        <mc:Fallback xmlns="">
          <p:sp>
            <p:nvSpPr>
              <p:cNvPr id="12" name="Callout: Line with Border and Accent Bar 11">
                <a:extLst>
                  <a:ext uri="{FF2B5EF4-FFF2-40B4-BE49-F238E27FC236}">
                    <a16:creationId xmlns:a16="http://schemas.microsoft.com/office/drawing/2014/main" id="{44F6ECBD-179C-4248-9181-4669DB9E74F4}"/>
                  </a:ext>
                </a:extLst>
              </p:cNvPr>
              <p:cNvSpPr>
                <a:spLocks noRot="1" noChangeAspect="1" noMove="1" noResize="1" noEditPoints="1" noAdjustHandles="1" noChangeArrowheads="1" noChangeShapeType="1" noTextEdit="1"/>
              </p:cNvSpPr>
              <p:nvPr/>
            </p:nvSpPr>
            <p:spPr>
              <a:xfrm>
                <a:off x="7444355" y="1458286"/>
                <a:ext cx="1859797" cy="446714"/>
              </a:xfrm>
              <a:prstGeom prst="accentBorderCallout1">
                <a:avLst>
                  <a:gd name="adj1" fmla="val 18750"/>
                  <a:gd name="adj2" fmla="val -8333"/>
                  <a:gd name="adj3" fmla="val 147195"/>
                  <a:gd name="adj4" fmla="val -55000"/>
                </a:avLst>
              </a:prstGeom>
              <a:blipFill>
                <a:blip r:embed="rId4"/>
                <a:stretch>
                  <a:fillRect t="-94595" r="-10526" b="-109009"/>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3" name="Callout: Bent Line with Border and Accent Bar 12">
            <a:extLst>
              <a:ext uri="{FF2B5EF4-FFF2-40B4-BE49-F238E27FC236}">
                <a16:creationId xmlns:a16="http://schemas.microsoft.com/office/drawing/2014/main" id="{F97BCD1E-5A74-4AEC-8889-AAE680871894}"/>
              </a:ext>
            </a:extLst>
          </p:cNvPr>
          <p:cNvSpPr/>
          <p:nvPr/>
        </p:nvSpPr>
        <p:spPr>
          <a:xfrm>
            <a:off x="8679049" y="2882037"/>
            <a:ext cx="2030279" cy="512093"/>
          </a:xfrm>
          <a:prstGeom prst="accentBorderCallout2">
            <a:avLst>
              <a:gd name="adj1" fmla="val 18750"/>
              <a:gd name="adj2" fmla="val -8333"/>
              <a:gd name="adj3" fmla="val 18750"/>
              <a:gd name="adj4" fmla="val -16667"/>
              <a:gd name="adj5" fmla="val -17638"/>
              <a:gd name="adj6" fmla="val -5811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Maximum achievable returns</a:t>
            </a:r>
          </a:p>
        </p:txBody>
      </p:sp>
      <mc:AlternateContent xmlns:mc="http://schemas.openxmlformats.org/markup-compatibility/2006" xmlns:a14="http://schemas.microsoft.com/office/drawing/2010/main">
        <mc:Choice Requires="a14">
          <p:sp>
            <p:nvSpPr>
              <p:cNvPr id="14" name="Callout: Bent Line with Border and Accent Bar 13">
                <a:extLst>
                  <a:ext uri="{FF2B5EF4-FFF2-40B4-BE49-F238E27FC236}">
                    <a16:creationId xmlns:a16="http://schemas.microsoft.com/office/drawing/2014/main" id="{6C8AED79-2532-4AA4-A99B-906776EB1B95}"/>
                  </a:ext>
                </a:extLst>
              </p:cNvPr>
              <p:cNvSpPr/>
              <p:nvPr/>
            </p:nvSpPr>
            <p:spPr>
              <a:xfrm>
                <a:off x="7519262" y="4417017"/>
                <a:ext cx="2787111" cy="1239864"/>
              </a:xfrm>
              <a:prstGeom prst="accentBorderCallout2">
                <a:avLst>
                  <a:gd name="adj1" fmla="val 18750"/>
                  <a:gd name="adj2" fmla="val -8333"/>
                  <a:gd name="adj3" fmla="val 18750"/>
                  <a:gd name="adj4" fmla="val -16667"/>
                  <a:gd name="adj5" fmla="val -38750"/>
                  <a:gd name="adj6" fmla="val -29985"/>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 xmlns:m="http://schemas.openxmlformats.org/officeDocument/2006/math">
                    <m:nary>
                      <m:naryPr>
                        <m:chr m:val="∑"/>
                        <m:limLoc m:val="undOvr"/>
                        <m:ctrlPr>
                          <a:rPr lang="fr-FR" i="1">
                            <a:latin typeface="Cambria Math" panose="02040503050406030204" pitchFamily="18" charset="0"/>
                          </a:rPr>
                        </m:ctrlPr>
                      </m:naryPr>
                      <m:sub>
                        <m:r>
                          <m:rPr>
                            <m:sty m:val="p"/>
                          </m:rPr>
                          <a:rPr lang="en-US">
                            <a:latin typeface="Cambria Math" panose="02040503050406030204" pitchFamily="18" charset="0"/>
                          </a:rPr>
                          <m:t>i</m:t>
                        </m:r>
                      </m:sub>
                      <m:sup>
                        <m:r>
                          <m:rPr>
                            <m:sty m:val="p"/>
                          </m:rPr>
                          <a:rPr lang="en-US">
                            <a:latin typeface="Cambria Math" panose="02040503050406030204" pitchFamily="18" charset="0"/>
                          </a:rPr>
                          <m:t>n</m:t>
                        </m:r>
                      </m:sup>
                      <m:e>
                        <m:sSub>
                          <m:sSubPr>
                            <m:ctrlPr>
                              <a:rPr lang="fr-FR" i="1">
                                <a:latin typeface="Cambria Math" panose="02040503050406030204" pitchFamily="18" charset="0"/>
                              </a:rPr>
                            </m:ctrlPr>
                          </m:sSubPr>
                          <m:e>
                            <m:r>
                              <m:rPr>
                                <m:sty m:val="p"/>
                              </m:rPr>
                              <a:rPr lang="en-US">
                                <a:latin typeface="Cambria Math" panose="02040503050406030204" pitchFamily="18" charset="0"/>
                              </a:rPr>
                              <m:t>w</m:t>
                            </m:r>
                          </m:e>
                          <m:sub>
                            <m:r>
                              <m:rPr>
                                <m:sty m:val="p"/>
                              </m:rPr>
                              <a:rPr lang="en-US">
                                <a:latin typeface="Cambria Math" panose="02040503050406030204" pitchFamily="18" charset="0"/>
                              </a:rPr>
                              <m:t>i</m:t>
                            </m:r>
                          </m:sub>
                        </m:sSub>
                      </m:e>
                    </m:nary>
                    <m:r>
                      <a:rPr lang="en-US">
                        <a:latin typeface="Cambria Math" panose="02040503050406030204" pitchFamily="18" charset="0"/>
                      </a:rPr>
                      <m:t>=</m:t>
                    </m:r>
                    <m:r>
                      <m:rPr>
                        <m:sty m:val="p"/>
                      </m:rPr>
                      <a:rPr lang="en-US">
                        <a:latin typeface="Cambria Math" panose="02040503050406030204" pitchFamily="18" charset="0"/>
                      </a:rPr>
                      <m:t>K</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fr-FR" i="1">
                            <a:latin typeface="Cambria Math" panose="02040503050406030204" pitchFamily="18" charset="0"/>
                          </a:rPr>
                        </m:ctrlPr>
                      </m:sSubPr>
                      <m:e>
                        <m:r>
                          <m:rPr>
                            <m:sty m:val="p"/>
                          </m:rPr>
                          <a:rPr lang="en-US">
                            <a:latin typeface="Cambria Math" panose="02040503050406030204" pitchFamily="18" charset="0"/>
                          </a:rPr>
                          <m:t>w</m:t>
                        </m:r>
                      </m:e>
                      <m:sub>
                        <m:r>
                          <m:rPr>
                            <m:sty m:val="p"/>
                          </m:rPr>
                          <a:rPr lang="en-US">
                            <a:latin typeface="Cambria Math" panose="02040503050406030204" pitchFamily="18" charset="0"/>
                          </a:rPr>
                          <m:t>i</m:t>
                        </m:r>
                      </m:sub>
                    </m:sSub>
                    <m:r>
                      <a:rPr lang="en-US">
                        <a:latin typeface="Cambria Math" panose="02040503050406030204" pitchFamily="18" charset="0"/>
                      </a:rPr>
                      <m:t>∈{0, 1}</m:t>
                    </m:r>
                  </m:oMath>
                </a14:m>
                <a:r>
                  <a:rPr lang="en-US" dirty="0">
                    <a:latin typeface="Times New Roman" panose="02020603050405020304" pitchFamily="18" charset="0"/>
                    <a:cs typeface="Times New Roman" panose="02020603050405020304" pitchFamily="18" charset="0"/>
                  </a:rPr>
                  <a:t> where K represents the size of the portfolio</a:t>
                </a:r>
              </a:p>
            </p:txBody>
          </p:sp>
        </mc:Choice>
        <mc:Fallback xmlns="">
          <p:sp>
            <p:nvSpPr>
              <p:cNvPr id="14" name="Callout: Bent Line with Border and Accent Bar 13">
                <a:extLst>
                  <a:ext uri="{FF2B5EF4-FFF2-40B4-BE49-F238E27FC236}">
                    <a16:creationId xmlns:a16="http://schemas.microsoft.com/office/drawing/2014/main" id="{6C8AED79-2532-4AA4-A99B-906776EB1B95}"/>
                  </a:ext>
                </a:extLst>
              </p:cNvPr>
              <p:cNvSpPr>
                <a:spLocks noRot="1" noChangeAspect="1" noMove="1" noResize="1" noEditPoints="1" noAdjustHandles="1" noChangeArrowheads="1" noChangeShapeType="1" noTextEdit="1"/>
              </p:cNvSpPr>
              <p:nvPr/>
            </p:nvSpPr>
            <p:spPr>
              <a:xfrm>
                <a:off x="7519262" y="4417017"/>
                <a:ext cx="2787111" cy="1239864"/>
              </a:xfrm>
              <a:prstGeom prst="accentBorderCallout2">
                <a:avLst>
                  <a:gd name="adj1" fmla="val 18750"/>
                  <a:gd name="adj2" fmla="val -8333"/>
                  <a:gd name="adj3" fmla="val 18750"/>
                  <a:gd name="adj4" fmla="val -16667"/>
                  <a:gd name="adj5" fmla="val -38750"/>
                  <a:gd name="adj6" fmla="val -29985"/>
                </a:avLst>
              </a:prstGeom>
              <a:blipFill>
                <a:blip r:embed="rId5"/>
                <a:stretch>
                  <a:fillRect r="-1505"/>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allout: Bent Line with Border and Accent Bar 15">
                <a:extLst>
                  <a:ext uri="{FF2B5EF4-FFF2-40B4-BE49-F238E27FC236}">
                    <a16:creationId xmlns:a16="http://schemas.microsoft.com/office/drawing/2014/main" id="{7FC0FDFC-A392-4697-ACB2-A2280C941217}"/>
                  </a:ext>
                </a:extLst>
              </p:cNvPr>
              <p:cNvSpPr/>
              <p:nvPr/>
            </p:nvSpPr>
            <p:spPr>
              <a:xfrm>
                <a:off x="2931765" y="2194306"/>
                <a:ext cx="1534331" cy="525646"/>
              </a:xfrm>
              <a:prstGeom prst="accentBorderCallout2">
                <a:avLst>
                  <a:gd name="adj1" fmla="val 1059"/>
                  <a:gd name="adj2" fmla="val 108839"/>
                  <a:gd name="adj3" fmla="val 4008"/>
                  <a:gd name="adj4" fmla="val 134848"/>
                  <a:gd name="adj5" fmla="val 80067"/>
                  <a:gd name="adj6" fmla="val 19575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fr-FR" sz="1200" i="1">
                              <a:latin typeface="Cambria Math" panose="02040503050406030204" pitchFamily="18" charset="0"/>
                            </a:rPr>
                          </m:ctrlPr>
                        </m:sSupPr>
                        <m:e>
                          <m:r>
                            <m:rPr>
                              <m:sty m:val="p"/>
                            </m:rPr>
                            <a:rPr lang="en-US" sz="1200">
                              <a:latin typeface="Cambria Math" panose="02040503050406030204" pitchFamily="18" charset="0"/>
                            </a:rPr>
                            <m:t>R</m:t>
                          </m:r>
                        </m:e>
                        <m:sup>
                          <m:r>
                            <m:rPr>
                              <m:sty m:val="p"/>
                            </m:rPr>
                            <a:rPr lang="en-US" sz="1200">
                              <a:latin typeface="Cambria Math" panose="02040503050406030204" pitchFamily="18" charset="0"/>
                            </a:rPr>
                            <m:t>δ</m:t>
                          </m:r>
                        </m:sup>
                      </m:sSup>
                      <m:r>
                        <a:rPr lang="en-US" sz="1200">
                          <a:latin typeface="Cambria Math" panose="02040503050406030204" pitchFamily="18" charset="0"/>
                        </a:rPr>
                        <m:t>=</m:t>
                      </m:r>
                      <m:nary>
                        <m:naryPr>
                          <m:chr m:val="∑"/>
                          <m:limLoc m:val="undOvr"/>
                          <m:ctrlPr>
                            <a:rPr lang="fr-FR" sz="1200" i="1">
                              <a:latin typeface="Cambria Math" panose="02040503050406030204" pitchFamily="18" charset="0"/>
                            </a:rPr>
                          </m:ctrlPr>
                        </m:naryPr>
                        <m:sub>
                          <m:r>
                            <m:rPr>
                              <m:sty m:val="p"/>
                            </m:rPr>
                            <a:rPr lang="en-US" sz="1200">
                              <a:latin typeface="Cambria Math" panose="02040503050406030204" pitchFamily="18" charset="0"/>
                            </a:rPr>
                            <m:t>i</m:t>
                          </m:r>
                        </m:sub>
                        <m:sup>
                          <m:r>
                            <m:rPr>
                              <m:sty m:val="p"/>
                            </m:rPr>
                            <a:rPr lang="en-US" sz="1200">
                              <a:latin typeface="Cambria Math" panose="02040503050406030204" pitchFamily="18" charset="0"/>
                            </a:rPr>
                            <m:t>n</m:t>
                          </m:r>
                        </m:sup>
                        <m:e>
                          <m:sSub>
                            <m:sSubPr>
                              <m:ctrlPr>
                                <a:rPr lang="fr-FR" sz="1200" i="1">
                                  <a:latin typeface="Cambria Math" panose="02040503050406030204" pitchFamily="18" charset="0"/>
                                </a:rPr>
                              </m:ctrlPr>
                            </m:sSubPr>
                            <m:e>
                              <m:r>
                                <m:rPr>
                                  <m:sty m:val="p"/>
                                </m:rPr>
                                <a:rPr lang="en-US" sz="1200">
                                  <a:latin typeface="Cambria Math" panose="02040503050406030204" pitchFamily="18" charset="0"/>
                                </a:rPr>
                                <m:t>w</m:t>
                              </m:r>
                            </m:e>
                            <m:sub>
                              <m:r>
                                <m:rPr>
                                  <m:sty m:val="p"/>
                                </m:rPr>
                                <a:rPr lang="en-US" sz="1200">
                                  <a:latin typeface="Cambria Math" panose="02040503050406030204" pitchFamily="18" charset="0"/>
                                </a:rPr>
                                <m:t>i</m:t>
                              </m:r>
                            </m:sub>
                          </m:sSub>
                          <m:sSub>
                            <m:sSubPr>
                              <m:ctrlPr>
                                <a:rPr lang="fr-FR" sz="1200" i="1">
                                  <a:latin typeface="Cambria Math" panose="02040503050406030204" pitchFamily="18" charset="0"/>
                                </a:rPr>
                              </m:ctrlPr>
                            </m:sSubPr>
                            <m:e>
                              <m:r>
                                <m:rPr>
                                  <m:sty m:val="p"/>
                                </m:rPr>
                                <a:rPr lang="en-US" sz="1200">
                                  <a:latin typeface="Cambria Math" panose="02040503050406030204" pitchFamily="18" charset="0"/>
                                </a:rPr>
                                <m:t>r</m:t>
                              </m:r>
                            </m:e>
                            <m:sub>
                              <m:r>
                                <m:rPr>
                                  <m:sty m:val="p"/>
                                </m:rPr>
                                <a:rPr lang="en-US" sz="1200">
                                  <a:latin typeface="Cambria Math" panose="02040503050406030204" pitchFamily="18" charset="0"/>
                                </a:rPr>
                                <m:t>i</m:t>
                              </m:r>
                            </m:sub>
                          </m:sSub>
                          <m:r>
                            <a:rPr lang="en-US" sz="1200">
                              <a:latin typeface="Cambria Math" panose="02040503050406030204" pitchFamily="18" charset="0"/>
                            </a:rPr>
                            <m:t> </m:t>
                          </m:r>
                        </m:e>
                      </m:nary>
                    </m:oMath>
                  </m:oMathPara>
                </a14:m>
                <a:endParaRPr lang="en-US" sz="1200" dirty="0"/>
              </a:p>
            </p:txBody>
          </p:sp>
        </mc:Choice>
        <mc:Fallback xmlns="">
          <p:sp>
            <p:nvSpPr>
              <p:cNvPr id="16" name="Callout: Bent Line with Border and Accent Bar 15">
                <a:extLst>
                  <a:ext uri="{FF2B5EF4-FFF2-40B4-BE49-F238E27FC236}">
                    <a16:creationId xmlns:a16="http://schemas.microsoft.com/office/drawing/2014/main" id="{7FC0FDFC-A392-4697-ACB2-A2280C941217}"/>
                  </a:ext>
                </a:extLst>
              </p:cNvPr>
              <p:cNvSpPr>
                <a:spLocks noRot="1" noChangeAspect="1" noMove="1" noResize="1" noEditPoints="1" noAdjustHandles="1" noChangeArrowheads="1" noChangeShapeType="1" noTextEdit="1"/>
              </p:cNvSpPr>
              <p:nvPr/>
            </p:nvSpPr>
            <p:spPr>
              <a:xfrm>
                <a:off x="2931765" y="2194306"/>
                <a:ext cx="1534331" cy="525646"/>
              </a:xfrm>
              <a:prstGeom prst="accentBorderCallout2">
                <a:avLst>
                  <a:gd name="adj1" fmla="val 1059"/>
                  <a:gd name="adj2" fmla="val 108839"/>
                  <a:gd name="adj3" fmla="val 4008"/>
                  <a:gd name="adj4" fmla="val 134848"/>
                  <a:gd name="adj5" fmla="val 80067"/>
                  <a:gd name="adj6" fmla="val 195757"/>
                </a:avLst>
              </a:prstGeom>
              <a:blipFill>
                <a:blip r:embed="rId6"/>
                <a:stretch>
                  <a:fillRect t="-112500" b="-170455"/>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7" name="Title 1">
            <a:extLst>
              <a:ext uri="{FF2B5EF4-FFF2-40B4-BE49-F238E27FC236}">
                <a16:creationId xmlns:a16="http://schemas.microsoft.com/office/drawing/2014/main" id="{0EF2B1CD-CF06-4EB9-8802-67BB58366E19}"/>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366063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 </a:t>
            </a:r>
            <a:endParaRPr lang="fr-FR"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895BFCE-701D-434D-B5E0-7BE1C163CD7F}"/>
              </a:ext>
            </a:extLst>
          </p:cNvPr>
          <p:cNvSpPr/>
          <p:nvPr/>
        </p:nvSpPr>
        <p:spPr>
          <a:xfrm>
            <a:off x="2124338" y="3608124"/>
            <a:ext cx="9303853" cy="369332"/>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cs typeface="Times New Roman" panose="02020603050405020304" pitchFamily="18" charset="0"/>
              </a:rPr>
              <a:t>Performance Summary</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B00F35A-3A89-4553-BB76-025D7940802C}"/>
              </a:ext>
            </a:extLst>
          </p:cNvPr>
          <p:cNvPicPr>
            <a:picLocks noChangeAspect="1"/>
          </p:cNvPicPr>
          <p:nvPr/>
        </p:nvPicPr>
        <p:blipFill>
          <a:blip r:embed="rId3"/>
          <a:stretch>
            <a:fillRect/>
          </a:stretch>
        </p:blipFill>
        <p:spPr>
          <a:xfrm>
            <a:off x="1971498" y="2072334"/>
            <a:ext cx="9456693" cy="2072457"/>
          </a:xfrm>
          <a:prstGeom prst="rect">
            <a:avLst/>
          </a:prstGeom>
        </p:spPr>
      </p:pic>
      <p:sp>
        <p:nvSpPr>
          <p:cNvPr id="11" name="Title 1">
            <a:extLst>
              <a:ext uri="{FF2B5EF4-FFF2-40B4-BE49-F238E27FC236}">
                <a16:creationId xmlns:a16="http://schemas.microsoft.com/office/drawing/2014/main" id="{8D626FB4-5C86-4EE1-898A-B42B757C994B}"/>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309218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Discussion </a:t>
            </a:r>
            <a:endParaRPr lang="fr-FR"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F0AFFD2-E1BD-46A2-B2D5-02CEA6EC00D7}"/>
              </a:ext>
            </a:extLst>
          </p:cNvPr>
          <p:cNvGraphicFramePr>
            <a:graphicFrameLocks noGrp="1"/>
          </p:cNvGraphicFramePr>
          <p:nvPr>
            <p:extLst>
              <p:ext uri="{D42A27DB-BD31-4B8C-83A1-F6EECF244321}">
                <p14:modId xmlns:p14="http://schemas.microsoft.com/office/powerpoint/2010/main" val="863275550"/>
              </p:ext>
            </p:extLst>
          </p:nvPr>
        </p:nvGraphicFramePr>
        <p:xfrm>
          <a:off x="2262753" y="1905001"/>
          <a:ext cx="9593451" cy="3447623"/>
        </p:xfrm>
        <a:graphic>
          <a:graphicData uri="http://schemas.openxmlformats.org/drawingml/2006/table">
            <a:tbl>
              <a:tblPr firstRow="1" firstCol="1" bandRow="1"/>
              <a:tblGrid>
                <a:gridCol w="1802292">
                  <a:extLst>
                    <a:ext uri="{9D8B030D-6E8A-4147-A177-3AD203B41FA5}">
                      <a16:colId xmlns:a16="http://schemas.microsoft.com/office/drawing/2014/main" val="2173080099"/>
                    </a:ext>
                  </a:extLst>
                </a:gridCol>
                <a:gridCol w="1088885">
                  <a:extLst>
                    <a:ext uri="{9D8B030D-6E8A-4147-A177-3AD203B41FA5}">
                      <a16:colId xmlns:a16="http://schemas.microsoft.com/office/drawing/2014/main" val="1261918966"/>
                    </a:ext>
                  </a:extLst>
                </a:gridCol>
                <a:gridCol w="1088885">
                  <a:extLst>
                    <a:ext uri="{9D8B030D-6E8A-4147-A177-3AD203B41FA5}">
                      <a16:colId xmlns:a16="http://schemas.microsoft.com/office/drawing/2014/main" val="4123456381"/>
                    </a:ext>
                  </a:extLst>
                </a:gridCol>
                <a:gridCol w="1088885">
                  <a:extLst>
                    <a:ext uri="{9D8B030D-6E8A-4147-A177-3AD203B41FA5}">
                      <a16:colId xmlns:a16="http://schemas.microsoft.com/office/drawing/2014/main" val="848027132"/>
                    </a:ext>
                  </a:extLst>
                </a:gridCol>
                <a:gridCol w="1131126">
                  <a:extLst>
                    <a:ext uri="{9D8B030D-6E8A-4147-A177-3AD203B41FA5}">
                      <a16:colId xmlns:a16="http://schemas.microsoft.com/office/drawing/2014/main" val="832268507"/>
                    </a:ext>
                  </a:extLst>
                </a:gridCol>
                <a:gridCol w="1131126">
                  <a:extLst>
                    <a:ext uri="{9D8B030D-6E8A-4147-A177-3AD203B41FA5}">
                      <a16:colId xmlns:a16="http://schemas.microsoft.com/office/drawing/2014/main" val="3974651953"/>
                    </a:ext>
                  </a:extLst>
                </a:gridCol>
                <a:gridCol w="1131126">
                  <a:extLst>
                    <a:ext uri="{9D8B030D-6E8A-4147-A177-3AD203B41FA5}">
                      <a16:colId xmlns:a16="http://schemas.microsoft.com/office/drawing/2014/main" val="1238164786"/>
                    </a:ext>
                  </a:extLst>
                </a:gridCol>
                <a:gridCol w="1131126">
                  <a:extLst>
                    <a:ext uri="{9D8B030D-6E8A-4147-A177-3AD203B41FA5}">
                      <a16:colId xmlns:a16="http://schemas.microsoft.com/office/drawing/2014/main" val="438442423"/>
                    </a:ext>
                  </a:extLst>
                </a:gridCol>
              </a:tblGrid>
              <a:tr h="425392">
                <a:tc gridSpan="2">
                  <a:txBody>
                    <a:bodyPr/>
                    <a:lstStyle/>
                    <a:p>
                      <a:pPr indent="180340" algn="l">
                        <a:lnSpc>
                          <a:spcPct val="115000"/>
                        </a:lnSpc>
                        <a:spcAft>
                          <a:spcPts val="0"/>
                        </a:spcAft>
                      </a:pP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VS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CAC 40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AEX</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BEL20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PSI20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Game Portfolio</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Arbitrary Portfolio</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733444"/>
                  </a:ext>
                </a:extLst>
              </a:tr>
              <a:tr h="215579">
                <a:tc rowSpan="2">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γ=10%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1.1383</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1.1039</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1.059</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1.2933</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0.9101</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0.9127</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477160"/>
                  </a:ext>
                </a:extLst>
              </a:tr>
              <a:tr h="425392">
                <a:tc vMerge="1">
                  <a:txBody>
                    <a:bodyPr/>
                    <a:lstStyle/>
                    <a:p>
                      <a:endParaRPr lang="en-US"/>
                    </a:p>
                  </a:txBody>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(0.0016)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(0.004)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(0.0078)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(0.0018)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(0.0098)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500811603"/>
                  </a:ext>
                </a:extLst>
              </a:tr>
              <a:tr h="215579">
                <a:tc rowSpan="2">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γ=20%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1,0804</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1,046</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1,0011</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1,2354</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0,8522</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r">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0,8548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566929"/>
                  </a:ext>
                </a:extLst>
              </a:tr>
              <a:tr h="425392">
                <a:tc vMerge="1">
                  <a:txBody>
                    <a:bodyPr/>
                    <a:lstStyle/>
                    <a:p>
                      <a:endParaRPr lang="en-US"/>
                    </a:p>
                  </a:txBody>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(0.0104)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(0.0204)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(0.0258)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(0.0084)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(0.0346)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(0.0598)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04239133"/>
                  </a:ext>
                </a:extLst>
              </a:tr>
              <a:tr h="215579">
                <a:tc rowSpan="2">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γ=30%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0.9011</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0.8667</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0.8218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1.0561</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0.6729</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0.6755</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209829"/>
                  </a:ext>
                </a:extLst>
              </a:tr>
              <a:tr h="336785">
                <a:tc vMerge="1">
                  <a:txBody>
                    <a:bodyPr/>
                    <a:lstStyle/>
                    <a:p>
                      <a:endParaRPr lang="en-US"/>
                    </a:p>
                  </a:txBody>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(0.1258)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(0.1826)</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(0.332)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(0.0692)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(0.378)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(0.3938)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91518707"/>
                  </a:ext>
                </a:extLst>
              </a:tr>
              <a:tr h="215579">
                <a:tc rowSpan="2">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Game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0.2282</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0.1938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0.1489</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0.3832</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0.0026</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434561"/>
                  </a:ext>
                </a:extLst>
              </a:tr>
              <a:tr h="336785">
                <a:tc vMerge="1">
                  <a:txBody>
                    <a:bodyPr/>
                    <a:lstStyle/>
                    <a:p>
                      <a:endParaRPr lang="en-US"/>
                    </a:p>
                  </a:txBody>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(0.087)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(0.2244)</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(0.1722)</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(0.0788)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(0.9398)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68109161"/>
                  </a:ext>
                </a:extLst>
              </a:tr>
              <a:tr h="215579">
                <a:tc rowSpan="2">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Arbitrary</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Difference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0.2256</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0.1912</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0.1463</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0.3806</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-0.0026</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556016"/>
                  </a:ext>
                </a:extLst>
              </a:tr>
              <a:tr h="336785">
                <a:tc vMerge="1">
                  <a:txBody>
                    <a:bodyPr/>
                    <a:lstStyle/>
                    <a:p>
                      <a:endParaRPr lang="en-US"/>
                    </a:p>
                  </a:txBody>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 value</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(0.0768)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(0.175)</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(0.167)</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(0.0482)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(0.9392)</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80340" algn="l">
                        <a:lnSpc>
                          <a:spcPct val="115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9525" marB="95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1542247"/>
                  </a:ext>
                </a:extLst>
              </a:tr>
            </a:tbl>
          </a:graphicData>
        </a:graphic>
      </p:graphicFrame>
      <p:sp>
        <p:nvSpPr>
          <p:cNvPr id="5" name="Rectangle 4">
            <a:extLst>
              <a:ext uri="{FF2B5EF4-FFF2-40B4-BE49-F238E27FC236}">
                <a16:creationId xmlns:a16="http://schemas.microsoft.com/office/drawing/2014/main" id="{43C30C2B-4C4F-4DAD-BFE9-53DB47CE48A9}"/>
              </a:ext>
            </a:extLst>
          </p:cNvPr>
          <p:cNvSpPr/>
          <p:nvPr/>
        </p:nvSpPr>
        <p:spPr>
          <a:xfrm>
            <a:off x="5722730" y="5531091"/>
            <a:ext cx="3261406"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Tow sided Sharpe difference test </a:t>
            </a:r>
            <a:endParaRPr lang="en-US" dirty="0"/>
          </a:p>
        </p:txBody>
      </p:sp>
      <p:sp>
        <p:nvSpPr>
          <p:cNvPr id="10" name="Title 1">
            <a:extLst>
              <a:ext uri="{FF2B5EF4-FFF2-40B4-BE49-F238E27FC236}">
                <a16:creationId xmlns:a16="http://schemas.microsoft.com/office/drawing/2014/main" id="{77A01BD2-B037-4819-9645-783DFD4916FC}"/>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3806272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&amp; Future research </a:t>
            </a:r>
          </a:p>
        </p:txBody>
      </p:sp>
      <p:sp>
        <p:nvSpPr>
          <p:cNvPr id="3" name="Content Placeholder 2"/>
          <p:cNvSpPr>
            <a:spLocks noGrp="1"/>
          </p:cNvSpPr>
          <p:nvPr>
            <p:ph idx="1"/>
          </p:nvPr>
        </p:nvSpPr>
        <p:spPr/>
        <p:txBody>
          <a:bodyPr>
            <a:normAutofit lnSpcReduction="10000"/>
          </a:bodyPr>
          <a:lstStyle/>
          <a:p>
            <a:r>
              <a:rPr lang="en-US" sz="2200" dirty="0">
                <a:latin typeface="Times New Roman" panose="02020603050405020304" pitchFamily="18" charset="0"/>
                <a:cs typeface="Times New Roman" panose="02020603050405020304" pitchFamily="18" charset="0"/>
              </a:rPr>
              <a:t>Developed a new approach of using DEA Game cross-efficiency evaluation in portfolio selection.</a:t>
            </a:r>
          </a:p>
          <a:p>
            <a:r>
              <a:rPr lang="en-US" sz="2200" dirty="0">
                <a:latin typeface="Times New Roman" panose="02020603050405020304" pitchFamily="18" charset="0"/>
                <a:cs typeface="Times New Roman" panose="02020603050405020304" pitchFamily="18" charset="0"/>
              </a:rPr>
              <a:t>Traditional use of DEA doesn’t not incorporate Firms Behaviors (competition) </a:t>
            </a:r>
          </a:p>
          <a:p>
            <a:r>
              <a:rPr lang="en-US" sz="2200" dirty="0">
                <a:latin typeface="Times New Roman" panose="02020603050405020304" pitchFamily="18" charset="0"/>
                <a:cs typeface="Times New Roman" panose="02020603050405020304" pitchFamily="18" charset="0"/>
              </a:rPr>
              <a:t>DEA game Cross Efficiency Can be a promising tool for portfolio selection</a:t>
            </a:r>
          </a:p>
          <a:p>
            <a:r>
              <a:rPr lang="en-US" sz="2200" dirty="0">
                <a:latin typeface="Times New Roman" panose="02020603050405020304" pitchFamily="18" charset="0"/>
                <a:cs typeface="Times New Roman" panose="02020603050405020304" pitchFamily="18" charset="0"/>
              </a:rPr>
              <a:t>Aggregate performance indicators</a:t>
            </a:r>
          </a:p>
          <a:p>
            <a:r>
              <a:rPr lang="en-US" sz="2200" dirty="0">
                <a:latin typeface="Times New Roman" panose="02020603050405020304" pitchFamily="18" charset="0"/>
                <a:cs typeface="Times New Roman" panose="02020603050405020304" pitchFamily="18" charset="0"/>
              </a:rPr>
              <a:t>A major shortcoming of this study is the neglection of game cross efficiency variation</a:t>
            </a:r>
          </a:p>
          <a:p>
            <a:r>
              <a:rPr lang="en-US" sz="2200" dirty="0">
                <a:latin typeface="Times New Roman" panose="02020603050405020304" pitchFamily="18" charset="0"/>
                <a:cs typeface="Times New Roman" panose="02020603050405020304" pitchFamily="18" charset="0"/>
              </a:rPr>
              <a:t>Well definition of the so called financial production system </a:t>
            </a:r>
          </a:p>
          <a:p>
            <a:pPr marL="0" indent="0">
              <a:buNone/>
            </a:pPr>
            <a:endParaRPr lang="en-US" dirty="0"/>
          </a:p>
        </p:txBody>
      </p:sp>
      <p:sp>
        <p:nvSpPr>
          <p:cNvPr id="9" name="Title 1">
            <a:extLst>
              <a:ext uri="{FF2B5EF4-FFF2-40B4-BE49-F238E27FC236}">
                <a16:creationId xmlns:a16="http://schemas.microsoft.com/office/drawing/2014/main" id="{2BA228F2-3057-4FA2-B014-C86B44C623CA}"/>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105629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525" y="675736"/>
            <a:ext cx="8911687" cy="1280890"/>
          </a:xfrm>
        </p:spPr>
        <p:txBody>
          <a:bodyPr/>
          <a:lstStyle/>
          <a:p>
            <a:r>
              <a:rPr lang="en-US" dirty="0">
                <a:latin typeface="Times New Roman" panose="02020603050405020304" pitchFamily="18" charset="0"/>
                <a:cs typeface="Times New Roman" panose="02020603050405020304" pitchFamily="18" charset="0"/>
              </a:rPr>
              <a:t>Outlines</a:t>
            </a:r>
          </a:p>
        </p:txBody>
      </p:sp>
      <p:sp>
        <p:nvSpPr>
          <p:cNvPr id="3" name="Content Placeholder 2"/>
          <p:cNvSpPr>
            <a:spLocks noGrp="1"/>
          </p:cNvSpPr>
          <p:nvPr>
            <p:ph idx="1"/>
          </p:nvPr>
        </p:nvSpPr>
        <p:spPr>
          <a:xfrm>
            <a:off x="2589212" y="1731818"/>
            <a:ext cx="8915400" cy="4179404"/>
          </a:xfrm>
        </p:spPr>
        <p:txBody>
          <a:bodyPr>
            <a:normAutofit/>
          </a:bodyPr>
          <a:lstStyle/>
          <a:p>
            <a:r>
              <a:rPr lang="en-US" sz="2500" dirty="0">
                <a:latin typeface="Times New Roman" panose="02020603050405020304" pitchFamily="18" charset="0"/>
                <a:cs typeface="Times New Roman" panose="02020603050405020304" pitchFamily="18" charset="0"/>
              </a:rPr>
              <a:t>Context &amp; objectives </a:t>
            </a:r>
          </a:p>
          <a:p>
            <a:r>
              <a:rPr lang="en-US" sz="2500" dirty="0">
                <a:latin typeface="Times New Roman" panose="02020603050405020304" pitchFamily="18" charset="0"/>
                <a:cs typeface="Times New Roman" panose="02020603050405020304" pitchFamily="18" charset="0"/>
              </a:rPr>
              <a:t>Contribution </a:t>
            </a:r>
          </a:p>
          <a:p>
            <a:r>
              <a:rPr lang="en-US" sz="2500" dirty="0">
                <a:latin typeface="Times New Roman" panose="02020603050405020304" pitchFamily="18" charset="0"/>
                <a:cs typeface="Times New Roman" panose="02020603050405020304" pitchFamily="18" charset="0"/>
              </a:rPr>
              <a:t>DEA &amp; Cross Efficiency</a:t>
            </a:r>
          </a:p>
          <a:p>
            <a:r>
              <a:rPr lang="en-US" sz="2500" dirty="0">
                <a:latin typeface="Times New Roman" panose="02020603050405020304" pitchFamily="18" charset="0"/>
                <a:cs typeface="Times New Roman" panose="02020603050405020304" pitchFamily="18" charset="0"/>
              </a:rPr>
              <a:t>Game Cross Efficiency</a:t>
            </a:r>
          </a:p>
          <a:p>
            <a:r>
              <a:rPr lang="en-US" sz="2500" dirty="0">
                <a:latin typeface="Times New Roman" panose="02020603050405020304" pitchFamily="18" charset="0"/>
                <a:cs typeface="Times New Roman" panose="02020603050405020304" pitchFamily="18" charset="0"/>
              </a:rPr>
              <a:t>Portfolio selection </a:t>
            </a:r>
          </a:p>
          <a:p>
            <a:r>
              <a:rPr lang="en-US" sz="2500" dirty="0">
                <a:latin typeface="Times New Roman" panose="02020603050405020304" pitchFamily="18" charset="0"/>
                <a:cs typeface="Times New Roman" panose="02020603050405020304" pitchFamily="18" charset="0"/>
              </a:rPr>
              <a:t>Results and Discussion </a:t>
            </a:r>
          </a:p>
          <a:p>
            <a:r>
              <a:rPr lang="en-US" sz="2500" dirty="0">
                <a:latin typeface="Times New Roman" panose="02020603050405020304" pitchFamily="18" charset="0"/>
                <a:cs typeface="Times New Roman" panose="02020603050405020304" pitchFamily="18" charset="0"/>
              </a:rPr>
              <a:t>Conclusion and limits </a:t>
            </a:r>
          </a:p>
        </p:txBody>
      </p:sp>
      <p:sp>
        <p:nvSpPr>
          <p:cNvPr id="8" name="Title 1">
            <a:extLst>
              <a:ext uri="{FF2B5EF4-FFF2-40B4-BE49-F238E27FC236}">
                <a16:creationId xmlns:a16="http://schemas.microsoft.com/office/drawing/2014/main" id="{40EF071E-71B3-44B8-AF3A-C299345568D2}"/>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114194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289" y="1510545"/>
            <a:ext cx="10169462" cy="2262781"/>
          </a:xfrm>
        </p:spPr>
        <p:txBody>
          <a:bodyPr>
            <a:normAutofit/>
          </a:bodyPr>
          <a:lstStyle/>
          <a:p>
            <a:pPr algn="ctr"/>
            <a:r>
              <a:rPr lang="en-US" sz="2500" b="1" dirty="0">
                <a:latin typeface="Times New Roman" panose="02020603050405020304" pitchFamily="18" charset="0"/>
                <a:cs typeface="Times New Roman" panose="02020603050405020304" pitchFamily="18" charset="0"/>
              </a:rPr>
              <a:t>DEA GAME CROSS-EFFICIENCY APPROACH TO PORTFOLIO SELECTION</a:t>
            </a:r>
            <a:br>
              <a:rPr lang="en-US" sz="3500" dirty="0">
                <a:latin typeface="Times New Roman" panose="02020603050405020304" pitchFamily="18" charset="0"/>
                <a:cs typeface="Times New Roman" panose="02020603050405020304" pitchFamily="18" charset="0"/>
              </a:rPr>
            </a:br>
            <a:endParaRPr lang="en-US" sz="3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13736" y="3284472"/>
            <a:ext cx="9312568" cy="2595982"/>
          </a:xfrm>
        </p:spPr>
        <p:txBody>
          <a:bodyPr>
            <a:normAutofit fontScale="92500" lnSpcReduction="10000"/>
          </a:bodyPr>
          <a:lstStyle/>
          <a:p>
            <a:pPr algn="ctr"/>
            <a:r>
              <a:rPr lang="en-US" b="1" dirty="0">
                <a:solidFill>
                  <a:schemeClr val="tx1"/>
                </a:solidFill>
                <a:latin typeface="Times New Roman" panose="02020603050405020304" pitchFamily="18" charset="0"/>
                <a:cs typeface="Times New Roman" panose="02020603050405020304" pitchFamily="18" charset="0"/>
              </a:rPr>
              <a:t>By</a:t>
            </a:r>
            <a:r>
              <a:rPr lang="en-US" dirty="0">
                <a:solidFill>
                  <a:schemeClr val="tx1"/>
                </a:solidFill>
                <a:latin typeface="Times New Roman" panose="02020603050405020304" pitchFamily="18" charset="0"/>
                <a:cs typeface="Times New Roman" panose="02020603050405020304" pitchFamily="18" charset="0"/>
              </a:rPr>
              <a:t> </a:t>
            </a:r>
          </a:p>
          <a:p>
            <a:pPr algn="ctr"/>
            <a:r>
              <a:rPr lang="en-US" dirty="0">
                <a:solidFill>
                  <a:schemeClr val="tx1"/>
                </a:solidFill>
                <a:latin typeface="Times New Roman" panose="02020603050405020304" pitchFamily="18" charset="0"/>
                <a:cs typeface="Times New Roman" panose="02020603050405020304" pitchFamily="18" charset="0"/>
              </a:rPr>
              <a:t>Sofiene Omri</a:t>
            </a:r>
          </a:p>
          <a:p>
            <a:pPr algn="ctr"/>
            <a:r>
              <a:rPr lang="en-US" b="1" dirty="0">
                <a:solidFill>
                  <a:schemeClr val="tx1"/>
                </a:solidFill>
                <a:latin typeface="Times New Roman" panose="02020603050405020304" pitchFamily="18" charset="0"/>
                <a:cs typeface="Times New Roman" panose="02020603050405020304" pitchFamily="18" charset="0"/>
              </a:rPr>
              <a:t>Under the Supervision of</a:t>
            </a:r>
          </a:p>
          <a:p>
            <a:pPr algn="ctr"/>
            <a:r>
              <a:rPr lang="en-US" dirty="0">
                <a:solidFill>
                  <a:schemeClr val="tx1"/>
                </a:solidFill>
                <a:latin typeface="Times New Roman" panose="02020603050405020304" pitchFamily="18" charset="0"/>
                <a:cs typeface="Times New Roman" panose="02020603050405020304" pitchFamily="18" charset="0"/>
              </a:rPr>
              <a:t>Dr. Hédi Essid</a:t>
            </a: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US" b="1" dirty="0">
              <a:solidFill>
                <a:schemeClr val="tx1"/>
              </a:solidFill>
              <a:latin typeface="Times New Roman" panose="02020603050405020304" pitchFamily="18" charset="0"/>
              <a:cs typeface="Times New Roman" panose="02020603050405020304" pitchFamily="18" charset="0"/>
            </a:endParaRPr>
          </a:p>
          <a:p>
            <a:pPr algn="ctr"/>
            <a:r>
              <a:rPr lang="en-US" sz="1300" b="1" dirty="0">
                <a:solidFill>
                  <a:schemeClr val="tx1"/>
                </a:solidFill>
                <a:latin typeface="Times New Roman" panose="02020603050405020304" pitchFamily="18" charset="0"/>
                <a:cs typeface="Times New Roman" panose="02020603050405020304" pitchFamily="18" charset="0"/>
              </a:rPr>
              <a:t>IN PARTIAL FULFILLMENT OF THE REQUIREMENTS FOR THE DEGREE OF RESEARCH MASTER IN MODELING OF INFORMATION AND DECISION SYSTEMS.</a:t>
            </a:r>
            <a:endParaRPr lang="en-US" sz="1300" dirty="0">
              <a:solidFill>
                <a:schemeClr val="tx1"/>
              </a:solidFill>
            </a:endParaRPr>
          </a:p>
        </p:txBody>
      </p:sp>
      <p:sp>
        <p:nvSpPr>
          <p:cNvPr id="6" name="Title 1"/>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pic>
        <p:nvPicPr>
          <p:cNvPr id="20" name="Picture 19">
            <a:extLst>
              <a:ext uri="{FF2B5EF4-FFF2-40B4-BE49-F238E27FC236}">
                <a16:creationId xmlns:a16="http://schemas.microsoft.com/office/drawing/2014/main" id="{E1572EB1-6537-418E-A99D-FAC8AF32E476}"/>
              </a:ext>
            </a:extLst>
          </p:cNvPr>
          <p:cNvPicPr>
            <a:picLocks noChangeAspect="1"/>
          </p:cNvPicPr>
          <p:nvPr/>
        </p:nvPicPr>
        <p:blipFill>
          <a:blip r:embed="rId3"/>
          <a:stretch>
            <a:fillRect/>
          </a:stretch>
        </p:blipFill>
        <p:spPr>
          <a:xfrm>
            <a:off x="1064162" y="326899"/>
            <a:ext cx="10990589" cy="2070610"/>
          </a:xfrm>
          <a:prstGeom prst="rect">
            <a:avLst/>
          </a:prstGeom>
        </p:spPr>
      </p:pic>
    </p:spTree>
    <p:extLst>
      <p:ext uri="{BB962C8B-B14F-4D97-AF65-F5344CB8AC3E}">
        <p14:creationId xmlns:p14="http://schemas.microsoft.com/office/powerpoint/2010/main" val="387223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B4E8-EFA2-437B-88FD-2B7FFD684A8D}"/>
              </a:ext>
            </a:extLst>
          </p:cNvPr>
          <p:cNvSpPr>
            <a:spLocks noGrp="1"/>
          </p:cNvSpPr>
          <p:nvPr>
            <p:ph type="title"/>
          </p:nvPr>
        </p:nvSpPr>
        <p:spPr/>
        <p:txBody>
          <a:bodyPr/>
          <a:lstStyle/>
          <a:p>
            <a:r>
              <a:rPr lang="en-US" dirty="0"/>
              <a:t>Backup </a:t>
            </a:r>
          </a:p>
        </p:txBody>
      </p:sp>
      <p:pic>
        <p:nvPicPr>
          <p:cNvPr id="4" name="Picture 3">
            <a:extLst>
              <a:ext uri="{FF2B5EF4-FFF2-40B4-BE49-F238E27FC236}">
                <a16:creationId xmlns:a16="http://schemas.microsoft.com/office/drawing/2014/main" id="{060C08C4-14CA-487D-917B-74D97B050C72}"/>
              </a:ext>
            </a:extLst>
          </p:cNvPr>
          <p:cNvPicPr>
            <a:picLocks noChangeAspect="1"/>
          </p:cNvPicPr>
          <p:nvPr/>
        </p:nvPicPr>
        <p:blipFill>
          <a:blip r:embed="rId2"/>
          <a:stretch>
            <a:fillRect/>
          </a:stretch>
        </p:blipFill>
        <p:spPr>
          <a:xfrm>
            <a:off x="1866900" y="1520638"/>
            <a:ext cx="9277350" cy="4440849"/>
          </a:xfrm>
          <a:prstGeom prst="rect">
            <a:avLst/>
          </a:prstGeom>
        </p:spPr>
      </p:pic>
      <p:pic>
        <p:nvPicPr>
          <p:cNvPr id="6" name="Picture 5">
            <a:extLst>
              <a:ext uri="{FF2B5EF4-FFF2-40B4-BE49-F238E27FC236}">
                <a16:creationId xmlns:a16="http://schemas.microsoft.com/office/drawing/2014/main" id="{9CC78803-957F-49E8-AB69-F458D0D22A25}"/>
              </a:ext>
            </a:extLst>
          </p:cNvPr>
          <p:cNvPicPr>
            <a:picLocks noChangeAspect="1"/>
          </p:cNvPicPr>
          <p:nvPr/>
        </p:nvPicPr>
        <p:blipFill>
          <a:blip r:embed="rId3"/>
          <a:stretch>
            <a:fillRect/>
          </a:stretch>
        </p:blipFill>
        <p:spPr>
          <a:xfrm>
            <a:off x="1626902" y="1520638"/>
            <a:ext cx="9517348" cy="4555731"/>
          </a:xfrm>
          <a:prstGeom prst="rect">
            <a:avLst/>
          </a:prstGeom>
        </p:spPr>
      </p:pic>
    </p:spTree>
    <p:extLst>
      <p:ext uri="{BB962C8B-B14F-4D97-AF65-F5344CB8AC3E}">
        <p14:creationId xmlns:p14="http://schemas.microsoft.com/office/powerpoint/2010/main" val="739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B4E8-EFA2-437B-88FD-2B7FFD684A8D}"/>
              </a:ext>
            </a:extLst>
          </p:cNvPr>
          <p:cNvSpPr>
            <a:spLocks noGrp="1"/>
          </p:cNvSpPr>
          <p:nvPr>
            <p:ph type="title"/>
          </p:nvPr>
        </p:nvSpPr>
        <p:spPr/>
        <p:txBody>
          <a:bodyPr/>
          <a:lstStyle/>
          <a:p>
            <a:r>
              <a:rPr lang="en-US" dirty="0"/>
              <a:t>Backup </a:t>
            </a:r>
          </a:p>
        </p:txBody>
      </p:sp>
      <p:pic>
        <p:nvPicPr>
          <p:cNvPr id="5" name="Picture 4">
            <a:extLst>
              <a:ext uri="{FF2B5EF4-FFF2-40B4-BE49-F238E27FC236}">
                <a16:creationId xmlns:a16="http://schemas.microsoft.com/office/drawing/2014/main" id="{43795845-016C-48F1-B6A1-6A04077C7F7D}"/>
              </a:ext>
            </a:extLst>
          </p:cNvPr>
          <p:cNvPicPr>
            <a:picLocks noChangeAspect="1"/>
          </p:cNvPicPr>
          <p:nvPr/>
        </p:nvPicPr>
        <p:blipFill>
          <a:blip r:embed="rId2"/>
          <a:stretch>
            <a:fillRect/>
          </a:stretch>
        </p:blipFill>
        <p:spPr>
          <a:xfrm>
            <a:off x="2400567" y="1477944"/>
            <a:ext cx="9296400" cy="4449968"/>
          </a:xfrm>
          <a:prstGeom prst="rect">
            <a:avLst/>
          </a:prstGeom>
        </p:spPr>
      </p:pic>
      <p:pic>
        <p:nvPicPr>
          <p:cNvPr id="8" name="Picture 7">
            <a:extLst>
              <a:ext uri="{FF2B5EF4-FFF2-40B4-BE49-F238E27FC236}">
                <a16:creationId xmlns:a16="http://schemas.microsoft.com/office/drawing/2014/main" id="{0829D916-8F93-47B4-AC08-27C4F735F218}"/>
              </a:ext>
            </a:extLst>
          </p:cNvPr>
          <p:cNvPicPr>
            <a:picLocks noChangeAspect="1"/>
          </p:cNvPicPr>
          <p:nvPr/>
        </p:nvPicPr>
        <p:blipFill>
          <a:blip r:embed="rId3"/>
          <a:stretch>
            <a:fillRect/>
          </a:stretch>
        </p:blipFill>
        <p:spPr>
          <a:xfrm>
            <a:off x="2020062" y="1477944"/>
            <a:ext cx="9676905" cy="4632107"/>
          </a:xfrm>
          <a:prstGeom prst="rect">
            <a:avLst/>
          </a:prstGeom>
        </p:spPr>
      </p:pic>
    </p:spTree>
    <p:extLst>
      <p:ext uri="{BB962C8B-B14F-4D97-AF65-F5344CB8AC3E}">
        <p14:creationId xmlns:p14="http://schemas.microsoft.com/office/powerpoint/2010/main" val="26392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B4E8-EFA2-437B-88FD-2B7FFD684A8D}"/>
              </a:ext>
            </a:extLst>
          </p:cNvPr>
          <p:cNvSpPr>
            <a:spLocks noGrp="1"/>
          </p:cNvSpPr>
          <p:nvPr>
            <p:ph type="title"/>
          </p:nvPr>
        </p:nvSpPr>
        <p:spPr/>
        <p:txBody>
          <a:bodyPr/>
          <a:lstStyle/>
          <a:p>
            <a:r>
              <a:rPr lang="en-US" dirty="0"/>
              <a:t>Backup </a:t>
            </a:r>
          </a:p>
        </p:txBody>
      </p:sp>
      <p:pic>
        <p:nvPicPr>
          <p:cNvPr id="5" name="Picture 4">
            <a:extLst>
              <a:ext uri="{FF2B5EF4-FFF2-40B4-BE49-F238E27FC236}">
                <a16:creationId xmlns:a16="http://schemas.microsoft.com/office/drawing/2014/main" id="{B20C87C2-24E3-4C37-88D6-E7F7BBA2AA96}"/>
              </a:ext>
            </a:extLst>
          </p:cNvPr>
          <p:cNvPicPr>
            <a:picLocks noChangeAspect="1"/>
          </p:cNvPicPr>
          <p:nvPr/>
        </p:nvPicPr>
        <p:blipFill>
          <a:blip r:embed="rId2"/>
          <a:stretch>
            <a:fillRect/>
          </a:stretch>
        </p:blipFill>
        <p:spPr>
          <a:xfrm>
            <a:off x="2224834" y="1466850"/>
            <a:ext cx="9279777" cy="4442011"/>
          </a:xfrm>
          <a:prstGeom prst="rect">
            <a:avLst/>
          </a:prstGeom>
        </p:spPr>
      </p:pic>
      <p:pic>
        <p:nvPicPr>
          <p:cNvPr id="8" name="Picture 7">
            <a:extLst>
              <a:ext uri="{FF2B5EF4-FFF2-40B4-BE49-F238E27FC236}">
                <a16:creationId xmlns:a16="http://schemas.microsoft.com/office/drawing/2014/main" id="{AF7766DF-466D-4BC4-AE5C-ABF43C00DDE1}"/>
              </a:ext>
            </a:extLst>
          </p:cNvPr>
          <p:cNvPicPr>
            <a:picLocks noChangeAspect="1"/>
          </p:cNvPicPr>
          <p:nvPr/>
        </p:nvPicPr>
        <p:blipFill>
          <a:blip r:embed="rId3"/>
          <a:stretch>
            <a:fillRect/>
          </a:stretch>
        </p:blipFill>
        <p:spPr>
          <a:xfrm>
            <a:off x="1657350" y="1363324"/>
            <a:ext cx="9847261" cy="4713653"/>
          </a:xfrm>
          <a:prstGeom prst="rect">
            <a:avLst/>
          </a:prstGeom>
        </p:spPr>
      </p:pic>
    </p:spTree>
    <p:extLst>
      <p:ext uri="{BB962C8B-B14F-4D97-AF65-F5344CB8AC3E}">
        <p14:creationId xmlns:p14="http://schemas.microsoft.com/office/powerpoint/2010/main" val="43313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Context &amp; objectives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782305" y="2133600"/>
            <a:ext cx="4798109" cy="3777622"/>
          </a:xfrm>
        </p:spPr>
        <p:txBody>
          <a:bodyPr>
            <a:normAutofit/>
          </a:bodyPr>
          <a:lstStyle/>
          <a:p>
            <a:endParaRPr lang="en-US" dirty="0"/>
          </a:p>
          <a:p>
            <a:r>
              <a:rPr lang="en-US" dirty="0"/>
              <a:t> </a:t>
            </a:r>
            <a:r>
              <a:rPr lang="en-US" sz="2200" dirty="0">
                <a:latin typeface="Times New Roman" panose="02020603050405020304" pitchFamily="18" charset="0"/>
                <a:cs typeface="Times New Roman" panose="02020603050405020304" pitchFamily="18" charset="0"/>
              </a:rPr>
              <a:t>“Lehman Files for Bankruptcy, Merrill Sold, AIG Seeks Cash”, The Wall Street Journal</a:t>
            </a:r>
          </a:p>
          <a:p>
            <a:r>
              <a:rPr lang="en-US" sz="2200" dirty="0">
                <a:latin typeface="Times New Roman" panose="02020603050405020304" pitchFamily="18" charset="0"/>
                <a:cs typeface="Times New Roman" panose="02020603050405020304" pitchFamily="18" charset="0"/>
              </a:rPr>
              <a:t>Portfolio selection present one of the most challenging, complex and dynamic problems.</a:t>
            </a:r>
          </a:p>
          <a:p>
            <a:pPr marL="0" indent="0">
              <a:buNone/>
            </a:pPr>
            <a:endParaRPr lang="en-US" dirty="0"/>
          </a:p>
          <a:p>
            <a:endParaRPr lang="en-US" dirty="0"/>
          </a:p>
          <a:p>
            <a:pPr marL="0" indent="0">
              <a:buNone/>
            </a:pPr>
            <a:endParaRPr lang="en-US" dirty="0"/>
          </a:p>
        </p:txBody>
      </p:sp>
      <p:pic>
        <p:nvPicPr>
          <p:cNvPr id="5" name="Picture 4"/>
          <p:cNvPicPr>
            <a:picLocks noChangeAspect="1"/>
          </p:cNvPicPr>
          <p:nvPr/>
        </p:nvPicPr>
        <p:blipFill>
          <a:blip r:embed="rId3"/>
          <a:stretch>
            <a:fillRect/>
          </a:stretch>
        </p:blipFill>
        <p:spPr>
          <a:xfrm>
            <a:off x="7048768" y="2205243"/>
            <a:ext cx="4589199" cy="2649653"/>
          </a:xfrm>
          <a:prstGeom prst="rect">
            <a:avLst/>
          </a:prstGeom>
        </p:spPr>
      </p:pic>
      <p:sp>
        <p:nvSpPr>
          <p:cNvPr id="9" name="Title 1">
            <a:extLst>
              <a:ext uri="{FF2B5EF4-FFF2-40B4-BE49-F238E27FC236}">
                <a16:creationId xmlns:a16="http://schemas.microsoft.com/office/drawing/2014/main" id="{B2F3A308-40C5-4678-BA4D-6ECEE39D9A11}"/>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85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Contributions</a:t>
            </a:r>
            <a:r>
              <a:rPr lang="en-US" dirty="0"/>
              <a:t> </a:t>
            </a:r>
            <a:endParaRPr lang="fr-FR" dirty="0"/>
          </a:p>
        </p:txBody>
      </p:sp>
      <p:sp>
        <p:nvSpPr>
          <p:cNvPr id="3" name="Content Placeholder 2"/>
          <p:cNvSpPr>
            <a:spLocks noGrp="1"/>
          </p:cNvSpPr>
          <p:nvPr>
            <p:ph idx="1"/>
          </p:nvPr>
        </p:nvSpPr>
        <p:spPr>
          <a:xfrm>
            <a:off x="1950821" y="1905000"/>
            <a:ext cx="5097947" cy="3532413"/>
          </a:xfrm>
        </p:spPr>
        <p:txBody>
          <a:bodyPr>
            <a:normAutofit/>
          </a:bodyPr>
          <a:lstStyle/>
          <a:p>
            <a:endParaRPr lang="en-US" dirty="0"/>
          </a:p>
          <a:p>
            <a:r>
              <a:rPr lang="en-US" dirty="0">
                <a:latin typeface="Times New Roman" panose="02020603050405020304" pitchFamily="18" charset="0"/>
                <a:cs typeface="Times New Roman" panose="02020603050405020304" pitchFamily="18" charset="0"/>
              </a:rPr>
              <a:t>Aggregation of investor preferences into a Nash equilibrium performance indicator.</a:t>
            </a:r>
          </a:p>
          <a:p>
            <a:r>
              <a:rPr lang="en-US" dirty="0">
                <a:latin typeface="Times New Roman" panose="02020603050405020304" pitchFamily="18" charset="0"/>
                <a:cs typeface="Times New Roman" panose="02020603050405020304" pitchFamily="18" charset="0"/>
              </a:rPr>
              <a:t>Incorporate Firms' behaviors (competition for investment Funds) as a part of portfolio selection strategy.</a:t>
            </a:r>
          </a:p>
          <a:p>
            <a:r>
              <a:rPr lang="en-US" dirty="0">
                <a:latin typeface="Times New Roman" panose="02020603050405020304" pitchFamily="18" charset="0"/>
                <a:cs typeface="Times New Roman" panose="02020603050405020304" pitchFamily="18" charset="0"/>
              </a:rPr>
              <a:t>Incorporate the investor reserve utility </a:t>
            </a:r>
          </a:p>
        </p:txBody>
      </p:sp>
      <p:sp>
        <p:nvSpPr>
          <p:cNvPr id="9" name="Content Placeholder 2">
            <a:extLst>
              <a:ext uri="{FF2B5EF4-FFF2-40B4-BE49-F238E27FC236}">
                <a16:creationId xmlns:a16="http://schemas.microsoft.com/office/drawing/2014/main" id="{1EF48C2A-EB15-4324-98AA-2A20C36475C3}"/>
              </a:ext>
            </a:extLst>
          </p:cNvPr>
          <p:cNvSpPr txBox="1">
            <a:spLocks/>
          </p:cNvSpPr>
          <p:nvPr/>
        </p:nvSpPr>
        <p:spPr>
          <a:xfrm>
            <a:off x="7089219" y="1904999"/>
            <a:ext cx="5097947" cy="35324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latin typeface="Times New Roman" panose="02020603050405020304" pitchFamily="18" charset="0"/>
                <a:cs typeface="Times New Roman" panose="02020603050405020304" pitchFamily="18" charset="0"/>
              </a:rPr>
              <a:t>CISEM, Mahdia 2017</a:t>
            </a:r>
          </a:p>
          <a:p>
            <a:r>
              <a:rPr lang="en-US" dirty="0">
                <a:latin typeface="Times New Roman" panose="02020603050405020304" pitchFamily="18" charset="0"/>
                <a:cs typeface="Times New Roman" panose="02020603050405020304" pitchFamily="18" charset="0"/>
              </a:rPr>
              <a:t>DEA 2017, Prague </a:t>
            </a:r>
          </a:p>
        </p:txBody>
      </p:sp>
      <p:sp>
        <p:nvSpPr>
          <p:cNvPr id="10" name="Title 1">
            <a:extLst>
              <a:ext uri="{FF2B5EF4-FFF2-40B4-BE49-F238E27FC236}">
                <a16:creationId xmlns:a16="http://schemas.microsoft.com/office/drawing/2014/main" id="{E8E61044-2D94-43A8-93B2-23D47EAD3F3E}"/>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72492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2804"/>
          </a:xfrm>
        </p:spPr>
        <p:txBody>
          <a:bodyPr/>
          <a:lstStyle/>
          <a:p>
            <a:r>
              <a:rPr lang="en-US" dirty="0">
                <a:latin typeface="Times New Roman" panose="02020603050405020304" pitchFamily="18" charset="0"/>
                <a:cs typeface="Times New Roman" panose="02020603050405020304" pitchFamily="18" charset="0"/>
              </a:rPr>
              <a:t>DEA &amp; Cross Efficiency 1/3</a:t>
            </a: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917" y="1785259"/>
            <a:ext cx="2590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317" y="2013859"/>
            <a:ext cx="3124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Line 10"/>
          <p:cNvSpPr>
            <a:spLocks noChangeShapeType="1"/>
          </p:cNvSpPr>
          <p:nvPr/>
        </p:nvSpPr>
        <p:spPr bwMode="auto">
          <a:xfrm>
            <a:off x="6161317" y="3309259"/>
            <a:ext cx="838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itle 1">
            <a:extLst>
              <a:ext uri="{FF2B5EF4-FFF2-40B4-BE49-F238E27FC236}">
                <a16:creationId xmlns:a16="http://schemas.microsoft.com/office/drawing/2014/main" id="{FA42226D-B7CA-4E61-851C-5A5E346C8E35}"/>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3033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2804"/>
          </a:xfrm>
        </p:spPr>
        <p:txBody>
          <a:bodyPr/>
          <a:lstStyle/>
          <a:p>
            <a:r>
              <a:rPr lang="en-US" dirty="0">
                <a:latin typeface="Times New Roman" panose="02020603050405020304" pitchFamily="18" charset="0"/>
                <a:cs typeface="Times New Roman" panose="02020603050405020304" pitchFamily="18" charset="0"/>
              </a:rPr>
              <a:t>DEA &amp; Cross Efficiency 2/3</a:t>
            </a:r>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722867443"/>
                  </p:ext>
                </p:extLst>
              </p:nvPr>
            </p:nvGraphicFramePr>
            <p:xfrm>
              <a:off x="2839582" y="1845127"/>
              <a:ext cx="7119257" cy="2432958"/>
            </p:xfrm>
            <a:graphic>
              <a:graphicData uri="http://schemas.openxmlformats.org/drawingml/2006/table">
                <a:tbl>
                  <a:tblPr firstRow="1" firstCol="1" bandRow="1"/>
                  <a:tblGrid>
                    <a:gridCol w="1918363">
                      <a:extLst>
                        <a:ext uri="{9D8B030D-6E8A-4147-A177-3AD203B41FA5}">
                          <a16:colId xmlns:a16="http://schemas.microsoft.com/office/drawing/2014/main" val="2523118480"/>
                        </a:ext>
                      </a:extLst>
                    </a:gridCol>
                    <a:gridCol w="1005759">
                      <a:extLst>
                        <a:ext uri="{9D8B030D-6E8A-4147-A177-3AD203B41FA5}">
                          <a16:colId xmlns:a16="http://schemas.microsoft.com/office/drawing/2014/main" val="3586334377"/>
                        </a:ext>
                      </a:extLst>
                    </a:gridCol>
                    <a:gridCol w="983654">
                      <a:extLst>
                        <a:ext uri="{9D8B030D-6E8A-4147-A177-3AD203B41FA5}">
                          <a16:colId xmlns:a16="http://schemas.microsoft.com/office/drawing/2014/main" val="109570457"/>
                        </a:ext>
                      </a:extLst>
                    </a:gridCol>
                    <a:gridCol w="994707">
                      <a:extLst>
                        <a:ext uri="{9D8B030D-6E8A-4147-A177-3AD203B41FA5}">
                          <a16:colId xmlns:a16="http://schemas.microsoft.com/office/drawing/2014/main" val="238289759"/>
                        </a:ext>
                      </a:extLst>
                    </a:gridCol>
                    <a:gridCol w="2216774">
                      <a:extLst>
                        <a:ext uri="{9D8B030D-6E8A-4147-A177-3AD203B41FA5}">
                          <a16:colId xmlns:a16="http://schemas.microsoft.com/office/drawing/2014/main" val="2247860879"/>
                        </a:ext>
                      </a:extLst>
                    </a:gridCol>
                  </a:tblGrid>
                  <a:tr h="475045">
                    <a:tc>
                      <a:txBody>
                        <a:bodyPr/>
                        <a:lstStyle/>
                        <a:p>
                          <a:pPr algn="just" hangingPunct="0">
                            <a:lnSpc>
                              <a:spcPct val="150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𝐷𝑀𝑈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𝐷𝑀𝑈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fr-FR" sz="1200" dirty="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𝐷𝑀𝑈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 (appraisal of peers)</a:t>
                          </a:r>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95825365"/>
                      </a:ext>
                    </a:extLst>
                  </a:tr>
                  <a:tr h="475045">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𝐷𝑀𝑈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12</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13</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24623937"/>
                      </a:ext>
                    </a:extLst>
                  </a:tr>
                  <a:tr h="475045">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𝐷𝑀𝑈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sub>
                                </m:sSub>
                              </m:oMath>
                            </m:oMathPara>
                          </a14:m>
                          <a:endParaRPr lang="fr-FR" sz="1200" dirty="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22</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23</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43026199"/>
                      </a:ext>
                    </a:extLst>
                  </a:tr>
                  <a:tr h="475045">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𝐷𝑀𝑈</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31</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32</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33</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210679336"/>
                      </a:ext>
                    </a:extLst>
                  </a:tr>
                  <a:tr h="532778">
                    <a:tc>
                      <a:txBody>
                        <a:bodyPr/>
                        <a:lstStyle/>
                        <a:p>
                          <a:pPr algn="just" hangingPunct="0">
                            <a:lnSpc>
                              <a:spcPct val="150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 (Peer-appraisal)</a:t>
                          </a:r>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acc>
                                  <m:accPr>
                                    <m:chr m:val="⃐"/>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acc>
                                  <m:accPr>
                                    <m:chr m:val="⃐"/>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acc>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hangingPunct="0">
                            <a:lnSpc>
                              <a:spcPct val="150000"/>
                            </a:lnSpc>
                            <a:spcAft>
                              <a:spcPts val="0"/>
                            </a:spcAft>
                          </a:pPr>
                          <a14:m>
                            <m:oMathPara xmlns:m="http://schemas.openxmlformats.org/officeDocument/2006/math">
                              <m:oMathParaPr>
                                <m:jc m:val="centerGroup"/>
                              </m:oMathParaPr>
                              <m:oMath xmlns:m="http://schemas.openxmlformats.org/officeDocument/2006/math">
                                <m:acc>
                                  <m:accPr>
                                    <m:chr m:val="⃐"/>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fr-FR"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e>
                                </m:acc>
                              </m:oMath>
                            </m:oMathPara>
                          </a14:m>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hangingPunct="0">
                            <a:lnSpc>
                              <a:spcPct val="150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70493762"/>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722867443"/>
                  </p:ext>
                </p:extLst>
              </p:nvPr>
            </p:nvGraphicFramePr>
            <p:xfrm>
              <a:off x="2839582" y="1845127"/>
              <a:ext cx="7119257" cy="2432958"/>
            </p:xfrm>
            <a:graphic>
              <a:graphicData uri="http://schemas.openxmlformats.org/drawingml/2006/table">
                <a:tbl>
                  <a:tblPr firstRow="1" firstCol="1" bandRow="1"/>
                  <a:tblGrid>
                    <a:gridCol w="1918363">
                      <a:extLst>
                        <a:ext uri="{9D8B030D-6E8A-4147-A177-3AD203B41FA5}">
                          <a16:colId xmlns:a16="http://schemas.microsoft.com/office/drawing/2014/main" val="2523118480"/>
                        </a:ext>
                      </a:extLst>
                    </a:gridCol>
                    <a:gridCol w="1005759">
                      <a:extLst>
                        <a:ext uri="{9D8B030D-6E8A-4147-A177-3AD203B41FA5}">
                          <a16:colId xmlns:a16="http://schemas.microsoft.com/office/drawing/2014/main" val="3586334377"/>
                        </a:ext>
                      </a:extLst>
                    </a:gridCol>
                    <a:gridCol w="983654">
                      <a:extLst>
                        <a:ext uri="{9D8B030D-6E8A-4147-A177-3AD203B41FA5}">
                          <a16:colId xmlns:a16="http://schemas.microsoft.com/office/drawing/2014/main" val="109570457"/>
                        </a:ext>
                      </a:extLst>
                    </a:gridCol>
                    <a:gridCol w="994707">
                      <a:extLst>
                        <a:ext uri="{9D8B030D-6E8A-4147-A177-3AD203B41FA5}">
                          <a16:colId xmlns:a16="http://schemas.microsoft.com/office/drawing/2014/main" val="238289759"/>
                        </a:ext>
                      </a:extLst>
                    </a:gridCol>
                    <a:gridCol w="2216774">
                      <a:extLst>
                        <a:ext uri="{9D8B030D-6E8A-4147-A177-3AD203B41FA5}">
                          <a16:colId xmlns:a16="http://schemas.microsoft.com/office/drawing/2014/main" val="2247860879"/>
                        </a:ext>
                      </a:extLst>
                    </a:gridCol>
                  </a:tblGrid>
                  <a:tr h="475045">
                    <a:tc>
                      <a:txBody>
                        <a:bodyPr/>
                        <a:lstStyle/>
                        <a:p>
                          <a:pPr algn="just" hangingPunct="0">
                            <a:lnSpc>
                              <a:spcPct val="150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91515" t="-1282" r="-417576" b="-4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6914" t="-1282" r="-325309" b="-4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94479" t="-1282" r="-223313" b="-412821"/>
                          </a:stretch>
                        </a:blipFill>
                      </a:tcPr>
                    </a:tc>
                    <a:tc>
                      <a:txBody>
                        <a:bodyPr/>
                        <a:lstStyle/>
                        <a:p>
                          <a:pPr algn="just" hangingPunct="0">
                            <a:lnSpc>
                              <a:spcPct val="150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 (appraisal of peers)</a:t>
                          </a:r>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95825365"/>
                      </a:ext>
                    </a:extLst>
                  </a:tr>
                  <a:tr h="475045">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17" t="-101282" r="-271111" b="-3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91515" t="-101282" r="-417576" b="-3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6914" t="-101282" r="-325309" b="-3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94479" t="-101282" r="-223313" b="-3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a:noFill/>
                        </a:lnR>
                        <a:lnT>
                          <a:noFill/>
                        </a:lnT>
                        <a:lnB>
                          <a:noFill/>
                        </a:lnB>
                        <a:blipFill>
                          <a:blip r:embed="rId2"/>
                          <a:stretch>
                            <a:fillRect l="-221429" t="-101282" b="-312821"/>
                          </a:stretch>
                        </a:blipFill>
                      </a:tcPr>
                    </a:tc>
                    <a:extLst>
                      <a:ext uri="{0D108BD9-81ED-4DB2-BD59-A6C34878D82A}">
                        <a16:rowId xmlns:a16="http://schemas.microsoft.com/office/drawing/2014/main" val="3624623937"/>
                      </a:ext>
                    </a:extLst>
                  </a:tr>
                  <a:tr h="475045">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17" t="-201282" r="-271111" b="-2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91515" t="-201282" r="-417576" b="-2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6914" t="-201282" r="-325309" b="-2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94479" t="-201282" r="-223313" b="-2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a:noFill/>
                        </a:lnR>
                        <a:lnT>
                          <a:noFill/>
                        </a:lnT>
                        <a:lnB>
                          <a:noFill/>
                        </a:lnB>
                        <a:blipFill>
                          <a:blip r:embed="rId2"/>
                          <a:stretch>
                            <a:fillRect l="-221429" t="-201282" b="-212821"/>
                          </a:stretch>
                        </a:blipFill>
                      </a:tcPr>
                    </a:tc>
                    <a:extLst>
                      <a:ext uri="{0D108BD9-81ED-4DB2-BD59-A6C34878D82A}">
                        <a16:rowId xmlns:a16="http://schemas.microsoft.com/office/drawing/2014/main" val="2243026199"/>
                      </a:ext>
                    </a:extLst>
                  </a:tr>
                  <a:tr h="475045">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17" t="-301282" r="-271111" b="-1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91515" t="-301282" r="-417576" b="-1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6914" t="-301282" r="-325309" b="-1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94479" t="-301282" r="-223313" b="-112821"/>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a:noFill/>
                        </a:lnR>
                        <a:lnT>
                          <a:noFill/>
                        </a:lnT>
                        <a:lnB>
                          <a:noFill/>
                        </a:lnB>
                        <a:blipFill>
                          <a:blip r:embed="rId2"/>
                          <a:stretch>
                            <a:fillRect l="-221429" t="-301282" b="-112821"/>
                          </a:stretch>
                        </a:blipFill>
                      </a:tcPr>
                    </a:tc>
                    <a:extLst>
                      <a:ext uri="{0D108BD9-81ED-4DB2-BD59-A6C34878D82A}">
                        <a16:rowId xmlns:a16="http://schemas.microsoft.com/office/drawing/2014/main" val="2210679336"/>
                      </a:ext>
                    </a:extLst>
                  </a:tr>
                  <a:tr h="532778">
                    <a:tc>
                      <a:txBody>
                        <a:bodyPr/>
                        <a:lstStyle/>
                        <a:p>
                          <a:pPr algn="just" hangingPunct="0">
                            <a:lnSpc>
                              <a:spcPct val="150000"/>
                            </a:lnSpc>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AVG (Peer-appraisal)</a:t>
                          </a:r>
                          <a:endParaRPr lang="fr-FR" sz="120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fr-FR"/>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2"/>
                          <a:stretch>
                            <a:fillRect l="-191515" t="-355682" r="-417576"/>
                          </a:stretch>
                        </a:blipFill>
                      </a:tcPr>
                    </a:tc>
                    <a:tc>
                      <a:txBody>
                        <a:bodyPr/>
                        <a:lstStyle/>
                        <a:p>
                          <a:endParaRPr lang="fr-FR"/>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2"/>
                          <a:stretch>
                            <a:fillRect l="-296914" t="-355682" r="-325309"/>
                          </a:stretch>
                        </a:blipFill>
                      </a:tcPr>
                    </a:tc>
                    <a:tc>
                      <a:txBody>
                        <a:bodyPr/>
                        <a:lstStyle/>
                        <a:p>
                          <a:endParaRPr lang="fr-FR"/>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2"/>
                          <a:stretch>
                            <a:fillRect l="-394479" t="-355682" r="-223313"/>
                          </a:stretch>
                        </a:blipFill>
                      </a:tcPr>
                    </a:tc>
                    <a:tc>
                      <a:txBody>
                        <a:bodyPr/>
                        <a:lstStyle/>
                        <a:p>
                          <a:pPr algn="just" hangingPunct="0">
                            <a:lnSpc>
                              <a:spcPct val="150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200" dirty="0">
                            <a:solidFill>
                              <a:srgbClr val="000000"/>
                            </a:solidFill>
                            <a:effectLst/>
                            <a:latin typeface="Nimbus Roman No9 L"/>
                            <a:ea typeface="Times New Roman"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70493762"/>
                      </a:ext>
                    </a:extLst>
                  </a:tr>
                </a:tbl>
              </a:graphicData>
            </a:graphic>
          </p:graphicFrame>
        </mc:Fallback>
      </mc:AlternateContent>
      <p:sp>
        <p:nvSpPr>
          <p:cNvPr id="12" name="Rectangle 11"/>
          <p:cNvSpPr/>
          <p:nvPr/>
        </p:nvSpPr>
        <p:spPr>
          <a:xfrm>
            <a:off x="6096000" y="4878410"/>
            <a:ext cx="6096000" cy="646331"/>
          </a:xfrm>
          <a:prstGeom prst="rect">
            <a:avLst/>
          </a:prstGeom>
        </p:spPr>
        <p:txBody>
          <a:bodyPr>
            <a:spAutoFit/>
          </a:bodyPr>
          <a:lstStyle/>
          <a:p>
            <a:r>
              <a:rPr lang="en-US" altLang="en-US" dirty="0">
                <a:latin typeface="Times New Roman" panose="02020603050405020304" pitchFamily="18" charset="0"/>
                <a:cs typeface="Times New Roman" panose="02020603050405020304" pitchFamily="18" charset="0"/>
              </a:rPr>
              <a:t>Efficiency score of DMU 1 when evaluated</a:t>
            </a:r>
          </a:p>
          <a:p>
            <a:r>
              <a:rPr lang="en-US" altLang="en-US" dirty="0">
                <a:latin typeface="Times New Roman" panose="02020603050405020304" pitchFamily="18" charset="0"/>
                <a:cs typeface="Times New Roman" panose="02020603050405020304" pitchFamily="18" charset="0"/>
              </a:rPr>
              <a:t>with the optimal weights of DMU 2</a:t>
            </a:r>
          </a:p>
        </p:txBody>
      </p:sp>
      <p:cxnSp>
        <p:nvCxnSpPr>
          <p:cNvPr id="14" name="Straight Arrow Connector 13"/>
          <p:cNvCxnSpPr/>
          <p:nvPr/>
        </p:nvCxnSpPr>
        <p:spPr>
          <a:xfrm flipH="1" flipV="1">
            <a:off x="5208814" y="3061606"/>
            <a:ext cx="1600200" cy="181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7C741969-E432-43A0-A3D7-2953C063FCA9}"/>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151875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nvGraphicFramePr>
            <p:xfrm>
              <a:off x="3131231" y="1627413"/>
              <a:ext cx="6192384" cy="1785258"/>
            </p:xfrm>
            <a:graphic>
              <a:graphicData uri="http://schemas.openxmlformats.org/drawingml/2006/table">
                <a:tbl>
                  <a:tblPr firstRow="1" firstCol="1" bandRow="1"/>
                  <a:tblGrid>
                    <a:gridCol w="945720">
                      <a:extLst>
                        <a:ext uri="{9D8B030D-6E8A-4147-A177-3AD203B41FA5}">
                          <a16:colId xmlns:a16="http://schemas.microsoft.com/office/drawing/2014/main" val="1382775280"/>
                        </a:ext>
                      </a:extLst>
                    </a:gridCol>
                    <a:gridCol w="883294">
                      <a:extLst>
                        <a:ext uri="{9D8B030D-6E8A-4147-A177-3AD203B41FA5}">
                          <a16:colId xmlns:a16="http://schemas.microsoft.com/office/drawing/2014/main" val="163478018"/>
                        </a:ext>
                      </a:extLst>
                    </a:gridCol>
                    <a:gridCol w="884011">
                      <a:extLst>
                        <a:ext uri="{9D8B030D-6E8A-4147-A177-3AD203B41FA5}">
                          <a16:colId xmlns:a16="http://schemas.microsoft.com/office/drawing/2014/main" val="630152560"/>
                        </a:ext>
                      </a:extLst>
                    </a:gridCol>
                    <a:gridCol w="884011">
                      <a:extLst>
                        <a:ext uri="{9D8B030D-6E8A-4147-A177-3AD203B41FA5}">
                          <a16:colId xmlns:a16="http://schemas.microsoft.com/office/drawing/2014/main" val="2361372072"/>
                        </a:ext>
                      </a:extLst>
                    </a:gridCol>
                    <a:gridCol w="876836">
                      <a:extLst>
                        <a:ext uri="{9D8B030D-6E8A-4147-A177-3AD203B41FA5}">
                          <a16:colId xmlns:a16="http://schemas.microsoft.com/office/drawing/2014/main" val="498386667"/>
                        </a:ext>
                      </a:extLst>
                    </a:gridCol>
                    <a:gridCol w="877553">
                      <a:extLst>
                        <a:ext uri="{9D8B030D-6E8A-4147-A177-3AD203B41FA5}">
                          <a16:colId xmlns:a16="http://schemas.microsoft.com/office/drawing/2014/main" val="1565096548"/>
                        </a:ext>
                      </a:extLst>
                    </a:gridCol>
                    <a:gridCol w="840959">
                      <a:extLst>
                        <a:ext uri="{9D8B030D-6E8A-4147-A177-3AD203B41FA5}">
                          <a16:colId xmlns:a16="http://schemas.microsoft.com/office/drawing/2014/main" val="1200386603"/>
                        </a:ext>
                      </a:extLst>
                    </a:gridCol>
                  </a:tblGrid>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11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CCR-EFF</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119278"/>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0.6857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943203"/>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682220"/>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0.25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1911856"/>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0</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0.8571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842272"/>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0.8571</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26273"/>
                      </a:ext>
                    </a:extLst>
                  </a:tr>
                </a:tbl>
              </a:graphicData>
            </a:graphic>
          </p:graphicFrame>
        </mc:Choice>
        <mc:Fallback xmlns="">
          <p:graphicFrame>
            <p:nvGraphicFramePr>
              <p:cNvPr id="21" name="Table 20"/>
              <p:cNvGraphicFramePr>
                <a:graphicFrameLocks noGrp="1"/>
              </p:cNvGraphicFramePr>
              <p:nvPr/>
            </p:nvGraphicFramePr>
            <p:xfrm>
              <a:off x="3131231" y="1627413"/>
              <a:ext cx="6192384" cy="1785258"/>
            </p:xfrm>
            <a:graphic>
              <a:graphicData uri="http://schemas.openxmlformats.org/drawingml/2006/table">
                <a:tbl>
                  <a:tblPr firstRow="1" firstCol="1" bandRow="1"/>
                  <a:tblGrid>
                    <a:gridCol w="945720">
                      <a:extLst>
                        <a:ext uri="{9D8B030D-6E8A-4147-A177-3AD203B41FA5}">
                          <a16:colId xmlns:a16="http://schemas.microsoft.com/office/drawing/2014/main" val="1382775280"/>
                        </a:ext>
                      </a:extLst>
                    </a:gridCol>
                    <a:gridCol w="883294">
                      <a:extLst>
                        <a:ext uri="{9D8B030D-6E8A-4147-A177-3AD203B41FA5}">
                          <a16:colId xmlns:a16="http://schemas.microsoft.com/office/drawing/2014/main" val="163478018"/>
                        </a:ext>
                      </a:extLst>
                    </a:gridCol>
                    <a:gridCol w="884011">
                      <a:extLst>
                        <a:ext uri="{9D8B030D-6E8A-4147-A177-3AD203B41FA5}">
                          <a16:colId xmlns:a16="http://schemas.microsoft.com/office/drawing/2014/main" val="630152560"/>
                        </a:ext>
                      </a:extLst>
                    </a:gridCol>
                    <a:gridCol w="884011">
                      <a:extLst>
                        <a:ext uri="{9D8B030D-6E8A-4147-A177-3AD203B41FA5}">
                          <a16:colId xmlns:a16="http://schemas.microsoft.com/office/drawing/2014/main" val="2361372072"/>
                        </a:ext>
                      </a:extLst>
                    </a:gridCol>
                    <a:gridCol w="876836">
                      <a:extLst>
                        <a:ext uri="{9D8B030D-6E8A-4147-A177-3AD203B41FA5}">
                          <a16:colId xmlns:a16="http://schemas.microsoft.com/office/drawing/2014/main" val="498386667"/>
                        </a:ext>
                      </a:extLst>
                    </a:gridCol>
                    <a:gridCol w="877553">
                      <a:extLst>
                        <a:ext uri="{9D8B030D-6E8A-4147-A177-3AD203B41FA5}">
                          <a16:colId xmlns:a16="http://schemas.microsoft.com/office/drawing/2014/main" val="1565096548"/>
                        </a:ext>
                      </a:extLst>
                    </a:gridCol>
                    <a:gridCol w="840959">
                      <a:extLst>
                        <a:ext uri="{9D8B030D-6E8A-4147-A177-3AD203B41FA5}">
                          <a16:colId xmlns:a16="http://schemas.microsoft.com/office/drawing/2014/main" val="1200386603"/>
                        </a:ext>
                      </a:extLst>
                    </a:gridCol>
                  </a:tblGrid>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7586" t="-2041" r="-495862" b="-5061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6164" t="-2041" r="-392466" b="-5061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08276" t="-2041" r="-295172" b="-5061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11111" t="-2041" r="-197222" b="-5061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511111" t="-2041" r="-97222" b="-506122"/>
                          </a:stretch>
                        </a:blipFill>
                      </a:tcPr>
                    </a:tc>
                    <a:tc>
                      <a:txBody>
                        <a:bodyPr/>
                        <a:lstStyle/>
                        <a:p>
                          <a:pPr algn="just">
                            <a:lnSpc>
                              <a:spcPct val="150000"/>
                            </a:lnSpc>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CCR-EFF</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119278"/>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0.6857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943203"/>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682220"/>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0.25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41911856"/>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0.0714…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0.8571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7842272"/>
                      </a:ext>
                    </a:extLst>
                  </a:tr>
                  <a:tr h="297543">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DMU5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0.8571</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26273"/>
                      </a:ext>
                    </a:extLst>
                  </a:tr>
                </a:tbl>
              </a:graphicData>
            </a:graphic>
          </p:graphicFrame>
        </mc:Fallback>
      </mc:AlternateContent>
      <p:sp>
        <p:nvSpPr>
          <p:cNvPr id="8" name="Title 1"/>
          <p:cNvSpPr txBox="1">
            <a:spLocks/>
          </p:cNvSpPr>
          <p:nvPr/>
        </p:nvSpPr>
        <p:spPr>
          <a:xfrm>
            <a:off x="2592925" y="624110"/>
            <a:ext cx="8911687" cy="81280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DEA &amp; Cross Efficiency 3/3</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5260E35C-A4D6-4BFF-913D-A294F8E0797B}"/>
                  </a:ext>
                </a:extLst>
              </p:cNvPr>
              <p:cNvGraphicFramePr>
                <a:graphicFrameLocks noGrp="1"/>
              </p:cNvGraphicFramePr>
              <p:nvPr>
                <p:extLst>
                  <p:ext uri="{D42A27DB-BD31-4B8C-83A1-F6EECF244321}">
                    <p14:modId xmlns:p14="http://schemas.microsoft.com/office/powerpoint/2010/main" val="326931227"/>
                  </p:ext>
                </p:extLst>
              </p:nvPr>
            </p:nvGraphicFramePr>
            <p:xfrm>
              <a:off x="3259810" y="4015481"/>
              <a:ext cx="6063806" cy="1920240"/>
            </p:xfrm>
            <a:graphic>
              <a:graphicData uri="http://schemas.openxmlformats.org/drawingml/2006/table">
                <a:tbl>
                  <a:tblPr firstRow="1" firstCol="1" bandRow="1"/>
                  <a:tblGrid>
                    <a:gridCol w="912861">
                      <a:extLst>
                        <a:ext uri="{9D8B030D-6E8A-4147-A177-3AD203B41FA5}">
                          <a16:colId xmlns:a16="http://schemas.microsoft.com/office/drawing/2014/main" val="3651413157"/>
                        </a:ext>
                      </a:extLst>
                    </a:gridCol>
                    <a:gridCol w="852604">
                      <a:extLst>
                        <a:ext uri="{9D8B030D-6E8A-4147-A177-3AD203B41FA5}">
                          <a16:colId xmlns:a16="http://schemas.microsoft.com/office/drawing/2014/main" val="4069375034"/>
                        </a:ext>
                      </a:extLst>
                    </a:gridCol>
                    <a:gridCol w="853296">
                      <a:extLst>
                        <a:ext uri="{9D8B030D-6E8A-4147-A177-3AD203B41FA5}">
                          <a16:colId xmlns:a16="http://schemas.microsoft.com/office/drawing/2014/main" val="1870037511"/>
                        </a:ext>
                      </a:extLst>
                    </a:gridCol>
                    <a:gridCol w="853296">
                      <a:extLst>
                        <a:ext uri="{9D8B030D-6E8A-4147-A177-3AD203B41FA5}">
                          <a16:colId xmlns:a16="http://schemas.microsoft.com/office/drawing/2014/main" val="183756534"/>
                        </a:ext>
                      </a:extLst>
                    </a:gridCol>
                    <a:gridCol w="846370">
                      <a:extLst>
                        <a:ext uri="{9D8B030D-6E8A-4147-A177-3AD203B41FA5}">
                          <a16:colId xmlns:a16="http://schemas.microsoft.com/office/drawing/2014/main" val="3452543234"/>
                        </a:ext>
                      </a:extLst>
                    </a:gridCol>
                    <a:gridCol w="847063">
                      <a:extLst>
                        <a:ext uri="{9D8B030D-6E8A-4147-A177-3AD203B41FA5}">
                          <a16:colId xmlns:a16="http://schemas.microsoft.com/office/drawing/2014/main" val="2061449577"/>
                        </a:ext>
                      </a:extLst>
                    </a:gridCol>
                    <a:gridCol w="898316">
                      <a:extLst>
                        <a:ext uri="{9D8B030D-6E8A-4147-A177-3AD203B41FA5}">
                          <a16:colId xmlns:a16="http://schemas.microsoft.com/office/drawing/2014/main" val="1815229397"/>
                        </a:ext>
                      </a:extLst>
                    </a:gridCol>
                  </a:tblGrid>
                  <a:tr h="33020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ω</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ω</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ω</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25"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μ</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μ</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CCR-EFF</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911266"/>
                      </a:ext>
                    </a:extLst>
                  </a:tr>
                  <a:tr h="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0.6857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085189"/>
                      </a:ext>
                    </a:extLst>
                  </a:tr>
                  <a:tr h="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31508837"/>
                      </a:ext>
                    </a:extLst>
                  </a:tr>
                  <a:tr h="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0.1428</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15112812"/>
                      </a:ext>
                    </a:extLst>
                  </a:tr>
                  <a:tr h="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0.8571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98372649"/>
                      </a:ext>
                    </a:extLst>
                  </a:tr>
                  <a:tr h="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0.2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0.8571</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934081"/>
                      </a:ext>
                    </a:extLst>
                  </a:tr>
                </a:tbl>
              </a:graphicData>
            </a:graphic>
          </p:graphicFrame>
        </mc:Choice>
        <mc:Fallback xmlns="">
          <p:graphicFrame>
            <p:nvGraphicFramePr>
              <p:cNvPr id="11" name="Table 10">
                <a:extLst>
                  <a:ext uri="{FF2B5EF4-FFF2-40B4-BE49-F238E27FC236}">
                    <a16:creationId xmlns:a16="http://schemas.microsoft.com/office/drawing/2014/main" id="{5260E35C-A4D6-4BFF-913D-A294F8E0797B}"/>
                  </a:ext>
                </a:extLst>
              </p:cNvPr>
              <p:cNvGraphicFramePr>
                <a:graphicFrameLocks noGrp="1"/>
              </p:cNvGraphicFramePr>
              <p:nvPr>
                <p:extLst>
                  <p:ext uri="{D42A27DB-BD31-4B8C-83A1-F6EECF244321}">
                    <p14:modId xmlns:p14="http://schemas.microsoft.com/office/powerpoint/2010/main" val="326931227"/>
                  </p:ext>
                </p:extLst>
              </p:nvPr>
            </p:nvGraphicFramePr>
            <p:xfrm>
              <a:off x="3259810" y="4015481"/>
              <a:ext cx="6063806" cy="1920240"/>
            </p:xfrm>
            <a:graphic>
              <a:graphicData uri="http://schemas.openxmlformats.org/drawingml/2006/table">
                <a:tbl>
                  <a:tblPr firstRow="1" firstCol="1" bandRow="1"/>
                  <a:tblGrid>
                    <a:gridCol w="912861">
                      <a:extLst>
                        <a:ext uri="{9D8B030D-6E8A-4147-A177-3AD203B41FA5}">
                          <a16:colId xmlns:a16="http://schemas.microsoft.com/office/drawing/2014/main" val="3651413157"/>
                        </a:ext>
                      </a:extLst>
                    </a:gridCol>
                    <a:gridCol w="852604">
                      <a:extLst>
                        <a:ext uri="{9D8B030D-6E8A-4147-A177-3AD203B41FA5}">
                          <a16:colId xmlns:a16="http://schemas.microsoft.com/office/drawing/2014/main" val="4069375034"/>
                        </a:ext>
                      </a:extLst>
                    </a:gridCol>
                    <a:gridCol w="853296">
                      <a:extLst>
                        <a:ext uri="{9D8B030D-6E8A-4147-A177-3AD203B41FA5}">
                          <a16:colId xmlns:a16="http://schemas.microsoft.com/office/drawing/2014/main" val="1870037511"/>
                        </a:ext>
                      </a:extLst>
                    </a:gridCol>
                    <a:gridCol w="853296">
                      <a:extLst>
                        <a:ext uri="{9D8B030D-6E8A-4147-A177-3AD203B41FA5}">
                          <a16:colId xmlns:a16="http://schemas.microsoft.com/office/drawing/2014/main" val="183756534"/>
                        </a:ext>
                      </a:extLst>
                    </a:gridCol>
                    <a:gridCol w="846370">
                      <a:extLst>
                        <a:ext uri="{9D8B030D-6E8A-4147-A177-3AD203B41FA5}">
                          <a16:colId xmlns:a16="http://schemas.microsoft.com/office/drawing/2014/main" val="3452543234"/>
                        </a:ext>
                      </a:extLst>
                    </a:gridCol>
                    <a:gridCol w="847063">
                      <a:extLst>
                        <a:ext uri="{9D8B030D-6E8A-4147-A177-3AD203B41FA5}">
                          <a16:colId xmlns:a16="http://schemas.microsoft.com/office/drawing/2014/main" val="2061449577"/>
                        </a:ext>
                      </a:extLst>
                    </a:gridCol>
                    <a:gridCol w="898316">
                      <a:extLst>
                        <a:ext uri="{9D8B030D-6E8A-4147-A177-3AD203B41FA5}">
                          <a16:colId xmlns:a16="http://schemas.microsoft.com/office/drawing/2014/main" val="1815229397"/>
                        </a:ext>
                      </a:extLst>
                    </a:gridCol>
                  </a:tblGrid>
                  <a:tr h="54864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 </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7857" t="-1111" r="-505714" b="-2622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7857" t="-1111" r="-405714" b="-2622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07857" t="-1111" r="-305714" b="-2622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10791" t="-1111" r="-207914" b="-262222"/>
                          </a:stretch>
                        </a:blipFill>
                      </a:tcPr>
                    </a:tc>
                    <a:tc>
                      <a:txBody>
                        <a:bodyPr/>
                        <a:lstStyle/>
                        <a:p>
                          <a:endParaRPr lang="fr-F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10791" t="-1111" r="-107914" b="-262222"/>
                          </a:stretch>
                        </a:blip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CCR-EFF</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911266"/>
                      </a:ext>
                    </a:extLst>
                  </a:tr>
                  <a:tr h="27432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0.1714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0.6857</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085189"/>
                      </a:ext>
                    </a:extLst>
                  </a:tr>
                  <a:tr h="27432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531508837"/>
                      </a:ext>
                    </a:extLst>
                  </a:tr>
                  <a:tr h="27432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DMU3</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0.1428</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15112812"/>
                      </a:ext>
                    </a:extLst>
                  </a:tr>
                  <a:tr h="27432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DMU4</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0.2</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0.8571</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98372649"/>
                      </a:ext>
                    </a:extLst>
                  </a:tr>
                  <a:tr h="274320">
                    <a:tc>
                      <a:txBody>
                        <a:bodyPr/>
                        <a:lstStyle/>
                        <a:p>
                          <a:pPr indent="1238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DMU5</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0.2</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22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635" algn="just">
                            <a:lnSpc>
                              <a:spcPct val="150000"/>
                            </a:lnSpc>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0.1429</a:t>
                          </a: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0340"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0.8571</a:t>
                          </a: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934081"/>
                      </a:ext>
                    </a:extLst>
                  </a:tr>
                </a:tbl>
              </a:graphicData>
            </a:graphic>
          </p:graphicFrame>
        </mc:Fallback>
      </mc:AlternateContent>
      <p:sp>
        <p:nvSpPr>
          <p:cNvPr id="13" name="TextBox 12">
            <a:extLst>
              <a:ext uri="{FF2B5EF4-FFF2-40B4-BE49-F238E27FC236}">
                <a16:creationId xmlns:a16="http://schemas.microsoft.com/office/drawing/2014/main" id="{D17A1447-078A-4880-A857-D9488111443D}"/>
              </a:ext>
            </a:extLst>
          </p:cNvPr>
          <p:cNvSpPr txBox="1"/>
          <p:nvPr/>
        </p:nvSpPr>
        <p:spPr>
          <a:xfrm>
            <a:off x="4293030" y="3418504"/>
            <a:ext cx="435247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LPS output: 5 DMUs, 3 Inputs, 2 Outputs </a:t>
            </a:r>
          </a:p>
        </p:txBody>
      </p:sp>
      <p:sp>
        <p:nvSpPr>
          <p:cNvPr id="16" name="TextBox 15">
            <a:extLst>
              <a:ext uri="{FF2B5EF4-FFF2-40B4-BE49-F238E27FC236}">
                <a16:creationId xmlns:a16="http://schemas.microsoft.com/office/drawing/2014/main" id="{2A1415BD-6A34-4B37-A756-12486D57C59B}"/>
              </a:ext>
            </a:extLst>
          </p:cNvPr>
          <p:cNvSpPr txBox="1"/>
          <p:nvPr/>
        </p:nvSpPr>
        <p:spPr>
          <a:xfrm>
            <a:off x="4445430" y="6066130"/>
            <a:ext cx="435247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SAS output: 5 DMUs, 3 Inputs, 2 Outputs </a:t>
            </a:r>
          </a:p>
        </p:txBody>
      </p:sp>
      <p:sp>
        <p:nvSpPr>
          <p:cNvPr id="17" name="Title 1">
            <a:extLst>
              <a:ext uri="{FF2B5EF4-FFF2-40B4-BE49-F238E27FC236}">
                <a16:creationId xmlns:a16="http://schemas.microsoft.com/office/drawing/2014/main" id="{8002DBC0-59D6-4F6A-969D-D9CA68ABEB91}"/>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35704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81A1B5E-59AF-41F3-A869-77830424E6AE}"/>
                  </a:ext>
                </a:extLst>
              </p:cNvPr>
              <p:cNvSpPr/>
              <p:nvPr/>
            </p:nvSpPr>
            <p:spPr>
              <a:xfrm>
                <a:off x="3007704" y="1570595"/>
                <a:ext cx="6096000" cy="5089791"/>
              </a:xfrm>
              <a:prstGeom prst="rect">
                <a:avLst/>
              </a:prstGeom>
            </p:spPr>
            <p:txBody>
              <a:bodyPr>
                <a:spAutoFit/>
              </a:bodyPr>
              <a:lstStyle/>
              <a:p>
                <a:pPr indent="180340" algn="ctr">
                  <a:lnSpc>
                    <a:spcPct val="115000"/>
                  </a:lnSpc>
                  <a:spcAft>
                    <a:spcPts val="1000"/>
                  </a:spcAft>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Calibri" panose="020F0502020204030204" pitchFamily="34" charset="0"/>
                          <a:cs typeface="Times New Roman" panose="02020603050405020304" pitchFamily="18" charset="0"/>
                        </a:rPr>
                        <m:t>Max</m:t>
                      </m:r>
                      <m:r>
                        <a:rPr lang="en-US">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latin typeface="Cambria Math" panose="02040503050406030204" pitchFamily="18" charset="0"/>
                          <a:ea typeface="Calibri" panose="020F0502020204030204" pitchFamily="34" charset="0"/>
                          <a:cs typeface="Times New Roman" panose="02020603050405020304" pitchFamily="18" charset="0"/>
                        </a:rPr>
                        <m:t>Z</m:t>
                      </m:r>
                      <m:r>
                        <a:rPr lang="en-US">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FR" i="1">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a:latin typeface="Cambria Math" panose="02040503050406030204" pitchFamily="18" charset="0"/>
                              <a:ea typeface="Calibri" panose="020F0502020204030204" pitchFamily="34" charset="0"/>
                              <a:cs typeface="Times New Roman" panose="02020603050405020304" pitchFamily="18" charset="0"/>
                            </a:rPr>
                            <m:t>r</m:t>
                          </m:r>
                        </m:sub>
                        <m:sup>
                          <m:r>
                            <m:rPr>
                              <m:sty m:val="p"/>
                            </m:rPr>
                            <a:rPr lang="en-US">
                              <a:latin typeface="Cambria Math" panose="02040503050406030204" pitchFamily="18" charset="0"/>
                              <a:ea typeface="Calibri" panose="020F0502020204030204" pitchFamily="34" charset="0"/>
                              <a:cs typeface="Times New Roman" panose="02020603050405020304" pitchFamily="18" charset="0"/>
                            </a:rPr>
                            <m:t>s</m:t>
                          </m:r>
                        </m:sup>
                        <m:e>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μ</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rj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r>
                                <m:rPr>
                                  <m:sty m:val="p"/>
                                </m:rPr>
                                <a:rPr lang="en-US">
                                  <a:latin typeface="Cambria Math" panose="02040503050406030204" pitchFamily="18" charset="0"/>
                                  <a:ea typeface="Calibri" panose="020F0502020204030204" pitchFamily="34" charset="0"/>
                                  <a:cs typeface="Times New Roman" panose="02020603050405020304" pitchFamily="18" charset="0"/>
                                </a:rPr>
                                <m:t>y</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rj</m:t>
                              </m:r>
                            </m:sub>
                          </m:sSub>
                        </m:e>
                      </m:nary>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15000"/>
                  </a:lnSpc>
                  <a:spcAft>
                    <a:spcPts val="1000"/>
                  </a:spcAft>
                </a:pPr>
                <a14:m>
                  <m:oMath xmlns:m="http://schemas.openxmlformats.org/officeDocument/2006/math">
                    <m:r>
                      <a:rPr lang="en-US">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Subject</m:t>
                    </m:r>
                    <m:r>
                      <a:rPr lang="en-US">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to</m:t>
                    </m:r>
                    <m:r>
                      <a:rPr lang="en-US">
                        <a:latin typeface="Cambria Math" panose="02040503050406030204" pitchFamily="18" charset="0"/>
                        <a:ea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ea typeface="Times New Roman" panose="02020603050405020304" pitchFamily="18" charset="0"/>
                    <a:cs typeface="Arial" panose="020B0604020202020204" pitchFamily="34" charset="0"/>
                  </a:rPr>
                  <a:t>                                      (3.2)</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15000"/>
                  </a:lnSpc>
                  <a:spcAft>
                    <a:spcPts val="1000"/>
                  </a:spcAft>
                </a:pPr>
                <a14:m>
                  <m:oMath xmlns:m="http://schemas.openxmlformats.org/officeDocument/2006/math">
                    <m:nary>
                      <m:naryPr>
                        <m:chr m:val="∑"/>
                        <m:limLoc m:val="undOvr"/>
                        <m:ctrlPr>
                          <a:rPr lang="fr-FR" i="1">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a:latin typeface="Cambria Math" panose="02040503050406030204" pitchFamily="18" charset="0"/>
                            <a:ea typeface="Calibri" panose="020F0502020204030204" pitchFamily="34" charset="0"/>
                            <a:cs typeface="Times New Roman" panose="02020603050405020304" pitchFamily="18" charset="0"/>
                          </a:rPr>
                          <m:t>r</m:t>
                        </m:r>
                      </m:sub>
                      <m:sup>
                        <m:r>
                          <m:rPr>
                            <m:sty m:val="p"/>
                          </m:rPr>
                          <a:rPr lang="en-US">
                            <a:latin typeface="Cambria Math" panose="02040503050406030204" pitchFamily="18" charset="0"/>
                            <a:ea typeface="Calibri" panose="020F0502020204030204" pitchFamily="34" charset="0"/>
                            <a:cs typeface="Times New Roman" panose="02020603050405020304" pitchFamily="18" charset="0"/>
                          </a:rPr>
                          <m:t>s</m:t>
                        </m:r>
                      </m:sup>
                      <m:e>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μ</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rj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latin typeface="Cambria Math" panose="02040503050406030204" pitchFamily="18" charset="0"/>
                                <a:ea typeface="Calibri" panose="020F0502020204030204" pitchFamily="34" charset="0"/>
                                <a:cs typeface="Times New Roman" panose="02020603050405020304" pitchFamily="18" charset="0"/>
                              </a:rPr>
                              <m:t>y</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rl</m:t>
                            </m:r>
                          </m:sub>
                        </m:sSub>
                      </m:e>
                    </m:nary>
                    <m:r>
                      <a:rPr lang="en-US">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FR" i="1">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a:latin typeface="Cambria Math" panose="02040503050406030204" pitchFamily="18" charset="0"/>
                            <a:ea typeface="Calibri" panose="020F0502020204030204" pitchFamily="34" charset="0"/>
                            <a:cs typeface="Times New Roman" panose="02020603050405020304" pitchFamily="18" charset="0"/>
                          </a:rPr>
                          <m:t>i</m:t>
                        </m:r>
                      </m:sub>
                      <m:sup>
                        <m:r>
                          <m:rPr>
                            <m:sty m:val="p"/>
                          </m:rPr>
                          <a:rPr lang="en-US">
                            <a:latin typeface="Cambria Math" panose="02040503050406030204" pitchFamily="18" charset="0"/>
                            <a:ea typeface="Calibri" panose="020F0502020204030204" pitchFamily="34" charset="0"/>
                            <a:cs typeface="Times New Roman" panose="02020603050405020304" pitchFamily="18" charset="0"/>
                          </a:rPr>
                          <m:t>m</m:t>
                        </m:r>
                      </m:sup>
                      <m:e>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ω</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ij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r>
                              <m:rPr>
                                <m:sty m:val="p"/>
                              </m:rPr>
                              <a:rPr lang="en-US">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il</m:t>
                            </m:r>
                          </m:sub>
                        </m:sSub>
                      </m:e>
                    </m:nary>
                    <m:r>
                      <a:rPr lang="en-US">
                        <a:latin typeface="Cambria Math" panose="02040503050406030204" pitchFamily="18" charset="0"/>
                        <a:ea typeface="Calibri" panose="020F0502020204030204" pitchFamily="34" charset="0"/>
                        <a:cs typeface="Times New Roman" panose="02020603050405020304" pitchFamily="18" charset="0"/>
                      </a:rPr>
                      <m:t>≤0</m:t>
                    </m:r>
                  </m:oMath>
                </a14:m>
                <a:r>
                  <a:rPr lang="en-US" dirty="0">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l</m:t>
                    </m:r>
                    <m:r>
                      <a:rPr lang="en-US">
                        <a:latin typeface="Cambria Math" panose="02040503050406030204" pitchFamily="18" charset="0"/>
                        <a:ea typeface="Times New Roman" panose="02020603050405020304" pitchFamily="18" charset="0"/>
                        <a:cs typeface="Times New Roman" panose="02020603050405020304" pitchFamily="18" charset="0"/>
                      </a:rPr>
                      <m:t>=1,2,…</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n</m:t>
                    </m:r>
                  </m:oMath>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15000"/>
                  </a:lnSpc>
                  <a:spcAft>
                    <a:spcPts val="1000"/>
                  </a:spcAft>
                </a:pPr>
                <a14:m>
                  <m:oMathPara xmlns:m="http://schemas.openxmlformats.org/officeDocument/2006/math">
                    <m:oMathParaPr>
                      <m:jc m:val="centerGroup"/>
                    </m:oMathParaPr>
                    <m:oMath xmlns:m="http://schemas.openxmlformats.org/officeDocument/2006/math">
                      <m:nary>
                        <m:naryPr>
                          <m:chr m:val="∑"/>
                          <m:limLoc m:val="undOvr"/>
                          <m:ctrlPr>
                            <a:rPr lang="fr-FR" i="1">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a:latin typeface="Cambria Math" panose="02040503050406030204" pitchFamily="18" charset="0"/>
                              <a:ea typeface="Calibri" panose="020F0502020204030204" pitchFamily="34" charset="0"/>
                              <a:cs typeface="Times New Roman" panose="02020603050405020304" pitchFamily="18" charset="0"/>
                            </a:rPr>
                            <m:t>i</m:t>
                          </m:r>
                        </m:sub>
                        <m:sup>
                          <m:r>
                            <m:rPr>
                              <m:sty m:val="p"/>
                            </m:rPr>
                            <a:rPr lang="en-US">
                              <a:latin typeface="Cambria Math" panose="02040503050406030204" pitchFamily="18" charset="0"/>
                              <a:ea typeface="Calibri" panose="020F0502020204030204" pitchFamily="34" charset="0"/>
                              <a:cs typeface="Times New Roman" panose="02020603050405020304" pitchFamily="18" charset="0"/>
                            </a:rPr>
                            <m:t>m</m:t>
                          </m:r>
                        </m:sup>
                        <m:e>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ω</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ij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r>
                                <m:rPr>
                                  <m:sty m:val="p"/>
                                </m:rPr>
                                <a:rPr lang="en-US">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ij</m:t>
                              </m:r>
                            </m:sub>
                          </m:sSub>
                        </m:e>
                      </m:nary>
                      <m:r>
                        <a:rPr lang="en-US">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latin typeface="Cambria Math" panose="02040503050406030204" pitchFamily="18" charset="0"/>
                              <a:ea typeface="Calibri" panose="020F0502020204030204" pitchFamily="34" charset="0"/>
                              <a:cs typeface="Times New Roman" panose="02020603050405020304" pitchFamily="18" charset="0"/>
                            </a:rPr>
                            <m:t>α</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d</m:t>
                          </m:r>
                        </m:sub>
                      </m:sSub>
                      <m:nary>
                        <m:naryPr>
                          <m:chr m:val="∑"/>
                          <m:limLoc m:val="undOvr"/>
                          <m:ctrlPr>
                            <a:rPr lang="fr-FR" i="1">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a:latin typeface="Cambria Math" panose="02040503050406030204" pitchFamily="18" charset="0"/>
                              <a:ea typeface="Calibri" panose="020F0502020204030204" pitchFamily="34" charset="0"/>
                              <a:cs typeface="Times New Roman" panose="02020603050405020304" pitchFamily="18" charset="0"/>
                            </a:rPr>
                            <m:t>i</m:t>
                          </m:r>
                        </m:sub>
                        <m:sup>
                          <m:r>
                            <m:rPr>
                              <m:sty m:val="p"/>
                            </m:rPr>
                            <a:rPr lang="en-US">
                              <a:latin typeface="Cambria Math" panose="02040503050406030204" pitchFamily="18" charset="0"/>
                              <a:ea typeface="Calibri" panose="020F0502020204030204" pitchFamily="34" charset="0"/>
                              <a:cs typeface="Times New Roman" panose="02020603050405020304" pitchFamily="18" charset="0"/>
                            </a:rPr>
                            <m:t>m</m:t>
                          </m:r>
                        </m:sup>
                        <m:e>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ω</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ij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r>
                                <m:rPr>
                                  <m:sty m:val="p"/>
                                </m:rPr>
                                <a:rPr lang="en-US">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id</m:t>
                              </m:r>
                            </m:sub>
                          </m:sSub>
                        </m:e>
                      </m:nary>
                      <m:r>
                        <a:rPr lang="en-US" i="1">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FR" i="1">
                              <a:latin typeface="Cambria Math" panose="02040503050406030204" pitchFamily="18" charset="0"/>
                              <a:ea typeface="Calibri" panose="020F0502020204030204" pitchFamily="34" charset="0"/>
                              <a:cs typeface="Times New Roman" panose="02020603050405020304" pitchFamily="18" charset="0"/>
                            </a:rPr>
                          </m:ctrlPr>
                        </m:naryPr>
                        <m:sub>
                          <m:r>
                            <m:rPr>
                              <m:sty m:val="p"/>
                            </m:rPr>
                            <a:rPr lang="en-US">
                              <a:latin typeface="Cambria Math" panose="02040503050406030204" pitchFamily="18" charset="0"/>
                              <a:ea typeface="Calibri" panose="020F0502020204030204" pitchFamily="34" charset="0"/>
                              <a:cs typeface="Times New Roman" panose="02020603050405020304" pitchFamily="18" charset="0"/>
                            </a:rPr>
                            <m:t>r</m:t>
                          </m:r>
                        </m:sub>
                        <m:sup>
                          <m:r>
                            <m:rPr>
                              <m:sty m:val="p"/>
                            </m:rPr>
                            <a:rPr lang="en-US">
                              <a:latin typeface="Cambria Math" panose="02040503050406030204" pitchFamily="18" charset="0"/>
                              <a:ea typeface="Calibri" panose="020F0502020204030204" pitchFamily="34" charset="0"/>
                              <a:cs typeface="Times New Roman" panose="02020603050405020304" pitchFamily="18" charset="0"/>
                            </a:rPr>
                            <m:t>s</m:t>
                          </m:r>
                        </m:sup>
                        <m:e>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μ</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rj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sSub>
                            <m:sSubPr>
                              <m:ctrlPr>
                                <a:rPr lang="fr-FR"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latin typeface="Cambria Math" panose="02040503050406030204" pitchFamily="18" charset="0"/>
                                  <a:ea typeface="Calibri" panose="020F0502020204030204" pitchFamily="34" charset="0"/>
                                  <a:cs typeface="Times New Roman" panose="02020603050405020304" pitchFamily="18" charset="0"/>
                                </a:rPr>
                                <m:t>y</m:t>
                              </m:r>
                            </m:e>
                            <m:sub>
                              <m:r>
                                <m:rPr>
                                  <m:sty m:val="p"/>
                                </m:rPr>
                                <a:rPr lang="en-US">
                                  <a:latin typeface="Cambria Math" panose="02040503050406030204" pitchFamily="18" charset="0"/>
                                  <a:ea typeface="Calibri" panose="020F0502020204030204" pitchFamily="34" charset="0"/>
                                  <a:cs typeface="Times New Roman" panose="02020603050405020304" pitchFamily="18" charset="0"/>
                                </a:rPr>
                                <m:t>rd</m:t>
                              </m:r>
                            </m:sub>
                          </m:sSub>
                        </m:e>
                      </m:nary>
                      <m:r>
                        <a:rPr lang="en-US">
                          <a:latin typeface="Cambria Math" panose="02040503050406030204" pitchFamily="18" charset="0"/>
                          <a:ea typeface="Calibri" panose="020F0502020204030204" pitchFamily="34" charset="0"/>
                          <a:cs typeface="Times New Roman" panose="02020603050405020304" pitchFamily="18" charset="0"/>
                        </a:rPr>
                        <m:t>  ≤0</m:t>
                      </m:r>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15000"/>
                  </a:lnSpc>
                  <a:spcAft>
                    <a:spcPts val="1000"/>
                  </a:spcAft>
                </a:pPr>
                <a14:m>
                  <m:oMathPara xmlns:m="http://schemas.openxmlformats.org/officeDocument/2006/math">
                    <m:oMathParaPr>
                      <m:jc m:val="centerGroup"/>
                    </m:oMathParaPr>
                    <m:oMath xmlns:m="http://schemas.openxmlformats.org/officeDocument/2006/math">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μ</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rj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r>
                        <a:rPr lang="en-US">
                          <a:latin typeface="Cambria Math" panose="02040503050406030204" pitchFamily="18" charset="0"/>
                          <a:ea typeface="Times New Roman" panose="02020603050405020304" pitchFamily="18" charset="0"/>
                          <a:cs typeface="Times New Roman" panose="02020603050405020304" pitchFamily="18" charset="0"/>
                        </a:rPr>
                        <m:t>≥0  ∀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r</m:t>
                      </m:r>
                      <m:r>
                        <a:rPr lang="en-US">
                          <a:latin typeface="Cambria Math" panose="02040503050406030204" pitchFamily="18" charset="0"/>
                          <a:ea typeface="Times New Roman" panose="02020603050405020304" pitchFamily="18" charset="0"/>
                          <a:cs typeface="Times New Roman" panose="02020603050405020304" pitchFamily="18" charset="0"/>
                        </a:rPr>
                        <m:t>=1,2,…</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s</m:t>
                      </m:r>
                      <m:r>
                        <a:rPr lang="en-US">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indent="180340" algn="ctr">
                  <a:lnSpc>
                    <a:spcPct val="115000"/>
                  </a:lnSpc>
                  <a:spcAft>
                    <a:spcPts val="1000"/>
                  </a:spcAft>
                </a:pPr>
                <a14:m>
                  <m:oMathPara xmlns:m="http://schemas.openxmlformats.org/officeDocument/2006/math">
                    <m:oMathParaPr>
                      <m:jc m:val="centerGroup"/>
                    </m:oMathParaPr>
                    <m:oMath xmlns:m="http://schemas.openxmlformats.org/officeDocument/2006/math">
                      <m:sSubSup>
                        <m:sSubSupPr>
                          <m:ctrlPr>
                            <a:rPr lang="fr-FR" i="1">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atin typeface="Cambria Math" panose="02040503050406030204" pitchFamily="18" charset="0"/>
                              <a:ea typeface="Cambria Math" panose="02040503050406030204" pitchFamily="18" charset="0"/>
                              <a:cs typeface="Times New Roman" panose="02020603050405020304" pitchFamily="18" charset="0"/>
                            </a:rPr>
                            <m:t>ω</m:t>
                          </m:r>
                        </m:e>
                        <m:sub>
                          <m:r>
                            <m:rPr>
                              <m:sty m:val="p"/>
                            </m:rPr>
                            <a:rPr lang="en-US">
                              <a:latin typeface="Cambria Math" panose="02040503050406030204" pitchFamily="18" charset="0"/>
                              <a:ea typeface="Cambria Math" panose="02040503050406030204" pitchFamily="18" charset="0"/>
                              <a:cs typeface="Times New Roman" panose="02020603050405020304" pitchFamily="18" charset="0"/>
                            </a:rPr>
                            <m:t>ij</m:t>
                          </m:r>
                        </m:sub>
                        <m:sup>
                          <m:r>
                            <m:rPr>
                              <m:sty m:val="p"/>
                            </m:rPr>
                            <a:rPr lang="en-US">
                              <a:latin typeface="Cambria Math" panose="02040503050406030204" pitchFamily="18" charset="0"/>
                              <a:ea typeface="Cambria Math" panose="02040503050406030204" pitchFamily="18" charset="0"/>
                              <a:cs typeface="Times New Roman" panose="02020603050405020304" pitchFamily="18" charset="0"/>
                            </a:rPr>
                            <m:t>d</m:t>
                          </m:r>
                        </m:sup>
                      </m:sSubSup>
                      <m:r>
                        <a:rPr lang="en-US">
                          <a:latin typeface="Cambria Math" panose="02040503050406030204" pitchFamily="18" charset="0"/>
                          <a:ea typeface="Times New Roman" panose="02020603050405020304" pitchFamily="18" charset="0"/>
                          <a:cs typeface="Times New Roman" panose="02020603050405020304" pitchFamily="18" charset="0"/>
                        </a:rPr>
                        <m:t>≥0  ∀ </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i</m:t>
                      </m:r>
                      <m:r>
                        <a:rPr lang="en-US">
                          <a:latin typeface="Cambria Math" panose="02040503050406030204" pitchFamily="18" charset="0"/>
                          <a:ea typeface="Times New Roman" panose="02020603050405020304" pitchFamily="18" charset="0"/>
                          <a:cs typeface="Times New Roman" panose="02020603050405020304" pitchFamily="18" charset="0"/>
                        </a:rPr>
                        <m:t>=1,2,…</m:t>
                      </m:r>
                      <m:r>
                        <m:rPr>
                          <m:sty m:val="p"/>
                        </m:rPr>
                        <a:rPr lang="en-US">
                          <a:latin typeface="Cambria Math" panose="02040503050406030204" pitchFamily="18" charset="0"/>
                          <a:ea typeface="Times New Roman" panose="02020603050405020304" pitchFamily="18" charset="0"/>
                          <a:cs typeface="Times New Roman" panose="02020603050405020304" pitchFamily="18" charset="0"/>
                        </a:rPr>
                        <m:t>m</m:t>
                      </m:r>
                      <m:r>
                        <a:rPr lang="en-US">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1" name="Rectangle 20">
                <a:extLst>
                  <a:ext uri="{FF2B5EF4-FFF2-40B4-BE49-F238E27FC236}">
                    <a16:creationId xmlns:a16="http://schemas.microsoft.com/office/drawing/2014/main" id="{981A1B5E-59AF-41F3-A869-77830424E6AE}"/>
                  </a:ext>
                </a:extLst>
              </p:cNvPr>
              <p:cNvSpPr>
                <a:spLocks noRot="1" noChangeAspect="1" noMove="1" noResize="1" noEditPoints="1" noAdjustHandles="1" noChangeArrowheads="1" noChangeShapeType="1" noTextEdit="1"/>
              </p:cNvSpPr>
              <p:nvPr/>
            </p:nvSpPr>
            <p:spPr>
              <a:xfrm>
                <a:off x="3007704" y="1570595"/>
                <a:ext cx="6096000" cy="5089791"/>
              </a:xfrm>
              <a:prstGeom prst="rect">
                <a:avLst/>
              </a:prstGeom>
              <a:blipFill>
                <a:blip r:embed="rId2"/>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Game Cross Efficiency 1/2</a:t>
            </a:r>
          </a:p>
        </p:txBody>
      </p:sp>
      <p:sp>
        <p:nvSpPr>
          <p:cNvPr id="10" name="Callout: Bent Line with Border and Accent Bar 9">
            <a:extLst>
              <a:ext uri="{FF2B5EF4-FFF2-40B4-BE49-F238E27FC236}">
                <a16:creationId xmlns:a16="http://schemas.microsoft.com/office/drawing/2014/main" id="{10C29808-221F-478C-953C-0B5C1413A813}"/>
              </a:ext>
            </a:extLst>
          </p:cNvPr>
          <p:cNvSpPr/>
          <p:nvPr/>
        </p:nvSpPr>
        <p:spPr>
          <a:xfrm>
            <a:off x="8445245" y="4580441"/>
            <a:ext cx="3433986" cy="688984"/>
          </a:xfrm>
          <a:prstGeom prst="accentBorderCallout2">
            <a:avLst>
              <a:gd name="adj1" fmla="val 18750"/>
              <a:gd name="adj2" fmla="val -8333"/>
              <a:gd name="adj3" fmla="val 18750"/>
              <a:gd name="adj4" fmla="val -16667"/>
              <a:gd name="adj5" fmla="val 53526"/>
              <a:gd name="adj6" fmla="val -2575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latin typeface="Times New Roman" panose="02020603050405020304" pitchFamily="18" charset="0"/>
                <a:cs typeface="Times New Roman" panose="02020603050405020304" pitchFamily="18" charset="0"/>
              </a:rPr>
              <a:t>Ensure the Non-deviation from the Nash equilibrium solution </a:t>
            </a:r>
          </a:p>
        </p:txBody>
      </p:sp>
      <p:sp>
        <p:nvSpPr>
          <p:cNvPr id="12" name="Oval 11">
            <a:extLst>
              <a:ext uri="{FF2B5EF4-FFF2-40B4-BE49-F238E27FC236}">
                <a16:creationId xmlns:a16="http://schemas.microsoft.com/office/drawing/2014/main" id="{721615BE-76DD-416E-9E5A-2CEA9190C6EA}"/>
              </a:ext>
            </a:extLst>
          </p:cNvPr>
          <p:cNvSpPr/>
          <p:nvPr/>
        </p:nvSpPr>
        <p:spPr>
          <a:xfrm>
            <a:off x="4304100" y="4580441"/>
            <a:ext cx="3270142" cy="96089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795BE6-C8AE-461A-84F3-F2C2B29AD7D1}"/>
              </a:ext>
            </a:extLst>
          </p:cNvPr>
          <p:cNvSpPr/>
          <p:nvPr/>
        </p:nvSpPr>
        <p:spPr>
          <a:xfrm>
            <a:off x="5483439" y="1734518"/>
            <a:ext cx="1565329" cy="776207"/>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Callout: Bent Line with Border and Accent Bar 13">
            <a:extLst>
              <a:ext uri="{FF2B5EF4-FFF2-40B4-BE49-F238E27FC236}">
                <a16:creationId xmlns:a16="http://schemas.microsoft.com/office/drawing/2014/main" id="{D9B8BED3-2524-479A-80EA-E0A83FDFBB43}"/>
              </a:ext>
            </a:extLst>
          </p:cNvPr>
          <p:cNvSpPr/>
          <p:nvPr/>
        </p:nvSpPr>
        <p:spPr>
          <a:xfrm>
            <a:off x="8329227" y="1509973"/>
            <a:ext cx="2891545" cy="551302"/>
          </a:xfrm>
          <a:prstGeom prst="accentBorderCallout2">
            <a:avLst>
              <a:gd name="adj1" fmla="val 18750"/>
              <a:gd name="adj2" fmla="val -8333"/>
              <a:gd name="adj3" fmla="val 18750"/>
              <a:gd name="adj4" fmla="val -16667"/>
              <a:gd name="adj5" fmla="val 73709"/>
              <a:gd name="adj6" fmla="val -49030"/>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Payoffs</a:t>
            </a:r>
          </a:p>
        </p:txBody>
      </p:sp>
      <p:sp>
        <p:nvSpPr>
          <p:cNvPr id="22" name="Oval 21">
            <a:extLst>
              <a:ext uri="{FF2B5EF4-FFF2-40B4-BE49-F238E27FC236}">
                <a16:creationId xmlns:a16="http://schemas.microsoft.com/office/drawing/2014/main" id="{909E6C86-DF59-49B7-BC93-D0070F65B3CF}"/>
              </a:ext>
            </a:extLst>
          </p:cNvPr>
          <p:cNvSpPr/>
          <p:nvPr/>
        </p:nvSpPr>
        <p:spPr>
          <a:xfrm>
            <a:off x="4835471" y="5541336"/>
            <a:ext cx="526943" cy="946485"/>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Callout: Bent Line 22">
            <a:extLst>
              <a:ext uri="{FF2B5EF4-FFF2-40B4-BE49-F238E27FC236}">
                <a16:creationId xmlns:a16="http://schemas.microsoft.com/office/drawing/2014/main" id="{09C9BFD3-5A44-4EB2-918C-E60A52D4BAA5}"/>
              </a:ext>
            </a:extLst>
          </p:cNvPr>
          <p:cNvSpPr/>
          <p:nvPr/>
        </p:nvSpPr>
        <p:spPr>
          <a:xfrm>
            <a:off x="1528573" y="4580441"/>
            <a:ext cx="1904524" cy="688984"/>
          </a:xfrm>
          <a:prstGeom prst="borderCallout2">
            <a:avLst>
              <a:gd name="adj1" fmla="val 27748"/>
              <a:gd name="adj2" fmla="val 100711"/>
              <a:gd name="adj3" fmla="val 25498"/>
              <a:gd name="adj4" fmla="val 119231"/>
              <a:gd name="adj5" fmla="val 186731"/>
              <a:gd name="adj6" fmla="val 172234"/>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rtlCol="0" anchor="ctr" anchorCtr="0"/>
          <a:lstStyle/>
          <a:p>
            <a:pPr algn="ctr"/>
            <a:r>
              <a:rPr lang="en-US" dirty="0">
                <a:latin typeface="Times New Roman" panose="02020603050405020304" pitchFamily="18" charset="0"/>
                <a:cs typeface="Times New Roman" panose="02020603050405020304" pitchFamily="18" charset="0"/>
              </a:rPr>
              <a:t>Strategy set </a:t>
            </a:r>
          </a:p>
        </p:txBody>
      </p:sp>
      <p:sp>
        <p:nvSpPr>
          <p:cNvPr id="24" name="Title 1">
            <a:extLst>
              <a:ext uri="{FF2B5EF4-FFF2-40B4-BE49-F238E27FC236}">
                <a16:creationId xmlns:a16="http://schemas.microsoft.com/office/drawing/2014/main" id="{595FC715-CC1E-4F46-AE70-4F5C0CC3425C}"/>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104325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Game Cross Efficiency 2/2</a:t>
            </a:r>
            <a:endParaRPr lang="fr-FR"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897040" y="2057788"/>
            <a:ext cx="7211175" cy="2904792"/>
          </a:xfrm>
          <a:prstGeom prst="rect">
            <a:avLst/>
          </a:prstGeom>
        </p:spPr>
      </p:pic>
      <p:sp>
        <p:nvSpPr>
          <p:cNvPr id="9" name="Flowchart: Connector 8">
            <a:extLst>
              <a:ext uri="{FF2B5EF4-FFF2-40B4-BE49-F238E27FC236}">
                <a16:creationId xmlns:a16="http://schemas.microsoft.com/office/drawing/2014/main" id="{CF1178C0-132F-4164-953D-470F18B23F61}"/>
              </a:ext>
            </a:extLst>
          </p:cNvPr>
          <p:cNvSpPr/>
          <p:nvPr/>
        </p:nvSpPr>
        <p:spPr>
          <a:xfrm>
            <a:off x="8617058" y="2789695"/>
            <a:ext cx="278969" cy="232473"/>
          </a:xfrm>
          <a:prstGeom prst="flowChartConnector">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Callout: Bent Line with Border and Accent Bar 9">
            <a:extLst>
              <a:ext uri="{FF2B5EF4-FFF2-40B4-BE49-F238E27FC236}">
                <a16:creationId xmlns:a16="http://schemas.microsoft.com/office/drawing/2014/main" id="{C9D3FDAB-F6C9-41B9-95A2-DB864662A7AC}"/>
              </a:ext>
            </a:extLst>
          </p:cNvPr>
          <p:cNvSpPr/>
          <p:nvPr/>
        </p:nvSpPr>
        <p:spPr>
          <a:xfrm>
            <a:off x="9984227" y="1532169"/>
            <a:ext cx="1871975" cy="745662"/>
          </a:xfrm>
          <a:prstGeom prst="accentBorderCallout2">
            <a:avLst>
              <a:gd name="adj1" fmla="val 18750"/>
              <a:gd name="adj2" fmla="val -8333"/>
              <a:gd name="adj3" fmla="val 18750"/>
              <a:gd name="adj4" fmla="val -16667"/>
              <a:gd name="adj5" fmla="val 176283"/>
              <a:gd name="adj6" fmla="val -61803"/>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Simple Average Cross Efficiency </a:t>
            </a:r>
          </a:p>
        </p:txBody>
      </p:sp>
      <p:sp>
        <p:nvSpPr>
          <p:cNvPr id="11" name="Oval 10">
            <a:extLst>
              <a:ext uri="{FF2B5EF4-FFF2-40B4-BE49-F238E27FC236}">
                <a16:creationId xmlns:a16="http://schemas.microsoft.com/office/drawing/2014/main" id="{F5EF6D80-C839-4D34-B698-FE1602332624}"/>
              </a:ext>
            </a:extLst>
          </p:cNvPr>
          <p:cNvSpPr/>
          <p:nvPr/>
        </p:nvSpPr>
        <p:spPr>
          <a:xfrm>
            <a:off x="5021451" y="4169297"/>
            <a:ext cx="1317356" cy="449197"/>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Callout: Bent Line with Border and Accent Bar 11">
            <a:extLst>
              <a:ext uri="{FF2B5EF4-FFF2-40B4-BE49-F238E27FC236}">
                <a16:creationId xmlns:a16="http://schemas.microsoft.com/office/drawing/2014/main" id="{8388FD37-5692-40AE-A64C-CD2371CF6070}"/>
              </a:ext>
            </a:extLst>
          </p:cNvPr>
          <p:cNvSpPr/>
          <p:nvPr/>
        </p:nvSpPr>
        <p:spPr>
          <a:xfrm>
            <a:off x="7392692" y="5346915"/>
            <a:ext cx="2278250" cy="619932"/>
          </a:xfrm>
          <a:prstGeom prst="accentBorderCallout2">
            <a:avLst>
              <a:gd name="adj1" fmla="val 18750"/>
              <a:gd name="adj2" fmla="val -8333"/>
              <a:gd name="adj3" fmla="val 18750"/>
              <a:gd name="adj4" fmla="val -16667"/>
              <a:gd name="adj5" fmla="val -135000"/>
              <a:gd name="adj6" fmla="val -59592"/>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Stopping condition</a:t>
            </a:r>
          </a:p>
        </p:txBody>
      </p:sp>
      <p:sp>
        <p:nvSpPr>
          <p:cNvPr id="13" name="Title 1">
            <a:extLst>
              <a:ext uri="{FF2B5EF4-FFF2-40B4-BE49-F238E27FC236}">
                <a16:creationId xmlns:a16="http://schemas.microsoft.com/office/drawing/2014/main" id="{CCDCA82B-4041-44A8-939F-4FFABB6BB76E}"/>
              </a:ext>
            </a:extLst>
          </p:cNvPr>
          <p:cNvSpPr txBox="1">
            <a:spLocks/>
          </p:cNvSpPr>
          <p:nvPr/>
        </p:nvSpPr>
        <p:spPr>
          <a:xfrm>
            <a:off x="1580827" y="6448222"/>
            <a:ext cx="10606339" cy="409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latin typeface="Times New Roman" panose="02020603050405020304" pitchFamily="18" charset="0"/>
                <a:cs typeface="Times New Roman" panose="02020603050405020304" pitchFamily="18" charset="0"/>
              </a:rPr>
              <a:t>BADEM Tunis Business School                                                                                                                                                                                       Saturday 08</a:t>
            </a:r>
            <a:r>
              <a:rPr lang="en-US" sz="1100" b="1" baseline="30000" dirty="0">
                <a:latin typeface="Times New Roman" panose="02020603050405020304" pitchFamily="18" charset="0"/>
                <a:cs typeface="Times New Roman" panose="02020603050405020304" pitchFamily="18" charset="0"/>
              </a:rPr>
              <a:t>th</a:t>
            </a:r>
            <a:r>
              <a:rPr lang="en-US" sz="1100" b="1" dirty="0">
                <a:latin typeface="Times New Roman" panose="02020603050405020304" pitchFamily="18" charset="0"/>
                <a:cs typeface="Times New Roman" panose="02020603050405020304" pitchFamily="18" charset="0"/>
              </a:rPr>
              <a:t> 2017</a:t>
            </a:r>
          </a:p>
        </p:txBody>
      </p:sp>
    </p:spTree>
    <p:extLst>
      <p:ext uri="{BB962C8B-B14F-4D97-AF65-F5344CB8AC3E}">
        <p14:creationId xmlns:p14="http://schemas.microsoft.com/office/powerpoint/2010/main" val="400228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7787</TotalTime>
  <Words>1997</Words>
  <Application>Microsoft Office PowerPoint</Application>
  <PresentationFormat>Widescreen</PresentationFormat>
  <Paragraphs>524</Paragraphs>
  <Slides>23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Century Gothic</vt:lpstr>
      <vt:lpstr>Nimbus Roman No9 L</vt:lpstr>
      <vt:lpstr>Times New Roman</vt:lpstr>
      <vt:lpstr>Wingdings</vt:lpstr>
      <vt:lpstr>Wingdings 3</vt:lpstr>
      <vt:lpstr>Wisp</vt:lpstr>
      <vt:lpstr>DEA GAME CROSS-EFFICIENCY APPROACH TO PORTFOLIO SELECTION </vt:lpstr>
      <vt:lpstr>Outlines</vt:lpstr>
      <vt:lpstr>Context &amp; objectives </vt:lpstr>
      <vt:lpstr>Contributions </vt:lpstr>
      <vt:lpstr>DEA &amp; Cross Efficiency 1/3</vt:lpstr>
      <vt:lpstr>DEA &amp; Cross Efficiency 2/3</vt:lpstr>
      <vt:lpstr> </vt:lpstr>
      <vt:lpstr>Game Cross Efficiency 1/2</vt:lpstr>
      <vt:lpstr>Game Cross Efficiency 2/2</vt:lpstr>
      <vt:lpstr>Portfolio Selection: A DEA Approach</vt:lpstr>
      <vt:lpstr>Portfolio Construction </vt:lpstr>
      <vt:lpstr>Results and Discussion </vt:lpstr>
      <vt:lpstr>Results and Discussion </vt:lpstr>
      <vt:lpstr>Results and Discussion </vt:lpstr>
      <vt:lpstr>Results and Discussion </vt:lpstr>
      <vt:lpstr>Mean Cross Portfolio </vt:lpstr>
      <vt:lpstr>Results and Discussion </vt:lpstr>
      <vt:lpstr>Results and Discussion </vt:lpstr>
      <vt:lpstr>Conclusion &amp; Future research </vt:lpstr>
      <vt:lpstr>DEA GAME CROSS-EFFICIENCY APPROACH TO PORTFOLIO SELECTION </vt:lpstr>
      <vt:lpstr>Backup </vt:lpstr>
      <vt:lpstr>Backup </vt:lpstr>
      <vt:lpstr>Backup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 Scheduling</dc:title>
  <dc:creator>soufiane</dc:creator>
  <cp:lastModifiedBy>soufiane</cp:lastModifiedBy>
  <cp:revision>73</cp:revision>
  <dcterms:created xsi:type="dcterms:W3CDTF">2016-02-12T22:24:40Z</dcterms:created>
  <dcterms:modified xsi:type="dcterms:W3CDTF">2017-07-16T22:34:41Z</dcterms:modified>
</cp:coreProperties>
</file>