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Inter" charset="1" panose="020B0502030000000004"/>
      <p:regular r:id="rId23"/>
    </p:embeddedFont>
    <p:embeddedFont>
      <p:font typeface="Inter Bold" charset="1" panose="020B08020300000000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sp>
        <p:nvSpPr>
          <p:cNvPr name="TextBox 2" id="2"/>
          <p:cNvSpPr txBox="true"/>
          <p:nvPr/>
        </p:nvSpPr>
        <p:spPr>
          <a:xfrm rot="0">
            <a:off x="918670" y="1088072"/>
            <a:ext cx="11029040" cy="6506614"/>
          </a:xfrm>
          <a:prstGeom prst="rect">
            <a:avLst/>
          </a:prstGeom>
        </p:spPr>
        <p:txBody>
          <a:bodyPr anchor="t" rtlCol="false" tIns="0" lIns="0" bIns="0" rIns="0">
            <a:spAutoFit/>
          </a:bodyPr>
          <a:lstStyle/>
          <a:p>
            <a:pPr algn="l">
              <a:lnSpc>
                <a:spcPts val="12607"/>
              </a:lnSpc>
            </a:pPr>
            <a:r>
              <a:rPr lang="en-US" sz="12864">
                <a:solidFill>
                  <a:srgbClr val="294733"/>
                </a:solidFill>
                <a:latin typeface="Inter"/>
              </a:rPr>
              <a:t>Hotel</a:t>
            </a:r>
          </a:p>
          <a:p>
            <a:pPr algn="l">
              <a:lnSpc>
                <a:spcPts val="12607"/>
              </a:lnSpc>
            </a:pPr>
            <a:r>
              <a:rPr lang="en-US" sz="12864">
                <a:solidFill>
                  <a:srgbClr val="294733"/>
                </a:solidFill>
                <a:latin typeface="Inter"/>
              </a:rPr>
              <a:t>Reservation</a:t>
            </a:r>
          </a:p>
          <a:p>
            <a:pPr algn="l">
              <a:lnSpc>
                <a:spcPts val="12607"/>
              </a:lnSpc>
            </a:pPr>
            <a:r>
              <a:rPr lang="en-US" sz="12864">
                <a:solidFill>
                  <a:srgbClr val="294733"/>
                </a:solidFill>
                <a:latin typeface="Inter"/>
              </a:rPr>
              <a:t>Analysis with</a:t>
            </a:r>
          </a:p>
          <a:p>
            <a:pPr algn="l">
              <a:lnSpc>
                <a:spcPts val="12607"/>
              </a:lnSpc>
            </a:pPr>
            <a:r>
              <a:rPr lang="en-US" sz="12864">
                <a:solidFill>
                  <a:srgbClr val="294733"/>
                </a:solidFill>
                <a:latin typeface="Inter"/>
              </a:rPr>
              <a:t>SQL</a:t>
            </a:r>
          </a:p>
        </p:txBody>
      </p:sp>
      <p:sp>
        <p:nvSpPr>
          <p:cNvPr name="Freeform 3" id="3"/>
          <p:cNvSpPr/>
          <p:nvPr/>
        </p:nvSpPr>
        <p:spPr>
          <a:xfrm flipH="false" flipV="false" rot="0">
            <a:off x="11654172" y="1227568"/>
            <a:ext cx="6633828" cy="5970446"/>
          </a:xfrm>
          <a:custGeom>
            <a:avLst/>
            <a:gdLst/>
            <a:ahLst/>
            <a:cxnLst/>
            <a:rect r="r" b="b" t="t" l="l"/>
            <a:pathLst>
              <a:path h="5970446" w="6633828">
                <a:moveTo>
                  <a:pt x="0" y="0"/>
                </a:moveTo>
                <a:lnTo>
                  <a:pt x="6633828" y="0"/>
                </a:lnTo>
                <a:lnTo>
                  <a:pt x="6633828" y="5970446"/>
                </a:lnTo>
                <a:lnTo>
                  <a:pt x="0" y="59704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1277922" y="8631483"/>
            <a:ext cx="6302304" cy="968305"/>
          </a:xfrm>
          <a:prstGeom prst="rect">
            <a:avLst/>
          </a:prstGeom>
        </p:spPr>
        <p:txBody>
          <a:bodyPr anchor="t" rtlCol="false" tIns="0" lIns="0" bIns="0" rIns="0">
            <a:spAutoFit/>
          </a:bodyPr>
          <a:lstStyle/>
          <a:p>
            <a:pPr algn="r">
              <a:lnSpc>
                <a:spcPts val="7532"/>
              </a:lnSpc>
            </a:pPr>
            <a:r>
              <a:rPr lang="en-US" sz="6607">
                <a:solidFill>
                  <a:srgbClr val="294733"/>
                </a:solidFill>
                <a:latin typeface="Inter"/>
              </a:rPr>
              <a:t>Okeke Princess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sp>
        <p:nvSpPr>
          <p:cNvPr name="TextBox 2" id="2"/>
          <p:cNvSpPr txBox="true"/>
          <p:nvPr/>
        </p:nvSpPr>
        <p:spPr>
          <a:xfrm rot="0">
            <a:off x="3631307" y="2517173"/>
            <a:ext cx="11025386"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Inter"/>
              </a:rPr>
              <a:t>8. What is the most common market segment type for reservations?</a:t>
            </a:r>
          </a:p>
        </p:txBody>
      </p:sp>
      <p:grpSp>
        <p:nvGrpSpPr>
          <p:cNvPr name="Group 3" id="3"/>
          <p:cNvGrpSpPr/>
          <p:nvPr/>
        </p:nvGrpSpPr>
        <p:grpSpPr>
          <a:xfrm rot="0">
            <a:off x="1665097" y="3551679"/>
            <a:ext cx="15777590" cy="6203064"/>
            <a:chOff x="0" y="0"/>
            <a:chExt cx="21036786" cy="8270752"/>
          </a:xfrm>
        </p:grpSpPr>
        <p:grpSp>
          <p:nvGrpSpPr>
            <p:cNvPr name="Group 4" id="4"/>
            <p:cNvGrpSpPr/>
            <p:nvPr/>
          </p:nvGrpSpPr>
          <p:grpSpPr>
            <a:xfrm rot="0">
              <a:off x="0" y="0"/>
              <a:ext cx="21036786" cy="8270752"/>
              <a:chOff x="0" y="0"/>
              <a:chExt cx="4155415" cy="1633729"/>
            </a:xfrm>
          </p:grpSpPr>
          <p:sp>
            <p:nvSpPr>
              <p:cNvPr name="Freeform 5" id="5"/>
              <p:cNvSpPr/>
              <p:nvPr/>
            </p:nvSpPr>
            <p:spPr>
              <a:xfrm flipH="false" flipV="false" rot="0">
                <a:off x="0" y="0"/>
                <a:ext cx="4155415" cy="1633729"/>
              </a:xfrm>
              <a:custGeom>
                <a:avLst/>
                <a:gdLst/>
                <a:ahLst/>
                <a:cxnLst/>
                <a:rect r="r" b="b" t="t" l="l"/>
                <a:pathLst>
                  <a:path h="1633729" w="4155415">
                    <a:moveTo>
                      <a:pt x="0" y="0"/>
                    </a:moveTo>
                    <a:lnTo>
                      <a:pt x="4155415" y="0"/>
                    </a:lnTo>
                    <a:lnTo>
                      <a:pt x="4155415" y="1633729"/>
                    </a:lnTo>
                    <a:lnTo>
                      <a:pt x="0" y="1633729"/>
                    </a:lnTo>
                    <a:close/>
                  </a:path>
                </a:pathLst>
              </a:custGeom>
              <a:solidFill>
                <a:srgbClr val="FFFFFF"/>
              </a:solidFill>
            </p:spPr>
          </p:sp>
          <p:sp>
            <p:nvSpPr>
              <p:cNvPr name="TextBox 6" id="6"/>
              <p:cNvSpPr txBox="true"/>
              <p:nvPr/>
            </p:nvSpPr>
            <p:spPr>
              <a:xfrm>
                <a:off x="0" y="-38100"/>
                <a:ext cx="4155415" cy="1671829"/>
              </a:xfrm>
              <a:prstGeom prst="rect">
                <a:avLst/>
              </a:prstGeom>
            </p:spPr>
            <p:txBody>
              <a:bodyPr anchor="ctr" rtlCol="false" tIns="50800" lIns="50800" bIns="50800" rIns="50800"/>
              <a:lstStyle/>
              <a:p>
                <a:pPr algn="ctr">
                  <a:lnSpc>
                    <a:spcPts val="2520"/>
                  </a:lnSpc>
                </a:pPr>
              </a:p>
            </p:txBody>
          </p:sp>
        </p:grpSp>
        <p:sp>
          <p:nvSpPr>
            <p:cNvPr name="TextBox 7" id="7"/>
            <p:cNvSpPr txBox="true"/>
            <p:nvPr/>
          </p:nvSpPr>
          <p:spPr>
            <a:xfrm rot="0">
              <a:off x="283438" y="169547"/>
              <a:ext cx="20469910" cy="7884033"/>
            </a:xfrm>
            <a:prstGeom prst="rect">
              <a:avLst/>
            </a:prstGeom>
          </p:spPr>
          <p:txBody>
            <a:bodyPr anchor="t" rtlCol="false" tIns="0" lIns="0" bIns="0" rIns="0">
              <a:spAutoFit/>
            </a:bodyPr>
            <a:lstStyle/>
            <a:p>
              <a:pPr algn="l">
                <a:lnSpc>
                  <a:spcPts val="3653"/>
                </a:lnSpc>
              </a:pPr>
              <a:r>
                <a:rPr lang="en-US" sz="2610">
                  <a:solidFill>
                    <a:srgbClr val="5271FF"/>
                  </a:solidFill>
                  <a:latin typeface="Inter"/>
                </a:rPr>
                <a:t>SELECT</a:t>
              </a:r>
              <a:r>
                <a:rPr lang="en-US" sz="2610">
                  <a:solidFill>
                    <a:srgbClr val="000000"/>
                  </a:solidFill>
                  <a:latin typeface="Inter"/>
                </a:rPr>
                <a:t> </a:t>
              </a:r>
            </a:p>
            <a:p>
              <a:pPr algn="l">
                <a:lnSpc>
                  <a:spcPts val="3653"/>
                </a:lnSpc>
              </a:pPr>
              <a:r>
                <a:rPr lang="en-US" sz="2610">
                  <a:solidFill>
                    <a:srgbClr val="000000"/>
                  </a:solidFill>
                  <a:latin typeface="Inter"/>
                </a:rPr>
                <a:t>           market_segment_type, </a:t>
              </a:r>
            </a:p>
            <a:p>
              <a:pPr algn="l">
                <a:lnSpc>
                  <a:spcPts val="3653"/>
                </a:lnSpc>
              </a:pPr>
              <a:r>
                <a:rPr lang="en-US" sz="2610">
                  <a:solidFill>
                    <a:srgbClr val="000000"/>
                  </a:solidFill>
                  <a:latin typeface="Inter"/>
                </a:rPr>
                <a:t>           </a:t>
              </a:r>
              <a:r>
                <a:rPr lang="en-US" sz="2610">
                  <a:solidFill>
                    <a:srgbClr val="5271FF"/>
                  </a:solidFill>
                  <a:latin typeface="Inter"/>
                </a:rPr>
                <a:t>COUNT</a:t>
              </a:r>
              <a:r>
                <a:rPr lang="en-US" sz="2610">
                  <a:solidFill>
                    <a:srgbClr val="000000"/>
                  </a:solidFill>
                  <a:latin typeface="Inter"/>
                </a:rPr>
                <a:t>(market_segment_type) </a:t>
              </a:r>
              <a:r>
                <a:rPr lang="en-US" sz="2610">
                  <a:solidFill>
                    <a:srgbClr val="5271FF"/>
                  </a:solidFill>
                  <a:latin typeface="Inter"/>
                </a:rPr>
                <a:t>AS</a:t>
              </a:r>
              <a:r>
                <a:rPr lang="en-US" sz="2610">
                  <a:solidFill>
                    <a:srgbClr val="000000"/>
                  </a:solidFill>
                  <a:latin typeface="Inter"/>
                </a:rPr>
                <a:t> segment_count</a:t>
              </a:r>
            </a:p>
            <a:p>
              <a:pPr algn="l">
                <a:lnSpc>
                  <a:spcPts val="3653"/>
                </a:lnSpc>
              </a:pPr>
              <a:r>
                <a:rPr lang="en-US" sz="2610">
                  <a:solidFill>
                    <a:srgbClr val="5271FF"/>
                  </a:solidFill>
                  <a:latin typeface="Inter"/>
                </a:rPr>
                <a:t>FROM</a:t>
              </a:r>
            </a:p>
            <a:p>
              <a:pPr algn="l">
                <a:lnSpc>
                  <a:spcPts val="3653"/>
                </a:lnSpc>
              </a:pPr>
              <a:r>
                <a:rPr lang="en-US" sz="2610">
                  <a:solidFill>
                    <a:srgbClr val="000000"/>
                  </a:solidFill>
                  <a:latin typeface="Inter"/>
                </a:rPr>
                <a:t>           </a:t>
              </a:r>
              <a:r>
                <a:rPr lang="en-US" sz="2610">
                  <a:solidFill>
                    <a:srgbClr val="00BF63"/>
                  </a:solidFill>
                  <a:latin typeface="Inter"/>
                </a:rPr>
                <a:t>`data-analytics-409012.Hotel_Reservation.hotel_reservation`</a:t>
              </a:r>
            </a:p>
            <a:p>
              <a:pPr algn="l">
                <a:lnSpc>
                  <a:spcPts val="3653"/>
                </a:lnSpc>
              </a:pPr>
              <a:r>
                <a:rPr lang="en-US" sz="2610">
                  <a:solidFill>
                    <a:srgbClr val="5271FF"/>
                  </a:solidFill>
                  <a:latin typeface="Inter"/>
                </a:rPr>
                <a:t>GROUP BY</a:t>
              </a:r>
              <a:r>
                <a:rPr lang="en-US" sz="2610">
                  <a:solidFill>
                    <a:srgbClr val="000000"/>
                  </a:solidFill>
                  <a:latin typeface="Inter"/>
                </a:rPr>
                <a:t> </a:t>
              </a:r>
            </a:p>
            <a:p>
              <a:pPr algn="l">
                <a:lnSpc>
                  <a:spcPts val="3653"/>
                </a:lnSpc>
              </a:pPr>
              <a:r>
                <a:rPr lang="en-US" sz="2610">
                  <a:solidFill>
                    <a:srgbClr val="000000"/>
                  </a:solidFill>
                  <a:latin typeface="Inter"/>
                </a:rPr>
                <a:t>             market_segment_type</a:t>
              </a:r>
            </a:p>
            <a:p>
              <a:pPr algn="l">
                <a:lnSpc>
                  <a:spcPts val="3653"/>
                </a:lnSpc>
              </a:pPr>
              <a:r>
                <a:rPr lang="en-US" sz="2610">
                  <a:solidFill>
                    <a:srgbClr val="5271FF"/>
                  </a:solidFill>
                  <a:latin typeface="Inter"/>
                </a:rPr>
                <a:t>ORDER BY</a:t>
              </a:r>
              <a:r>
                <a:rPr lang="en-US" sz="2610">
                  <a:solidFill>
                    <a:srgbClr val="000000"/>
                  </a:solidFill>
                  <a:latin typeface="Inter"/>
                </a:rPr>
                <a:t> </a:t>
              </a:r>
            </a:p>
            <a:p>
              <a:pPr algn="l">
                <a:lnSpc>
                  <a:spcPts val="3653"/>
                </a:lnSpc>
              </a:pPr>
              <a:r>
                <a:rPr lang="en-US" sz="2610">
                  <a:solidFill>
                    <a:srgbClr val="000000"/>
                  </a:solidFill>
                  <a:latin typeface="Inter"/>
                </a:rPr>
                <a:t>             segment_count </a:t>
              </a:r>
              <a:r>
                <a:rPr lang="en-US" sz="2610">
                  <a:solidFill>
                    <a:srgbClr val="5271FF"/>
                  </a:solidFill>
                  <a:latin typeface="Inter"/>
                </a:rPr>
                <a:t>DESC</a:t>
              </a:r>
            </a:p>
            <a:p>
              <a:pPr algn="l">
                <a:lnSpc>
                  <a:spcPts val="3653"/>
                </a:lnSpc>
              </a:pPr>
              <a:r>
                <a:rPr lang="en-US" sz="2610">
                  <a:solidFill>
                    <a:srgbClr val="000000"/>
                  </a:solidFill>
                  <a:latin typeface="Inter"/>
                </a:rPr>
                <a:t> </a:t>
              </a:r>
              <a:r>
                <a:rPr lang="en-US" sz="2610">
                  <a:solidFill>
                    <a:srgbClr val="5271FF"/>
                  </a:solidFill>
                  <a:latin typeface="Inter"/>
                </a:rPr>
                <a:t>LIMIT</a:t>
              </a:r>
              <a:r>
                <a:rPr lang="en-US" sz="2610">
                  <a:solidFill>
                    <a:srgbClr val="000000"/>
                  </a:solidFill>
                  <a:latin typeface="Inter"/>
                </a:rPr>
                <a:t> </a:t>
              </a:r>
              <a:r>
                <a:rPr lang="en-US" sz="2610">
                  <a:solidFill>
                    <a:srgbClr val="FF3131"/>
                  </a:solidFill>
                  <a:latin typeface="Inter"/>
                </a:rPr>
                <a:t>1</a:t>
              </a:r>
              <a:r>
                <a:rPr lang="en-US" sz="2610">
                  <a:solidFill>
                    <a:srgbClr val="000000"/>
                  </a:solidFill>
                  <a:latin typeface="Inter"/>
                </a:rPr>
                <a:t>;</a:t>
              </a:r>
            </a:p>
            <a:p>
              <a:pPr algn="ctr">
                <a:lnSpc>
                  <a:spcPts val="3653"/>
                </a:lnSpc>
              </a:pPr>
            </a:p>
            <a:p>
              <a:pPr algn="ctr">
                <a:lnSpc>
                  <a:spcPts val="3653"/>
                </a:lnSpc>
              </a:pPr>
            </a:p>
            <a:p>
              <a:pPr algn="ctr">
                <a:lnSpc>
                  <a:spcPts val="3653"/>
                </a:lnSpc>
                <a:spcBef>
                  <a:spcPct val="0"/>
                </a:spcBef>
              </a:pPr>
            </a:p>
          </p:txBody>
        </p:sp>
      </p:grpSp>
      <p:grpSp>
        <p:nvGrpSpPr>
          <p:cNvPr name="Group 8" id="8"/>
          <p:cNvGrpSpPr/>
          <p:nvPr/>
        </p:nvGrpSpPr>
        <p:grpSpPr>
          <a:xfrm rot="0">
            <a:off x="7828040" y="7993638"/>
            <a:ext cx="3451704" cy="1264662"/>
            <a:chOff x="0" y="0"/>
            <a:chExt cx="4602272" cy="1686216"/>
          </a:xfrm>
        </p:grpSpPr>
        <p:sp>
          <p:nvSpPr>
            <p:cNvPr name="Freeform 9" id="9"/>
            <p:cNvSpPr/>
            <p:nvPr/>
          </p:nvSpPr>
          <p:spPr>
            <a:xfrm flipH="false" flipV="false" rot="0">
              <a:off x="0" y="0"/>
              <a:ext cx="4602272" cy="1686216"/>
            </a:xfrm>
            <a:custGeom>
              <a:avLst/>
              <a:gdLst/>
              <a:ahLst/>
              <a:cxnLst/>
              <a:rect r="r" b="b" t="t" l="l"/>
              <a:pathLst>
                <a:path h="1686216" w="4602272">
                  <a:moveTo>
                    <a:pt x="0" y="0"/>
                  </a:moveTo>
                  <a:lnTo>
                    <a:pt x="4602272" y="0"/>
                  </a:lnTo>
                  <a:lnTo>
                    <a:pt x="4602272" y="1686216"/>
                  </a:lnTo>
                  <a:lnTo>
                    <a:pt x="0" y="1686216"/>
                  </a:lnTo>
                  <a:lnTo>
                    <a:pt x="0" y="0"/>
                  </a:lnTo>
                  <a:close/>
                </a:path>
              </a:pathLst>
            </a:custGeom>
            <a:blipFill>
              <a:blip r:embed="rId2">
                <a:extLst>
                  <a:ext uri="{96DAC541-7B7A-43D3-8B79-37D633B846F1}">
                    <asvg:svgBlip xmlns:asvg="http://schemas.microsoft.com/office/drawing/2016/SVG/main" r:embed="rId3"/>
                  </a:ext>
                </a:extLst>
              </a:blip>
              <a:stretch>
                <a:fillRect l="0" t="-26918" r="0" b="-26918"/>
              </a:stretch>
            </a:blipFill>
          </p:spPr>
        </p:sp>
        <p:sp>
          <p:nvSpPr>
            <p:cNvPr name="TextBox 10" id="10"/>
            <p:cNvSpPr txBox="true"/>
            <p:nvPr/>
          </p:nvSpPr>
          <p:spPr>
            <a:xfrm rot="0">
              <a:off x="1029038" y="503635"/>
              <a:ext cx="2544197" cy="621796"/>
            </a:xfrm>
            <a:prstGeom prst="rect">
              <a:avLst/>
            </a:prstGeom>
          </p:spPr>
          <p:txBody>
            <a:bodyPr anchor="t" rtlCol="false" tIns="0" lIns="0" bIns="0" rIns="0">
              <a:spAutoFit/>
            </a:bodyPr>
            <a:lstStyle/>
            <a:p>
              <a:pPr algn="ctr">
                <a:lnSpc>
                  <a:spcPts val="3958"/>
                </a:lnSpc>
                <a:spcBef>
                  <a:spcPct val="0"/>
                </a:spcBef>
              </a:pPr>
              <a:r>
                <a:rPr lang="en-US" sz="2827">
                  <a:solidFill>
                    <a:srgbClr val="000000"/>
                  </a:solidFill>
                  <a:latin typeface="Inter Bold"/>
                </a:rPr>
                <a:t>Online </a:t>
              </a:r>
            </a:p>
          </p:txBody>
        </p:sp>
      </p:gr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grpSp>
        <p:nvGrpSpPr>
          <p:cNvPr name="Group 2" id="2"/>
          <p:cNvGrpSpPr/>
          <p:nvPr/>
        </p:nvGrpSpPr>
        <p:grpSpPr>
          <a:xfrm rot="0">
            <a:off x="1619250" y="3276600"/>
            <a:ext cx="15640050" cy="4621358"/>
            <a:chOff x="0" y="0"/>
            <a:chExt cx="4119190" cy="1217148"/>
          </a:xfrm>
        </p:grpSpPr>
        <p:sp>
          <p:nvSpPr>
            <p:cNvPr name="Freeform 3" id="3"/>
            <p:cNvSpPr/>
            <p:nvPr/>
          </p:nvSpPr>
          <p:spPr>
            <a:xfrm flipH="false" flipV="false" rot="0">
              <a:off x="0" y="0"/>
              <a:ext cx="4119190" cy="1217148"/>
            </a:xfrm>
            <a:custGeom>
              <a:avLst/>
              <a:gdLst/>
              <a:ahLst/>
              <a:cxnLst/>
              <a:rect r="r" b="b" t="t" l="l"/>
              <a:pathLst>
                <a:path h="1217148" w="4119190">
                  <a:moveTo>
                    <a:pt x="0" y="0"/>
                  </a:moveTo>
                  <a:lnTo>
                    <a:pt x="4119190" y="0"/>
                  </a:lnTo>
                  <a:lnTo>
                    <a:pt x="4119190" y="1217148"/>
                  </a:lnTo>
                  <a:lnTo>
                    <a:pt x="0" y="1217148"/>
                  </a:lnTo>
                  <a:close/>
                </a:path>
              </a:pathLst>
            </a:custGeom>
            <a:solidFill>
              <a:srgbClr val="FFFFFF"/>
            </a:solidFill>
          </p:spPr>
        </p:sp>
        <p:sp>
          <p:nvSpPr>
            <p:cNvPr name="TextBox 4" id="4"/>
            <p:cNvSpPr txBox="true"/>
            <p:nvPr/>
          </p:nvSpPr>
          <p:spPr>
            <a:xfrm>
              <a:off x="0" y="-38100"/>
              <a:ext cx="4119190" cy="1255248"/>
            </a:xfrm>
            <a:prstGeom prst="rect">
              <a:avLst/>
            </a:prstGeom>
          </p:spPr>
          <p:txBody>
            <a:bodyPr anchor="ctr" rtlCol="false" tIns="50800" lIns="50800" bIns="50800" rIns="50800"/>
            <a:lstStyle/>
            <a:p>
              <a:pPr algn="ctr">
                <a:lnSpc>
                  <a:spcPts val="2520"/>
                </a:lnSpc>
              </a:pPr>
            </a:p>
          </p:txBody>
        </p:sp>
      </p:grpSp>
      <p:sp>
        <p:nvSpPr>
          <p:cNvPr name="TextBox 5" id="5"/>
          <p:cNvSpPr txBox="true"/>
          <p:nvPr/>
        </p:nvSpPr>
        <p:spPr>
          <a:xfrm rot="0">
            <a:off x="3629037" y="2219170"/>
            <a:ext cx="10571461"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Inter"/>
              </a:rPr>
              <a:t>9. How many reservations have a booking status of "Confirmed"?</a:t>
            </a:r>
          </a:p>
        </p:txBody>
      </p:sp>
      <p:sp>
        <p:nvSpPr>
          <p:cNvPr name="TextBox 6" id="6"/>
          <p:cNvSpPr txBox="true"/>
          <p:nvPr/>
        </p:nvSpPr>
        <p:spPr>
          <a:xfrm rot="0">
            <a:off x="1763059" y="3515401"/>
            <a:ext cx="15352433" cy="4096131"/>
          </a:xfrm>
          <a:prstGeom prst="rect">
            <a:avLst/>
          </a:prstGeom>
        </p:spPr>
        <p:txBody>
          <a:bodyPr anchor="t" rtlCol="false" tIns="0" lIns="0" bIns="0" rIns="0">
            <a:spAutoFit/>
          </a:bodyPr>
          <a:lstStyle/>
          <a:p>
            <a:pPr algn="l">
              <a:lnSpc>
                <a:spcPts val="3653"/>
              </a:lnSpc>
            </a:pPr>
            <a:r>
              <a:rPr lang="en-US" sz="2610">
                <a:solidFill>
                  <a:srgbClr val="5271FF"/>
                </a:solidFill>
                <a:latin typeface="Inter"/>
              </a:rPr>
              <a:t>SELECT</a:t>
            </a:r>
            <a:r>
              <a:rPr lang="en-US" sz="2610">
                <a:solidFill>
                  <a:srgbClr val="000000"/>
                </a:solidFill>
                <a:latin typeface="Inter"/>
              </a:rPr>
              <a:t> </a:t>
            </a:r>
          </a:p>
          <a:p>
            <a:pPr algn="l">
              <a:lnSpc>
                <a:spcPts val="3653"/>
              </a:lnSpc>
            </a:pPr>
            <a:r>
              <a:rPr lang="en-US" sz="2610">
                <a:solidFill>
                  <a:srgbClr val="000000"/>
                </a:solidFill>
                <a:latin typeface="Inter"/>
              </a:rPr>
              <a:t>           </a:t>
            </a:r>
            <a:r>
              <a:rPr lang="en-US" sz="2610">
                <a:solidFill>
                  <a:srgbClr val="5271FF"/>
                </a:solidFill>
                <a:latin typeface="Inter"/>
              </a:rPr>
              <a:t>COUNT</a:t>
            </a:r>
            <a:r>
              <a:rPr lang="en-US" sz="2610">
                <a:solidFill>
                  <a:srgbClr val="000000"/>
                </a:solidFill>
                <a:latin typeface="Inter"/>
              </a:rPr>
              <a:t>(*) </a:t>
            </a:r>
            <a:r>
              <a:rPr lang="en-US" sz="2610">
                <a:solidFill>
                  <a:srgbClr val="5271FF"/>
                </a:solidFill>
                <a:latin typeface="Inter"/>
              </a:rPr>
              <a:t>AS</a:t>
            </a:r>
            <a:r>
              <a:rPr lang="en-US" sz="2610">
                <a:solidFill>
                  <a:srgbClr val="000000"/>
                </a:solidFill>
                <a:latin typeface="Inter"/>
              </a:rPr>
              <a:t> confirmed_reservations</a:t>
            </a:r>
          </a:p>
          <a:p>
            <a:pPr algn="l">
              <a:lnSpc>
                <a:spcPts val="3653"/>
              </a:lnSpc>
            </a:pPr>
            <a:r>
              <a:rPr lang="en-US" sz="2610">
                <a:solidFill>
                  <a:srgbClr val="5271FF"/>
                </a:solidFill>
                <a:latin typeface="Inter"/>
              </a:rPr>
              <a:t>FROM</a:t>
            </a:r>
          </a:p>
          <a:p>
            <a:pPr algn="l">
              <a:lnSpc>
                <a:spcPts val="3653"/>
              </a:lnSpc>
            </a:pPr>
            <a:r>
              <a:rPr lang="en-US" sz="2610">
                <a:solidFill>
                  <a:srgbClr val="000000"/>
                </a:solidFill>
                <a:latin typeface="Inter"/>
              </a:rPr>
              <a:t>          </a:t>
            </a:r>
            <a:r>
              <a:rPr lang="en-US" sz="2610">
                <a:solidFill>
                  <a:srgbClr val="00BF63"/>
                </a:solidFill>
                <a:latin typeface="Inter"/>
              </a:rPr>
              <a:t>`data-analytics-409012.Hotel_Reservation.hotel_reservation`</a:t>
            </a:r>
          </a:p>
          <a:p>
            <a:pPr algn="l">
              <a:lnSpc>
                <a:spcPts val="3653"/>
              </a:lnSpc>
            </a:pPr>
            <a:r>
              <a:rPr lang="en-US" sz="2610">
                <a:solidFill>
                  <a:srgbClr val="5271FF"/>
                </a:solidFill>
                <a:latin typeface="Inter"/>
              </a:rPr>
              <a:t>WHERE</a:t>
            </a:r>
            <a:r>
              <a:rPr lang="en-US" sz="2610">
                <a:solidFill>
                  <a:srgbClr val="000000"/>
                </a:solidFill>
                <a:latin typeface="Inter"/>
              </a:rPr>
              <a:t> </a:t>
            </a:r>
          </a:p>
          <a:p>
            <a:pPr algn="l">
              <a:lnSpc>
                <a:spcPts val="3653"/>
              </a:lnSpc>
            </a:pPr>
            <a:r>
              <a:rPr lang="en-US" sz="2610">
                <a:solidFill>
                  <a:srgbClr val="000000"/>
                </a:solidFill>
                <a:latin typeface="Inter"/>
              </a:rPr>
              <a:t>           booking_status = 'Confirmed';</a:t>
            </a:r>
          </a:p>
          <a:p>
            <a:pPr algn="ctr">
              <a:lnSpc>
                <a:spcPts val="3653"/>
              </a:lnSpc>
            </a:pPr>
          </a:p>
          <a:p>
            <a:pPr algn="ctr">
              <a:lnSpc>
                <a:spcPts val="3653"/>
              </a:lnSpc>
            </a:pPr>
          </a:p>
          <a:p>
            <a:pPr algn="ctr">
              <a:lnSpc>
                <a:spcPts val="3653"/>
              </a:lnSpc>
              <a:spcBef>
                <a:spcPct val="0"/>
              </a:spcBef>
            </a:pPr>
          </a:p>
        </p:txBody>
      </p:sp>
      <p:grpSp>
        <p:nvGrpSpPr>
          <p:cNvPr name="Group 7" id="7"/>
          <p:cNvGrpSpPr/>
          <p:nvPr/>
        </p:nvGrpSpPr>
        <p:grpSpPr>
          <a:xfrm rot="0">
            <a:off x="8108135" y="6636105"/>
            <a:ext cx="2662281" cy="975427"/>
            <a:chOff x="0" y="0"/>
            <a:chExt cx="3549707" cy="1300569"/>
          </a:xfrm>
        </p:grpSpPr>
        <p:sp>
          <p:nvSpPr>
            <p:cNvPr name="Freeform 8" id="8"/>
            <p:cNvSpPr/>
            <p:nvPr/>
          </p:nvSpPr>
          <p:spPr>
            <a:xfrm flipH="false" flipV="false" rot="0">
              <a:off x="0" y="0"/>
              <a:ext cx="3549707" cy="1300569"/>
            </a:xfrm>
            <a:custGeom>
              <a:avLst/>
              <a:gdLst/>
              <a:ahLst/>
              <a:cxnLst/>
              <a:rect r="r" b="b" t="t" l="l"/>
              <a:pathLst>
                <a:path h="1300569" w="3549707">
                  <a:moveTo>
                    <a:pt x="0" y="0"/>
                  </a:moveTo>
                  <a:lnTo>
                    <a:pt x="3549707" y="0"/>
                  </a:lnTo>
                  <a:lnTo>
                    <a:pt x="3549707" y="1300569"/>
                  </a:lnTo>
                  <a:lnTo>
                    <a:pt x="0" y="1300569"/>
                  </a:lnTo>
                  <a:lnTo>
                    <a:pt x="0" y="0"/>
                  </a:lnTo>
                  <a:close/>
                </a:path>
              </a:pathLst>
            </a:custGeom>
            <a:blipFill>
              <a:blip r:embed="rId2">
                <a:extLst>
                  <a:ext uri="{96DAC541-7B7A-43D3-8B79-37D633B846F1}">
                    <asvg:svgBlip xmlns:asvg="http://schemas.microsoft.com/office/drawing/2016/SVG/main" r:embed="rId3"/>
                  </a:ext>
                </a:extLst>
              </a:blip>
              <a:stretch>
                <a:fillRect l="0" t="-26918" r="0" b="-26918"/>
              </a:stretch>
            </a:blipFill>
          </p:spPr>
        </p:sp>
        <p:sp>
          <p:nvSpPr>
            <p:cNvPr name="TextBox 9" id="9"/>
            <p:cNvSpPr txBox="true"/>
            <p:nvPr/>
          </p:nvSpPr>
          <p:spPr>
            <a:xfrm rot="0">
              <a:off x="793691" y="384905"/>
              <a:ext cx="1962325" cy="483134"/>
            </a:xfrm>
            <a:prstGeom prst="rect">
              <a:avLst/>
            </a:prstGeom>
          </p:spPr>
          <p:txBody>
            <a:bodyPr anchor="t" rtlCol="false" tIns="0" lIns="0" bIns="0" rIns="0">
              <a:spAutoFit/>
            </a:bodyPr>
            <a:lstStyle/>
            <a:p>
              <a:pPr algn="ctr">
                <a:lnSpc>
                  <a:spcPts val="3053"/>
                </a:lnSpc>
                <a:spcBef>
                  <a:spcPct val="0"/>
                </a:spcBef>
              </a:pPr>
              <a:r>
                <a:rPr lang="en-US" sz="2180">
                  <a:solidFill>
                    <a:srgbClr val="000000"/>
                  </a:solidFill>
                  <a:latin typeface="Inter Bold"/>
                </a:rPr>
                <a:t>0</a:t>
              </a:r>
            </a:p>
          </p:txBody>
        </p:sp>
      </p:gr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sp>
        <p:nvSpPr>
          <p:cNvPr name="TextBox 2" id="2"/>
          <p:cNvSpPr txBox="true"/>
          <p:nvPr/>
        </p:nvSpPr>
        <p:spPr>
          <a:xfrm rot="0">
            <a:off x="3107581" y="2654713"/>
            <a:ext cx="12072839"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Inter"/>
              </a:rPr>
              <a:t>10. What is the total number of adults and children across all reservations?</a:t>
            </a:r>
          </a:p>
        </p:txBody>
      </p:sp>
      <p:grpSp>
        <p:nvGrpSpPr>
          <p:cNvPr name="Group 3" id="3"/>
          <p:cNvGrpSpPr/>
          <p:nvPr/>
        </p:nvGrpSpPr>
        <p:grpSpPr>
          <a:xfrm rot="0">
            <a:off x="1197897" y="3633067"/>
            <a:ext cx="15892206" cy="4874779"/>
            <a:chOff x="0" y="0"/>
            <a:chExt cx="21189608" cy="6499706"/>
          </a:xfrm>
        </p:grpSpPr>
        <p:grpSp>
          <p:nvGrpSpPr>
            <p:cNvPr name="Group 4" id="4"/>
            <p:cNvGrpSpPr/>
            <p:nvPr/>
          </p:nvGrpSpPr>
          <p:grpSpPr>
            <a:xfrm rot="0">
              <a:off x="0" y="0"/>
              <a:ext cx="21189608" cy="6499706"/>
              <a:chOff x="0" y="0"/>
              <a:chExt cx="4185602" cy="1283893"/>
            </a:xfrm>
          </p:grpSpPr>
          <p:sp>
            <p:nvSpPr>
              <p:cNvPr name="Freeform 5" id="5"/>
              <p:cNvSpPr/>
              <p:nvPr/>
            </p:nvSpPr>
            <p:spPr>
              <a:xfrm flipH="false" flipV="false" rot="0">
                <a:off x="0" y="0"/>
                <a:ext cx="4185601" cy="1283893"/>
              </a:xfrm>
              <a:custGeom>
                <a:avLst/>
                <a:gdLst/>
                <a:ahLst/>
                <a:cxnLst/>
                <a:rect r="r" b="b" t="t" l="l"/>
                <a:pathLst>
                  <a:path h="1283893" w="4185601">
                    <a:moveTo>
                      <a:pt x="0" y="0"/>
                    </a:moveTo>
                    <a:lnTo>
                      <a:pt x="4185601" y="0"/>
                    </a:lnTo>
                    <a:lnTo>
                      <a:pt x="4185601" y="1283893"/>
                    </a:lnTo>
                    <a:lnTo>
                      <a:pt x="0" y="1283893"/>
                    </a:lnTo>
                    <a:close/>
                  </a:path>
                </a:pathLst>
              </a:custGeom>
              <a:solidFill>
                <a:srgbClr val="FFFFFF"/>
              </a:solidFill>
            </p:spPr>
          </p:sp>
          <p:sp>
            <p:nvSpPr>
              <p:cNvPr name="TextBox 6" id="6"/>
              <p:cNvSpPr txBox="true"/>
              <p:nvPr/>
            </p:nvSpPr>
            <p:spPr>
              <a:xfrm>
                <a:off x="0" y="-38100"/>
                <a:ext cx="4185602" cy="1321993"/>
              </a:xfrm>
              <a:prstGeom prst="rect">
                <a:avLst/>
              </a:prstGeom>
            </p:spPr>
            <p:txBody>
              <a:bodyPr anchor="ctr" rtlCol="false" tIns="50800" lIns="50800" bIns="50800" rIns="50800"/>
              <a:lstStyle/>
              <a:p>
                <a:pPr algn="ctr">
                  <a:lnSpc>
                    <a:spcPts val="2520"/>
                  </a:lnSpc>
                </a:pPr>
              </a:p>
            </p:txBody>
          </p:sp>
        </p:grpSp>
        <p:sp>
          <p:nvSpPr>
            <p:cNvPr name="TextBox 7" id="7"/>
            <p:cNvSpPr txBox="true"/>
            <p:nvPr/>
          </p:nvSpPr>
          <p:spPr>
            <a:xfrm rot="0">
              <a:off x="359849" y="502534"/>
              <a:ext cx="20469910" cy="4836033"/>
            </a:xfrm>
            <a:prstGeom prst="rect">
              <a:avLst/>
            </a:prstGeom>
          </p:spPr>
          <p:txBody>
            <a:bodyPr anchor="t" rtlCol="false" tIns="0" lIns="0" bIns="0" rIns="0">
              <a:spAutoFit/>
            </a:bodyPr>
            <a:lstStyle/>
            <a:p>
              <a:pPr algn="l">
                <a:lnSpc>
                  <a:spcPts val="3653"/>
                </a:lnSpc>
              </a:pPr>
              <a:r>
                <a:rPr lang="en-US" sz="2610">
                  <a:solidFill>
                    <a:srgbClr val="5271FF"/>
                  </a:solidFill>
                  <a:latin typeface="Inter"/>
                </a:rPr>
                <a:t>SELECT</a:t>
              </a:r>
              <a:r>
                <a:rPr lang="en-US" sz="2610">
                  <a:solidFill>
                    <a:srgbClr val="000000"/>
                  </a:solidFill>
                  <a:latin typeface="Inter"/>
                </a:rPr>
                <a:t> </a:t>
              </a:r>
            </a:p>
            <a:p>
              <a:pPr algn="l">
                <a:lnSpc>
                  <a:spcPts val="3653"/>
                </a:lnSpc>
              </a:pPr>
              <a:r>
                <a:rPr lang="en-US" sz="2610">
                  <a:solidFill>
                    <a:srgbClr val="000000"/>
                  </a:solidFill>
                  <a:latin typeface="Inter"/>
                </a:rPr>
                <a:t>           </a:t>
              </a:r>
              <a:r>
                <a:rPr lang="en-US" sz="2610">
                  <a:solidFill>
                    <a:srgbClr val="5271FF"/>
                  </a:solidFill>
                  <a:latin typeface="Inter"/>
                </a:rPr>
                <a:t>SUM</a:t>
              </a:r>
              <a:r>
                <a:rPr lang="en-US" sz="2610">
                  <a:solidFill>
                    <a:srgbClr val="000000"/>
                  </a:solidFill>
                  <a:latin typeface="Inter"/>
                </a:rPr>
                <a:t>(no_of_adults) </a:t>
              </a:r>
              <a:r>
                <a:rPr lang="en-US" sz="2610">
                  <a:solidFill>
                    <a:srgbClr val="5271FF"/>
                  </a:solidFill>
                  <a:latin typeface="Inter"/>
                </a:rPr>
                <a:t>AS</a:t>
              </a:r>
              <a:r>
                <a:rPr lang="en-US" sz="2610">
                  <a:solidFill>
                    <a:srgbClr val="000000"/>
                  </a:solidFill>
                  <a:latin typeface="Inter"/>
                </a:rPr>
                <a:t> total_adults,</a:t>
              </a:r>
            </a:p>
            <a:p>
              <a:pPr algn="l">
                <a:lnSpc>
                  <a:spcPts val="3653"/>
                </a:lnSpc>
              </a:pPr>
              <a:r>
                <a:rPr lang="en-US" sz="2610">
                  <a:solidFill>
                    <a:srgbClr val="000000"/>
                  </a:solidFill>
                  <a:latin typeface="Inter"/>
                </a:rPr>
                <a:t>           </a:t>
              </a:r>
              <a:r>
                <a:rPr lang="en-US" sz="2610">
                  <a:solidFill>
                    <a:srgbClr val="5271FF"/>
                  </a:solidFill>
                  <a:latin typeface="Inter"/>
                </a:rPr>
                <a:t>SUM</a:t>
              </a:r>
              <a:r>
                <a:rPr lang="en-US" sz="2610">
                  <a:solidFill>
                    <a:srgbClr val="000000"/>
                  </a:solidFill>
                  <a:latin typeface="Inter"/>
                </a:rPr>
                <a:t>(no_of_children) </a:t>
              </a:r>
              <a:r>
                <a:rPr lang="en-US" sz="2610">
                  <a:solidFill>
                    <a:srgbClr val="5271FF"/>
                  </a:solidFill>
                  <a:latin typeface="Inter"/>
                </a:rPr>
                <a:t>AS</a:t>
              </a:r>
              <a:r>
                <a:rPr lang="en-US" sz="2610">
                  <a:solidFill>
                    <a:srgbClr val="000000"/>
                  </a:solidFill>
                  <a:latin typeface="Inter"/>
                </a:rPr>
                <a:t> total_children</a:t>
              </a:r>
            </a:p>
            <a:p>
              <a:pPr algn="l">
                <a:lnSpc>
                  <a:spcPts val="3653"/>
                </a:lnSpc>
              </a:pPr>
              <a:r>
                <a:rPr lang="en-US" sz="2610">
                  <a:solidFill>
                    <a:srgbClr val="5271FF"/>
                  </a:solidFill>
                  <a:latin typeface="Inter"/>
                </a:rPr>
                <a:t>FROM</a:t>
              </a:r>
            </a:p>
            <a:p>
              <a:pPr algn="l">
                <a:lnSpc>
                  <a:spcPts val="3653"/>
                </a:lnSpc>
              </a:pPr>
              <a:r>
                <a:rPr lang="en-US" sz="2610">
                  <a:solidFill>
                    <a:srgbClr val="000000"/>
                  </a:solidFill>
                  <a:latin typeface="Inter"/>
                </a:rPr>
                <a:t>          </a:t>
              </a:r>
              <a:r>
                <a:rPr lang="en-US" sz="2610">
                  <a:solidFill>
                    <a:srgbClr val="00BF63"/>
                  </a:solidFill>
                  <a:latin typeface="Inter"/>
                </a:rPr>
                <a:t>`data-analytics-409012.Hotel_Reservation.hotel_reservation`</a:t>
              </a:r>
            </a:p>
            <a:p>
              <a:pPr algn="l">
                <a:lnSpc>
                  <a:spcPts val="3653"/>
                </a:lnSpc>
              </a:pPr>
            </a:p>
            <a:p>
              <a:pPr algn="l">
                <a:lnSpc>
                  <a:spcPts val="3653"/>
                </a:lnSpc>
              </a:pPr>
            </a:p>
            <a:p>
              <a:pPr algn="l">
                <a:lnSpc>
                  <a:spcPts val="3653"/>
                </a:lnSpc>
                <a:spcBef>
                  <a:spcPct val="0"/>
                </a:spcBef>
              </a:pPr>
            </a:p>
          </p:txBody>
        </p:sp>
      </p:grpSp>
      <p:grpSp>
        <p:nvGrpSpPr>
          <p:cNvPr name="Group 8" id="8"/>
          <p:cNvGrpSpPr/>
          <p:nvPr/>
        </p:nvGrpSpPr>
        <p:grpSpPr>
          <a:xfrm rot="0">
            <a:off x="6933726" y="7090032"/>
            <a:ext cx="4420549" cy="1045532"/>
            <a:chOff x="0" y="0"/>
            <a:chExt cx="5894065" cy="1394042"/>
          </a:xfrm>
        </p:grpSpPr>
        <p:sp>
          <p:nvSpPr>
            <p:cNvPr name="Freeform 9" id="9"/>
            <p:cNvSpPr/>
            <p:nvPr/>
          </p:nvSpPr>
          <p:spPr>
            <a:xfrm flipH="false" flipV="false" rot="0">
              <a:off x="0" y="0"/>
              <a:ext cx="5894065" cy="1394042"/>
            </a:xfrm>
            <a:custGeom>
              <a:avLst/>
              <a:gdLst/>
              <a:ahLst/>
              <a:cxnLst/>
              <a:rect r="r" b="b" t="t" l="l"/>
              <a:pathLst>
                <a:path h="1394042" w="5894065">
                  <a:moveTo>
                    <a:pt x="0" y="0"/>
                  </a:moveTo>
                  <a:lnTo>
                    <a:pt x="5894065" y="0"/>
                  </a:lnTo>
                  <a:lnTo>
                    <a:pt x="5894065" y="1394042"/>
                  </a:lnTo>
                  <a:lnTo>
                    <a:pt x="0" y="1394042"/>
                  </a:lnTo>
                  <a:lnTo>
                    <a:pt x="0" y="0"/>
                  </a:lnTo>
                  <a:close/>
                </a:path>
              </a:pathLst>
            </a:custGeom>
            <a:blipFill>
              <a:blip r:embed="rId2">
                <a:extLst>
                  <a:ext uri="{96DAC541-7B7A-43D3-8B79-37D633B846F1}">
                    <asvg:svgBlip xmlns:asvg="http://schemas.microsoft.com/office/drawing/2016/SVG/main" r:embed="rId3"/>
                  </a:ext>
                </a:extLst>
              </a:blip>
              <a:stretch>
                <a:fillRect l="0" t="-69153" r="0" b="-69153"/>
              </a:stretch>
            </a:blipFill>
          </p:spPr>
        </p:sp>
        <p:sp>
          <p:nvSpPr>
            <p:cNvPr name="TextBox 10" id="10"/>
            <p:cNvSpPr txBox="true"/>
            <p:nvPr/>
          </p:nvSpPr>
          <p:spPr>
            <a:xfrm rot="0">
              <a:off x="897636" y="80507"/>
              <a:ext cx="4098793" cy="1194929"/>
            </a:xfrm>
            <a:prstGeom prst="rect">
              <a:avLst/>
            </a:prstGeom>
          </p:spPr>
          <p:txBody>
            <a:bodyPr anchor="t" rtlCol="false" tIns="0" lIns="0" bIns="0" rIns="0">
              <a:spAutoFit/>
            </a:bodyPr>
            <a:lstStyle/>
            <a:p>
              <a:pPr algn="ctr">
                <a:lnSpc>
                  <a:spcPts val="2634"/>
                </a:lnSpc>
              </a:pPr>
              <a:r>
                <a:rPr lang="en-US" sz="1881">
                  <a:solidFill>
                    <a:srgbClr val="000000"/>
                  </a:solidFill>
                  <a:latin typeface="Inter Bold"/>
                </a:rPr>
                <a:t>total_adults = 1316</a:t>
              </a:r>
            </a:p>
            <a:p>
              <a:pPr algn="ctr">
                <a:lnSpc>
                  <a:spcPts val="2634"/>
                </a:lnSpc>
              </a:pPr>
              <a:r>
                <a:rPr lang="en-US" sz="1881">
                  <a:solidFill>
                    <a:srgbClr val="000000"/>
                  </a:solidFill>
                  <a:latin typeface="Inter Bold"/>
                </a:rPr>
                <a:t>total_children = 69</a:t>
              </a:r>
            </a:p>
            <a:p>
              <a:pPr algn="ctr">
                <a:lnSpc>
                  <a:spcPts val="2106"/>
                </a:lnSpc>
                <a:spcBef>
                  <a:spcPct val="0"/>
                </a:spcBef>
              </a:pPr>
            </a:p>
          </p:txBody>
        </p:sp>
      </p:gr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sp>
        <p:nvSpPr>
          <p:cNvPr name="TextBox 2" id="2"/>
          <p:cNvSpPr txBox="true"/>
          <p:nvPr/>
        </p:nvSpPr>
        <p:spPr>
          <a:xfrm rot="0">
            <a:off x="2064993" y="2310864"/>
            <a:ext cx="13941426"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Inter"/>
              </a:rPr>
              <a:t>11. What is the average number of weekend nights for reservations involving children?</a:t>
            </a:r>
          </a:p>
        </p:txBody>
      </p:sp>
      <p:grpSp>
        <p:nvGrpSpPr>
          <p:cNvPr name="Group 3" id="3"/>
          <p:cNvGrpSpPr/>
          <p:nvPr/>
        </p:nvGrpSpPr>
        <p:grpSpPr>
          <a:xfrm rot="0">
            <a:off x="759528" y="3519612"/>
            <a:ext cx="16552356" cy="5259256"/>
            <a:chOff x="0" y="0"/>
            <a:chExt cx="22069808" cy="7012342"/>
          </a:xfrm>
        </p:grpSpPr>
        <p:grpSp>
          <p:nvGrpSpPr>
            <p:cNvPr name="Group 4" id="4"/>
            <p:cNvGrpSpPr/>
            <p:nvPr/>
          </p:nvGrpSpPr>
          <p:grpSpPr>
            <a:xfrm rot="0">
              <a:off x="0" y="0"/>
              <a:ext cx="21999696" cy="7012342"/>
              <a:chOff x="0" y="0"/>
              <a:chExt cx="4345619" cy="1385154"/>
            </a:xfrm>
          </p:grpSpPr>
          <p:sp>
            <p:nvSpPr>
              <p:cNvPr name="Freeform 5" id="5"/>
              <p:cNvSpPr/>
              <p:nvPr/>
            </p:nvSpPr>
            <p:spPr>
              <a:xfrm flipH="false" flipV="false" rot="0">
                <a:off x="0" y="0"/>
                <a:ext cx="4345619" cy="1385154"/>
              </a:xfrm>
              <a:custGeom>
                <a:avLst/>
                <a:gdLst/>
                <a:ahLst/>
                <a:cxnLst/>
                <a:rect r="r" b="b" t="t" l="l"/>
                <a:pathLst>
                  <a:path h="1385154" w="4345619">
                    <a:moveTo>
                      <a:pt x="0" y="0"/>
                    </a:moveTo>
                    <a:lnTo>
                      <a:pt x="4345619" y="0"/>
                    </a:lnTo>
                    <a:lnTo>
                      <a:pt x="4345619" y="1385154"/>
                    </a:lnTo>
                    <a:lnTo>
                      <a:pt x="0" y="1385154"/>
                    </a:lnTo>
                    <a:close/>
                  </a:path>
                </a:pathLst>
              </a:custGeom>
              <a:solidFill>
                <a:srgbClr val="FFFFFF"/>
              </a:solidFill>
            </p:spPr>
          </p:sp>
          <p:sp>
            <p:nvSpPr>
              <p:cNvPr name="TextBox 6" id="6"/>
              <p:cNvSpPr txBox="true"/>
              <p:nvPr/>
            </p:nvSpPr>
            <p:spPr>
              <a:xfrm>
                <a:off x="0" y="-38100"/>
                <a:ext cx="4345619" cy="1423254"/>
              </a:xfrm>
              <a:prstGeom prst="rect">
                <a:avLst/>
              </a:prstGeom>
            </p:spPr>
            <p:txBody>
              <a:bodyPr anchor="ctr" rtlCol="false" tIns="50800" lIns="50800" bIns="50800" rIns="50800"/>
              <a:lstStyle/>
              <a:p>
                <a:pPr algn="ctr">
                  <a:lnSpc>
                    <a:spcPts val="2520"/>
                  </a:lnSpc>
                </a:pPr>
                <a:r>
                  <a:rPr lang="en-US" sz="1800">
                    <a:solidFill>
                      <a:srgbClr val="FFFFFF"/>
                    </a:solidFill>
                    <a:latin typeface="Inter"/>
                  </a:rPr>
                  <a:t>HH</a:t>
                </a:r>
              </a:p>
            </p:txBody>
          </p:sp>
        </p:grpSp>
        <p:sp>
          <p:nvSpPr>
            <p:cNvPr name="TextBox 7" id="7"/>
            <p:cNvSpPr txBox="true"/>
            <p:nvPr/>
          </p:nvSpPr>
          <p:spPr>
            <a:xfrm rot="0">
              <a:off x="288784" y="360950"/>
              <a:ext cx="21781024" cy="5445633"/>
            </a:xfrm>
            <a:prstGeom prst="rect">
              <a:avLst/>
            </a:prstGeom>
          </p:spPr>
          <p:txBody>
            <a:bodyPr anchor="t" rtlCol="false" tIns="0" lIns="0" bIns="0" rIns="0">
              <a:spAutoFit/>
            </a:bodyPr>
            <a:lstStyle/>
            <a:p>
              <a:pPr algn="l">
                <a:lnSpc>
                  <a:spcPts val="3653"/>
                </a:lnSpc>
              </a:pPr>
              <a:r>
                <a:rPr lang="en-US" sz="2610">
                  <a:solidFill>
                    <a:srgbClr val="5271FF"/>
                  </a:solidFill>
                  <a:latin typeface="Inter"/>
                </a:rPr>
                <a:t>SELECT</a:t>
              </a:r>
              <a:r>
                <a:rPr lang="en-US" sz="2610">
                  <a:solidFill>
                    <a:srgbClr val="000000"/>
                  </a:solidFill>
                  <a:latin typeface="Inter"/>
                </a:rPr>
                <a:t> </a:t>
              </a:r>
            </a:p>
            <a:p>
              <a:pPr algn="l">
                <a:lnSpc>
                  <a:spcPts val="3653"/>
                </a:lnSpc>
              </a:pPr>
              <a:r>
                <a:rPr lang="en-US" sz="2610">
                  <a:solidFill>
                    <a:srgbClr val="000000"/>
                  </a:solidFill>
                  <a:latin typeface="Inter"/>
                </a:rPr>
                <a:t>           </a:t>
              </a:r>
              <a:r>
                <a:rPr lang="en-US" sz="2610">
                  <a:solidFill>
                    <a:srgbClr val="5271FF"/>
                  </a:solidFill>
                  <a:latin typeface="Inter"/>
                </a:rPr>
                <a:t>AVG</a:t>
              </a:r>
              <a:r>
                <a:rPr lang="en-US" sz="2610">
                  <a:solidFill>
                    <a:srgbClr val="000000"/>
                  </a:solidFill>
                  <a:latin typeface="Inter"/>
                </a:rPr>
                <a:t>(no_of_weekend_nights) </a:t>
              </a:r>
              <a:r>
                <a:rPr lang="en-US" sz="2610">
                  <a:solidFill>
                    <a:srgbClr val="5271FF"/>
                  </a:solidFill>
                  <a:latin typeface="Inter"/>
                </a:rPr>
                <a:t>AS</a:t>
              </a:r>
              <a:r>
                <a:rPr lang="en-US" sz="2610">
                  <a:solidFill>
                    <a:srgbClr val="000000"/>
                  </a:solidFill>
                  <a:latin typeface="Inter"/>
                </a:rPr>
                <a:t> avg_weekend_nights_with_children</a:t>
              </a:r>
            </a:p>
            <a:p>
              <a:pPr algn="l">
                <a:lnSpc>
                  <a:spcPts val="3653"/>
                </a:lnSpc>
              </a:pPr>
              <a:r>
                <a:rPr lang="en-US" sz="2610">
                  <a:solidFill>
                    <a:srgbClr val="5271FF"/>
                  </a:solidFill>
                  <a:latin typeface="Inter"/>
                </a:rPr>
                <a:t>FROM</a:t>
              </a:r>
            </a:p>
            <a:p>
              <a:pPr algn="l">
                <a:lnSpc>
                  <a:spcPts val="3653"/>
                </a:lnSpc>
              </a:pPr>
              <a:r>
                <a:rPr lang="en-US" sz="2610">
                  <a:solidFill>
                    <a:srgbClr val="000000"/>
                  </a:solidFill>
                  <a:latin typeface="Inter"/>
                </a:rPr>
                <a:t>         </a:t>
              </a:r>
              <a:r>
                <a:rPr lang="en-US" sz="2610">
                  <a:solidFill>
                    <a:srgbClr val="00BF63"/>
                  </a:solidFill>
                  <a:latin typeface="Inter"/>
                </a:rPr>
                <a:t>`data-analytics-409012.Hotel_Reservation.hotel_reservation`</a:t>
              </a:r>
            </a:p>
            <a:p>
              <a:pPr algn="l">
                <a:lnSpc>
                  <a:spcPts val="3653"/>
                </a:lnSpc>
              </a:pPr>
              <a:r>
                <a:rPr lang="en-US" sz="2610">
                  <a:solidFill>
                    <a:srgbClr val="000000"/>
                  </a:solidFill>
                  <a:latin typeface="Inter"/>
                </a:rPr>
                <a:t> </a:t>
              </a:r>
              <a:r>
                <a:rPr lang="en-US" sz="2610">
                  <a:solidFill>
                    <a:srgbClr val="5271FF"/>
                  </a:solidFill>
                  <a:latin typeface="Inter"/>
                </a:rPr>
                <a:t>WHERE </a:t>
              </a:r>
            </a:p>
            <a:p>
              <a:pPr algn="l">
                <a:lnSpc>
                  <a:spcPts val="3653"/>
                </a:lnSpc>
              </a:pPr>
              <a:r>
                <a:rPr lang="en-US" sz="2610">
                  <a:solidFill>
                    <a:srgbClr val="000000"/>
                  </a:solidFill>
                  <a:latin typeface="Inter"/>
                </a:rPr>
                <a:t>           no_of_children &gt; 0;</a:t>
              </a:r>
            </a:p>
            <a:p>
              <a:pPr algn="l">
                <a:lnSpc>
                  <a:spcPts val="3653"/>
                </a:lnSpc>
              </a:pPr>
            </a:p>
            <a:p>
              <a:pPr algn="l">
                <a:lnSpc>
                  <a:spcPts val="3653"/>
                </a:lnSpc>
              </a:pPr>
            </a:p>
            <a:p>
              <a:pPr algn="l">
                <a:lnSpc>
                  <a:spcPts val="3653"/>
                </a:lnSpc>
                <a:spcBef>
                  <a:spcPct val="0"/>
                </a:spcBef>
              </a:pPr>
            </a:p>
          </p:txBody>
        </p:sp>
      </p:grpSp>
      <p:grpSp>
        <p:nvGrpSpPr>
          <p:cNvPr name="Group 8" id="8"/>
          <p:cNvGrpSpPr/>
          <p:nvPr/>
        </p:nvGrpSpPr>
        <p:grpSpPr>
          <a:xfrm rot="0">
            <a:off x="7704566" y="7186264"/>
            <a:ext cx="2662281" cy="975427"/>
            <a:chOff x="0" y="0"/>
            <a:chExt cx="3549707" cy="1300569"/>
          </a:xfrm>
        </p:grpSpPr>
        <p:sp>
          <p:nvSpPr>
            <p:cNvPr name="Freeform 9" id="9"/>
            <p:cNvSpPr/>
            <p:nvPr/>
          </p:nvSpPr>
          <p:spPr>
            <a:xfrm flipH="false" flipV="false" rot="0">
              <a:off x="0" y="0"/>
              <a:ext cx="3549707" cy="1300569"/>
            </a:xfrm>
            <a:custGeom>
              <a:avLst/>
              <a:gdLst/>
              <a:ahLst/>
              <a:cxnLst/>
              <a:rect r="r" b="b" t="t" l="l"/>
              <a:pathLst>
                <a:path h="1300569" w="3549707">
                  <a:moveTo>
                    <a:pt x="0" y="0"/>
                  </a:moveTo>
                  <a:lnTo>
                    <a:pt x="3549707" y="0"/>
                  </a:lnTo>
                  <a:lnTo>
                    <a:pt x="3549707" y="1300569"/>
                  </a:lnTo>
                  <a:lnTo>
                    <a:pt x="0" y="1300569"/>
                  </a:lnTo>
                  <a:lnTo>
                    <a:pt x="0" y="0"/>
                  </a:lnTo>
                  <a:close/>
                </a:path>
              </a:pathLst>
            </a:custGeom>
            <a:blipFill>
              <a:blip r:embed="rId2">
                <a:extLst>
                  <a:ext uri="{96DAC541-7B7A-43D3-8B79-37D633B846F1}">
                    <asvg:svgBlip xmlns:asvg="http://schemas.microsoft.com/office/drawing/2016/SVG/main" r:embed="rId3"/>
                  </a:ext>
                </a:extLst>
              </a:blip>
              <a:stretch>
                <a:fillRect l="0" t="-26918" r="0" b="-26918"/>
              </a:stretch>
            </a:blipFill>
          </p:spPr>
        </p:sp>
        <p:sp>
          <p:nvSpPr>
            <p:cNvPr name="TextBox 10" id="10"/>
            <p:cNvSpPr txBox="true"/>
            <p:nvPr/>
          </p:nvSpPr>
          <p:spPr>
            <a:xfrm rot="0">
              <a:off x="793691" y="384905"/>
              <a:ext cx="1962325" cy="483134"/>
            </a:xfrm>
            <a:prstGeom prst="rect">
              <a:avLst/>
            </a:prstGeom>
          </p:spPr>
          <p:txBody>
            <a:bodyPr anchor="t" rtlCol="false" tIns="0" lIns="0" bIns="0" rIns="0">
              <a:spAutoFit/>
            </a:bodyPr>
            <a:lstStyle/>
            <a:p>
              <a:pPr algn="ctr">
                <a:lnSpc>
                  <a:spcPts val="3053"/>
                </a:lnSpc>
                <a:spcBef>
                  <a:spcPct val="0"/>
                </a:spcBef>
              </a:pPr>
              <a:r>
                <a:rPr lang="en-US" sz="2180">
                  <a:solidFill>
                    <a:srgbClr val="000000"/>
                  </a:solidFill>
                  <a:latin typeface="Inter Bold"/>
                </a:rPr>
                <a:t>1</a:t>
              </a:r>
            </a:p>
          </p:txBody>
        </p:sp>
      </p:gr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grpSp>
        <p:nvGrpSpPr>
          <p:cNvPr name="Group 2" id="2"/>
          <p:cNvGrpSpPr/>
          <p:nvPr/>
        </p:nvGrpSpPr>
        <p:grpSpPr>
          <a:xfrm rot="0">
            <a:off x="1247775" y="2990850"/>
            <a:ext cx="15792450" cy="6507308"/>
            <a:chOff x="0" y="0"/>
            <a:chExt cx="4159328" cy="1713859"/>
          </a:xfrm>
        </p:grpSpPr>
        <p:sp>
          <p:nvSpPr>
            <p:cNvPr name="Freeform 3" id="3"/>
            <p:cNvSpPr/>
            <p:nvPr/>
          </p:nvSpPr>
          <p:spPr>
            <a:xfrm flipH="false" flipV="false" rot="0">
              <a:off x="0" y="0"/>
              <a:ext cx="4159328" cy="1713859"/>
            </a:xfrm>
            <a:custGeom>
              <a:avLst/>
              <a:gdLst/>
              <a:ahLst/>
              <a:cxnLst/>
              <a:rect r="r" b="b" t="t" l="l"/>
              <a:pathLst>
                <a:path h="1713859" w="4159328">
                  <a:moveTo>
                    <a:pt x="0" y="0"/>
                  </a:moveTo>
                  <a:lnTo>
                    <a:pt x="4159328" y="0"/>
                  </a:lnTo>
                  <a:lnTo>
                    <a:pt x="4159328" y="1713859"/>
                  </a:lnTo>
                  <a:lnTo>
                    <a:pt x="0" y="1713859"/>
                  </a:lnTo>
                  <a:close/>
                </a:path>
              </a:pathLst>
            </a:custGeom>
            <a:solidFill>
              <a:srgbClr val="FFFFFF"/>
            </a:solidFill>
          </p:spPr>
        </p:sp>
        <p:sp>
          <p:nvSpPr>
            <p:cNvPr name="TextBox 4" id="4"/>
            <p:cNvSpPr txBox="true"/>
            <p:nvPr/>
          </p:nvSpPr>
          <p:spPr>
            <a:xfrm>
              <a:off x="0" y="-38100"/>
              <a:ext cx="4159328" cy="1751959"/>
            </a:xfrm>
            <a:prstGeom prst="rect">
              <a:avLst/>
            </a:prstGeom>
          </p:spPr>
          <p:txBody>
            <a:bodyPr anchor="ctr" rtlCol="false" tIns="50800" lIns="50800" bIns="50800" rIns="50800"/>
            <a:lstStyle/>
            <a:p>
              <a:pPr algn="ctr">
                <a:lnSpc>
                  <a:spcPts val="2520"/>
                </a:lnSpc>
              </a:pPr>
            </a:p>
          </p:txBody>
        </p:sp>
      </p:grpSp>
      <p:sp>
        <p:nvSpPr>
          <p:cNvPr name="TextBox 5" id="5"/>
          <p:cNvSpPr txBox="true"/>
          <p:nvPr/>
        </p:nvSpPr>
        <p:spPr>
          <a:xfrm rot="0">
            <a:off x="1467784" y="3216417"/>
            <a:ext cx="15352433" cy="3181731"/>
          </a:xfrm>
          <a:prstGeom prst="rect">
            <a:avLst/>
          </a:prstGeom>
        </p:spPr>
        <p:txBody>
          <a:bodyPr anchor="t" rtlCol="false" tIns="0" lIns="0" bIns="0" rIns="0">
            <a:spAutoFit/>
          </a:bodyPr>
          <a:lstStyle/>
          <a:p>
            <a:pPr algn="l">
              <a:lnSpc>
                <a:spcPts val="3653"/>
              </a:lnSpc>
            </a:pPr>
            <a:r>
              <a:rPr lang="en-US" sz="2610">
                <a:solidFill>
                  <a:srgbClr val="5271FF"/>
                </a:solidFill>
                <a:latin typeface="Inter"/>
              </a:rPr>
              <a:t>SELECT</a:t>
            </a:r>
            <a:r>
              <a:rPr lang="en-US" sz="2610">
                <a:solidFill>
                  <a:srgbClr val="000000"/>
                </a:solidFill>
                <a:latin typeface="Inter"/>
              </a:rPr>
              <a:t> </a:t>
            </a:r>
          </a:p>
          <a:p>
            <a:pPr algn="l">
              <a:lnSpc>
                <a:spcPts val="3653"/>
              </a:lnSpc>
            </a:pPr>
            <a:r>
              <a:rPr lang="en-US" sz="2610">
                <a:solidFill>
                  <a:srgbClr val="000000"/>
                </a:solidFill>
                <a:latin typeface="Inter"/>
              </a:rPr>
              <a:t>  </a:t>
            </a:r>
            <a:r>
              <a:rPr lang="en-US" sz="2610">
                <a:solidFill>
                  <a:srgbClr val="5271FF"/>
                </a:solidFill>
                <a:latin typeface="Inter"/>
              </a:rPr>
              <a:t>EXTRACT</a:t>
            </a:r>
            <a:r>
              <a:rPr lang="en-US" sz="2610">
                <a:solidFill>
                  <a:srgbClr val="000000"/>
                </a:solidFill>
                <a:latin typeface="Inter"/>
              </a:rPr>
              <a:t>(MONTH </a:t>
            </a:r>
            <a:r>
              <a:rPr lang="en-US" sz="2610">
                <a:solidFill>
                  <a:srgbClr val="5271FF"/>
                </a:solidFill>
                <a:latin typeface="Inter"/>
              </a:rPr>
              <a:t>FROM</a:t>
            </a:r>
            <a:r>
              <a:rPr lang="en-US" sz="2610">
                <a:solidFill>
                  <a:srgbClr val="000000"/>
                </a:solidFill>
                <a:latin typeface="Inter"/>
              </a:rPr>
              <a:t> arrival_date) </a:t>
            </a:r>
            <a:r>
              <a:rPr lang="en-US" sz="2610">
                <a:solidFill>
                  <a:srgbClr val="5271FF"/>
                </a:solidFill>
                <a:latin typeface="Inter"/>
              </a:rPr>
              <a:t>AS</a:t>
            </a:r>
            <a:r>
              <a:rPr lang="en-US" sz="2610">
                <a:solidFill>
                  <a:srgbClr val="000000"/>
                </a:solidFill>
                <a:latin typeface="Inter"/>
              </a:rPr>
              <a:t> month,</a:t>
            </a:r>
          </a:p>
          <a:p>
            <a:pPr algn="l">
              <a:lnSpc>
                <a:spcPts val="3653"/>
              </a:lnSpc>
            </a:pPr>
            <a:r>
              <a:rPr lang="en-US" sz="2610">
                <a:solidFill>
                  <a:srgbClr val="000000"/>
                </a:solidFill>
                <a:latin typeface="Inter"/>
              </a:rPr>
              <a:t>  </a:t>
            </a:r>
            <a:r>
              <a:rPr lang="en-US" sz="2610">
                <a:solidFill>
                  <a:srgbClr val="5271FF"/>
                </a:solidFill>
                <a:latin typeface="Inter"/>
              </a:rPr>
              <a:t>COUNT</a:t>
            </a:r>
            <a:r>
              <a:rPr lang="en-US" sz="2610">
                <a:solidFill>
                  <a:srgbClr val="000000"/>
                </a:solidFill>
                <a:latin typeface="Inter"/>
              </a:rPr>
              <a:t>(*) </a:t>
            </a:r>
            <a:r>
              <a:rPr lang="en-US" sz="2610">
                <a:solidFill>
                  <a:srgbClr val="5271FF"/>
                </a:solidFill>
                <a:latin typeface="Inter"/>
              </a:rPr>
              <a:t>AS</a:t>
            </a:r>
            <a:r>
              <a:rPr lang="en-US" sz="2610">
                <a:solidFill>
                  <a:srgbClr val="000000"/>
                </a:solidFill>
                <a:latin typeface="Inter"/>
              </a:rPr>
              <a:t> reservations_count</a:t>
            </a:r>
          </a:p>
          <a:p>
            <a:pPr algn="l">
              <a:lnSpc>
                <a:spcPts val="3653"/>
              </a:lnSpc>
            </a:pPr>
            <a:r>
              <a:rPr lang="en-US" sz="2610">
                <a:solidFill>
                  <a:srgbClr val="5271FF"/>
                </a:solidFill>
                <a:latin typeface="Inter"/>
              </a:rPr>
              <a:t>FROM</a:t>
            </a:r>
            <a:r>
              <a:rPr lang="en-US" sz="2610">
                <a:solidFill>
                  <a:srgbClr val="000000"/>
                </a:solidFill>
                <a:latin typeface="Inter"/>
              </a:rPr>
              <a:t> </a:t>
            </a:r>
            <a:r>
              <a:rPr lang="en-US" sz="2610">
                <a:solidFill>
                  <a:srgbClr val="00BF63"/>
                </a:solidFill>
                <a:latin typeface="Inter"/>
              </a:rPr>
              <a:t>`data-analytics-409012.Hotel_Reservation.hotel_reservation`</a:t>
            </a:r>
          </a:p>
          <a:p>
            <a:pPr algn="l">
              <a:lnSpc>
                <a:spcPts val="3653"/>
              </a:lnSpc>
            </a:pPr>
            <a:r>
              <a:rPr lang="en-US" sz="2610">
                <a:solidFill>
                  <a:srgbClr val="5271FF"/>
                </a:solidFill>
                <a:latin typeface="Inter"/>
              </a:rPr>
              <a:t>GROUP BY</a:t>
            </a:r>
            <a:r>
              <a:rPr lang="en-US" sz="2610">
                <a:solidFill>
                  <a:srgbClr val="000000"/>
                </a:solidFill>
                <a:latin typeface="Inter"/>
              </a:rPr>
              <a:t> month</a:t>
            </a:r>
          </a:p>
          <a:p>
            <a:pPr algn="l">
              <a:lnSpc>
                <a:spcPts val="3653"/>
              </a:lnSpc>
            </a:pPr>
            <a:r>
              <a:rPr lang="en-US" sz="2610">
                <a:solidFill>
                  <a:srgbClr val="5271FF"/>
                </a:solidFill>
                <a:latin typeface="Inter"/>
              </a:rPr>
              <a:t>ORDER BY</a:t>
            </a:r>
            <a:r>
              <a:rPr lang="en-US" sz="2610">
                <a:solidFill>
                  <a:srgbClr val="000000"/>
                </a:solidFill>
                <a:latin typeface="Inter"/>
              </a:rPr>
              <a:t> month;</a:t>
            </a:r>
          </a:p>
          <a:p>
            <a:pPr algn="l">
              <a:lnSpc>
                <a:spcPts val="3653"/>
              </a:lnSpc>
              <a:spcBef>
                <a:spcPct val="0"/>
              </a:spcBef>
            </a:pPr>
          </a:p>
        </p:txBody>
      </p:sp>
      <p:grpSp>
        <p:nvGrpSpPr>
          <p:cNvPr name="Group 6" id="6"/>
          <p:cNvGrpSpPr/>
          <p:nvPr/>
        </p:nvGrpSpPr>
        <p:grpSpPr>
          <a:xfrm rot="0">
            <a:off x="6555035" y="5143500"/>
            <a:ext cx="5177930" cy="4340054"/>
            <a:chOff x="0" y="0"/>
            <a:chExt cx="6903907" cy="5786739"/>
          </a:xfrm>
        </p:grpSpPr>
        <p:sp>
          <p:nvSpPr>
            <p:cNvPr name="Freeform 7" id="7"/>
            <p:cNvSpPr/>
            <p:nvPr/>
          </p:nvSpPr>
          <p:spPr>
            <a:xfrm flipH="false" flipV="false" rot="0">
              <a:off x="283546" y="0"/>
              <a:ext cx="6336816" cy="5786739"/>
            </a:xfrm>
            <a:custGeom>
              <a:avLst/>
              <a:gdLst/>
              <a:ahLst/>
              <a:cxnLst/>
              <a:rect r="r" b="b" t="t" l="l"/>
              <a:pathLst>
                <a:path h="5786739" w="6336816">
                  <a:moveTo>
                    <a:pt x="0" y="0"/>
                  </a:moveTo>
                  <a:lnTo>
                    <a:pt x="6336815" y="0"/>
                  </a:lnTo>
                  <a:lnTo>
                    <a:pt x="6336815" y="5786739"/>
                  </a:lnTo>
                  <a:lnTo>
                    <a:pt x="0" y="5786739"/>
                  </a:lnTo>
                  <a:lnTo>
                    <a:pt x="0" y="0"/>
                  </a:lnTo>
                  <a:close/>
                </a:path>
              </a:pathLst>
            </a:custGeom>
            <a:blipFill>
              <a:blip r:embed="rId2">
                <a:extLst>
                  <a:ext uri="{96DAC541-7B7A-43D3-8B79-37D633B846F1}">
                    <asvg:svgBlip xmlns:asvg="http://schemas.microsoft.com/office/drawing/2016/SVG/main" r:embed="rId3"/>
                  </a:ext>
                </a:extLst>
              </a:blip>
              <a:stretch>
                <a:fillRect l="-31009" t="0" r="-31009" b="0"/>
              </a:stretch>
            </a:blipFill>
          </p:spPr>
        </p:sp>
        <p:sp>
          <p:nvSpPr>
            <p:cNvPr name="TextBox 8" id="8"/>
            <p:cNvSpPr txBox="true"/>
            <p:nvPr/>
          </p:nvSpPr>
          <p:spPr>
            <a:xfrm rot="0">
              <a:off x="1578594" y="469800"/>
              <a:ext cx="3746718" cy="5105723"/>
            </a:xfrm>
            <a:prstGeom prst="rect">
              <a:avLst/>
            </a:prstGeom>
          </p:spPr>
          <p:txBody>
            <a:bodyPr anchor="t" rtlCol="false" tIns="0" lIns="0" bIns="0" rIns="0">
              <a:spAutoFit/>
            </a:bodyPr>
            <a:lstStyle/>
            <a:p>
              <a:pPr algn="ctr">
                <a:lnSpc>
                  <a:spcPts val="2408"/>
                </a:lnSpc>
              </a:pPr>
              <a:r>
                <a:rPr lang="en-US" sz="1720">
                  <a:solidFill>
                    <a:srgbClr val="000000"/>
                  </a:solidFill>
                  <a:latin typeface="Inter Bold"/>
                </a:rPr>
                <a:t>month   reservation_count</a:t>
              </a:r>
            </a:p>
            <a:p>
              <a:pPr algn="ctr">
                <a:lnSpc>
                  <a:spcPts val="2408"/>
                </a:lnSpc>
              </a:pPr>
              <a:r>
                <a:rPr lang="en-US" sz="1720">
                  <a:solidFill>
                    <a:srgbClr val="000000"/>
                  </a:solidFill>
                  <a:latin typeface="Inter Bold"/>
                </a:rPr>
                <a:t>1                                          11</a:t>
              </a:r>
            </a:p>
            <a:p>
              <a:pPr algn="ctr">
                <a:lnSpc>
                  <a:spcPts val="2408"/>
                </a:lnSpc>
              </a:pPr>
              <a:r>
                <a:rPr lang="en-US" sz="1720">
                  <a:solidFill>
                    <a:srgbClr val="000000"/>
                  </a:solidFill>
                  <a:latin typeface="Inter Bold"/>
                </a:rPr>
                <a:t>2                                        28</a:t>
              </a:r>
            </a:p>
            <a:p>
              <a:pPr algn="ctr">
                <a:lnSpc>
                  <a:spcPts val="2408"/>
                </a:lnSpc>
              </a:pPr>
              <a:r>
                <a:rPr lang="en-US" sz="1720">
                  <a:solidFill>
                    <a:srgbClr val="000000"/>
                  </a:solidFill>
                  <a:latin typeface="Inter Bold"/>
                </a:rPr>
                <a:t>3                                        52</a:t>
              </a:r>
            </a:p>
            <a:p>
              <a:pPr algn="ctr">
                <a:lnSpc>
                  <a:spcPts val="2408"/>
                </a:lnSpc>
              </a:pPr>
              <a:r>
                <a:rPr lang="en-US" sz="1720">
                  <a:solidFill>
                    <a:srgbClr val="000000"/>
                  </a:solidFill>
                  <a:latin typeface="Inter Bold"/>
                </a:rPr>
                <a:t>4                                        67</a:t>
              </a:r>
            </a:p>
            <a:p>
              <a:pPr algn="ctr">
                <a:lnSpc>
                  <a:spcPts val="2408"/>
                </a:lnSpc>
              </a:pPr>
              <a:r>
                <a:rPr lang="en-US" sz="1720">
                  <a:solidFill>
                    <a:srgbClr val="000000"/>
                  </a:solidFill>
                  <a:latin typeface="Inter Bold"/>
                </a:rPr>
                <a:t>5                                        55</a:t>
              </a:r>
            </a:p>
            <a:p>
              <a:pPr algn="ctr">
                <a:lnSpc>
                  <a:spcPts val="2408"/>
                </a:lnSpc>
              </a:pPr>
              <a:r>
                <a:rPr lang="en-US" sz="1720">
                  <a:solidFill>
                    <a:srgbClr val="000000"/>
                  </a:solidFill>
                  <a:latin typeface="Inter Bold"/>
                </a:rPr>
                <a:t>6                                        84</a:t>
              </a:r>
            </a:p>
            <a:p>
              <a:pPr algn="ctr">
                <a:lnSpc>
                  <a:spcPts val="2408"/>
                </a:lnSpc>
              </a:pPr>
              <a:r>
                <a:rPr lang="en-US" sz="1720">
                  <a:solidFill>
                    <a:srgbClr val="000000"/>
                  </a:solidFill>
                  <a:latin typeface="Inter Bold"/>
                </a:rPr>
                <a:t>7                                        44</a:t>
              </a:r>
            </a:p>
            <a:p>
              <a:pPr algn="ctr">
                <a:lnSpc>
                  <a:spcPts val="2408"/>
                </a:lnSpc>
              </a:pPr>
              <a:r>
                <a:rPr lang="en-US" sz="1720">
                  <a:solidFill>
                    <a:srgbClr val="000000"/>
                  </a:solidFill>
                  <a:latin typeface="Inter Bold"/>
                </a:rPr>
                <a:t>8                                        70</a:t>
              </a:r>
            </a:p>
            <a:p>
              <a:pPr algn="ctr">
                <a:lnSpc>
                  <a:spcPts val="2408"/>
                </a:lnSpc>
              </a:pPr>
              <a:r>
                <a:rPr lang="en-US" sz="1720">
                  <a:solidFill>
                    <a:srgbClr val="000000"/>
                  </a:solidFill>
                  <a:latin typeface="Inter Bold"/>
                </a:rPr>
                <a:t>9                                        80</a:t>
              </a:r>
            </a:p>
            <a:p>
              <a:pPr algn="ctr">
                <a:lnSpc>
                  <a:spcPts val="2408"/>
                </a:lnSpc>
              </a:pPr>
              <a:r>
                <a:rPr lang="en-US" sz="1720">
                  <a:solidFill>
                    <a:srgbClr val="000000"/>
                  </a:solidFill>
                  <a:latin typeface="Inter Bold"/>
                </a:rPr>
                <a:t>10                                     103</a:t>
              </a:r>
            </a:p>
            <a:p>
              <a:pPr algn="ctr">
                <a:lnSpc>
                  <a:spcPts val="2408"/>
                </a:lnSpc>
              </a:pPr>
              <a:r>
                <a:rPr lang="en-US" sz="1720">
                  <a:solidFill>
                    <a:srgbClr val="000000"/>
                  </a:solidFill>
                  <a:latin typeface="Inter Bold"/>
                </a:rPr>
                <a:t>11                                        54</a:t>
              </a:r>
            </a:p>
            <a:p>
              <a:pPr algn="ctr">
                <a:lnSpc>
                  <a:spcPts val="2408"/>
                </a:lnSpc>
                <a:spcBef>
                  <a:spcPct val="0"/>
                </a:spcBef>
              </a:pPr>
              <a:r>
                <a:rPr lang="en-US" sz="1720">
                  <a:solidFill>
                    <a:srgbClr val="000000"/>
                  </a:solidFill>
                  <a:latin typeface="Inter Bold"/>
                </a:rPr>
                <a:t>12                                        52</a:t>
              </a:r>
            </a:p>
          </p:txBody>
        </p:sp>
        <p:sp>
          <p:nvSpPr>
            <p:cNvPr name="AutoShape 9" id="9"/>
            <p:cNvSpPr/>
            <p:nvPr/>
          </p:nvSpPr>
          <p:spPr>
            <a:xfrm>
              <a:off x="0" y="939800"/>
              <a:ext cx="6903907" cy="0"/>
            </a:xfrm>
            <a:prstGeom prst="line">
              <a:avLst/>
            </a:prstGeom>
            <a:ln cap="flat" w="46974">
              <a:solidFill>
                <a:srgbClr val="000000"/>
              </a:solidFill>
              <a:prstDash val="sysDash"/>
              <a:headEnd type="none" len="sm" w="sm"/>
              <a:tailEnd type="none" len="sm" w="sm"/>
            </a:ln>
          </p:spPr>
        </p:sp>
      </p:grpSp>
      <p:sp>
        <p:nvSpPr>
          <p:cNvPr name="TextBox 10" id="10"/>
          <p:cNvSpPr txBox="true"/>
          <p:nvPr/>
        </p:nvSpPr>
        <p:spPr>
          <a:xfrm rot="0">
            <a:off x="3790553" y="2196247"/>
            <a:ext cx="10706894"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Inter"/>
              </a:rPr>
              <a:t>12. How many reservations were made in each month of the year?</a:t>
            </a:r>
          </a:p>
        </p:txBody>
      </p:sp>
      <p:sp>
        <p:nvSpPr>
          <p:cNvPr name="AutoShape 11" id="11"/>
          <p:cNvSpPr/>
          <p:nvPr/>
        </p:nvSpPr>
        <p:spPr>
          <a:xfrm flipV="true">
            <a:off x="8524875" y="5584642"/>
            <a:ext cx="0" cy="3673658"/>
          </a:xfrm>
          <a:prstGeom prst="line">
            <a:avLst/>
          </a:prstGeom>
          <a:ln cap="flat" w="38100">
            <a:solidFill>
              <a:srgbClr val="000000"/>
            </a:solidFill>
            <a:prstDash val="sysDash"/>
            <a:headEnd type="none" len="sm" w="sm"/>
            <a:tailEnd type="none" len="sm" w="sm"/>
          </a:ln>
        </p:spPr>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sp>
        <p:nvSpPr>
          <p:cNvPr name="TextBox 2" id="2"/>
          <p:cNvSpPr txBox="true"/>
          <p:nvPr/>
        </p:nvSpPr>
        <p:spPr>
          <a:xfrm rot="0">
            <a:off x="542434" y="1783628"/>
            <a:ext cx="16652974" cy="941071"/>
          </a:xfrm>
          <a:prstGeom prst="rect">
            <a:avLst/>
          </a:prstGeom>
        </p:spPr>
        <p:txBody>
          <a:bodyPr anchor="t" rtlCol="false" tIns="0" lIns="0" bIns="0" rIns="0">
            <a:spAutoFit/>
          </a:bodyPr>
          <a:lstStyle/>
          <a:p>
            <a:pPr algn="ctr">
              <a:lnSpc>
                <a:spcPts val="3779"/>
              </a:lnSpc>
            </a:pPr>
            <a:r>
              <a:rPr lang="en-US" sz="2699">
                <a:solidFill>
                  <a:srgbClr val="000000"/>
                </a:solidFill>
                <a:latin typeface="Inter"/>
              </a:rPr>
              <a:t>13. What is the average number of nights (both weekend and weekday) spent by guests for each room</a:t>
            </a:r>
          </a:p>
          <a:p>
            <a:pPr algn="ctr">
              <a:lnSpc>
                <a:spcPts val="3779"/>
              </a:lnSpc>
              <a:spcBef>
                <a:spcPct val="0"/>
              </a:spcBef>
            </a:pPr>
            <a:r>
              <a:rPr lang="en-US" sz="2699">
                <a:solidFill>
                  <a:srgbClr val="000000"/>
                </a:solidFill>
                <a:latin typeface="Inter"/>
              </a:rPr>
              <a:t>type?</a:t>
            </a:r>
          </a:p>
        </p:txBody>
      </p:sp>
      <p:grpSp>
        <p:nvGrpSpPr>
          <p:cNvPr name="Group 3" id="3"/>
          <p:cNvGrpSpPr/>
          <p:nvPr/>
        </p:nvGrpSpPr>
        <p:grpSpPr>
          <a:xfrm rot="0">
            <a:off x="759528" y="3484717"/>
            <a:ext cx="16768945" cy="6449384"/>
            <a:chOff x="0" y="0"/>
            <a:chExt cx="4416512" cy="1698603"/>
          </a:xfrm>
        </p:grpSpPr>
        <p:sp>
          <p:nvSpPr>
            <p:cNvPr name="Freeform 4" id="4"/>
            <p:cNvSpPr/>
            <p:nvPr/>
          </p:nvSpPr>
          <p:spPr>
            <a:xfrm flipH="false" flipV="false" rot="0">
              <a:off x="0" y="0"/>
              <a:ext cx="4416512" cy="1698603"/>
            </a:xfrm>
            <a:custGeom>
              <a:avLst/>
              <a:gdLst/>
              <a:ahLst/>
              <a:cxnLst/>
              <a:rect r="r" b="b" t="t" l="l"/>
              <a:pathLst>
                <a:path h="1698603" w="4416512">
                  <a:moveTo>
                    <a:pt x="0" y="0"/>
                  </a:moveTo>
                  <a:lnTo>
                    <a:pt x="4416512" y="0"/>
                  </a:lnTo>
                  <a:lnTo>
                    <a:pt x="4416512" y="1698603"/>
                  </a:lnTo>
                  <a:lnTo>
                    <a:pt x="0" y="1698603"/>
                  </a:lnTo>
                  <a:close/>
                </a:path>
              </a:pathLst>
            </a:custGeom>
            <a:solidFill>
              <a:srgbClr val="FFFFFF"/>
            </a:solidFill>
          </p:spPr>
        </p:sp>
        <p:sp>
          <p:nvSpPr>
            <p:cNvPr name="TextBox 5" id="5"/>
            <p:cNvSpPr txBox="true"/>
            <p:nvPr/>
          </p:nvSpPr>
          <p:spPr>
            <a:xfrm>
              <a:off x="0" y="-38100"/>
              <a:ext cx="4416512" cy="1736703"/>
            </a:xfrm>
            <a:prstGeom prst="rect">
              <a:avLst/>
            </a:prstGeom>
          </p:spPr>
          <p:txBody>
            <a:bodyPr anchor="ctr" rtlCol="false" tIns="50800" lIns="50800" bIns="50800" rIns="50800"/>
            <a:lstStyle/>
            <a:p>
              <a:pPr algn="ctr">
                <a:lnSpc>
                  <a:spcPts val="2520"/>
                </a:lnSpc>
              </a:pPr>
              <a:r>
                <a:rPr lang="en-US" sz="1800">
                  <a:solidFill>
                    <a:srgbClr val="FFFFFF"/>
                  </a:solidFill>
                  <a:latin typeface="Inter"/>
                </a:rPr>
                <a:t>HH</a:t>
              </a:r>
            </a:p>
          </p:txBody>
        </p:sp>
      </p:grpSp>
      <p:sp>
        <p:nvSpPr>
          <p:cNvPr name="TextBox 6" id="6"/>
          <p:cNvSpPr txBox="true"/>
          <p:nvPr/>
        </p:nvSpPr>
        <p:spPr>
          <a:xfrm rot="0">
            <a:off x="995984" y="3494531"/>
            <a:ext cx="16296032" cy="4096131"/>
          </a:xfrm>
          <a:prstGeom prst="rect">
            <a:avLst/>
          </a:prstGeom>
        </p:spPr>
        <p:txBody>
          <a:bodyPr anchor="t" rtlCol="false" tIns="0" lIns="0" bIns="0" rIns="0">
            <a:spAutoFit/>
          </a:bodyPr>
          <a:lstStyle/>
          <a:p>
            <a:pPr algn="l">
              <a:lnSpc>
                <a:spcPts val="3653"/>
              </a:lnSpc>
            </a:pPr>
            <a:r>
              <a:rPr lang="en-US" sz="2610">
                <a:solidFill>
                  <a:srgbClr val="5271FF"/>
                </a:solidFill>
                <a:latin typeface="Inter"/>
              </a:rPr>
              <a:t>SELECT</a:t>
            </a:r>
            <a:r>
              <a:rPr lang="en-US" sz="2610">
                <a:solidFill>
                  <a:srgbClr val="000000"/>
                </a:solidFill>
                <a:latin typeface="Inter"/>
              </a:rPr>
              <a:t> </a:t>
            </a:r>
          </a:p>
          <a:p>
            <a:pPr algn="l">
              <a:lnSpc>
                <a:spcPts val="3653"/>
              </a:lnSpc>
            </a:pPr>
            <a:r>
              <a:rPr lang="en-US" sz="2610">
                <a:solidFill>
                  <a:srgbClr val="000000"/>
                </a:solidFill>
                <a:latin typeface="Inter"/>
              </a:rPr>
              <a:t>           room_type_reserved,</a:t>
            </a:r>
          </a:p>
          <a:p>
            <a:pPr algn="l">
              <a:lnSpc>
                <a:spcPts val="3653"/>
              </a:lnSpc>
            </a:pPr>
            <a:r>
              <a:rPr lang="en-US" sz="2610">
                <a:solidFill>
                  <a:srgbClr val="000000"/>
                </a:solidFill>
                <a:latin typeface="Inter"/>
              </a:rPr>
              <a:t>           </a:t>
            </a:r>
            <a:r>
              <a:rPr lang="en-US" sz="2610">
                <a:solidFill>
                  <a:srgbClr val="5271FF"/>
                </a:solidFill>
                <a:latin typeface="Inter"/>
              </a:rPr>
              <a:t>AVG</a:t>
            </a:r>
            <a:r>
              <a:rPr lang="en-US" sz="2610">
                <a:solidFill>
                  <a:srgbClr val="000000"/>
                </a:solidFill>
                <a:latin typeface="Inter"/>
              </a:rPr>
              <a:t>(no_of_weekend_nights + no_of_week_nights) </a:t>
            </a:r>
            <a:r>
              <a:rPr lang="en-US" sz="2610">
                <a:solidFill>
                  <a:srgbClr val="5271FF"/>
                </a:solidFill>
                <a:latin typeface="Inter"/>
              </a:rPr>
              <a:t>AS</a:t>
            </a:r>
            <a:r>
              <a:rPr lang="en-US" sz="2610">
                <a:solidFill>
                  <a:srgbClr val="000000"/>
                </a:solidFill>
                <a:latin typeface="Inter"/>
              </a:rPr>
              <a:t> avg_total_nights</a:t>
            </a:r>
          </a:p>
          <a:p>
            <a:pPr algn="l">
              <a:lnSpc>
                <a:spcPts val="3653"/>
              </a:lnSpc>
            </a:pPr>
            <a:r>
              <a:rPr lang="en-US" sz="2610">
                <a:solidFill>
                  <a:srgbClr val="5271FF"/>
                </a:solidFill>
                <a:latin typeface="Inter"/>
              </a:rPr>
              <a:t>FROM</a:t>
            </a:r>
          </a:p>
          <a:p>
            <a:pPr algn="l">
              <a:lnSpc>
                <a:spcPts val="3653"/>
              </a:lnSpc>
            </a:pPr>
            <a:r>
              <a:rPr lang="en-US" sz="2610">
                <a:solidFill>
                  <a:srgbClr val="000000"/>
                </a:solidFill>
                <a:latin typeface="Inter"/>
              </a:rPr>
              <a:t>         </a:t>
            </a:r>
            <a:r>
              <a:rPr lang="en-US" sz="2610">
                <a:solidFill>
                  <a:srgbClr val="00BF63"/>
                </a:solidFill>
                <a:latin typeface="Inter"/>
              </a:rPr>
              <a:t> `data-analytics-409012.Hotel_Reservation.hotel_reservation`</a:t>
            </a:r>
          </a:p>
          <a:p>
            <a:pPr algn="l">
              <a:lnSpc>
                <a:spcPts val="3653"/>
              </a:lnSpc>
            </a:pPr>
            <a:r>
              <a:rPr lang="en-US" sz="2610">
                <a:solidFill>
                  <a:srgbClr val="5271FF"/>
                </a:solidFill>
                <a:latin typeface="Inter"/>
              </a:rPr>
              <a:t>GROUP BY</a:t>
            </a:r>
            <a:r>
              <a:rPr lang="en-US" sz="2610">
                <a:solidFill>
                  <a:srgbClr val="000000"/>
                </a:solidFill>
                <a:latin typeface="Inter"/>
              </a:rPr>
              <a:t> </a:t>
            </a:r>
          </a:p>
          <a:p>
            <a:pPr algn="l">
              <a:lnSpc>
                <a:spcPts val="3653"/>
              </a:lnSpc>
            </a:pPr>
            <a:r>
              <a:rPr lang="en-US" sz="2610">
                <a:solidFill>
                  <a:srgbClr val="000000"/>
                </a:solidFill>
                <a:latin typeface="Inter"/>
              </a:rPr>
              <a:t>  </a:t>
            </a:r>
            <a:r>
              <a:rPr lang="en-US" sz="2610">
                <a:solidFill>
                  <a:srgbClr val="000000"/>
                </a:solidFill>
                <a:latin typeface="Inter"/>
              </a:rPr>
              <a:t>          room_type_reserved;</a:t>
            </a:r>
          </a:p>
          <a:p>
            <a:pPr algn="l">
              <a:lnSpc>
                <a:spcPts val="3653"/>
              </a:lnSpc>
            </a:pPr>
          </a:p>
          <a:p>
            <a:pPr algn="l">
              <a:lnSpc>
                <a:spcPts val="3653"/>
              </a:lnSpc>
              <a:spcBef>
                <a:spcPct val="0"/>
              </a:spcBef>
            </a:pPr>
          </a:p>
        </p:txBody>
      </p:sp>
      <p:grpSp>
        <p:nvGrpSpPr>
          <p:cNvPr name="Group 7" id="7"/>
          <p:cNvGrpSpPr/>
          <p:nvPr/>
        </p:nvGrpSpPr>
        <p:grpSpPr>
          <a:xfrm rot="0">
            <a:off x="6299060" y="7076181"/>
            <a:ext cx="5139721" cy="2720206"/>
            <a:chOff x="0" y="0"/>
            <a:chExt cx="6852961" cy="3626941"/>
          </a:xfrm>
        </p:grpSpPr>
        <p:sp>
          <p:nvSpPr>
            <p:cNvPr name="Freeform 8" id="8"/>
            <p:cNvSpPr/>
            <p:nvPr/>
          </p:nvSpPr>
          <p:spPr>
            <a:xfrm flipH="false" flipV="false" rot="0">
              <a:off x="0" y="0"/>
              <a:ext cx="6852961" cy="3626941"/>
            </a:xfrm>
            <a:custGeom>
              <a:avLst/>
              <a:gdLst/>
              <a:ahLst/>
              <a:cxnLst/>
              <a:rect r="r" b="b" t="t" l="l"/>
              <a:pathLst>
                <a:path h="3626941" w="6852961">
                  <a:moveTo>
                    <a:pt x="0" y="0"/>
                  </a:moveTo>
                  <a:lnTo>
                    <a:pt x="6852961" y="0"/>
                  </a:lnTo>
                  <a:lnTo>
                    <a:pt x="6852961" y="3626941"/>
                  </a:lnTo>
                  <a:lnTo>
                    <a:pt x="0" y="3626941"/>
                  </a:lnTo>
                  <a:lnTo>
                    <a:pt x="0" y="0"/>
                  </a:lnTo>
                  <a:close/>
                </a:path>
              </a:pathLst>
            </a:custGeom>
            <a:blipFill>
              <a:blip r:embed="rId2">
                <a:extLst>
                  <a:ext uri="{96DAC541-7B7A-43D3-8B79-37D633B846F1}">
                    <asvg:svgBlip xmlns:asvg="http://schemas.microsoft.com/office/drawing/2016/SVG/main" r:embed="rId3"/>
                  </a:ext>
                </a:extLst>
              </a:blip>
              <a:stretch>
                <a:fillRect l="0" t="-3248" r="0" b="-3248"/>
              </a:stretch>
            </a:blipFill>
          </p:spPr>
        </p:sp>
        <p:sp>
          <p:nvSpPr>
            <p:cNvPr name="TextBox 9" id="9"/>
            <p:cNvSpPr txBox="true"/>
            <p:nvPr/>
          </p:nvSpPr>
          <p:spPr>
            <a:xfrm rot="0">
              <a:off x="1400533" y="501644"/>
              <a:ext cx="4051896" cy="2896878"/>
            </a:xfrm>
            <a:prstGeom prst="rect">
              <a:avLst/>
            </a:prstGeom>
          </p:spPr>
          <p:txBody>
            <a:bodyPr anchor="t" rtlCol="false" tIns="0" lIns="0" bIns="0" rIns="0">
              <a:spAutoFit/>
            </a:bodyPr>
            <a:lstStyle/>
            <a:p>
              <a:pPr algn="ctr">
                <a:lnSpc>
                  <a:spcPts val="2604"/>
                </a:lnSpc>
              </a:pPr>
              <a:r>
                <a:rPr lang="en-US" sz="1860">
                  <a:solidFill>
                    <a:srgbClr val="000000"/>
                  </a:solidFill>
                  <a:latin typeface="Inter Bold"/>
                </a:rPr>
                <a:t>Room_Type 1 = 2.88</a:t>
              </a:r>
            </a:p>
            <a:p>
              <a:pPr algn="ctr">
                <a:lnSpc>
                  <a:spcPts val="2604"/>
                </a:lnSpc>
              </a:pPr>
              <a:r>
                <a:rPr lang="en-US" sz="1860">
                  <a:solidFill>
                    <a:srgbClr val="000000"/>
                  </a:solidFill>
                  <a:latin typeface="Inter Bold"/>
                </a:rPr>
                <a:t>Room_Type 2 = 3.00</a:t>
              </a:r>
            </a:p>
            <a:p>
              <a:pPr algn="ctr">
                <a:lnSpc>
                  <a:spcPts val="2604"/>
                </a:lnSpc>
              </a:pPr>
              <a:r>
                <a:rPr lang="en-US" sz="1860">
                  <a:solidFill>
                    <a:srgbClr val="000000"/>
                  </a:solidFill>
                  <a:latin typeface="Inter Bold"/>
                </a:rPr>
                <a:t>Room_Type 4 = 3.80</a:t>
              </a:r>
            </a:p>
            <a:p>
              <a:pPr algn="ctr">
                <a:lnSpc>
                  <a:spcPts val="2604"/>
                </a:lnSpc>
              </a:pPr>
              <a:r>
                <a:rPr lang="en-US" sz="1860">
                  <a:solidFill>
                    <a:srgbClr val="000000"/>
                  </a:solidFill>
                  <a:latin typeface="Inter Bold"/>
                </a:rPr>
                <a:t>Room_Type 5 = 2.50</a:t>
              </a:r>
            </a:p>
            <a:p>
              <a:pPr algn="ctr">
                <a:lnSpc>
                  <a:spcPts val="2604"/>
                </a:lnSpc>
              </a:pPr>
              <a:r>
                <a:rPr lang="en-US" sz="1860">
                  <a:solidFill>
                    <a:srgbClr val="000000"/>
                  </a:solidFill>
                  <a:latin typeface="Inter Bold"/>
                </a:rPr>
                <a:t>Room_Type 6 = 3.61</a:t>
              </a:r>
            </a:p>
            <a:p>
              <a:pPr algn="ctr">
                <a:lnSpc>
                  <a:spcPts val="2604"/>
                </a:lnSpc>
              </a:pPr>
              <a:r>
                <a:rPr lang="en-US" sz="1860">
                  <a:solidFill>
                    <a:srgbClr val="000000"/>
                  </a:solidFill>
                  <a:latin typeface="Inter Bold"/>
                </a:rPr>
                <a:t>Room_Type 7 = 2.67</a:t>
              </a:r>
            </a:p>
            <a:p>
              <a:pPr algn="ctr">
                <a:lnSpc>
                  <a:spcPts val="2082"/>
                </a:lnSpc>
                <a:spcBef>
                  <a:spcPct val="0"/>
                </a:spcBef>
              </a:pPr>
            </a:p>
          </p:txBody>
        </p:sp>
      </p:gr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sp>
        <p:nvSpPr>
          <p:cNvPr name="TextBox 2" id="2"/>
          <p:cNvSpPr txBox="true"/>
          <p:nvPr/>
        </p:nvSpPr>
        <p:spPr>
          <a:xfrm rot="0">
            <a:off x="1518284" y="2114079"/>
            <a:ext cx="15147231" cy="860425"/>
          </a:xfrm>
          <a:prstGeom prst="rect">
            <a:avLst/>
          </a:prstGeom>
        </p:spPr>
        <p:txBody>
          <a:bodyPr anchor="t" rtlCol="false" tIns="0" lIns="0" bIns="0" rIns="0">
            <a:spAutoFit/>
          </a:bodyPr>
          <a:lstStyle/>
          <a:p>
            <a:pPr algn="ctr">
              <a:lnSpc>
                <a:spcPts val="3499"/>
              </a:lnSpc>
            </a:pPr>
            <a:r>
              <a:rPr lang="en-US" sz="2499">
                <a:solidFill>
                  <a:srgbClr val="000000"/>
                </a:solidFill>
                <a:latin typeface="Inter"/>
              </a:rPr>
              <a:t>14. For reservations involving children, what is the most common room type, and what is the average</a:t>
            </a:r>
          </a:p>
          <a:p>
            <a:pPr algn="ctr">
              <a:lnSpc>
                <a:spcPts val="3499"/>
              </a:lnSpc>
              <a:spcBef>
                <a:spcPct val="0"/>
              </a:spcBef>
            </a:pPr>
            <a:r>
              <a:rPr lang="en-US" sz="2499">
                <a:solidFill>
                  <a:srgbClr val="000000"/>
                </a:solidFill>
                <a:latin typeface="Inter"/>
              </a:rPr>
              <a:t>price for that room type?</a:t>
            </a:r>
          </a:p>
        </p:txBody>
      </p:sp>
      <p:grpSp>
        <p:nvGrpSpPr>
          <p:cNvPr name="Group 3" id="3"/>
          <p:cNvGrpSpPr/>
          <p:nvPr/>
        </p:nvGrpSpPr>
        <p:grpSpPr>
          <a:xfrm rot="0">
            <a:off x="1518284" y="3620449"/>
            <a:ext cx="15251432" cy="5981700"/>
            <a:chOff x="0" y="0"/>
            <a:chExt cx="20335242" cy="7975600"/>
          </a:xfrm>
        </p:grpSpPr>
        <p:grpSp>
          <p:nvGrpSpPr>
            <p:cNvPr name="Group 4" id="4"/>
            <p:cNvGrpSpPr/>
            <p:nvPr/>
          </p:nvGrpSpPr>
          <p:grpSpPr>
            <a:xfrm rot="0">
              <a:off x="0" y="0"/>
              <a:ext cx="9495642" cy="7975600"/>
              <a:chOff x="0" y="0"/>
              <a:chExt cx="1875682" cy="1575427"/>
            </a:xfrm>
          </p:grpSpPr>
          <p:sp>
            <p:nvSpPr>
              <p:cNvPr name="Freeform 5" id="5"/>
              <p:cNvSpPr/>
              <p:nvPr/>
            </p:nvSpPr>
            <p:spPr>
              <a:xfrm flipH="false" flipV="false" rot="0">
                <a:off x="0" y="0"/>
                <a:ext cx="1875682" cy="1575427"/>
              </a:xfrm>
              <a:custGeom>
                <a:avLst/>
                <a:gdLst/>
                <a:ahLst/>
                <a:cxnLst/>
                <a:rect r="r" b="b" t="t" l="l"/>
                <a:pathLst>
                  <a:path h="1575427" w="1875682">
                    <a:moveTo>
                      <a:pt x="0" y="0"/>
                    </a:moveTo>
                    <a:lnTo>
                      <a:pt x="1875682" y="0"/>
                    </a:lnTo>
                    <a:lnTo>
                      <a:pt x="1875682" y="1575427"/>
                    </a:lnTo>
                    <a:lnTo>
                      <a:pt x="0" y="1575427"/>
                    </a:lnTo>
                    <a:close/>
                  </a:path>
                </a:pathLst>
              </a:custGeom>
              <a:solidFill>
                <a:srgbClr val="FFFFFF"/>
              </a:solidFill>
            </p:spPr>
          </p:sp>
          <p:sp>
            <p:nvSpPr>
              <p:cNvPr name="TextBox 6" id="6"/>
              <p:cNvSpPr txBox="true"/>
              <p:nvPr/>
            </p:nvSpPr>
            <p:spPr>
              <a:xfrm>
                <a:off x="0" y="-38100"/>
                <a:ext cx="1875682" cy="1613527"/>
              </a:xfrm>
              <a:prstGeom prst="rect">
                <a:avLst/>
              </a:prstGeom>
            </p:spPr>
            <p:txBody>
              <a:bodyPr anchor="ctr" rtlCol="false" tIns="50800" lIns="50800" bIns="50800" rIns="50800"/>
              <a:lstStyle/>
              <a:p>
                <a:pPr algn="ctr">
                  <a:lnSpc>
                    <a:spcPts val="2520"/>
                  </a:lnSpc>
                </a:pPr>
              </a:p>
            </p:txBody>
          </p:sp>
        </p:grpSp>
        <p:grpSp>
          <p:nvGrpSpPr>
            <p:cNvPr name="Group 7" id="7"/>
            <p:cNvGrpSpPr/>
            <p:nvPr/>
          </p:nvGrpSpPr>
          <p:grpSpPr>
            <a:xfrm rot="0">
              <a:off x="10839601" y="0"/>
              <a:ext cx="9495642" cy="7975600"/>
              <a:chOff x="0" y="0"/>
              <a:chExt cx="1875682" cy="1575427"/>
            </a:xfrm>
          </p:grpSpPr>
          <p:sp>
            <p:nvSpPr>
              <p:cNvPr name="Freeform 8" id="8"/>
              <p:cNvSpPr/>
              <p:nvPr/>
            </p:nvSpPr>
            <p:spPr>
              <a:xfrm flipH="false" flipV="false" rot="0">
                <a:off x="0" y="0"/>
                <a:ext cx="1875682" cy="1575427"/>
              </a:xfrm>
              <a:custGeom>
                <a:avLst/>
                <a:gdLst/>
                <a:ahLst/>
                <a:cxnLst/>
                <a:rect r="r" b="b" t="t" l="l"/>
                <a:pathLst>
                  <a:path h="1575427" w="1875682">
                    <a:moveTo>
                      <a:pt x="0" y="0"/>
                    </a:moveTo>
                    <a:lnTo>
                      <a:pt x="1875682" y="0"/>
                    </a:lnTo>
                    <a:lnTo>
                      <a:pt x="1875682" y="1575427"/>
                    </a:lnTo>
                    <a:lnTo>
                      <a:pt x="0" y="1575427"/>
                    </a:lnTo>
                    <a:close/>
                  </a:path>
                </a:pathLst>
              </a:custGeom>
              <a:solidFill>
                <a:srgbClr val="FFFFFF"/>
              </a:solidFill>
            </p:spPr>
          </p:sp>
          <p:sp>
            <p:nvSpPr>
              <p:cNvPr name="TextBox 9" id="9"/>
              <p:cNvSpPr txBox="true"/>
              <p:nvPr/>
            </p:nvSpPr>
            <p:spPr>
              <a:xfrm>
                <a:off x="0" y="-38100"/>
                <a:ext cx="1875682" cy="1613527"/>
              </a:xfrm>
              <a:prstGeom prst="rect">
                <a:avLst/>
              </a:prstGeom>
            </p:spPr>
            <p:txBody>
              <a:bodyPr anchor="ctr" rtlCol="false" tIns="50800" lIns="50800" bIns="50800" rIns="50800"/>
              <a:lstStyle/>
              <a:p>
                <a:pPr algn="ctr">
                  <a:lnSpc>
                    <a:spcPts val="2520"/>
                  </a:lnSpc>
                </a:pPr>
              </a:p>
            </p:txBody>
          </p:sp>
        </p:grpSp>
        <p:sp>
          <p:nvSpPr>
            <p:cNvPr name="TextBox 10" id="10"/>
            <p:cNvSpPr txBox="true"/>
            <p:nvPr/>
          </p:nvSpPr>
          <p:spPr>
            <a:xfrm rot="0">
              <a:off x="213951" y="567876"/>
              <a:ext cx="8893248" cy="6801749"/>
            </a:xfrm>
            <a:prstGeom prst="rect">
              <a:avLst/>
            </a:prstGeom>
          </p:spPr>
          <p:txBody>
            <a:bodyPr anchor="t" rtlCol="false" tIns="0" lIns="0" bIns="0" rIns="0">
              <a:spAutoFit/>
            </a:bodyPr>
            <a:lstStyle/>
            <a:p>
              <a:pPr algn="l">
                <a:lnSpc>
                  <a:spcPts val="2248"/>
                </a:lnSpc>
              </a:pPr>
              <a:r>
                <a:rPr lang="en-US" sz="1605">
                  <a:solidFill>
                    <a:srgbClr val="5271FF"/>
                  </a:solidFill>
                  <a:latin typeface="Inter"/>
                </a:rPr>
                <a:t>SELECT</a:t>
              </a:r>
              <a:r>
                <a:rPr lang="en-US" sz="1605">
                  <a:solidFill>
                    <a:srgbClr val="000000"/>
                  </a:solidFill>
                  <a:latin typeface="Inter"/>
                </a:rPr>
                <a:t> </a:t>
              </a:r>
            </a:p>
            <a:p>
              <a:pPr algn="l">
                <a:lnSpc>
                  <a:spcPts val="2248"/>
                </a:lnSpc>
              </a:pPr>
              <a:r>
                <a:rPr lang="en-US" sz="1605">
                  <a:solidFill>
                    <a:srgbClr val="000000"/>
                  </a:solidFill>
                  <a:latin typeface="Inter"/>
                </a:rPr>
                <a:t>           room_type_reserved,</a:t>
              </a:r>
            </a:p>
            <a:p>
              <a:pPr algn="l">
                <a:lnSpc>
                  <a:spcPts val="2248"/>
                </a:lnSpc>
              </a:pPr>
              <a:r>
                <a:rPr lang="en-US" sz="1605">
                  <a:solidFill>
                    <a:srgbClr val="000000"/>
                  </a:solidFill>
                  <a:latin typeface="Inter"/>
                </a:rPr>
                <a:t>           </a:t>
              </a:r>
              <a:r>
                <a:rPr lang="en-US" sz="1605">
                  <a:solidFill>
                    <a:srgbClr val="5271FF"/>
                  </a:solidFill>
                  <a:latin typeface="Inter"/>
                </a:rPr>
                <a:t>COUNT</a:t>
              </a:r>
              <a:r>
                <a:rPr lang="en-US" sz="1605">
                  <a:solidFill>
                    <a:srgbClr val="000000"/>
                  </a:solidFill>
                  <a:latin typeface="Inter"/>
                </a:rPr>
                <a:t>(room_type_reserved) </a:t>
              </a:r>
              <a:r>
                <a:rPr lang="en-US" sz="1605">
                  <a:solidFill>
                    <a:srgbClr val="5271FF"/>
                  </a:solidFill>
                  <a:latin typeface="Inter"/>
                </a:rPr>
                <a:t>AS</a:t>
              </a:r>
              <a:r>
                <a:rPr lang="en-US" sz="1605">
                  <a:solidFill>
                    <a:srgbClr val="000000"/>
                  </a:solidFill>
                  <a:latin typeface="Inter"/>
                </a:rPr>
                <a:t> count</a:t>
              </a:r>
            </a:p>
            <a:p>
              <a:pPr algn="l">
                <a:lnSpc>
                  <a:spcPts val="2248"/>
                </a:lnSpc>
              </a:pPr>
              <a:r>
                <a:rPr lang="en-US" sz="1605">
                  <a:solidFill>
                    <a:srgbClr val="5271FF"/>
                  </a:solidFill>
                  <a:latin typeface="Inter"/>
                </a:rPr>
                <a:t>FROM</a:t>
              </a:r>
            </a:p>
            <a:p>
              <a:pPr algn="l">
                <a:lnSpc>
                  <a:spcPts val="2248"/>
                </a:lnSpc>
              </a:pPr>
              <a:r>
                <a:rPr lang="en-US" sz="1605">
                  <a:solidFill>
                    <a:srgbClr val="000000"/>
                  </a:solidFill>
                  <a:latin typeface="Inter"/>
                </a:rPr>
                <a:t>          </a:t>
              </a:r>
              <a:r>
                <a:rPr lang="en-US" sz="1605">
                  <a:solidFill>
                    <a:srgbClr val="00BF63"/>
                  </a:solidFill>
                  <a:latin typeface="Inter"/>
                </a:rPr>
                <a:t>`data-analytics-409012.Hotel_Reservation.hotel_reservation`</a:t>
              </a:r>
            </a:p>
            <a:p>
              <a:pPr algn="l">
                <a:lnSpc>
                  <a:spcPts val="2248"/>
                </a:lnSpc>
              </a:pPr>
              <a:r>
                <a:rPr lang="en-US" sz="1605">
                  <a:solidFill>
                    <a:srgbClr val="5271FF"/>
                  </a:solidFill>
                  <a:latin typeface="Inter"/>
                </a:rPr>
                <a:t>WHERE</a:t>
              </a:r>
              <a:r>
                <a:rPr lang="en-US" sz="1605">
                  <a:solidFill>
                    <a:srgbClr val="000000"/>
                  </a:solidFill>
                  <a:latin typeface="Inter"/>
                </a:rPr>
                <a:t> </a:t>
              </a:r>
            </a:p>
            <a:p>
              <a:pPr algn="l">
                <a:lnSpc>
                  <a:spcPts val="2248"/>
                </a:lnSpc>
              </a:pPr>
              <a:r>
                <a:rPr lang="en-US" sz="1605">
                  <a:solidFill>
                    <a:srgbClr val="000000"/>
                  </a:solidFill>
                  <a:latin typeface="Inter"/>
                </a:rPr>
                <a:t>            no_of_children &gt; </a:t>
              </a:r>
              <a:r>
                <a:rPr lang="en-US" sz="1605">
                  <a:solidFill>
                    <a:srgbClr val="FF3131"/>
                  </a:solidFill>
                  <a:latin typeface="Inter"/>
                </a:rPr>
                <a:t>0</a:t>
              </a:r>
            </a:p>
            <a:p>
              <a:pPr algn="l">
                <a:lnSpc>
                  <a:spcPts val="2248"/>
                </a:lnSpc>
              </a:pPr>
              <a:r>
                <a:rPr lang="en-US" sz="1605">
                  <a:solidFill>
                    <a:srgbClr val="5271FF"/>
                  </a:solidFill>
                  <a:latin typeface="Inter"/>
                </a:rPr>
                <a:t>GROUP BY</a:t>
              </a:r>
              <a:r>
                <a:rPr lang="en-US" sz="1605">
                  <a:solidFill>
                    <a:srgbClr val="000000"/>
                  </a:solidFill>
                  <a:latin typeface="Inter"/>
                </a:rPr>
                <a:t> </a:t>
              </a:r>
            </a:p>
            <a:p>
              <a:pPr algn="l">
                <a:lnSpc>
                  <a:spcPts val="2248"/>
                </a:lnSpc>
              </a:pPr>
              <a:r>
                <a:rPr lang="en-US" sz="1605">
                  <a:solidFill>
                    <a:srgbClr val="000000"/>
                  </a:solidFill>
                  <a:latin typeface="Inter"/>
                </a:rPr>
                <a:t>            room_type_reserved</a:t>
              </a:r>
            </a:p>
            <a:p>
              <a:pPr algn="l">
                <a:lnSpc>
                  <a:spcPts val="2248"/>
                </a:lnSpc>
              </a:pPr>
              <a:r>
                <a:rPr lang="en-US" sz="1605">
                  <a:solidFill>
                    <a:srgbClr val="5271FF"/>
                  </a:solidFill>
                  <a:latin typeface="Inter"/>
                </a:rPr>
                <a:t>ORDER BY</a:t>
              </a:r>
              <a:r>
                <a:rPr lang="en-US" sz="1605">
                  <a:solidFill>
                    <a:srgbClr val="000000"/>
                  </a:solidFill>
                  <a:latin typeface="Inter"/>
                </a:rPr>
                <a:t> </a:t>
              </a:r>
            </a:p>
            <a:p>
              <a:pPr algn="l">
                <a:lnSpc>
                  <a:spcPts val="2248"/>
                </a:lnSpc>
              </a:pPr>
              <a:r>
                <a:rPr lang="en-US" sz="1605">
                  <a:solidFill>
                    <a:srgbClr val="000000"/>
                  </a:solidFill>
                  <a:latin typeface="Inter"/>
                </a:rPr>
                <a:t>            count </a:t>
              </a:r>
              <a:r>
                <a:rPr lang="en-US" sz="1605">
                  <a:solidFill>
                    <a:srgbClr val="5271FF"/>
                  </a:solidFill>
                  <a:latin typeface="Inter"/>
                </a:rPr>
                <a:t>DESC</a:t>
              </a:r>
            </a:p>
            <a:p>
              <a:pPr algn="l">
                <a:lnSpc>
                  <a:spcPts val="2248"/>
                </a:lnSpc>
              </a:pPr>
              <a:r>
                <a:rPr lang="en-US" sz="1605">
                  <a:solidFill>
                    <a:srgbClr val="5271FF"/>
                  </a:solidFill>
                  <a:latin typeface="Inter"/>
                </a:rPr>
                <a:t>LIMIT</a:t>
              </a:r>
              <a:r>
                <a:rPr lang="en-US" sz="1605">
                  <a:solidFill>
                    <a:srgbClr val="000000"/>
                  </a:solidFill>
                  <a:latin typeface="Inter"/>
                </a:rPr>
                <a:t> </a:t>
              </a:r>
              <a:r>
                <a:rPr lang="en-US" sz="1605">
                  <a:solidFill>
                    <a:srgbClr val="FF3131"/>
                  </a:solidFill>
                  <a:latin typeface="Inter"/>
                </a:rPr>
                <a:t>1</a:t>
              </a:r>
              <a:r>
                <a:rPr lang="en-US" sz="1605">
                  <a:solidFill>
                    <a:srgbClr val="000000"/>
                  </a:solidFill>
                  <a:latin typeface="Inter"/>
                </a:rPr>
                <a:t>;</a:t>
              </a:r>
            </a:p>
            <a:p>
              <a:pPr algn="l">
                <a:lnSpc>
                  <a:spcPts val="2248"/>
                </a:lnSpc>
              </a:pPr>
            </a:p>
            <a:p>
              <a:pPr algn="l">
                <a:lnSpc>
                  <a:spcPts val="2248"/>
                </a:lnSpc>
              </a:pPr>
            </a:p>
            <a:p>
              <a:pPr algn="l">
                <a:lnSpc>
                  <a:spcPts val="2248"/>
                </a:lnSpc>
              </a:pPr>
            </a:p>
            <a:p>
              <a:pPr algn="l">
                <a:lnSpc>
                  <a:spcPts val="2248"/>
                </a:lnSpc>
              </a:pPr>
            </a:p>
            <a:p>
              <a:pPr algn="l">
                <a:lnSpc>
                  <a:spcPts val="2248"/>
                </a:lnSpc>
              </a:pPr>
            </a:p>
            <a:p>
              <a:pPr algn="l">
                <a:lnSpc>
                  <a:spcPts val="2248"/>
                </a:lnSpc>
                <a:spcBef>
                  <a:spcPct val="0"/>
                </a:spcBef>
              </a:pPr>
            </a:p>
          </p:txBody>
        </p:sp>
        <p:sp>
          <p:nvSpPr>
            <p:cNvPr name="TextBox 11" id="11"/>
            <p:cNvSpPr txBox="true"/>
            <p:nvPr/>
          </p:nvSpPr>
          <p:spPr>
            <a:xfrm rot="0">
              <a:off x="11056217" y="567876"/>
              <a:ext cx="8545645" cy="3793575"/>
            </a:xfrm>
            <a:prstGeom prst="rect">
              <a:avLst/>
            </a:prstGeom>
          </p:spPr>
          <p:txBody>
            <a:bodyPr anchor="t" rtlCol="false" tIns="0" lIns="0" bIns="0" rIns="0">
              <a:spAutoFit/>
            </a:bodyPr>
            <a:lstStyle/>
            <a:p>
              <a:pPr algn="l">
                <a:lnSpc>
                  <a:spcPts val="2254"/>
                </a:lnSpc>
              </a:pPr>
              <a:r>
                <a:rPr lang="en-US" sz="1610">
                  <a:solidFill>
                    <a:srgbClr val="5271FF"/>
                  </a:solidFill>
                  <a:latin typeface="Inter"/>
                </a:rPr>
                <a:t>SELECT</a:t>
              </a:r>
              <a:r>
                <a:rPr lang="en-US" sz="1610">
                  <a:solidFill>
                    <a:srgbClr val="5271FF"/>
                  </a:solidFill>
                  <a:latin typeface="Inter"/>
                </a:rPr>
                <a:t> </a:t>
              </a:r>
            </a:p>
            <a:p>
              <a:pPr algn="l">
                <a:lnSpc>
                  <a:spcPts val="2254"/>
                </a:lnSpc>
              </a:pPr>
              <a:r>
                <a:rPr lang="en-US" sz="1610">
                  <a:solidFill>
                    <a:srgbClr val="000000"/>
                  </a:solidFill>
                  <a:latin typeface="Inter"/>
                </a:rPr>
                <a:t>          </a:t>
              </a:r>
              <a:r>
                <a:rPr lang="en-US" sz="1610">
                  <a:solidFill>
                    <a:srgbClr val="5271FF"/>
                  </a:solidFill>
                  <a:latin typeface="Inter"/>
                </a:rPr>
                <a:t>AVG</a:t>
              </a:r>
              <a:r>
                <a:rPr lang="en-US" sz="1610">
                  <a:solidFill>
                    <a:srgbClr val="000000"/>
                  </a:solidFill>
                  <a:latin typeface="Inter"/>
                </a:rPr>
                <a:t>(avg_price_per_room) </a:t>
              </a:r>
              <a:r>
                <a:rPr lang="en-US" sz="1610">
                  <a:solidFill>
                    <a:srgbClr val="5271FF"/>
                  </a:solidFill>
                  <a:latin typeface="Inter"/>
                </a:rPr>
                <a:t>AS</a:t>
              </a:r>
              <a:r>
                <a:rPr lang="en-US" sz="1610">
                  <a:solidFill>
                    <a:srgbClr val="000000"/>
                  </a:solidFill>
                  <a:latin typeface="Inter"/>
                </a:rPr>
                <a:t> avg_price</a:t>
              </a:r>
            </a:p>
            <a:p>
              <a:pPr algn="l">
                <a:lnSpc>
                  <a:spcPts val="2254"/>
                </a:lnSpc>
              </a:pPr>
              <a:r>
                <a:rPr lang="en-US" sz="1610">
                  <a:solidFill>
                    <a:srgbClr val="5271FF"/>
                  </a:solidFill>
                  <a:latin typeface="Inter"/>
                </a:rPr>
                <a:t>FROM</a:t>
              </a:r>
            </a:p>
            <a:p>
              <a:pPr algn="l">
                <a:lnSpc>
                  <a:spcPts val="2254"/>
                </a:lnSpc>
              </a:pPr>
              <a:r>
                <a:rPr lang="en-US" sz="1610">
                  <a:solidFill>
                    <a:srgbClr val="000000"/>
                  </a:solidFill>
                  <a:latin typeface="Inter"/>
                </a:rPr>
                <a:t>        </a:t>
              </a:r>
              <a:r>
                <a:rPr lang="en-US" sz="1610">
                  <a:solidFill>
                    <a:srgbClr val="00BF63"/>
                  </a:solidFill>
                  <a:latin typeface="Inter"/>
                </a:rPr>
                <a:t>`data-analytics-409012.Hotel_Reservation.hotel_reservation`</a:t>
              </a:r>
            </a:p>
            <a:p>
              <a:pPr algn="l">
                <a:lnSpc>
                  <a:spcPts val="2254"/>
                </a:lnSpc>
              </a:pPr>
              <a:r>
                <a:rPr lang="en-US" sz="1610">
                  <a:solidFill>
                    <a:srgbClr val="5271FF"/>
                  </a:solidFill>
                  <a:latin typeface="Inter"/>
                </a:rPr>
                <a:t>WHERE</a:t>
              </a:r>
              <a:r>
                <a:rPr lang="en-US" sz="1610">
                  <a:solidFill>
                    <a:srgbClr val="000000"/>
                  </a:solidFill>
                  <a:latin typeface="Inter"/>
                </a:rPr>
                <a:t> </a:t>
              </a:r>
            </a:p>
            <a:p>
              <a:pPr algn="l">
                <a:lnSpc>
                  <a:spcPts val="2254"/>
                </a:lnSpc>
              </a:pPr>
              <a:r>
                <a:rPr lang="en-US" sz="1610">
                  <a:solidFill>
                    <a:srgbClr val="000000"/>
                  </a:solidFill>
                  <a:latin typeface="Inter"/>
                </a:rPr>
                <a:t>          no_of_children &gt; </a:t>
              </a:r>
              <a:r>
                <a:rPr lang="en-US" sz="1610">
                  <a:solidFill>
                    <a:srgbClr val="FF3131"/>
                  </a:solidFill>
                  <a:latin typeface="Inter"/>
                </a:rPr>
                <a:t>0</a:t>
              </a:r>
              <a:r>
                <a:rPr lang="en-US" sz="1610">
                  <a:solidFill>
                    <a:srgbClr val="000000"/>
                  </a:solidFill>
                  <a:latin typeface="Inter"/>
                </a:rPr>
                <a:t> </a:t>
              </a:r>
              <a:r>
                <a:rPr lang="en-US" sz="1610">
                  <a:solidFill>
                    <a:srgbClr val="5271FF"/>
                  </a:solidFill>
                  <a:latin typeface="Inter"/>
                </a:rPr>
                <a:t>AND</a:t>
              </a:r>
            </a:p>
            <a:p>
              <a:pPr algn="l">
                <a:lnSpc>
                  <a:spcPts val="2254"/>
                </a:lnSpc>
              </a:pPr>
              <a:r>
                <a:rPr lang="en-US" sz="1610">
                  <a:solidFill>
                    <a:srgbClr val="000000"/>
                  </a:solidFill>
                  <a:latin typeface="Inter"/>
                </a:rPr>
                <a:t>          room_type_reserved = </a:t>
              </a:r>
              <a:r>
                <a:rPr lang="en-US" sz="1610">
                  <a:solidFill>
                    <a:srgbClr val="00BF63"/>
                  </a:solidFill>
                  <a:latin typeface="Inter"/>
                </a:rPr>
                <a:t>'Room_Type 1</a:t>
              </a:r>
              <a:r>
                <a:rPr lang="en-US" sz="1610">
                  <a:solidFill>
                    <a:srgbClr val="000000"/>
                  </a:solidFill>
                  <a:latin typeface="Inter"/>
                </a:rPr>
                <a:t>';</a:t>
              </a:r>
            </a:p>
            <a:p>
              <a:pPr algn="l">
                <a:lnSpc>
                  <a:spcPts val="2254"/>
                </a:lnSpc>
              </a:pPr>
            </a:p>
            <a:p>
              <a:pPr algn="l">
                <a:lnSpc>
                  <a:spcPts val="2254"/>
                </a:lnSpc>
              </a:pPr>
            </a:p>
            <a:p>
              <a:pPr algn="l">
                <a:lnSpc>
                  <a:spcPts val="2254"/>
                </a:lnSpc>
                <a:spcBef>
                  <a:spcPct val="0"/>
                </a:spcBef>
              </a:pPr>
            </a:p>
          </p:txBody>
        </p:sp>
      </p:grpSp>
      <p:grpSp>
        <p:nvGrpSpPr>
          <p:cNvPr name="Group 12" id="12"/>
          <p:cNvGrpSpPr/>
          <p:nvPr/>
        </p:nvGrpSpPr>
        <p:grpSpPr>
          <a:xfrm rot="0">
            <a:off x="2601226" y="8327385"/>
            <a:ext cx="4420549" cy="403299"/>
            <a:chOff x="0" y="0"/>
            <a:chExt cx="5894065" cy="537732"/>
          </a:xfrm>
        </p:grpSpPr>
        <p:sp>
          <p:nvSpPr>
            <p:cNvPr name="Freeform 13" id="13"/>
            <p:cNvSpPr/>
            <p:nvPr/>
          </p:nvSpPr>
          <p:spPr>
            <a:xfrm flipH="false" flipV="false" rot="0">
              <a:off x="0" y="0"/>
              <a:ext cx="5894065" cy="537732"/>
            </a:xfrm>
            <a:custGeom>
              <a:avLst/>
              <a:gdLst/>
              <a:ahLst/>
              <a:cxnLst/>
              <a:rect r="r" b="b" t="t" l="l"/>
              <a:pathLst>
                <a:path h="537732" w="5894065">
                  <a:moveTo>
                    <a:pt x="0" y="0"/>
                  </a:moveTo>
                  <a:lnTo>
                    <a:pt x="5894065" y="0"/>
                  </a:lnTo>
                  <a:lnTo>
                    <a:pt x="5894065" y="537732"/>
                  </a:lnTo>
                  <a:lnTo>
                    <a:pt x="0" y="537732"/>
                  </a:lnTo>
                  <a:lnTo>
                    <a:pt x="0" y="0"/>
                  </a:lnTo>
                  <a:close/>
                </a:path>
              </a:pathLst>
            </a:custGeom>
            <a:blipFill>
              <a:blip r:embed="rId2">
                <a:extLst>
                  <a:ext uri="{96DAC541-7B7A-43D3-8B79-37D633B846F1}">
                    <asvg:svgBlip xmlns:asvg="http://schemas.microsoft.com/office/drawing/2016/SVG/main" r:embed="rId3"/>
                  </a:ext>
                </a:extLst>
              </a:blip>
              <a:stretch>
                <a:fillRect l="0" t="-258900" r="0" b="-258900"/>
              </a:stretch>
            </a:blipFill>
          </p:spPr>
        </p:sp>
        <p:sp>
          <p:nvSpPr>
            <p:cNvPr name="TextBox 14" id="14"/>
            <p:cNvSpPr txBox="true"/>
            <p:nvPr/>
          </p:nvSpPr>
          <p:spPr>
            <a:xfrm rot="0">
              <a:off x="897636" y="80507"/>
              <a:ext cx="4098793" cy="338619"/>
            </a:xfrm>
            <a:prstGeom prst="rect">
              <a:avLst/>
            </a:prstGeom>
          </p:spPr>
          <p:txBody>
            <a:bodyPr anchor="t" rtlCol="false" tIns="0" lIns="0" bIns="0" rIns="0">
              <a:spAutoFit/>
            </a:bodyPr>
            <a:lstStyle/>
            <a:p>
              <a:pPr algn="ctr">
                <a:lnSpc>
                  <a:spcPts val="2106"/>
                </a:lnSpc>
                <a:spcBef>
                  <a:spcPct val="0"/>
                </a:spcBef>
              </a:pPr>
              <a:r>
                <a:rPr lang="en-US" sz="1504">
                  <a:solidFill>
                    <a:srgbClr val="000000"/>
                  </a:solidFill>
                  <a:latin typeface="Inter Bold"/>
                </a:rPr>
                <a:t>Room_Type 1</a:t>
              </a:r>
            </a:p>
          </p:txBody>
        </p:sp>
      </p:grpSp>
      <p:grpSp>
        <p:nvGrpSpPr>
          <p:cNvPr name="Group 15" id="15"/>
          <p:cNvGrpSpPr/>
          <p:nvPr/>
        </p:nvGrpSpPr>
        <p:grpSpPr>
          <a:xfrm rot="0">
            <a:off x="11051853" y="8327385"/>
            <a:ext cx="4420549" cy="403299"/>
            <a:chOff x="0" y="0"/>
            <a:chExt cx="5894065" cy="537732"/>
          </a:xfrm>
        </p:grpSpPr>
        <p:sp>
          <p:nvSpPr>
            <p:cNvPr name="Freeform 16" id="16"/>
            <p:cNvSpPr/>
            <p:nvPr/>
          </p:nvSpPr>
          <p:spPr>
            <a:xfrm flipH="false" flipV="false" rot="0">
              <a:off x="0" y="0"/>
              <a:ext cx="5894065" cy="537732"/>
            </a:xfrm>
            <a:custGeom>
              <a:avLst/>
              <a:gdLst/>
              <a:ahLst/>
              <a:cxnLst/>
              <a:rect r="r" b="b" t="t" l="l"/>
              <a:pathLst>
                <a:path h="537732" w="5894065">
                  <a:moveTo>
                    <a:pt x="0" y="0"/>
                  </a:moveTo>
                  <a:lnTo>
                    <a:pt x="5894065" y="0"/>
                  </a:lnTo>
                  <a:lnTo>
                    <a:pt x="5894065" y="537732"/>
                  </a:lnTo>
                  <a:lnTo>
                    <a:pt x="0" y="537732"/>
                  </a:lnTo>
                  <a:lnTo>
                    <a:pt x="0" y="0"/>
                  </a:lnTo>
                  <a:close/>
                </a:path>
              </a:pathLst>
            </a:custGeom>
            <a:blipFill>
              <a:blip r:embed="rId2">
                <a:extLst>
                  <a:ext uri="{96DAC541-7B7A-43D3-8B79-37D633B846F1}">
                    <asvg:svgBlip xmlns:asvg="http://schemas.microsoft.com/office/drawing/2016/SVG/main" r:embed="rId3"/>
                  </a:ext>
                </a:extLst>
              </a:blip>
              <a:stretch>
                <a:fillRect l="0" t="-258900" r="0" b="-258900"/>
              </a:stretch>
            </a:blipFill>
          </p:spPr>
        </p:sp>
        <p:sp>
          <p:nvSpPr>
            <p:cNvPr name="TextBox 17" id="17"/>
            <p:cNvSpPr txBox="true"/>
            <p:nvPr/>
          </p:nvSpPr>
          <p:spPr>
            <a:xfrm rot="0">
              <a:off x="897636" y="80507"/>
              <a:ext cx="4098793" cy="338619"/>
            </a:xfrm>
            <a:prstGeom prst="rect">
              <a:avLst/>
            </a:prstGeom>
          </p:spPr>
          <p:txBody>
            <a:bodyPr anchor="t" rtlCol="false" tIns="0" lIns="0" bIns="0" rIns="0">
              <a:spAutoFit/>
            </a:bodyPr>
            <a:lstStyle/>
            <a:p>
              <a:pPr algn="ctr">
                <a:lnSpc>
                  <a:spcPts val="2106"/>
                </a:lnSpc>
                <a:spcBef>
                  <a:spcPct val="0"/>
                </a:spcBef>
              </a:pPr>
              <a:r>
                <a:rPr lang="en-US" sz="1504">
                  <a:solidFill>
                    <a:srgbClr val="000000"/>
                  </a:solidFill>
                  <a:latin typeface="Inter Bold"/>
                </a:rPr>
                <a:t>$123.12</a:t>
              </a:r>
            </a:p>
          </p:txBody>
        </p:sp>
      </p:gr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sp>
        <p:nvSpPr>
          <p:cNvPr name="TextBox 2" id="2"/>
          <p:cNvSpPr txBox="true"/>
          <p:nvPr/>
        </p:nvSpPr>
        <p:spPr>
          <a:xfrm rot="0">
            <a:off x="2238573" y="2081631"/>
            <a:ext cx="13810854"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Inter"/>
              </a:rPr>
              <a:t>15. Find the market segment type that generates the highest average price per room.</a:t>
            </a:r>
          </a:p>
        </p:txBody>
      </p:sp>
      <p:grpSp>
        <p:nvGrpSpPr>
          <p:cNvPr name="Group 3" id="3"/>
          <p:cNvGrpSpPr/>
          <p:nvPr/>
        </p:nvGrpSpPr>
        <p:grpSpPr>
          <a:xfrm rot="0">
            <a:off x="1160685" y="3276600"/>
            <a:ext cx="15966630" cy="6448246"/>
            <a:chOff x="0" y="0"/>
            <a:chExt cx="21288840" cy="8597661"/>
          </a:xfrm>
        </p:grpSpPr>
        <p:grpSp>
          <p:nvGrpSpPr>
            <p:cNvPr name="Group 4" id="4"/>
            <p:cNvGrpSpPr/>
            <p:nvPr/>
          </p:nvGrpSpPr>
          <p:grpSpPr>
            <a:xfrm rot="0">
              <a:off x="0" y="0"/>
              <a:ext cx="21288840" cy="8597661"/>
              <a:chOff x="0" y="0"/>
              <a:chExt cx="4205203" cy="1698303"/>
            </a:xfrm>
          </p:grpSpPr>
          <p:sp>
            <p:nvSpPr>
              <p:cNvPr name="Freeform 5" id="5"/>
              <p:cNvSpPr/>
              <p:nvPr/>
            </p:nvSpPr>
            <p:spPr>
              <a:xfrm flipH="false" flipV="false" rot="0">
                <a:off x="0" y="0"/>
                <a:ext cx="4205203" cy="1698303"/>
              </a:xfrm>
              <a:custGeom>
                <a:avLst/>
                <a:gdLst/>
                <a:ahLst/>
                <a:cxnLst/>
                <a:rect r="r" b="b" t="t" l="l"/>
                <a:pathLst>
                  <a:path h="1698303" w="4205203">
                    <a:moveTo>
                      <a:pt x="0" y="0"/>
                    </a:moveTo>
                    <a:lnTo>
                      <a:pt x="4205203" y="0"/>
                    </a:lnTo>
                    <a:lnTo>
                      <a:pt x="4205203" y="1698303"/>
                    </a:lnTo>
                    <a:lnTo>
                      <a:pt x="0" y="1698303"/>
                    </a:lnTo>
                    <a:close/>
                  </a:path>
                </a:pathLst>
              </a:custGeom>
              <a:solidFill>
                <a:srgbClr val="FFFFFF"/>
              </a:solidFill>
            </p:spPr>
          </p:sp>
          <p:sp>
            <p:nvSpPr>
              <p:cNvPr name="TextBox 6" id="6"/>
              <p:cNvSpPr txBox="true"/>
              <p:nvPr/>
            </p:nvSpPr>
            <p:spPr>
              <a:xfrm>
                <a:off x="0" y="-38100"/>
                <a:ext cx="4205203" cy="1736403"/>
              </a:xfrm>
              <a:prstGeom prst="rect">
                <a:avLst/>
              </a:prstGeom>
            </p:spPr>
            <p:txBody>
              <a:bodyPr anchor="ctr" rtlCol="false" tIns="50800" lIns="50800" bIns="50800" rIns="50800"/>
              <a:lstStyle/>
              <a:p>
                <a:pPr algn="ctr">
                  <a:lnSpc>
                    <a:spcPts val="2520"/>
                  </a:lnSpc>
                </a:pPr>
              </a:p>
            </p:txBody>
          </p:sp>
        </p:grpSp>
        <p:sp>
          <p:nvSpPr>
            <p:cNvPr name="TextBox 7" id="7"/>
            <p:cNvSpPr txBox="true"/>
            <p:nvPr/>
          </p:nvSpPr>
          <p:spPr>
            <a:xfrm rot="0">
              <a:off x="332229" y="317166"/>
              <a:ext cx="20624381" cy="7915704"/>
            </a:xfrm>
            <a:prstGeom prst="rect">
              <a:avLst/>
            </a:prstGeom>
          </p:spPr>
          <p:txBody>
            <a:bodyPr anchor="t" rtlCol="false" tIns="0" lIns="0" bIns="0" rIns="0">
              <a:spAutoFit/>
            </a:bodyPr>
            <a:lstStyle/>
            <a:p>
              <a:pPr algn="l">
                <a:lnSpc>
                  <a:spcPts val="3659"/>
                </a:lnSpc>
              </a:pPr>
              <a:r>
                <a:rPr lang="en-US" sz="2613">
                  <a:solidFill>
                    <a:srgbClr val="5271FF"/>
                  </a:solidFill>
                  <a:latin typeface="Inter"/>
                </a:rPr>
                <a:t>SELECT</a:t>
              </a:r>
              <a:r>
                <a:rPr lang="en-US" sz="2613">
                  <a:solidFill>
                    <a:srgbClr val="000000"/>
                  </a:solidFill>
                  <a:latin typeface="Inter"/>
                </a:rPr>
                <a:t> </a:t>
              </a:r>
            </a:p>
            <a:p>
              <a:pPr algn="l">
                <a:lnSpc>
                  <a:spcPts val="3659"/>
                </a:lnSpc>
              </a:pPr>
              <a:r>
                <a:rPr lang="en-US" sz="2613">
                  <a:solidFill>
                    <a:srgbClr val="000000"/>
                  </a:solidFill>
                  <a:latin typeface="Inter"/>
                </a:rPr>
                <a:t>           market_segment_type,</a:t>
              </a:r>
            </a:p>
            <a:p>
              <a:pPr algn="l">
                <a:lnSpc>
                  <a:spcPts val="3659"/>
                </a:lnSpc>
              </a:pPr>
              <a:r>
                <a:rPr lang="en-US" sz="2613">
                  <a:solidFill>
                    <a:srgbClr val="000000"/>
                  </a:solidFill>
                  <a:latin typeface="Inter"/>
                </a:rPr>
                <a:t>           </a:t>
              </a:r>
              <a:r>
                <a:rPr lang="en-US" sz="2613">
                  <a:solidFill>
                    <a:srgbClr val="5271FF"/>
                  </a:solidFill>
                  <a:latin typeface="Inter"/>
                </a:rPr>
                <a:t>AVG</a:t>
              </a:r>
              <a:r>
                <a:rPr lang="en-US" sz="2613">
                  <a:solidFill>
                    <a:srgbClr val="000000"/>
                  </a:solidFill>
                  <a:latin typeface="Inter"/>
                </a:rPr>
                <a:t>(avg_price_per_room) </a:t>
              </a:r>
              <a:r>
                <a:rPr lang="en-US" sz="2613">
                  <a:solidFill>
                    <a:srgbClr val="5271FF"/>
                  </a:solidFill>
                  <a:latin typeface="Inter"/>
                </a:rPr>
                <a:t>AS</a:t>
              </a:r>
              <a:r>
                <a:rPr lang="en-US" sz="2613">
                  <a:solidFill>
                    <a:srgbClr val="000000"/>
                  </a:solidFill>
                  <a:latin typeface="Inter"/>
                </a:rPr>
                <a:t> avg_price</a:t>
              </a:r>
            </a:p>
            <a:p>
              <a:pPr algn="l">
                <a:lnSpc>
                  <a:spcPts val="3659"/>
                </a:lnSpc>
              </a:pPr>
              <a:r>
                <a:rPr lang="en-US" sz="2613">
                  <a:solidFill>
                    <a:srgbClr val="5271FF"/>
                  </a:solidFill>
                  <a:latin typeface="Inter"/>
                </a:rPr>
                <a:t>FROM</a:t>
              </a:r>
            </a:p>
            <a:p>
              <a:pPr algn="l">
                <a:lnSpc>
                  <a:spcPts val="3659"/>
                </a:lnSpc>
              </a:pPr>
              <a:r>
                <a:rPr lang="en-US" sz="2613">
                  <a:solidFill>
                    <a:srgbClr val="000000"/>
                  </a:solidFill>
                  <a:latin typeface="Inter"/>
                </a:rPr>
                <a:t>         </a:t>
              </a:r>
              <a:r>
                <a:rPr lang="en-US" sz="2613">
                  <a:solidFill>
                    <a:srgbClr val="00BF63"/>
                  </a:solidFill>
                  <a:latin typeface="Inter"/>
                </a:rPr>
                <a:t>`data-analytics-409012.Hotel_Reservation.hotel_reservation`</a:t>
              </a:r>
            </a:p>
            <a:p>
              <a:pPr algn="l">
                <a:lnSpc>
                  <a:spcPts val="3659"/>
                </a:lnSpc>
              </a:pPr>
              <a:r>
                <a:rPr lang="en-US" sz="2613">
                  <a:solidFill>
                    <a:srgbClr val="5271FF"/>
                  </a:solidFill>
                  <a:latin typeface="Inter"/>
                </a:rPr>
                <a:t>GROUP BY</a:t>
              </a:r>
              <a:r>
                <a:rPr lang="en-US" sz="2613">
                  <a:solidFill>
                    <a:srgbClr val="000000"/>
                  </a:solidFill>
                  <a:latin typeface="Inter"/>
                </a:rPr>
                <a:t> </a:t>
              </a:r>
            </a:p>
            <a:p>
              <a:pPr algn="l">
                <a:lnSpc>
                  <a:spcPts val="3659"/>
                </a:lnSpc>
              </a:pPr>
              <a:r>
                <a:rPr lang="en-US" sz="2613">
                  <a:solidFill>
                    <a:srgbClr val="000000"/>
                  </a:solidFill>
                  <a:latin typeface="Inter"/>
                </a:rPr>
                <a:t>           market_segment_type</a:t>
              </a:r>
            </a:p>
            <a:p>
              <a:pPr algn="l">
                <a:lnSpc>
                  <a:spcPts val="3659"/>
                </a:lnSpc>
              </a:pPr>
              <a:r>
                <a:rPr lang="en-US" sz="2613">
                  <a:solidFill>
                    <a:srgbClr val="5271FF"/>
                  </a:solidFill>
                  <a:latin typeface="Inter"/>
                </a:rPr>
                <a:t>ORDER BY</a:t>
              </a:r>
              <a:r>
                <a:rPr lang="en-US" sz="2613">
                  <a:solidFill>
                    <a:srgbClr val="000000"/>
                  </a:solidFill>
                  <a:latin typeface="Inter"/>
                </a:rPr>
                <a:t> </a:t>
              </a:r>
            </a:p>
            <a:p>
              <a:pPr algn="l">
                <a:lnSpc>
                  <a:spcPts val="3659"/>
                </a:lnSpc>
              </a:pPr>
              <a:r>
                <a:rPr lang="en-US" sz="2613">
                  <a:solidFill>
                    <a:srgbClr val="000000"/>
                  </a:solidFill>
                  <a:latin typeface="Inter"/>
                </a:rPr>
                <a:t>           avg_price </a:t>
              </a:r>
              <a:r>
                <a:rPr lang="en-US" sz="2613">
                  <a:solidFill>
                    <a:srgbClr val="5271FF"/>
                  </a:solidFill>
                  <a:latin typeface="Inter"/>
                </a:rPr>
                <a:t>DESC</a:t>
              </a:r>
            </a:p>
            <a:p>
              <a:pPr algn="l">
                <a:lnSpc>
                  <a:spcPts val="3659"/>
                </a:lnSpc>
              </a:pPr>
              <a:r>
                <a:rPr lang="en-US" sz="2613">
                  <a:solidFill>
                    <a:srgbClr val="5271FF"/>
                  </a:solidFill>
                  <a:latin typeface="Inter"/>
                </a:rPr>
                <a:t>LIMIT</a:t>
              </a:r>
              <a:r>
                <a:rPr lang="en-US" sz="2613">
                  <a:solidFill>
                    <a:srgbClr val="000000"/>
                  </a:solidFill>
                  <a:latin typeface="Inter"/>
                </a:rPr>
                <a:t> </a:t>
              </a:r>
              <a:r>
                <a:rPr lang="en-US" sz="2613">
                  <a:solidFill>
                    <a:srgbClr val="FF3131"/>
                  </a:solidFill>
                  <a:latin typeface="Inter"/>
                </a:rPr>
                <a:t>1</a:t>
              </a:r>
              <a:r>
                <a:rPr lang="en-US" sz="2613">
                  <a:solidFill>
                    <a:srgbClr val="000000"/>
                  </a:solidFill>
                  <a:latin typeface="Inter"/>
                </a:rPr>
                <a:t>;</a:t>
              </a:r>
            </a:p>
            <a:p>
              <a:pPr algn="l">
                <a:lnSpc>
                  <a:spcPts val="3659"/>
                </a:lnSpc>
              </a:pPr>
            </a:p>
            <a:p>
              <a:pPr algn="l">
                <a:lnSpc>
                  <a:spcPts val="3659"/>
                </a:lnSpc>
              </a:pPr>
            </a:p>
            <a:p>
              <a:pPr algn="l">
                <a:lnSpc>
                  <a:spcPts val="3659"/>
                </a:lnSpc>
                <a:spcBef>
                  <a:spcPct val="0"/>
                </a:spcBef>
              </a:pPr>
            </a:p>
          </p:txBody>
        </p:sp>
      </p:grpSp>
      <p:grpSp>
        <p:nvGrpSpPr>
          <p:cNvPr name="Group 8" id="8"/>
          <p:cNvGrpSpPr/>
          <p:nvPr/>
        </p:nvGrpSpPr>
        <p:grpSpPr>
          <a:xfrm rot="0">
            <a:off x="7812860" y="8282873"/>
            <a:ext cx="2662281" cy="975427"/>
            <a:chOff x="0" y="0"/>
            <a:chExt cx="3549707" cy="1300569"/>
          </a:xfrm>
        </p:grpSpPr>
        <p:sp>
          <p:nvSpPr>
            <p:cNvPr name="Freeform 9" id="9"/>
            <p:cNvSpPr/>
            <p:nvPr/>
          </p:nvSpPr>
          <p:spPr>
            <a:xfrm flipH="false" flipV="false" rot="0">
              <a:off x="0" y="0"/>
              <a:ext cx="3549707" cy="1300569"/>
            </a:xfrm>
            <a:custGeom>
              <a:avLst/>
              <a:gdLst/>
              <a:ahLst/>
              <a:cxnLst/>
              <a:rect r="r" b="b" t="t" l="l"/>
              <a:pathLst>
                <a:path h="1300569" w="3549707">
                  <a:moveTo>
                    <a:pt x="0" y="0"/>
                  </a:moveTo>
                  <a:lnTo>
                    <a:pt x="3549707" y="0"/>
                  </a:lnTo>
                  <a:lnTo>
                    <a:pt x="3549707" y="1300569"/>
                  </a:lnTo>
                  <a:lnTo>
                    <a:pt x="0" y="1300569"/>
                  </a:lnTo>
                  <a:lnTo>
                    <a:pt x="0" y="0"/>
                  </a:lnTo>
                  <a:close/>
                </a:path>
              </a:pathLst>
            </a:custGeom>
            <a:blipFill>
              <a:blip r:embed="rId2">
                <a:extLst>
                  <a:ext uri="{96DAC541-7B7A-43D3-8B79-37D633B846F1}">
                    <asvg:svgBlip xmlns:asvg="http://schemas.microsoft.com/office/drawing/2016/SVG/main" r:embed="rId3"/>
                  </a:ext>
                </a:extLst>
              </a:blip>
              <a:stretch>
                <a:fillRect l="0" t="-26918" r="0" b="-26918"/>
              </a:stretch>
            </a:blipFill>
          </p:spPr>
        </p:sp>
        <p:sp>
          <p:nvSpPr>
            <p:cNvPr name="TextBox 10" id="10"/>
            <p:cNvSpPr txBox="true"/>
            <p:nvPr/>
          </p:nvSpPr>
          <p:spPr>
            <a:xfrm rot="0">
              <a:off x="793691" y="384905"/>
              <a:ext cx="1962325" cy="483134"/>
            </a:xfrm>
            <a:prstGeom prst="rect">
              <a:avLst/>
            </a:prstGeom>
          </p:spPr>
          <p:txBody>
            <a:bodyPr anchor="t" rtlCol="false" tIns="0" lIns="0" bIns="0" rIns="0">
              <a:spAutoFit/>
            </a:bodyPr>
            <a:lstStyle/>
            <a:p>
              <a:pPr algn="ctr">
                <a:lnSpc>
                  <a:spcPts val="3053"/>
                </a:lnSpc>
                <a:spcBef>
                  <a:spcPct val="0"/>
                </a:spcBef>
              </a:pPr>
              <a:r>
                <a:rPr lang="en-US" sz="2180">
                  <a:solidFill>
                    <a:srgbClr val="000000"/>
                  </a:solidFill>
                  <a:latin typeface="Inter Bold"/>
                </a:rPr>
                <a:t>Online</a:t>
              </a:r>
            </a:p>
          </p:txBody>
        </p:sp>
      </p:grpSp>
    </p:spTree>
  </p:cSld>
  <p:clrMapOvr>
    <a:masterClrMapping/>
  </p:clrMapOvr>
  <p:transition spd="slow">
    <p:push dir="l"/>
  </p:transition>
</p:sld>
</file>

<file path=ppt/slides/slide2.xml><?xml version="1.0" encoding="utf-8"?>
<p:sld xmlns:p="http://schemas.openxmlformats.org/presentationml/2006/main" xmlns:a="http://schemas.openxmlformats.org/drawingml/2006/main">
  <p:cSld>
    <p:bg>
      <p:bgPr>
        <a:solidFill>
          <a:srgbClr val="F8F2E7"/>
        </a:solidFill>
      </p:bgPr>
    </p:bg>
    <p:spTree>
      <p:nvGrpSpPr>
        <p:cNvPr id="1" name=""/>
        <p:cNvGrpSpPr/>
        <p:nvPr/>
      </p:nvGrpSpPr>
      <p:grpSpPr>
        <a:xfrm>
          <a:off x="0" y="0"/>
          <a:ext cx="0" cy="0"/>
          <a:chOff x="0" y="0"/>
          <a:chExt cx="0" cy="0"/>
        </a:xfrm>
      </p:grpSpPr>
      <p:sp>
        <p:nvSpPr>
          <p:cNvPr name="TextBox 2" id="2"/>
          <p:cNvSpPr txBox="true"/>
          <p:nvPr/>
        </p:nvSpPr>
        <p:spPr>
          <a:xfrm rot="0">
            <a:off x="82774" y="182384"/>
            <a:ext cx="18127266" cy="9764684"/>
          </a:xfrm>
          <a:prstGeom prst="rect">
            <a:avLst/>
          </a:prstGeom>
        </p:spPr>
        <p:txBody>
          <a:bodyPr anchor="t" rtlCol="false" tIns="0" lIns="0" bIns="0" rIns="0">
            <a:spAutoFit/>
          </a:bodyPr>
          <a:lstStyle/>
          <a:p>
            <a:pPr algn="ctr">
              <a:lnSpc>
                <a:spcPts val="4114"/>
              </a:lnSpc>
            </a:pPr>
            <a:r>
              <a:rPr lang="en-US" sz="2938">
                <a:solidFill>
                  <a:srgbClr val="000000"/>
                </a:solidFill>
                <a:latin typeface="Inter Bold"/>
              </a:rPr>
              <a:t>HOTEL RESERVATION ANALYSIS</a:t>
            </a:r>
          </a:p>
          <a:p>
            <a:pPr algn="ctr">
              <a:lnSpc>
                <a:spcPts val="4114"/>
              </a:lnSpc>
            </a:pPr>
          </a:p>
          <a:p>
            <a:pPr algn="just">
              <a:lnSpc>
                <a:spcPts val="4114"/>
              </a:lnSpc>
            </a:pPr>
            <a:r>
              <a:rPr lang="en-US" sz="2938">
                <a:solidFill>
                  <a:srgbClr val="000000"/>
                </a:solidFill>
                <a:latin typeface="Inter"/>
              </a:rPr>
              <a:t>1. What is the total number of reservations in the dataset?</a:t>
            </a:r>
          </a:p>
          <a:p>
            <a:pPr algn="just">
              <a:lnSpc>
                <a:spcPts val="4114"/>
              </a:lnSpc>
            </a:pPr>
            <a:r>
              <a:rPr lang="en-US" sz="2938">
                <a:solidFill>
                  <a:srgbClr val="000000"/>
                </a:solidFill>
                <a:latin typeface="Inter"/>
              </a:rPr>
              <a:t>2. Which meal plan is the most popular among guests?</a:t>
            </a:r>
          </a:p>
          <a:p>
            <a:pPr algn="just">
              <a:lnSpc>
                <a:spcPts val="4114"/>
              </a:lnSpc>
            </a:pPr>
            <a:r>
              <a:rPr lang="en-US" sz="2938">
                <a:solidFill>
                  <a:srgbClr val="000000"/>
                </a:solidFill>
                <a:latin typeface="Inter"/>
              </a:rPr>
              <a:t>3. What is the average price per room for reservations involving children?</a:t>
            </a:r>
          </a:p>
          <a:p>
            <a:pPr algn="just">
              <a:lnSpc>
                <a:spcPts val="4114"/>
              </a:lnSpc>
            </a:pPr>
            <a:r>
              <a:rPr lang="en-US" sz="2938">
                <a:solidFill>
                  <a:srgbClr val="000000"/>
                </a:solidFill>
                <a:latin typeface="Inter"/>
              </a:rPr>
              <a:t>4. How many reservations were made for the year 20XX (replace XX with the desired year)?</a:t>
            </a:r>
          </a:p>
          <a:p>
            <a:pPr algn="just">
              <a:lnSpc>
                <a:spcPts val="4114"/>
              </a:lnSpc>
            </a:pPr>
            <a:r>
              <a:rPr lang="en-US" sz="2938">
                <a:solidFill>
                  <a:srgbClr val="000000"/>
                </a:solidFill>
                <a:latin typeface="Inter"/>
              </a:rPr>
              <a:t>5. What is the most commonly booked room type?</a:t>
            </a:r>
          </a:p>
          <a:p>
            <a:pPr algn="just">
              <a:lnSpc>
                <a:spcPts val="4114"/>
              </a:lnSpc>
            </a:pPr>
            <a:r>
              <a:rPr lang="en-US" sz="2938">
                <a:solidFill>
                  <a:srgbClr val="000000"/>
                </a:solidFill>
                <a:latin typeface="Inter"/>
              </a:rPr>
              <a:t>6. How many reservations fall on a weekend (no_of_weekend_nights &gt; 0)?</a:t>
            </a:r>
          </a:p>
          <a:p>
            <a:pPr algn="just">
              <a:lnSpc>
                <a:spcPts val="4114"/>
              </a:lnSpc>
            </a:pPr>
            <a:r>
              <a:rPr lang="en-US" sz="2938">
                <a:solidFill>
                  <a:srgbClr val="000000"/>
                </a:solidFill>
                <a:latin typeface="Inter"/>
              </a:rPr>
              <a:t>7. What is the highest and lowest lead time for reservations?</a:t>
            </a:r>
          </a:p>
          <a:p>
            <a:pPr algn="just">
              <a:lnSpc>
                <a:spcPts val="4114"/>
              </a:lnSpc>
            </a:pPr>
            <a:r>
              <a:rPr lang="en-US" sz="2938">
                <a:solidFill>
                  <a:srgbClr val="000000"/>
                </a:solidFill>
                <a:latin typeface="Inter"/>
              </a:rPr>
              <a:t>8. What is the most common market segment type for reservations?</a:t>
            </a:r>
          </a:p>
          <a:p>
            <a:pPr algn="just">
              <a:lnSpc>
                <a:spcPts val="4114"/>
              </a:lnSpc>
            </a:pPr>
            <a:r>
              <a:rPr lang="en-US" sz="2938">
                <a:solidFill>
                  <a:srgbClr val="000000"/>
                </a:solidFill>
                <a:latin typeface="Inter"/>
              </a:rPr>
              <a:t>9. How many reservations have a booking status of "Confirmed"?</a:t>
            </a:r>
          </a:p>
          <a:p>
            <a:pPr algn="just">
              <a:lnSpc>
                <a:spcPts val="4114"/>
              </a:lnSpc>
            </a:pPr>
            <a:r>
              <a:rPr lang="en-US" sz="2938">
                <a:solidFill>
                  <a:srgbClr val="000000"/>
                </a:solidFill>
                <a:latin typeface="Inter"/>
              </a:rPr>
              <a:t>10. What is the total number of adults and children across all reservations?</a:t>
            </a:r>
          </a:p>
          <a:p>
            <a:pPr algn="just">
              <a:lnSpc>
                <a:spcPts val="4114"/>
              </a:lnSpc>
            </a:pPr>
            <a:r>
              <a:rPr lang="en-US" sz="2938">
                <a:solidFill>
                  <a:srgbClr val="000000"/>
                </a:solidFill>
                <a:latin typeface="Inter"/>
              </a:rPr>
              <a:t>11. What is the average number of weekend nights for reservations involving children?</a:t>
            </a:r>
          </a:p>
          <a:p>
            <a:pPr algn="just">
              <a:lnSpc>
                <a:spcPts val="4114"/>
              </a:lnSpc>
            </a:pPr>
            <a:r>
              <a:rPr lang="en-US" sz="2938">
                <a:solidFill>
                  <a:srgbClr val="000000"/>
                </a:solidFill>
                <a:latin typeface="Inter"/>
              </a:rPr>
              <a:t>12. How many reservations were made in each month of the year?</a:t>
            </a:r>
          </a:p>
          <a:p>
            <a:pPr algn="just">
              <a:lnSpc>
                <a:spcPts val="4114"/>
              </a:lnSpc>
            </a:pPr>
            <a:r>
              <a:rPr lang="en-US" sz="2938">
                <a:solidFill>
                  <a:srgbClr val="000000"/>
                </a:solidFill>
                <a:latin typeface="Inter"/>
              </a:rPr>
              <a:t>13. What is the average number of nights (both weekend and weekday) spent by guests for each room</a:t>
            </a:r>
          </a:p>
          <a:p>
            <a:pPr algn="just">
              <a:lnSpc>
                <a:spcPts val="4114"/>
              </a:lnSpc>
            </a:pPr>
            <a:r>
              <a:rPr lang="en-US" sz="2938">
                <a:solidFill>
                  <a:srgbClr val="000000"/>
                </a:solidFill>
                <a:latin typeface="Inter"/>
              </a:rPr>
              <a:t>type?</a:t>
            </a:r>
          </a:p>
          <a:p>
            <a:pPr algn="just">
              <a:lnSpc>
                <a:spcPts val="4114"/>
              </a:lnSpc>
            </a:pPr>
            <a:r>
              <a:rPr lang="en-US" sz="2938">
                <a:solidFill>
                  <a:srgbClr val="000000"/>
                </a:solidFill>
                <a:latin typeface="Inter"/>
              </a:rPr>
              <a:t>14. For reservations involving children, what is the most common room type, and what is the average</a:t>
            </a:r>
          </a:p>
          <a:p>
            <a:pPr algn="just">
              <a:lnSpc>
                <a:spcPts val="4114"/>
              </a:lnSpc>
            </a:pPr>
            <a:r>
              <a:rPr lang="en-US" sz="2938">
                <a:solidFill>
                  <a:srgbClr val="000000"/>
                </a:solidFill>
                <a:latin typeface="Inter"/>
              </a:rPr>
              <a:t>price for that room type?</a:t>
            </a:r>
          </a:p>
          <a:p>
            <a:pPr algn="just">
              <a:lnSpc>
                <a:spcPts val="4114"/>
              </a:lnSpc>
              <a:spcBef>
                <a:spcPct val="0"/>
              </a:spcBef>
            </a:pPr>
            <a:r>
              <a:rPr lang="en-US" sz="2938">
                <a:solidFill>
                  <a:srgbClr val="000000"/>
                </a:solidFill>
                <a:latin typeface="Inter"/>
              </a:rPr>
              <a:t>15. Find the market segment type that generates the highest average price per room.</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grpSp>
        <p:nvGrpSpPr>
          <p:cNvPr name="Group 2" id="2"/>
          <p:cNvGrpSpPr/>
          <p:nvPr/>
        </p:nvGrpSpPr>
        <p:grpSpPr>
          <a:xfrm rot="0">
            <a:off x="1450053" y="3428826"/>
            <a:ext cx="15387894" cy="4629497"/>
            <a:chOff x="0" y="0"/>
            <a:chExt cx="20517192" cy="6172663"/>
          </a:xfrm>
        </p:grpSpPr>
        <p:grpSp>
          <p:nvGrpSpPr>
            <p:cNvPr name="Group 3" id="3"/>
            <p:cNvGrpSpPr/>
            <p:nvPr/>
          </p:nvGrpSpPr>
          <p:grpSpPr>
            <a:xfrm rot="0">
              <a:off x="0" y="0"/>
              <a:ext cx="20517192" cy="6172663"/>
              <a:chOff x="0" y="0"/>
              <a:chExt cx="4052779" cy="1219292"/>
            </a:xfrm>
          </p:grpSpPr>
          <p:sp>
            <p:nvSpPr>
              <p:cNvPr name="Freeform 4" id="4"/>
              <p:cNvSpPr/>
              <p:nvPr/>
            </p:nvSpPr>
            <p:spPr>
              <a:xfrm flipH="false" flipV="false" rot="0">
                <a:off x="0" y="0"/>
                <a:ext cx="4052779" cy="1219291"/>
              </a:xfrm>
              <a:custGeom>
                <a:avLst/>
                <a:gdLst/>
                <a:ahLst/>
                <a:cxnLst/>
                <a:rect r="r" b="b" t="t" l="l"/>
                <a:pathLst>
                  <a:path h="1219291" w="4052779">
                    <a:moveTo>
                      <a:pt x="0" y="0"/>
                    </a:moveTo>
                    <a:lnTo>
                      <a:pt x="4052779" y="0"/>
                    </a:lnTo>
                    <a:lnTo>
                      <a:pt x="4052779" y="1219291"/>
                    </a:lnTo>
                    <a:lnTo>
                      <a:pt x="0" y="1219291"/>
                    </a:lnTo>
                    <a:close/>
                  </a:path>
                </a:pathLst>
              </a:custGeom>
              <a:solidFill>
                <a:srgbClr val="FFFFFF"/>
              </a:solidFill>
            </p:spPr>
          </p:sp>
          <p:sp>
            <p:nvSpPr>
              <p:cNvPr name="TextBox 5" id="5"/>
              <p:cNvSpPr txBox="true"/>
              <p:nvPr/>
            </p:nvSpPr>
            <p:spPr>
              <a:xfrm>
                <a:off x="0" y="-38100"/>
                <a:ext cx="4052779" cy="1257392"/>
              </a:xfrm>
              <a:prstGeom prst="rect">
                <a:avLst/>
              </a:prstGeom>
            </p:spPr>
            <p:txBody>
              <a:bodyPr anchor="ctr" rtlCol="false" tIns="50800" lIns="50800" bIns="50800" rIns="50800"/>
              <a:lstStyle/>
              <a:p>
                <a:pPr algn="ctr">
                  <a:lnSpc>
                    <a:spcPts val="2520"/>
                  </a:lnSpc>
                </a:pPr>
              </a:p>
            </p:txBody>
          </p:sp>
        </p:grpSp>
        <p:sp>
          <p:nvSpPr>
            <p:cNvPr name="TextBox 6" id="6"/>
            <p:cNvSpPr txBox="true"/>
            <p:nvPr/>
          </p:nvSpPr>
          <p:spPr>
            <a:xfrm rot="0">
              <a:off x="359849" y="514101"/>
              <a:ext cx="19797494" cy="3784558"/>
            </a:xfrm>
            <a:prstGeom prst="rect">
              <a:avLst/>
            </a:prstGeom>
          </p:spPr>
          <p:txBody>
            <a:bodyPr anchor="t" rtlCol="false" tIns="0" lIns="0" bIns="0" rIns="0">
              <a:spAutoFit/>
            </a:bodyPr>
            <a:lstStyle/>
            <a:p>
              <a:pPr algn="l">
                <a:lnSpc>
                  <a:spcPts val="4735"/>
                </a:lnSpc>
              </a:pPr>
              <a:r>
                <a:rPr lang="en-US" sz="3382">
                  <a:solidFill>
                    <a:srgbClr val="5271FF"/>
                  </a:solidFill>
                  <a:latin typeface="Inter"/>
                </a:rPr>
                <a:t>SELECT COUNT</a:t>
              </a:r>
              <a:r>
                <a:rPr lang="en-US" sz="3382">
                  <a:solidFill>
                    <a:srgbClr val="000000"/>
                  </a:solidFill>
                  <a:latin typeface="Inter"/>
                </a:rPr>
                <a:t>(*) </a:t>
              </a:r>
              <a:r>
                <a:rPr lang="en-US" sz="3382">
                  <a:solidFill>
                    <a:srgbClr val="5271FF"/>
                  </a:solidFill>
                  <a:latin typeface="Inter"/>
                </a:rPr>
                <a:t>AS</a:t>
              </a:r>
              <a:r>
                <a:rPr lang="en-US" sz="3382">
                  <a:solidFill>
                    <a:srgbClr val="000000"/>
                  </a:solidFill>
                  <a:latin typeface="Inter"/>
                </a:rPr>
                <a:t> total_reservation</a:t>
              </a:r>
            </a:p>
            <a:p>
              <a:pPr algn="l">
                <a:lnSpc>
                  <a:spcPts val="4735"/>
                </a:lnSpc>
              </a:pPr>
              <a:r>
                <a:rPr lang="en-US" sz="3382">
                  <a:solidFill>
                    <a:srgbClr val="5271FF"/>
                  </a:solidFill>
                  <a:latin typeface="Inter"/>
                </a:rPr>
                <a:t>FROM</a:t>
              </a:r>
              <a:r>
                <a:rPr lang="en-US" sz="3382">
                  <a:solidFill>
                    <a:srgbClr val="000000"/>
                  </a:solidFill>
                  <a:latin typeface="Inter"/>
                </a:rPr>
                <a:t> </a:t>
              </a:r>
              <a:r>
                <a:rPr lang="en-US" sz="3382">
                  <a:solidFill>
                    <a:srgbClr val="00BF63"/>
                  </a:solidFill>
                  <a:latin typeface="Inter"/>
                </a:rPr>
                <a:t>`data-analytics-409012.Hotel_Reservation.hotel_reservation`</a:t>
              </a:r>
            </a:p>
            <a:p>
              <a:pPr algn="ctr">
                <a:lnSpc>
                  <a:spcPts val="4735"/>
                </a:lnSpc>
              </a:pPr>
            </a:p>
            <a:p>
              <a:pPr algn="ctr">
                <a:lnSpc>
                  <a:spcPts val="4735"/>
                </a:lnSpc>
              </a:pPr>
            </a:p>
            <a:p>
              <a:pPr algn="ctr">
                <a:lnSpc>
                  <a:spcPts val="3668"/>
                </a:lnSpc>
                <a:spcBef>
                  <a:spcPct val="0"/>
                </a:spcBef>
              </a:pPr>
            </a:p>
          </p:txBody>
        </p:sp>
      </p:grpSp>
      <p:sp>
        <p:nvSpPr>
          <p:cNvPr name="TextBox 7" id="7"/>
          <p:cNvSpPr txBox="true"/>
          <p:nvPr/>
        </p:nvSpPr>
        <p:spPr>
          <a:xfrm rot="0">
            <a:off x="4459684" y="2333787"/>
            <a:ext cx="9368632"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Inter"/>
              </a:rPr>
              <a:t>1. What is the total number of reservations in the dataset?</a:t>
            </a:r>
          </a:p>
        </p:txBody>
      </p:sp>
      <p:grpSp>
        <p:nvGrpSpPr>
          <p:cNvPr name="Group 8" id="8"/>
          <p:cNvGrpSpPr/>
          <p:nvPr/>
        </p:nvGrpSpPr>
        <p:grpSpPr>
          <a:xfrm rot="0">
            <a:off x="7543570" y="5743575"/>
            <a:ext cx="3200860" cy="1804121"/>
            <a:chOff x="0" y="0"/>
            <a:chExt cx="4267813" cy="2405495"/>
          </a:xfrm>
        </p:grpSpPr>
        <p:sp>
          <p:nvSpPr>
            <p:cNvPr name="Freeform 9" id="9"/>
            <p:cNvSpPr/>
            <p:nvPr/>
          </p:nvSpPr>
          <p:spPr>
            <a:xfrm flipH="false" flipV="false" rot="0">
              <a:off x="0" y="0"/>
              <a:ext cx="4267813" cy="2405495"/>
            </a:xfrm>
            <a:custGeom>
              <a:avLst/>
              <a:gdLst/>
              <a:ahLst/>
              <a:cxnLst/>
              <a:rect r="r" b="b" t="t" l="l"/>
              <a:pathLst>
                <a:path h="2405495" w="4267813">
                  <a:moveTo>
                    <a:pt x="0" y="0"/>
                  </a:moveTo>
                  <a:lnTo>
                    <a:pt x="4267813" y="0"/>
                  </a:lnTo>
                  <a:lnTo>
                    <a:pt x="4267813" y="2405495"/>
                  </a:lnTo>
                  <a:lnTo>
                    <a:pt x="0" y="24054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954255" y="782739"/>
              <a:ext cx="2359304" cy="763818"/>
            </a:xfrm>
            <a:prstGeom prst="rect">
              <a:avLst/>
            </a:prstGeom>
          </p:spPr>
          <p:txBody>
            <a:bodyPr anchor="t" rtlCol="false" tIns="0" lIns="0" bIns="0" rIns="0">
              <a:spAutoFit/>
            </a:bodyPr>
            <a:lstStyle/>
            <a:p>
              <a:pPr algn="ctr">
                <a:lnSpc>
                  <a:spcPts val="4776"/>
                </a:lnSpc>
                <a:spcBef>
                  <a:spcPct val="0"/>
                </a:spcBef>
              </a:pPr>
              <a:r>
                <a:rPr lang="en-US" sz="3411">
                  <a:solidFill>
                    <a:srgbClr val="000000"/>
                  </a:solidFill>
                  <a:latin typeface="Inter Bold"/>
                </a:rPr>
                <a:t>700</a:t>
              </a:r>
            </a:p>
          </p:txBody>
        </p:sp>
      </p:gr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sp>
        <p:nvSpPr>
          <p:cNvPr name="TextBox 2" id="2"/>
          <p:cNvSpPr txBox="true"/>
          <p:nvPr/>
        </p:nvSpPr>
        <p:spPr>
          <a:xfrm rot="0">
            <a:off x="4595839" y="2058708"/>
            <a:ext cx="8821242" cy="464820"/>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Inter"/>
              </a:rPr>
              <a:t>2. Which meal plan is the most popular among guests?</a:t>
            </a:r>
          </a:p>
        </p:txBody>
      </p:sp>
      <p:grpSp>
        <p:nvGrpSpPr>
          <p:cNvPr name="Group 3" id="3"/>
          <p:cNvGrpSpPr/>
          <p:nvPr/>
        </p:nvGrpSpPr>
        <p:grpSpPr>
          <a:xfrm rot="0">
            <a:off x="1483464" y="3276600"/>
            <a:ext cx="15321072" cy="5981700"/>
            <a:chOff x="0" y="0"/>
            <a:chExt cx="4081315" cy="1593439"/>
          </a:xfrm>
        </p:grpSpPr>
        <p:sp>
          <p:nvSpPr>
            <p:cNvPr name="Freeform 4" id="4"/>
            <p:cNvSpPr/>
            <p:nvPr/>
          </p:nvSpPr>
          <p:spPr>
            <a:xfrm flipH="false" flipV="false" rot="0">
              <a:off x="0" y="0"/>
              <a:ext cx="4081314" cy="1593439"/>
            </a:xfrm>
            <a:custGeom>
              <a:avLst/>
              <a:gdLst/>
              <a:ahLst/>
              <a:cxnLst/>
              <a:rect r="r" b="b" t="t" l="l"/>
              <a:pathLst>
                <a:path h="1593439" w="4081314">
                  <a:moveTo>
                    <a:pt x="0" y="0"/>
                  </a:moveTo>
                  <a:lnTo>
                    <a:pt x="4081314" y="0"/>
                  </a:lnTo>
                  <a:lnTo>
                    <a:pt x="4081314" y="1593439"/>
                  </a:lnTo>
                  <a:lnTo>
                    <a:pt x="0" y="1593439"/>
                  </a:lnTo>
                  <a:close/>
                </a:path>
              </a:pathLst>
            </a:custGeom>
            <a:solidFill>
              <a:srgbClr val="FFFFFF"/>
            </a:solidFill>
          </p:spPr>
        </p:sp>
        <p:sp>
          <p:nvSpPr>
            <p:cNvPr name="TextBox 5" id="5"/>
            <p:cNvSpPr txBox="true"/>
            <p:nvPr/>
          </p:nvSpPr>
          <p:spPr>
            <a:xfrm>
              <a:off x="0" y="-38100"/>
              <a:ext cx="4081315" cy="1631539"/>
            </a:xfrm>
            <a:prstGeom prst="rect">
              <a:avLst/>
            </a:prstGeom>
          </p:spPr>
          <p:txBody>
            <a:bodyPr anchor="ctr" rtlCol="false" tIns="50800" lIns="50800" bIns="50800" rIns="50800"/>
            <a:lstStyle/>
            <a:p>
              <a:pPr algn="ctr">
                <a:lnSpc>
                  <a:spcPts val="2520"/>
                </a:lnSpc>
              </a:pPr>
            </a:p>
          </p:txBody>
        </p:sp>
      </p:grpSp>
      <p:sp>
        <p:nvSpPr>
          <p:cNvPr name="TextBox 6" id="6"/>
          <p:cNvSpPr txBox="true"/>
          <p:nvPr/>
        </p:nvSpPr>
        <p:spPr>
          <a:xfrm rot="0">
            <a:off x="1761433" y="3822924"/>
            <a:ext cx="15178889" cy="3409796"/>
          </a:xfrm>
          <a:prstGeom prst="rect">
            <a:avLst/>
          </a:prstGeom>
        </p:spPr>
        <p:txBody>
          <a:bodyPr anchor="t" rtlCol="false" tIns="0" lIns="0" bIns="0" rIns="0">
            <a:spAutoFit/>
          </a:bodyPr>
          <a:lstStyle/>
          <a:p>
            <a:pPr algn="just">
              <a:lnSpc>
                <a:spcPts val="4681"/>
              </a:lnSpc>
            </a:pPr>
            <a:r>
              <a:rPr lang="en-US" sz="3343">
                <a:solidFill>
                  <a:srgbClr val="5271FF"/>
                </a:solidFill>
                <a:latin typeface="Inter"/>
              </a:rPr>
              <a:t>SELECT</a:t>
            </a:r>
            <a:r>
              <a:rPr lang="en-US" sz="3343">
                <a:solidFill>
                  <a:srgbClr val="000000"/>
                </a:solidFill>
                <a:latin typeface="Inter"/>
              </a:rPr>
              <a:t> type_of_meal_plan, </a:t>
            </a:r>
            <a:r>
              <a:rPr lang="en-US" sz="3343">
                <a:solidFill>
                  <a:srgbClr val="5271FF"/>
                </a:solidFill>
                <a:latin typeface="Inter"/>
              </a:rPr>
              <a:t>COUNT</a:t>
            </a:r>
            <a:r>
              <a:rPr lang="en-US" sz="3343">
                <a:solidFill>
                  <a:srgbClr val="000000"/>
                </a:solidFill>
                <a:latin typeface="Inter"/>
              </a:rPr>
              <a:t>(*) </a:t>
            </a:r>
            <a:r>
              <a:rPr lang="en-US" sz="3343">
                <a:solidFill>
                  <a:srgbClr val="5271FF"/>
                </a:solidFill>
                <a:latin typeface="Inter"/>
              </a:rPr>
              <a:t>AS</a:t>
            </a:r>
            <a:r>
              <a:rPr lang="en-US" sz="3343">
                <a:solidFill>
                  <a:srgbClr val="000000"/>
                </a:solidFill>
                <a:latin typeface="Inter"/>
              </a:rPr>
              <a:t> meal_plan_count</a:t>
            </a:r>
          </a:p>
          <a:p>
            <a:pPr algn="just">
              <a:lnSpc>
                <a:spcPts val="4681"/>
              </a:lnSpc>
            </a:pPr>
            <a:r>
              <a:rPr lang="en-US" sz="3343">
                <a:solidFill>
                  <a:srgbClr val="5271FF"/>
                </a:solidFill>
                <a:latin typeface="Inter"/>
              </a:rPr>
              <a:t>FROM</a:t>
            </a:r>
            <a:r>
              <a:rPr lang="en-US" sz="3343">
                <a:solidFill>
                  <a:srgbClr val="000000"/>
                </a:solidFill>
                <a:latin typeface="Inter"/>
              </a:rPr>
              <a:t> </a:t>
            </a:r>
            <a:r>
              <a:rPr lang="en-US" sz="3343">
                <a:solidFill>
                  <a:srgbClr val="00BF63"/>
                </a:solidFill>
                <a:latin typeface="Inter"/>
              </a:rPr>
              <a:t>`data-analytics-409012.Hotel_Reservation.hotel_reservation`</a:t>
            </a:r>
            <a:r>
              <a:rPr lang="en-US" sz="3343">
                <a:solidFill>
                  <a:srgbClr val="000000"/>
                </a:solidFill>
                <a:latin typeface="Inter"/>
              </a:rPr>
              <a:t> </a:t>
            </a:r>
          </a:p>
          <a:p>
            <a:pPr algn="just">
              <a:lnSpc>
                <a:spcPts val="4681"/>
              </a:lnSpc>
            </a:pPr>
            <a:r>
              <a:rPr lang="en-US" sz="3343">
                <a:solidFill>
                  <a:srgbClr val="5271FF"/>
                </a:solidFill>
                <a:latin typeface="Inter"/>
              </a:rPr>
              <a:t>GROUP</a:t>
            </a:r>
            <a:r>
              <a:rPr lang="en-US" sz="3343">
                <a:solidFill>
                  <a:srgbClr val="000000"/>
                </a:solidFill>
                <a:latin typeface="Inter"/>
              </a:rPr>
              <a:t> </a:t>
            </a:r>
            <a:r>
              <a:rPr lang="en-US" sz="3343">
                <a:solidFill>
                  <a:srgbClr val="5271FF"/>
                </a:solidFill>
                <a:latin typeface="Inter"/>
              </a:rPr>
              <a:t>BY</a:t>
            </a:r>
            <a:r>
              <a:rPr lang="en-US" sz="3343">
                <a:solidFill>
                  <a:srgbClr val="000000"/>
                </a:solidFill>
                <a:latin typeface="Inter"/>
              </a:rPr>
              <a:t> type_of_meal_plan</a:t>
            </a:r>
          </a:p>
          <a:p>
            <a:pPr algn="just">
              <a:lnSpc>
                <a:spcPts val="4681"/>
              </a:lnSpc>
            </a:pPr>
            <a:r>
              <a:rPr lang="en-US" sz="3343">
                <a:solidFill>
                  <a:srgbClr val="5271FF"/>
                </a:solidFill>
                <a:latin typeface="Inter"/>
              </a:rPr>
              <a:t>ORDER BY</a:t>
            </a:r>
            <a:r>
              <a:rPr lang="en-US" sz="3343">
                <a:solidFill>
                  <a:srgbClr val="000000"/>
                </a:solidFill>
                <a:latin typeface="Inter"/>
              </a:rPr>
              <a:t> meal_plan_count </a:t>
            </a:r>
            <a:r>
              <a:rPr lang="en-US" sz="3343">
                <a:solidFill>
                  <a:srgbClr val="5271FF"/>
                </a:solidFill>
                <a:latin typeface="Inter"/>
              </a:rPr>
              <a:t>DESC</a:t>
            </a:r>
          </a:p>
          <a:p>
            <a:pPr algn="just">
              <a:lnSpc>
                <a:spcPts val="4681"/>
              </a:lnSpc>
            </a:pPr>
            <a:r>
              <a:rPr lang="en-US" sz="3343">
                <a:solidFill>
                  <a:srgbClr val="5271FF"/>
                </a:solidFill>
                <a:latin typeface="Inter"/>
              </a:rPr>
              <a:t>LIMIT </a:t>
            </a:r>
            <a:r>
              <a:rPr lang="en-US" sz="3343">
                <a:solidFill>
                  <a:srgbClr val="FF3131"/>
                </a:solidFill>
                <a:latin typeface="Inter"/>
              </a:rPr>
              <a:t>1</a:t>
            </a:r>
            <a:r>
              <a:rPr lang="en-US" sz="3343">
                <a:solidFill>
                  <a:srgbClr val="000000"/>
                </a:solidFill>
                <a:latin typeface="Inter"/>
              </a:rPr>
              <a:t>;</a:t>
            </a:r>
          </a:p>
          <a:p>
            <a:pPr algn="ctr">
              <a:lnSpc>
                <a:spcPts val="3626"/>
              </a:lnSpc>
              <a:spcBef>
                <a:spcPct val="0"/>
              </a:spcBef>
            </a:pPr>
          </a:p>
        </p:txBody>
      </p:sp>
      <p:grpSp>
        <p:nvGrpSpPr>
          <p:cNvPr name="Group 7" id="7"/>
          <p:cNvGrpSpPr/>
          <p:nvPr/>
        </p:nvGrpSpPr>
        <p:grpSpPr>
          <a:xfrm rot="0">
            <a:off x="7543570" y="6668424"/>
            <a:ext cx="3200860" cy="2406489"/>
            <a:chOff x="0" y="0"/>
            <a:chExt cx="4267813" cy="3208653"/>
          </a:xfrm>
        </p:grpSpPr>
        <p:sp>
          <p:nvSpPr>
            <p:cNvPr name="Freeform 8" id="8"/>
            <p:cNvSpPr/>
            <p:nvPr/>
          </p:nvSpPr>
          <p:spPr>
            <a:xfrm flipH="false" flipV="false" rot="0">
              <a:off x="0" y="0"/>
              <a:ext cx="4267813" cy="3208653"/>
            </a:xfrm>
            <a:custGeom>
              <a:avLst/>
              <a:gdLst/>
              <a:ahLst/>
              <a:cxnLst/>
              <a:rect r="r" b="b" t="t" l="l"/>
              <a:pathLst>
                <a:path h="3208653" w="4267813">
                  <a:moveTo>
                    <a:pt x="0" y="0"/>
                  </a:moveTo>
                  <a:lnTo>
                    <a:pt x="4267813" y="0"/>
                  </a:lnTo>
                  <a:lnTo>
                    <a:pt x="4267813" y="3208653"/>
                  </a:lnTo>
                  <a:lnTo>
                    <a:pt x="0" y="3208653"/>
                  </a:lnTo>
                  <a:lnTo>
                    <a:pt x="0" y="0"/>
                  </a:lnTo>
                  <a:close/>
                </a:path>
              </a:pathLst>
            </a:custGeom>
            <a:blipFill>
              <a:blip r:embed="rId2">
                <a:extLst>
                  <a:ext uri="{96DAC541-7B7A-43D3-8B79-37D633B846F1}">
                    <asvg:svgBlip xmlns:asvg="http://schemas.microsoft.com/office/drawing/2016/SVG/main" r:embed="rId3"/>
                  </a:ext>
                </a:extLst>
              </a:blip>
              <a:stretch>
                <a:fillRect l="-16694" t="0" r="-16694" b="0"/>
              </a:stretch>
            </a:blipFill>
          </p:spPr>
        </p:sp>
        <p:sp>
          <p:nvSpPr>
            <p:cNvPr name="TextBox 9" id="9"/>
            <p:cNvSpPr txBox="true"/>
            <p:nvPr/>
          </p:nvSpPr>
          <p:spPr>
            <a:xfrm rot="0">
              <a:off x="954255" y="782739"/>
              <a:ext cx="2359304" cy="1566976"/>
            </a:xfrm>
            <a:prstGeom prst="rect">
              <a:avLst/>
            </a:prstGeom>
          </p:spPr>
          <p:txBody>
            <a:bodyPr anchor="t" rtlCol="false" tIns="0" lIns="0" bIns="0" rIns="0">
              <a:spAutoFit/>
            </a:bodyPr>
            <a:lstStyle/>
            <a:p>
              <a:pPr algn="ctr">
                <a:lnSpc>
                  <a:spcPts val="4776"/>
                </a:lnSpc>
                <a:spcBef>
                  <a:spcPct val="0"/>
                </a:spcBef>
              </a:pPr>
              <a:r>
                <a:rPr lang="en-US" sz="3411">
                  <a:solidFill>
                    <a:srgbClr val="000000"/>
                  </a:solidFill>
                  <a:latin typeface="Inter Bold"/>
                </a:rPr>
                <a:t>Meal Plan 1 </a:t>
              </a:r>
            </a:p>
          </p:txBody>
        </p:sp>
      </p:gr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sp>
        <p:nvSpPr>
          <p:cNvPr name="TextBox 2" id="2"/>
          <p:cNvSpPr txBox="true"/>
          <p:nvPr/>
        </p:nvSpPr>
        <p:spPr>
          <a:xfrm rot="0">
            <a:off x="3190577" y="2540096"/>
            <a:ext cx="11906845"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Inter"/>
              </a:rPr>
              <a:t>3. What is the average price per room for reservations involving children?</a:t>
            </a:r>
          </a:p>
        </p:txBody>
      </p:sp>
      <p:grpSp>
        <p:nvGrpSpPr>
          <p:cNvPr name="Group 3" id="3"/>
          <p:cNvGrpSpPr/>
          <p:nvPr/>
        </p:nvGrpSpPr>
        <p:grpSpPr>
          <a:xfrm rot="0">
            <a:off x="1619250" y="3574603"/>
            <a:ext cx="15640050" cy="5400749"/>
            <a:chOff x="0" y="0"/>
            <a:chExt cx="4119190" cy="1422420"/>
          </a:xfrm>
        </p:grpSpPr>
        <p:sp>
          <p:nvSpPr>
            <p:cNvPr name="Freeform 4" id="4"/>
            <p:cNvSpPr/>
            <p:nvPr/>
          </p:nvSpPr>
          <p:spPr>
            <a:xfrm flipH="false" flipV="false" rot="0">
              <a:off x="0" y="0"/>
              <a:ext cx="4119190" cy="1422420"/>
            </a:xfrm>
            <a:custGeom>
              <a:avLst/>
              <a:gdLst/>
              <a:ahLst/>
              <a:cxnLst/>
              <a:rect r="r" b="b" t="t" l="l"/>
              <a:pathLst>
                <a:path h="1422420" w="4119190">
                  <a:moveTo>
                    <a:pt x="0" y="0"/>
                  </a:moveTo>
                  <a:lnTo>
                    <a:pt x="4119190" y="0"/>
                  </a:lnTo>
                  <a:lnTo>
                    <a:pt x="4119190" y="1422420"/>
                  </a:lnTo>
                  <a:lnTo>
                    <a:pt x="0" y="1422420"/>
                  </a:lnTo>
                  <a:close/>
                </a:path>
              </a:pathLst>
            </a:custGeom>
            <a:solidFill>
              <a:srgbClr val="FFFFFF"/>
            </a:solidFill>
          </p:spPr>
        </p:sp>
        <p:sp>
          <p:nvSpPr>
            <p:cNvPr name="TextBox 5" id="5"/>
            <p:cNvSpPr txBox="true"/>
            <p:nvPr/>
          </p:nvSpPr>
          <p:spPr>
            <a:xfrm>
              <a:off x="0" y="-38100"/>
              <a:ext cx="4119190" cy="1460520"/>
            </a:xfrm>
            <a:prstGeom prst="rect">
              <a:avLst/>
            </a:prstGeom>
          </p:spPr>
          <p:txBody>
            <a:bodyPr anchor="ctr" rtlCol="false" tIns="50800" lIns="50800" bIns="50800" rIns="50800"/>
            <a:lstStyle/>
            <a:p>
              <a:pPr algn="ctr">
                <a:lnSpc>
                  <a:spcPts val="2520"/>
                </a:lnSpc>
              </a:pPr>
            </a:p>
          </p:txBody>
        </p:sp>
      </p:grpSp>
      <p:sp>
        <p:nvSpPr>
          <p:cNvPr name="TextBox 6" id="6"/>
          <p:cNvSpPr txBox="true"/>
          <p:nvPr/>
        </p:nvSpPr>
        <p:spPr>
          <a:xfrm rot="0">
            <a:off x="1763059" y="4213962"/>
            <a:ext cx="15352433" cy="1671320"/>
          </a:xfrm>
          <a:prstGeom prst="rect">
            <a:avLst/>
          </a:prstGeom>
        </p:spPr>
        <p:txBody>
          <a:bodyPr anchor="t" rtlCol="false" tIns="0" lIns="0" bIns="0" rIns="0">
            <a:spAutoFit/>
          </a:bodyPr>
          <a:lstStyle/>
          <a:p>
            <a:pPr algn="l">
              <a:lnSpc>
                <a:spcPts val="4480"/>
              </a:lnSpc>
            </a:pPr>
            <a:r>
              <a:rPr lang="en-US" sz="3200">
                <a:solidFill>
                  <a:srgbClr val="5271FF"/>
                </a:solidFill>
                <a:latin typeface="Inter"/>
              </a:rPr>
              <a:t>SELECT AVG</a:t>
            </a:r>
            <a:r>
              <a:rPr lang="en-US" sz="3200">
                <a:solidFill>
                  <a:srgbClr val="000000"/>
                </a:solidFill>
                <a:latin typeface="Inter"/>
              </a:rPr>
              <a:t>(avg_price_per_room) </a:t>
            </a:r>
            <a:r>
              <a:rPr lang="en-US" sz="3200">
                <a:solidFill>
                  <a:srgbClr val="5271FF"/>
                </a:solidFill>
                <a:latin typeface="Inter"/>
              </a:rPr>
              <a:t>AS</a:t>
            </a:r>
            <a:r>
              <a:rPr lang="en-US" sz="3200">
                <a:solidFill>
                  <a:srgbClr val="000000"/>
                </a:solidFill>
                <a:latin typeface="Inter"/>
              </a:rPr>
              <a:t> average_price</a:t>
            </a:r>
          </a:p>
          <a:p>
            <a:pPr algn="l">
              <a:lnSpc>
                <a:spcPts val="4480"/>
              </a:lnSpc>
            </a:pPr>
            <a:r>
              <a:rPr lang="en-US" sz="3200">
                <a:solidFill>
                  <a:srgbClr val="5271FF"/>
                </a:solidFill>
                <a:latin typeface="Inter"/>
              </a:rPr>
              <a:t>FROM</a:t>
            </a:r>
            <a:r>
              <a:rPr lang="en-US" sz="3200">
                <a:solidFill>
                  <a:srgbClr val="000000"/>
                </a:solidFill>
                <a:latin typeface="Inter"/>
              </a:rPr>
              <a:t> </a:t>
            </a:r>
            <a:r>
              <a:rPr lang="en-US" sz="3200">
                <a:solidFill>
                  <a:srgbClr val="00BF63"/>
                </a:solidFill>
                <a:latin typeface="Inter"/>
              </a:rPr>
              <a:t>`data-analytics-409012.Hotel_Reservation.hotel_reservation`</a:t>
            </a:r>
            <a:r>
              <a:rPr lang="en-US" sz="3200">
                <a:solidFill>
                  <a:srgbClr val="000000"/>
                </a:solidFill>
                <a:latin typeface="Inter"/>
              </a:rPr>
              <a:t> </a:t>
            </a:r>
          </a:p>
          <a:p>
            <a:pPr algn="l">
              <a:lnSpc>
                <a:spcPts val="4480"/>
              </a:lnSpc>
              <a:spcBef>
                <a:spcPct val="0"/>
              </a:spcBef>
            </a:pPr>
            <a:r>
              <a:rPr lang="en-US" sz="3200">
                <a:solidFill>
                  <a:srgbClr val="5271FF"/>
                </a:solidFill>
                <a:latin typeface="Inter"/>
              </a:rPr>
              <a:t>WHERE</a:t>
            </a:r>
            <a:r>
              <a:rPr lang="en-US" sz="3200">
                <a:solidFill>
                  <a:srgbClr val="000000"/>
                </a:solidFill>
                <a:latin typeface="Inter"/>
              </a:rPr>
              <a:t> no_of_children &gt; </a:t>
            </a:r>
            <a:r>
              <a:rPr lang="en-US" sz="3200">
                <a:solidFill>
                  <a:srgbClr val="FF3131"/>
                </a:solidFill>
                <a:latin typeface="Inter"/>
              </a:rPr>
              <a:t>0</a:t>
            </a:r>
          </a:p>
        </p:txBody>
      </p:sp>
      <p:grpSp>
        <p:nvGrpSpPr>
          <p:cNvPr name="Group 7" id="7"/>
          <p:cNvGrpSpPr/>
          <p:nvPr/>
        </p:nvGrpSpPr>
        <p:grpSpPr>
          <a:xfrm rot="0">
            <a:off x="7838845" y="6714271"/>
            <a:ext cx="3200860" cy="1804121"/>
            <a:chOff x="0" y="0"/>
            <a:chExt cx="4267813" cy="2405495"/>
          </a:xfrm>
        </p:grpSpPr>
        <p:sp>
          <p:nvSpPr>
            <p:cNvPr name="Freeform 8" id="8"/>
            <p:cNvSpPr/>
            <p:nvPr/>
          </p:nvSpPr>
          <p:spPr>
            <a:xfrm flipH="false" flipV="false" rot="0">
              <a:off x="0" y="0"/>
              <a:ext cx="4267813" cy="2405495"/>
            </a:xfrm>
            <a:custGeom>
              <a:avLst/>
              <a:gdLst/>
              <a:ahLst/>
              <a:cxnLst/>
              <a:rect r="r" b="b" t="t" l="l"/>
              <a:pathLst>
                <a:path h="2405495" w="4267813">
                  <a:moveTo>
                    <a:pt x="0" y="0"/>
                  </a:moveTo>
                  <a:lnTo>
                    <a:pt x="4267813" y="0"/>
                  </a:lnTo>
                  <a:lnTo>
                    <a:pt x="4267813" y="2405495"/>
                  </a:lnTo>
                  <a:lnTo>
                    <a:pt x="0" y="24054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954255" y="782739"/>
              <a:ext cx="2359304" cy="763818"/>
            </a:xfrm>
            <a:prstGeom prst="rect">
              <a:avLst/>
            </a:prstGeom>
          </p:spPr>
          <p:txBody>
            <a:bodyPr anchor="t" rtlCol="false" tIns="0" lIns="0" bIns="0" rIns="0">
              <a:spAutoFit/>
            </a:bodyPr>
            <a:lstStyle/>
            <a:p>
              <a:pPr algn="ctr">
                <a:lnSpc>
                  <a:spcPts val="4776"/>
                </a:lnSpc>
                <a:spcBef>
                  <a:spcPct val="0"/>
                </a:spcBef>
              </a:pPr>
              <a:r>
                <a:rPr lang="en-US" sz="3411">
                  <a:solidFill>
                    <a:srgbClr val="000000"/>
                  </a:solidFill>
                  <a:latin typeface="Inter Bold"/>
                </a:rPr>
                <a:t>$144.57</a:t>
              </a:r>
            </a:p>
          </p:txBody>
        </p:sp>
      </p:gr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grpSp>
        <p:nvGrpSpPr>
          <p:cNvPr name="Group 2" id="2"/>
          <p:cNvGrpSpPr/>
          <p:nvPr/>
        </p:nvGrpSpPr>
        <p:grpSpPr>
          <a:xfrm rot="0">
            <a:off x="1619250" y="3276600"/>
            <a:ext cx="15640050" cy="4621358"/>
            <a:chOff x="0" y="0"/>
            <a:chExt cx="4119190" cy="1217148"/>
          </a:xfrm>
        </p:grpSpPr>
        <p:sp>
          <p:nvSpPr>
            <p:cNvPr name="Freeform 3" id="3"/>
            <p:cNvSpPr/>
            <p:nvPr/>
          </p:nvSpPr>
          <p:spPr>
            <a:xfrm flipH="false" flipV="false" rot="0">
              <a:off x="0" y="0"/>
              <a:ext cx="4119190" cy="1217148"/>
            </a:xfrm>
            <a:custGeom>
              <a:avLst/>
              <a:gdLst/>
              <a:ahLst/>
              <a:cxnLst/>
              <a:rect r="r" b="b" t="t" l="l"/>
              <a:pathLst>
                <a:path h="1217148" w="4119190">
                  <a:moveTo>
                    <a:pt x="0" y="0"/>
                  </a:moveTo>
                  <a:lnTo>
                    <a:pt x="4119190" y="0"/>
                  </a:lnTo>
                  <a:lnTo>
                    <a:pt x="4119190" y="1217148"/>
                  </a:lnTo>
                  <a:lnTo>
                    <a:pt x="0" y="1217148"/>
                  </a:lnTo>
                  <a:close/>
                </a:path>
              </a:pathLst>
            </a:custGeom>
            <a:solidFill>
              <a:srgbClr val="FFFFFF"/>
            </a:solidFill>
          </p:spPr>
        </p:sp>
        <p:sp>
          <p:nvSpPr>
            <p:cNvPr name="TextBox 4" id="4"/>
            <p:cNvSpPr txBox="true"/>
            <p:nvPr/>
          </p:nvSpPr>
          <p:spPr>
            <a:xfrm>
              <a:off x="0" y="-38100"/>
              <a:ext cx="4119190" cy="1255248"/>
            </a:xfrm>
            <a:prstGeom prst="rect">
              <a:avLst/>
            </a:prstGeom>
          </p:spPr>
          <p:txBody>
            <a:bodyPr anchor="ctr" rtlCol="false" tIns="50800" lIns="50800" bIns="50800" rIns="50800"/>
            <a:lstStyle/>
            <a:p>
              <a:pPr algn="ctr">
                <a:lnSpc>
                  <a:spcPts val="2520"/>
                </a:lnSpc>
              </a:pPr>
            </a:p>
          </p:txBody>
        </p:sp>
      </p:grpSp>
      <p:sp>
        <p:nvSpPr>
          <p:cNvPr name="TextBox 5" id="5"/>
          <p:cNvSpPr txBox="true"/>
          <p:nvPr/>
        </p:nvSpPr>
        <p:spPr>
          <a:xfrm rot="0">
            <a:off x="4364702" y="2265017"/>
            <a:ext cx="9191824"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Inter"/>
              </a:rPr>
              <a:t>4. How many reservations were made for the year 2018?</a:t>
            </a:r>
          </a:p>
        </p:txBody>
      </p:sp>
      <p:sp>
        <p:nvSpPr>
          <p:cNvPr name="TextBox 6" id="6"/>
          <p:cNvSpPr txBox="true"/>
          <p:nvPr/>
        </p:nvSpPr>
        <p:spPr>
          <a:xfrm rot="0">
            <a:off x="1763059" y="4277013"/>
            <a:ext cx="15352433" cy="2257393"/>
          </a:xfrm>
          <a:prstGeom prst="rect">
            <a:avLst/>
          </a:prstGeom>
        </p:spPr>
        <p:txBody>
          <a:bodyPr anchor="t" rtlCol="false" tIns="0" lIns="0" bIns="0" rIns="0">
            <a:spAutoFit/>
          </a:bodyPr>
          <a:lstStyle/>
          <a:p>
            <a:pPr algn="l">
              <a:lnSpc>
                <a:spcPts val="4735"/>
              </a:lnSpc>
            </a:pPr>
            <a:r>
              <a:rPr lang="en-US" sz="3382">
                <a:solidFill>
                  <a:srgbClr val="5271FF"/>
                </a:solidFill>
                <a:latin typeface="Inter"/>
              </a:rPr>
              <a:t>SELECT COUNT(</a:t>
            </a:r>
            <a:r>
              <a:rPr lang="en-US" sz="3382">
                <a:solidFill>
                  <a:srgbClr val="000000"/>
                </a:solidFill>
                <a:latin typeface="Inter"/>
              </a:rPr>
              <a:t>*</a:t>
            </a:r>
            <a:r>
              <a:rPr lang="en-US" sz="3382">
                <a:solidFill>
                  <a:srgbClr val="5271FF"/>
                </a:solidFill>
                <a:latin typeface="Inter"/>
              </a:rPr>
              <a:t>) AS </a:t>
            </a:r>
            <a:r>
              <a:rPr lang="en-US" sz="3382">
                <a:solidFill>
                  <a:srgbClr val="000000"/>
                </a:solidFill>
                <a:latin typeface="Inter"/>
              </a:rPr>
              <a:t>reservations_in_2018</a:t>
            </a:r>
          </a:p>
          <a:p>
            <a:pPr algn="l">
              <a:lnSpc>
                <a:spcPts val="4735"/>
              </a:lnSpc>
            </a:pPr>
            <a:r>
              <a:rPr lang="en-US" sz="3382">
                <a:solidFill>
                  <a:srgbClr val="5271FF"/>
                </a:solidFill>
                <a:latin typeface="Inter"/>
              </a:rPr>
              <a:t>FROM </a:t>
            </a:r>
            <a:r>
              <a:rPr lang="en-US" sz="3382">
                <a:solidFill>
                  <a:srgbClr val="00BF63"/>
                </a:solidFill>
                <a:latin typeface="Inter"/>
              </a:rPr>
              <a:t>`data-analytics-409012.Hotel_Reservation.hotel_reservation`</a:t>
            </a:r>
          </a:p>
          <a:p>
            <a:pPr algn="l">
              <a:lnSpc>
                <a:spcPts val="4735"/>
              </a:lnSpc>
            </a:pPr>
            <a:r>
              <a:rPr lang="en-US" sz="3382">
                <a:solidFill>
                  <a:srgbClr val="5271FF"/>
                </a:solidFill>
                <a:latin typeface="Inter"/>
              </a:rPr>
              <a:t>WHERE EXTRACT(</a:t>
            </a:r>
            <a:r>
              <a:rPr lang="en-US" sz="3382">
                <a:solidFill>
                  <a:srgbClr val="000000"/>
                </a:solidFill>
                <a:latin typeface="Inter"/>
              </a:rPr>
              <a:t>YEAR</a:t>
            </a:r>
            <a:r>
              <a:rPr lang="en-US" sz="3382">
                <a:solidFill>
                  <a:srgbClr val="5271FF"/>
                </a:solidFill>
                <a:latin typeface="Inter"/>
              </a:rPr>
              <a:t> FROM </a:t>
            </a:r>
            <a:r>
              <a:rPr lang="en-US" sz="3382">
                <a:solidFill>
                  <a:srgbClr val="000000"/>
                </a:solidFill>
                <a:latin typeface="Inter"/>
              </a:rPr>
              <a:t>arrival_date</a:t>
            </a:r>
            <a:r>
              <a:rPr lang="en-US" sz="3382">
                <a:solidFill>
                  <a:srgbClr val="5271FF"/>
                </a:solidFill>
                <a:latin typeface="Inter"/>
              </a:rPr>
              <a:t>) = </a:t>
            </a:r>
            <a:r>
              <a:rPr lang="en-US" sz="3382">
                <a:solidFill>
                  <a:srgbClr val="FF3131"/>
                </a:solidFill>
                <a:latin typeface="Inter"/>
              </a:rPr>
              <a:t>2018</a:t>
            </a:r>
            <a:r>
              <a:rPr lang="en-US" sz="3382">
                <a:solidFill>
                  <a:srgbClr val="5271FF"/>
                </a:solidFill>
                <a:latin typeface="Inter"/>
              </a:rPr>
              <a:t>;</a:t>
            </a:r>
          </a:p>
          <a:p>
            <a:pPr algn="l">
              <a:lnSpc>
                <a:spcPts val="3668"/>
              </a:lnSpc>
              <a:spcBef>
                <a:spcPct val="0"/>
              </a:spcBef>
            </a:pPr>
          </a:p>
        </p:txBody>
      </p:sp>
      <p:grpSp>
        <p:nvGrpSpPr>
          <p:cNvPr name="Group 7" id="7"/>
          <p:cNvGrpSpPr/>
          <p:nvPr/>
        </p:nvGrpSpPr>
        <p:grpSpPr>
          <a:xfrm rot="0">
            <a:off x="7912378" y="6301652"/>
            <a:ext cx="2463243" cy="1388373"/>
            <a:chOff x="0" y="0"/>
            <a:chExt cx="3284324" cy="1851165"/>
          </a:xfrm>
        </p:grpSpPr>
        <p:sp>
          <p:nvSpPr>
            <p:cNvPr name="Freeform 8" id="8"/>
            <p:cNvSpPr/>
            <p:nvPr/>
          </p:nvSpPr>
          <p:spPr>
            <a:xfrm flipH="false" flipV="false" rot="0">
              <a:off x="0" y="0"/>
              <a:ext cx="3284324" cy="1851165"/>
            </a:xfrm>
            <a:custGeom>
              <a:avLst/>
              <a:gdLst/>
              <a:ahLst/>
              <a:cxnLst/>
              <a:rect r="r" b="b" t="t" l="l"/>
              <a:pathLst>
                <a:path h="1851165" w="3284324">
                  <a:moveTo>
                    <a:pt x="0" y="0"/>
                  </a:moveTo>
                  <a:lnTo>
                    <a:pt x="3284324" y="0"/>
                  </a:lnTo>
                  <a:lnTo>
                    <a:pt x="3284324" y="1851165"/>
                  </a:lnTo>
                  <a:lnTo>
                    <a:pt x="0" y="18511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734353" y="613377"/>
              <a:ext cx="1815618" cy="576786"/>
            </a:xfrm>
            <a:prstGeom prst="rect">
              <a:avLst/>
            </a:prstGeom>
          </p:spPr>
          <p:txBody>
            <a:bodyPr anchor="t" rtlCol="false" tIns="0" lIns="0" bIns="0" rIns="0">
              <a:spAutoFit/>
            </a:bodyPr>
            <a:lstStyle/>
            <a:p>
              <a:pPr algn="ctr">
                <a:lnSpc>
                  <a:spcPts val="3675"/>
                </a:lnSpc>
                <a:spcBef>
                  <a:spcPct val="0"/>
                </a:spcBef>
              </a:pPr>
              <a:r>
                <a:rPr lang="en-US" sz="2625">
                  <a:solidFill>
                    <a:srgbClr val="000000"/>
                  </a:solidFill>
                  <a:latin typeface="Inter Bold"/>
                </a:rPr>
                <a:t>577</a:t>
              </a:r>
            </a:p>
          </p:txBody>
        </p:sp>
      </p:gr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sp>
        <p:nvSpPr>
          <p:cNvPr name="TextBox 2" id="2"/>
          <p:cNvSpPr txBox="true"/>
          <p:nvPr/>
        </p:nvSpPr>
        <p:spPr>
          <a:xfrm rot="0">
            <a:off x="4935961" y="1989938"/>
            <a:ext cx="8140998"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Inter"/>
              </a:rPr>
              <a:t>5. What is the most commonly booked room type?</a:t>
            </a:r>
          </a:p>
        </p:txBody>
      </p:sp>
      <p:grpSp>
        <p:nvGrpSpPr>
          <p:cNvPr name="Group 3" id="3"/>
          <p:cNvGrpSpPr/>
          <p:nvPr/>
        </p:nvGrpSpPr>
        <p:grpSpPr>
          <a:xfrm rot="0">
            <a:off x="646913" y="3114119"/>
            <a:ext cx="16994174" cy="6508449"/>
            <a:chOff x="0" y="0"/>
            <a:chExt cx="22658898" cy="8677933"/>
          </a:xfrm>
        </p:grpSpPr>
        <p:grpSp>
          <p:nvGrpSpPr>
            <p:cNvPr name="Group 4" id="4"/>
            <p:cNvGrpSpPr/>
            <p:nvPr/>
          </p:nvGrpSpPr>
          <p:grpSpPr>
            <a:xfrm rot="0">
              <a:off x="0" y="0"/>
              <a:ext cx="22658898" cy="8677933"/>
              <a:chOff x="0" y="0"/>
              <a:chExt cx="4119190" cy="1577572"/>
            </a:xfrm>
          </p:grpSpPr>
          <p:sp>
            <p:nvSpPr>
              <p:cNvPr name="Freeform 5" id="5"/>
              <p:cNvSpPr/>
              <p:nvPr/>
            </p:nvSpPr>
            <p:spPr>
              <a:xfrm flipH="false" flipV="false" rot="0">
                <a:off x="0" y="0"/>
                <a:ext cx="4119190" cy="1577573"/>
              </a:xfrm>
              <a:custGeom>
                <a:avLst/>
                <a:gdLst/>
                <a:ahLst/>
                <a:cxnLst/>
                <a:rect r="r" b="b" t="t" l="l"/>
                <a:pathLst>
                  <a:path h="1577573" w="4119190">
                    <a:moveTo>
                      <a:pt x="0" y="0"/>
                    </a:moveTo>
                    <a:lnTo>
                      <a:pt x="4119190" y="0"/>
                    </a:lnTo>
                    <a:lnTo>
                      <a:pt x="4119190" y="1577573"/>
                    </a:lnTo>
                    <a:lnTo>
                      <a:pt x="0" y="1577573"/>
                    </a:lnTo>
                    <a:close/>
                  </a:path>
                </a:pathLst>
              </a:custGeom>
              <a:solidFill>
                <a:srgbClr val="FFFFFF"/>
              </a:solidFill>
            </p:spPr>
          </p:sp>
          <p:sp>
            <p:nvSpPr>
              <p:cNvPr name="TextBox 6" id="6"/>
              <p:cNvSpPr txBox="true"/>
              <p:nvPr/>
            </p:nvSpPr>
            <p:spPr>
              <a:xfrm>
                <a:off x="0" y="-38100"/>
                <a:ext cx="4119190" cy="1615672"/>
              </a:xfrm>
              <a:prstGeom prst="rect">
                <a:avLst/>
              </a:prstGeom>
            </p:spPr>
            <p:txBody>
              <a:bodyPr anchor="ctr" rtlCol="false" tIns="55198" lIns="55198" bIns="55198" rIns="55198"/>
              <a:lstStyle/>
              <a:p>
                <a:pPr algn="ctr">
                  <a:lnSpc>
                    <a:spcPts val="2520"/>
                  </a:lnSpc>
                </a:pPr>
              </a:p>
            </p:txBody>
          </p:sp>
        </p:grpSp>
        <p:sp>
          <p:nvSpPr>
            <p:cNvPr name="TextBox 7" id="7"/>
            <p:cNvSpPr txBox="true"/>
            <p:nvPr/>
          </p:nvSpPr>
          <p:spPr>
            <a:xfrm rot="0">
              <a:off x="208346" y="373137"/>
              <a:ext cx="22242206" cy="7884033"/>
            </a:xfrm>
            <a:prstGeom prst="rect">
              <a:avLst/>
            </a:prstGeom>
          </p:spPr>
          <p:txBody>
            <a:bodyPr anchor="t" rtlCol="false" tIns="0" lIns="0" bIns="0" rIns="0">
              <a:spAutoFit/>
            </a:bodyPr>
            <a:lstStyle/>
            <a:p>
              <a:pPr algn="l">
                <a:lnSpc>
                  <a:spcPts val="3653"/>
                </a:lnSpc>
              </a:pPr>
              <a:r>
                <a:rPr lang="en-US" sz="2610">
                  <a:solidFill>
                    <a:srgbClr val="5271FF"/>
                  </a:solidFill>
                  <a:latin typeface="Inter"/>
                </a:rPr>
                <a:t>SELECT</a:t>
              </a:r>
              <a:r>
                <a:rPr lang="en-US" sz="2610">
                  <a:solidFill>
                    <a:srgbClr val="000000"/>
                  </a:solidFill>
                  <a:latin typeface="Inter"/>
                </a:rPr>
                <a:t> </a:t>
              </a:r>
            </a:p>
            <a:p>
              <a:pPr algn="l">
                <a:lnSpc>
                  <a:spcPts val="3653"/>
                </a:lnSpc>
              </a:pPr>
              <a:r>
                <a:rPr lang="en-US" sz="2610">
                  <a:solidFill>
                    <a:srgbClr val="000000"/>
                  </a:solidFill>
                  <a:latin typeface="Inter"/>
                </a:rPr>
                <a:t>            room_type_reserved, </a:t>
              </a:r>
            </a:p>
            <a:p>
              <a:pPr algn="l">
                <a:lnSpc>
                  <a:spcPts val="3653"/>
                </a:lnSpc>
              </a:pPr>
              <a:r>
                <a:rPr lang="en-US" sz="2610">
                  <a:solidFill>
                    <a:srgbClr val="000000"/>
                  </a:solidFill>
                  <a:latin typeface="Inter"/>
                </a:rPr>
                <a:t>            </a:t>
              </a:r>
              <a:r>
                <a:rPr lang="en-US" sz="2610">
                  <a:solidFill>
                    <a:srgbClr val="5271FF"/>
                  </a:solidFill>
                  <a:latin typeface="Inter"/>
                </a:rPr>
                <a:t>COUNT</a:t>
              </a:r>
              <a:r>
                <a:rPr lang="en-US" sz="2610">
                  <a:solidFill>
                    <a:srgbClr val="000000"/>
                  </a:solidFill>
                  <a:latin typeface="Inter"/>
                </a:rPr>
                <a:t>(room_type_reserved) </a:t>
              </a:r>
              <a:r>
                <a:rPr lang="en-US" sz="2610">
                  <a:solidFill>
                    <a:srgbClr val="5271FF"/>
                  </a:solidFill>
                  <a:latin typeface="Inter"/>
                </a:rPr>
                <a:t>AS</a:t>
              </a:r>
              <a:r>
                <a:rPr lang="en-US" sz="2610">
                  <a:solidFill>
                    <a:srgbClr val="000000"/>
                  </a:solidFill>
                  <a:latin typeface="Inter"/>
                </a:rPr>
                <a:t> booking_count</a:t>
              </a:r>
            </a:p>
            <a:p>
              <a:pPr algn="l">
                <a:lnSpc>
                  <a:spcPts val="3653"/>
                </a:lnSpc>
              </a:pPr>
              <a:r>
                <a:rPr lang="en-US" sz="2610">
                  <a:solidFill>
                    <a:srgbClr val="5271FF"/>
                  </a:solidFill>
                  <a:latin typeface="Inter"/>
                </a:rPr>
                <a:t>FROM</a:t>
              </a:r>
              <a:r>
                <a:rPr lang="en-US" sz="2610">
                  <a:solidFill>
                    <a:srgbClr val="000000"/>
                  </a:solidFill>
                  <a:latin typeface="Inter"/>
                </a:rPr>
                <a:t> </a:t>
              </a:r>
            </a:p>
            <a:p>
              <a:pPr algn="l">
                <a:lnSpc>
                  <a:spcPts val="3653"/>
                </a:lnSpc>
              </a:pPr>
              <a:r>
                <a:rPr lang="en-US" sz="2610">
                  <a:solidFill>
                    <a:srgbClr val="000000"/>
                  </a:solidFill>
                  <a:latin typeface="Inter"/>
                </a:rPr>
                <a:t>           </a:t>
              </a:r>
              <a:r>
                <a:rPr lang="en-US" sz="2610">
                  <a:solidFill>
                    <a:srgbClr val="00BF63"/>
                  </a:solidFill>
                  <a:latin typeface="Inter"/>
                </a:rPr>
                <a:t>`data-analytics-409012.Hotel_Reservation.hotel_reservation`</a:t>
              </a:r>
            </a:p>
            <a:p>
              <a:pPr algn="l">
                <a:lnSpc>
                  <a:spcPts val="3653"/>
                </a:lnSpc>
              </a:pPr>
              <a:r>
                <a:rPr lang="en-US" sz="2610">
                  <a:solidFill>
                    <a:srgbClr val="5271FF"/>
                  </a:solidFill>
                  <a:latin typeface="Inter"/>
                </a:rPr>
                <a:t>GROUP BY</a:t>
              </a:r>
              <a:r>
                <a:rPr lang="en-US" sz="2610">
                  <a:solidFill>
                    <a:srgbClr val="000000"/>
                  </a:solidFill>
                  <a:latin typeface="Inter"/>
                </a:rPr>
                <a:t> </a:t>
              </a:r>
            </a:p>
            <a:p>
              <a:pPr algn="l">
                <a:lnSpc>
                  <a:spcPts val="3653"/>
                </a:lnSpc>
              </a:pPr>
              <a:r>
                <a:rPr lang="en-US" sz="2610">
                  <a:solidFill>
                    <a:srgbClr val="000000"/>
                  </a:solidFill>
                  <a:latin typeface="Inter"/>
                </a:rPr>
                <a:t>             room_type_reserved</a:t>
              </a:r>
            </a:p>
            <a:p>
              <a:pPr algn="l">
                <a:lnSpc>
                  <a:spcPts val="3653"/>
                </a:lnSpc>
              </a:pPr>
              <a:r>
                <a:rPr lang="en-US" sz="2610">
                  <a:solidFill>
                    <a:srgbClr val="5271FF"/>
                  </a:solidFill>
                  <a:latin typeface="Inter"/>
                </a:rPr>
                <a:t>ORDER BY</a:t>
              </a:r>
              <a:r>
                <a:rPr lang="en-US" sz="2610">
                  <a:solidFill>
                    <a:srgbClr val="000000"/>
                  </a:solidFill>
                  <a:latin typeface="Inter"/>
                </a:rPr>
                <a:t> </a:t>
              </a:r>
            </a:p>
            <a:p>
              <a:pPr algn="l">
                <a:lnSpc>
                  <a:spcPts val="3653"/>
                </a:lnSpc>
              </a:pPr>
              <a:r>
                <a:rPr lang="en-US" sz="2610">
                  <a:solidFill>
                    <a:srgbClr val="000000"/>
                  </a:solidFill>
                  <a:latin typeface="Inter"/>
                </a:rPr>
                <a:t>             booking_count </a:t>
              </a:r>
              <a:r>
                <a:rPr lang="en-US" sz="2610">
                  <a:solidFill>
                    <a:srgbClr val="5271FF"/>
                  </a:solidFill>
                  <a:latin typeface="Inter"/>
                </a:rPr>
                <a:t>DESC</a:t>
              </a:r>
            </a:p>
            <a:p>
              <a:pPr algn="l">
                <a:lnSpc>
                  <a:spcPts val="3653"/>
                </a:lnSpc>
              </a:pPr>
              <a:r>
                <a:rPr lang="en-US" sz="2610">
                  <a:solidFill>
                    <a:srgbClr val="5271FF"/>
                  </a:solidFill>
                  <a:latin typeface="Inter"/>
                </a:rPr>
                <a:t>LIMIT</a:t>
              </a:r>
              <a:r>
                <a:rPr lang="en-US" sz="2610">
                  <a:solidFill>
                    <a:srgbClr val="000000"/>
                  </a:solidFill>
                  <a:latin typeface="Inter"/>
                </a:rPr>
                <a:t> </a:t>
              </a:r>
              <a:r>
                <a:rPr lang="en-US" sz="2610">
                  <a:solidFill>
                    <a:srgbClr val="FF3131"/>
                  </a:solidFill>
                  <a:latin typeface="Inter"/>
                </a:rPr>
                <a:t>1</a:t>
              </a:r>
              <a:r>
                <a:rPr lang="en-US" sz="2610">
                  <a:solidFill>
                    <a:srgbClr val="000000"/>
                  </a:solidFill>
                  <a:latin typeface="Inter"/>
                </a:rPr>
                <a:t>;</a:t>
              </a:r>
            </a:p>
            <a:p>
              <a:pPr algn="l">
                <a:lnSpc>
                  <a:spcPts val="3653"/>
                </a:lnSpc>
              </a:pPr>
            </a:p>
            <a:p>
              <a:pPr algn="l">
                <a:lnSpc>
                  <a:spcPts val="3653"/>
                </a:lnSpc>
              </a:pPr>
            </a:p>
            <a:p>
              <a:pPr algn="l">
                <a:lnSpc>
                  <a:spcPts val="3653"/>
                </a:lnSpc>
                <a:spcBef>
                  <a:spcPct val="0"/>
                </a:spcBef>
              </a:pPr>
            </a:p>
          </p:txBody>
        </p:sp>
      </p:grpSp>
      <p:grpSp>
        <p:nvGrpSpPr>
          <p:cNvPr name="Group 8" id="8"/>
          <p:cNvGrpSpPr/>
          <p:nvPr/>
        </p:nvGrpSpPr>
        <p:grpSpPr>
          <a:xfrm rot="0">
            <a:off x="7276707" y="7983891"/>
            <a:ext cx="3734586" cy="1274409"/>
            <a:chOff x="0" y="0"/>
            <a:chExt cx="4979449" cy="1699212"/>
          </a:xfrm>
        </p:grpSpPr>
        <p:sp>
          <p:nvSpPr>
            <p:cNvPr name="Freeform 9" id="9"/>
            <p:cNvSpPr/>
            <p:nvPr/>
          </p:nvSpPr>
          <p:spPr>
            <a:xfrm flipH="false" flipV="false" rot="0">
              <a:off x="0" y="0"/>
              <a:ext cx="4979449" cy="1699212"/>
            </a:xfrm>
            <a:custGeom>
              <a:avLst/>
              <a:gdLst/>
              <a:ahLst/>
              <a:cxnLst/>
              <a:rect r="r" b="b" t="t" l="l"/>
              <a:pathLst>
                <a:path h="1699212" w="4979449">
                  <a:moveTo>
                    <a:pt x="0" y="0"/>
                  </a:moveTo>
                  <a:lnTo>
                    <a:pt x="4979449" y="0"/>
                  </a:lnTo>
                  <a:lnTo>
                    <a:pt x="4979449" y="1699212"/>
                  </a:lnTo>
                  <a:lnTo>
                    <a:pt x="0" y="1699212"/>
                  </a:lnTo>
                  <a:lnTo>
                    <a:pt x="0" y="0"/>
                  </a:lnTo>
                  <a:close/>
                </a:path>
              </a:pathLst>
            </a:custGeom>
            <a:blipFill>
              <a:blip r:embed="rId2">
                <a:extLst>
                  <a:ext uri="{96DAC541-7B7A-43D3-8B79-37D633B846F1}">
                    <asvg:svgBlip xmlns:asvg="http://schemas.microsoft.com/office/drawing/2016/SVG/main" r:embed="rId3"/>
                  </a:ext>
                </a:extLst>
              </a:blip>
              <a:stretch>
                <a:fillRect l="0" t="-32585" r="0" b="-32585"/>
              </a:stretch>
            </a:blipFill>
          </p:spPr>
        </p:sp>
        <p:sp>
          <p:nvSpPr>
            <p:cNvPr name="TextBox 10" id="10"/>
            <p:cNvSpPr txBox="true"/>
            <p:nvPr/>
          </p:nvSpPr>
          <p:spPr>
            <a:xfrm rot="0">
              <a:off x="1113372" y="559119"/>
              <a:ext cx="2752705" cy="533350"/>
            </a:xfrm>
            <a:prstGeom prst="rect">
              <a:avLst/>
            </a:prstGeom>
          </p:spPr>
          <p:txBody>
            <a:bodyPr anchor="t" rtlCol="false" tIns="0" lIns="0" bIns="0" rIns="0">
              <a:spAutoFit/>
            </a:bodyPr>
            <a:lstStyle/>
            <a:p>
              <a:pPr algn="ctr">
                <a:lnSpc>
                  <a:spcPts val="3373"/>
                </a:lnSpc>
                <a:spcBef>
                  <a:spcPct val="0"/>
                </a:spcBef>
              </a:pPr>
              <a:r>
                <a:rPr lang="en-US" sz="2409">
                  <a:solidFill>
                    <a:srgbClr val="000000"/>
                  </a:solidFill>
                  <a:latin typeface="Inter Bold"/>
                </a:rPr>
                <a:t>Room_Type 1</a:t>
              </a:r>
            </a:p>
          </p:txBody>
        </p:sp>
      </p:gr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grpSp>
        <p:nvGrpSpPr>
          <p:cNvPr name="Group 2" id="2"/>
          <p:cNvGrpSpPr/>
          <p:nvPr/>
        </p:nvGrpSpPr>
        <p:grpSpPr>
          <a:xfrm rot="0">
            <a:off x="771089" y="3276600"/>
            <a:ext cx="16488211" cy="5125670"/>
            <a:chOff x="0" y="0"/>
            <a:chExt cx="4342574" cy="1349971"/>
          </a:xfrm>
        </p:grpSpPr>
        <p:sp>
          <p:nvSpPr>
            <p:cNvPr name="Freeform 3" id="3"/>
            <p:cNvSpPr/>
            <p:nvPr/>
          </p:nvSpPr>
          <p:spPr>
            <a:xfrm flipH="false" flipV="false" rot="0">
              <a:off x="0" y="0"/>
              <a:ext cx="4342574" cy="1349971"/>
            </a:xfrm>
            <a:custGeom>
              <a:avLst/>
              <a:gdLst/>
              <a:ahLst/>
              <a:cxnLst/>
              <a:rect r="r" b="b" t="t" l="l"/>
              <a:pathLst>
                <a:path h="1349971" w="4342574">
                  <a:moveTo>
                    <a:pt x="0" y="0"/>
                  </a:moveTo>
                  <a:lnTo>
                    <a:pt x="4342574" y="0"/>
                  </a:lnTo>
                  <a:lnTo>
                    <a:pt x="4342574" y="1349971"/>
                  </a:lnTo>
                  <a:lnTo>
                    <a:pt x="0" y="1349971"/>
                  </a:lnTo>
                  <a:close/>
                </a:path>
              </a:pathLst>
            </a:custGeom>
            <a:solidFill>
              <a:srgbClr val="FFFFFF"/>
            </a:solidFill>
          </p:spPr>
        </p:sp>
        <p:sp>
          <p:nvSpPr>
            <p:cNvPr name="TextBox 4" id="4"/>
            <p:cNvSpPr txBox="true"/>
            <p:nvPr/>
          </p:nvSpPr>
          <p:spPr>
            <a:xfrm>
              <a:off x="0" y="-38100"/>
              <a:ext cx="4342574" cy="1388071"/>
            </a:xfrm>
            <a:prstGeom prst="rect">
              <a:avLst/>
            </a:prstGeom>
          </p:spPr>
          <p:txBody>
            <a:bodyPr anchor="ctr" rtlCol="false" tIns="50800" lIns="50800" bIns="50800" rIns="50800"/>
            <a:lstStyle/>
            <a:p>
              <a:pPr algn="ctr">
                <a:lnSpc>
                  <a:spcPts val="2520"/>
                </a:lnSpc>
              </a:pPr>
            </a:p>
          </p:txBody>
        </p:sp>
      </p:grpSp>
      <p:sp>
        <p:nvSpPr>
          <p:cNvPr name="TextBox 5" id="5"/>
          <p:cNvSpPr txBox="true"/>
          <p:nvPr/>
        </p:nvSpPr>
        <p:spPr>
          <a:xfrm rot="0">
            <a:off x="3018463" y="2196247"/>
            <a:ext cx="11993463"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Inter"/>
              </a:rPr>
              <a:t>6. How many reservations fall on a weekend (no_of_weekend_nights &gt; 0)?</a:t>
            </a:r>
          </a:p>
        </p:txBody>
      </p:sp>
      <p:sp>
        <p:nvSpPr>
          <p:cNvPr name="TextBox 6" id="6"/>
          <p:cNvSpPr txBox="true"/>
          <p:nvPr/>
        </p:nvSpPr>
        <p:spPr>
          <a:xfrm rot="0">
            <a:off x="1133972" y="3767557"/>
            <a:ext cx="15762445" cy="4096131"/>
          </a:xfrm>
          <a:prstGeom prst="rect">
            <a:avLst/>
          </a:prstGeom>
        </p:spPr>
        <p:txBody>
          <a:bodyPr anchor="t" rtlCol="false" tIns="0" lIns="0" bIns="0" rIns="0">
            <a:spAutoFit/>
          </a:bodyPr>
          <a:lstStyle/>
          <a:p>
            <a:pPr algn="l">
              <a:lnSpc>
                <a:spcPts val="3653"/>
              </a:lnSpc>
            </a:pPr>
            <a:r>
              <a:rPr lang="en-US" sz="2610">
                <a:solidFill>
                  <a:srgbClr val="5271FF"/>
                </a:solidFill>
                <a:latin typeface="Inter"/>
              </a:rPr>
              <a:t>SELECT</a:t>
            </a:r>
            <a:r>
              <a:rPr lang="en-US" sz="2610">
                <a:solidFill>
                  <a:srgbClr val="000000"/>
                </a:solidFill>
                <a:latin typeface="Inter"/>
              </a:rPr>
              <a:t> </a:t>
            </a:r>
          </a:p>
          <a:p>
            <a:pPr algn="l">
              <a:lnSpc>
                <a:spcPts val="3653"/>
              </a:lnSpc>
            </a:pPr>
            <a:r>
              <a:rPr lang="en-US" sz="2610">
                <a:solidFill>
                  <a:srgbClr val="000000"/>
                </a:solidFill>
                <a:latin typeface="Inter"/>
              </a:rPr>
              <a:t>           </a:t>
            </a:r>
            <a:r>
              <a:rPr lang="en-US" sz="2610">
                <a:solidFill>
                  <a:srgbClr val="5271FF"/>
                </a:solidFill>
                <a:latin typeface="Inter"/>
              </a:rPr>
              <a:t>COUNT</a:t>
            </a:r>
            <a:r>
              <a:rPr lang="en-US" sz="2610">
                <a:solidFill>
                  <a:srgbClr val="000000"/>
                </a:solidFill>
                <a:latin typeface="Inter"/>
              </a:rPr>
              <a:t>(*) </a:t>
            </a:r>
            <a:r>
              <a:rPr lang="en-US" sz="2610">
                <a:solidFill>
                  <a:srgbClr val="5271FF"/>
                </a:solidFill>
                <a:latin typeface="Inter"/>
              </a:rPr>
              <a:t>AS</a:t>
            </a:r>
            <a:r>
              <a:rPr lang="en-US" sz="2610">
                <a:solidFill>
                  <a:srgbClr val="000000"/>
                </a:solidFill>
                <a:latin typeface="Inter"/>
              </a:rPr>
              <a:t> weekend_reservations</a:t>
            </a:r>
          </a:p>
          <a:p>
            <a:pPr algn="l">
              <a:lnSpc>
                <a:spcPts val="3653"/>
              </a:lnSpc>
            </a:pPr>
            <a:r>
              <a:rPr lang="en-US" sz="2610">
                <a:solidFill>
                  <a:srgbClr val="5271FF"/>
                </a:solidFill>
                <a:latin typeface="Inter"/>
              </a:rPr>
              <a:t>FROM</a:t>
            </a:r>
          </a:p>
          <a:p>
            <a:pPr algn="l">
              <a:lnSpc>
                <a:spcPts val="3653"/>
              </a:lnSpc>
            </a:pPr>
            <a:r>
              <a:rPr lang="en-US" sz="2610">
                <a:solidFill>
                  <a:srgbClr val="000000"/>
                </a:solidFill>
                <a:latin typeface="Inter"/>
              </a:rPr>
              <a:t>          </a:t>
            </a:r>
            <a:r>
              <a:rPr lang="en-US" sz="2610">
                <a:solidFill>
                  <a:srgbClr val="00BF63"/>
                </a:solidFill>
                <a:latin typeface="Inter"/>
              </a:rPr>
              <a:t>`data-analytics-409012.Hotel_Reservation.hotel_reservation`</a:t>
            </a:r>
          </a:p>
          <a:p>
            <a:pPr algn="l">
              <a:lnSpc>
                <a:spcPts val="3653"/>
              </a:lnSpc>
            </a:pPr>
            <a:r>
              <a:rPr lang="en-US" sz="2610">
                <a:solidFill>
                  <a:srgbClr val="5271FF"/>
                </a:solidFill>
                <a:latin typeface="Inter"/>
              </a:rPr>
              <a:t>WHERE</a:t>
            </a:r>
            <a:r>
              <a:rPr lang="en-US" sz="2610">
                <a:solidFill>
                  <a:srgbClr val="000000"/>
                </a:solidFill>
                <a:latin typeface="Inter"/>
              </a:rPr>
              <a:t> </a:t>
            </a:r>
          </a:p>
          <a:p>
            <a:pPr algn="l">
              <a:lnSpc>
                <a:spcPts val="3653"/>
              </a:lnSpc>
            </a:pPr>
            <a:r>
              <a:rPr lang="en-US" sz="2610">
                <a:solidFill>
                  <a:srgbClr val="000000"/>
                </a:solidFill>
                <a:latin typeface="Inter"/>
              </a:rPr>
              <a:t>           no_of_weekend_nights &gt; </a:t>
            </a:r>
            <a:r>
              <a:rPr lang="en-US" sz="2610">
                <a:solidFill>
                  <a:srgbClr val="FF3131"/>
                </a:solidFill>
                <a:latin typeface="Inter"/>
              </a:rPr>
              <a:t>0</a:t>
            </a:r>
            <a:r>
              <a:rPr lang="en-US" sz="2610">
                <a:solidFill>
                  <a:srgbClr val="000000"/>
                </a:solidFill>
                <a:latin typeface="Inter"/>
              </a:rPr>
              <a:t>;</a:t>
            </a:r>
          </a:p>
          <a:p>
            <a:pPr algn="ctr">
              <a:lnSpc>
                <a:spcPts val="3653"/>
              </a:lnSpc>
            </a:pPr>
          </a:p>
          <a:p>
            <a:pPr algn="ctr">
              <a:lnSpc>
                <a:spcPts val="3653"/>
              </a:lnSpc>
            </a:pPr>
          </a:p>
          <a:p>
            <a:pPr algn="ctr">
              <a:lnSpc>
                <a:spcPts val="3653"/>
              </a:lnSpc>
              <a:spcBef>
                <a:spcPct val="0"/>
              </a:spcBef>
            </a:pPr>
          </a:p>
        </p:txBody>
      </p:sp>
      <p:grpSp>
        <p:nvGrpSpPr>
          <p:cNvPr name="Group 7" id="7"/>
          <p:cNvGrpSpPr/>
          <p:nvPr/>
        </p:nvGrpSpPr>
        <p:grpSpPr>
          <a:xfrm rot="0">
            <a:off x="7418148" y="6754581"/>
            <a:ext cx="3451704" cy="1264662"/>
            <a:chOff x="0" y="0"/>
            <a:chExt cx="4602272" cy="1686216"/>
          </a:xfrm>
        </p:grpSpPr>
        <p:sp>
          <p:nvSpPr>
            <p:cNvPr name="Freeform 8" id="8"/>
            <p:cNvSpPr/>
            <p:nvPr/>
          </p:nvSpPr>
          <p:spPr>
            <a:xfrm flipH="false" flipV="false" rot="0">
              <a:off x="0" y="0"/>
              <a:ext cx="4602272" cy="1686216"/>
            </a:xfrm>
            <a:custGeom>
              <a:avLst/>
              <a:gdLst/>
              <a:ahLst/>
              <a:cxnLst/>
              <a:rect r="r" b="b" t="t" l="l"/>
              <a:pathLst>
                <a:path h="1686216" w="4602272">
                  <a:moveTo>
                    <a:pt x="0" y="0"/>
                  </a:moveTo>
                  <a:lnTo>
                    <a:pt x="4602272" y="0"/>
                  </a:lnTo>
                  <a:lnTo>
                    <a:pt x="4602272" y="1686216"/>
                  </a:lnTo>
                  <a:lnTo>
                    <a:pt x="0" y="1686216"/>
                  </a:lnTo>
                  <a:lnTo>
                    <a:pt x="0" y="0"/>
                  </a:lnTo>
                  <a:close/>
                </a:path>
              </a:pathLst>
            </a:custGeom>
            <a:blipFill>
              <a:blip r:embed="rId2">
                <a:extLst>
                  <a:ext uri="{96DAC541-7B7A-43D3-8B79-37D633B846F1}">
                    <asvg:svgBlip xmlns:asvg="http://schemas.microsoft.com/office/drawing/2016/SVG/main" r:embed="rId3"/>
                  </a:ext>
                </a:extLst>
              </a:blip>
              <a:stretch>
                <a:fillRect l="0" t="-26918" r="0" b="-26918"/>
              </a:stretch>
            </a:blipFill>
          </p:spPr>
        </p:sp>
        <p:sp>
          <p:nvSpPr>
            <p:cNvPr name="TextBox 9" id="9"/>
            <p:cNvSpPr txBox="true"/>
            <p:nvPr/>
          </p:nvSpPr>
          <p:spPr>
            <a:xfrm rot="0">
              <a:off x="1029038" y="503635"/>
              <a:ext cx="2544197" cy="621796"/>
            </a:xfrm>
            <a:prstGeom prst="rect">
              <a:avLst/>
            </a:prstGeom>
          </p:spPr>
          <p:txBody>
            <a:bodyPr anchor="t" rtlCol="false" tIns="0" lIns="0" bIns="0" rIns="0">
              <a:spAutoFit/>
            </a:bodyPr>
            <a:lstStyle/>
            <a:p>
              <a:pPr algn="ctr">
                <a:lnSpc>
                  <a:spcPts val="3958"/>
                </a:lnSpc>
                <a:spcBef>
                  <a:spcPct val="0"/>
                </a:spcBef>
              </a:pPr>
              <a:r>
                <a:rPr lang="en-US" sz="2827">
                  <a:solidFill>
                    <a:srgbClr val="000000"/>
                  </a:solidFill>
                  <a:latin typeface="Inter Bold"/>
                </a:rPr>
                <a:t>383</a:t>
              </a:r>
            </a:p>
          </p:txBody>
        </p:sp>
      </p:gr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2E7"/>
        </a:solidFill>
      </p:bgPr>
    </p:bg>
    <p:spTree>
      <p:nvGrpSpPr>
        <p:cNvPr id="1" name=""/>
        <p:cNvGrpSpPr/>
        <p:nvPr/>
      </p:nvGrpSpPr>
      <p:grpSpPr>
        <a:xfrm>
          <a:off x="0" y="0"/>
          <a:ext cx="0" cy="0"/>
          <a:chOff x="0" y="0"/>
          <a:chExt cx="0" cy="0"/>
        </a:xfrm>
      </p:grpSpPr>
      <p:grpSp>
        <p:nvGrpSpPr>
          <p:cNvPr name="Group 2" id="2"/>
          <p:cNvGrpSpPr/>
          <p:nvPr/>
        </p:nvGrpSpPr>
        <p:grpSpPr>
          <a:xfrm rot="0">
            <a:off x="1619250" y="3276600"/>
            <a:ext cx="15640050" cy="4621358"/>
            <a:chOff x="0" y="0"/>
            <a:chExt cx="4119190" cy="1217148"/>
          </a:xfrm>
        </p:grpSpPr>
        <p:sp>
          <p:nvSpPr>
            <p:cNvPr name="Freeform 3" id="3"/>
            <p:cNvSpPr/>
            <p:nvPr/>
          </p:nvSpPr>
          <p:spPr>
            <a:xfrm flipH="false" flipV="false" rot="0">
              <a:off x="0" y="0"/>
              <a:ext cx="4119190" cy="1217148"/>
            </a:xfrm>
            <a:custGeom>
              <a:avLst/>
              <a:gdLst/>
              <a:ahLst/>
              <a:cxnLst/>
              <a:rect r="r" b="b" t="t" l="l"/>
              <a:pathLst>
                <a:path h="1217148" w="4119190">
                  <a:moveTo>
                    <a:pt x="0" y="0"/>
                  </a:moveTo>
                  <a:lnTo>
                    <a:pt x="4119190" y="0"/>
                  </a:lnTo>
                  <a:lnTo>
                    <a:pt x="4119190" y="1217148"/>
                  </a:lnTo>
                  <a:lnTo>
                    <a:pt x="0" y="1217148"/>
                  </a:lnTo>
                  <a:close/>
                </a:path>
              </a:pathLst>
            </a:custGeom>
            <a:solidFill>
              <a:srgbClr val="FFFFFF"/>
            </a:solidFill>
          </p:spPr>
        </p:sp>
        <p:sp>
          <p:nvSpPr>
            <p:cNvPr name="TextBox 4" id="4"/>
            <p:cNvSpPr txBox="true"/>
            <p:nvPr/>
          </p:nvSpPr>
          <p:spPr>
            <a:xfrm>
              <a:off x="0" y="-38100"/>
              <a:ext cx="4119190" cy="1255248"/>
            </a:xfrm>
            <a:prstGeom prst="rect">
              <a:avLst/>
            </a:prstGeom>
          </p:spPr>
          <p:txBody>
            <a:bodyPr anchor="ctr" rtlCol="false" tIns="50800" lIns="50800" bIns="50800" rIns="50800"/>
            <a:lstStyle/>
            <a:p>
              <a:pPr algn="ctr">
                <a:lnSpc>
                  <a:spcPts val="2520"/>
                </a:lnSpc>
              </a:pPr>
            </a:p>
          </p:txBody>
        </p:sp>
      </p:grpSp>
      <p:sp>
        <p:nvSpPr>
          <p:cNvPr name="TextBox 5" id="5"/>
          <p:cNvSpPr txBox="true"/>
          <p:nvPr/>
        </p:nvSpPr>
        <p:spPr>
          <a:xfrm rot="0">
            <a:off x="4242990" y="2035784"/>
            <a:ext cx="9802019" cy="464821"/>
          </a:xfrm>
          <a:prstGeom prst="rect">
            <a:avLst/>
          </a:prstGeom>
        </p:spPr>
        <p:txBody>
          <a:bodyPr anchor="t" rtlCol="false" tIns="0" lIns="0" bIns="0" rIns="0">
            <a:spAutoFit/>
          </a:bodyPr>
          <a:lstStyle/>
          <a:p>
            <a:pPr algn="ctr">
              <a:lnSpc>
                <a:spcPts val="3779"/>
              </a:lnSpc>
              <a:spcBef>
                <a:spcPct val="0"/>
              </a:spcBef>
            </a:pPr>
            <a:r>
              <a:rPr lang="en-US" sz="2699">
                <a:solidFill>
                  <a:srgbClr val="000000"/>
                </a:solidFill>
                <a:latin typeface="Inter"/>
              </a:rPr>
              <a:t>7. What is the highest and lowest lead time for reservations?</a:t>
            </a:r>
          </a:p>
        </p:txBody>
      </p:sp>
      <p:sp>
        <p:nvSpPr>
          <p:cNvPr name="TextBox 6" id="6"/>
          <p:cNvSpPr txBox="true"/>
          <p:nvPr/>
        </p:nvSpPr>
        <p:spPr>
          <a:xfrm rot="0">
            <a:off x="1763059" y="3515401"/>
            <a:ext cx="15352433" cy="3638931"/>
          </a:xfrm>
          <a:prstGeom prst="rect">
            <a:avLst/>
          </a:prstGeom>
        </p:spPr>
        <p:txBody>
          <a:bodyPr anchor="t" rtlCol="false" tIns="0" lIns="0" bIns="0" rIns="0">
            <a:spAutoFit/>
          </a:bodyPr>
          <a:lstStyle/>
          <a:p>
            <a:pPr algn="l">
              <a:lnSpc>
                <a:spcPts val="3653"/>
              </a:lnSpc>
            </a:pPr>
            <a:r>
              <a:rPr lang="en-US" sz="2610">
                <a:solidFill>
                  <a:srgbClr val="5271FF"/>
                </a:solidFill>
                <a:latin typeface="Inter"/>
              </a:rPr>
              <a:t>SELECT</a:t>
            </a:r>
            <a:r>
              <a:rPr lang="en-US" sz="2610">
                <a:solidFill>
                  <a:srgbClr val="000000"/>
                </a:solidFill>
                <a:latin typeface="Inter"/>
              </a:rPr>
              <a:t> </a:t>
            </a:r>
          </a:p>
          <a:p>
            <a:pPr algn="l">
              <a:lnSpc>
                <a:spcPts val="3653"/>
              </a:lnSpc>
            </a:pPr>
            <a:r>
              <a:rPr lang="en-US" sz="2610">
                <a:solidFill>
                  <a:srgbClr val="000000"/>
                </a:solidFill>
                <a:latin typeface="Inter"/>
              </a:rPr>
              <a:t>           </a:t>
            </a:r>
            <a:r>
              <a:rPr lang="en-US" sz="2610">
                <a:solidFill>
                  <a:srgbClr val="5271FF"/>
                </a:solidFill>
                <a:latin typeface="Inter"/>
              </a:rPr>
              <a:t>MAX</a:t>
            </a:r>
            <a:r>
              <a:rPr lang="en-US" sz="2610">
                <a:solidFill>
                  <a:srgbClr val="000000"/>
                </a:solidFill>
                <a:latin typeface="Inter"/>
              </a:rPr>
              <a:t>(lead_time) </a:t>
            </a:r>
            <a:r>
              <a:rPr lang="en-US" sz="2610">
                <a:solidFill>
                  <a:srgbClr val="5271FF"/>
                </a:solidFill>
                <a:latin typeface="Inter"/>
              </a:rPr>
              <a:t>AS</a:t>
            </a:r>
            <a:r>
              <a:rPr lang="en-US" sz="2610">
                <a:solidFill>
                  <a:srgbClr val="000000"/>
                </a:solidFill>
                <a:latin typeface="Inter"/>
              </a:rPr>
              <a:t> highest_lead_time,</a:t>
            </a:r>
          </a:p>
          <a:p>
            <a:pPr algn="l">
              <a:lnSpc>
                <a:spcPts val="3653"/>
              </a:lnSpc>
            </a:pPr>
            <a:r>
              <a:rPr lang="en-US" sz="2610">
                <a:solidFill>
                  <a:srgbClr val="000000"/>
                </a:solidFill>
                <a:latin typeface="Inter"/>
              </a:rPr>
              <a:t>           </a:t>
            </a:r>
            <a:r>
              <a:rPr lang="en-US" sz="2610">
                <a:solidFill>
                  <a:srgbClr val="5271FF"/>
                </a:solidFill>
                <a:latin typeface="Inter"/>
              </a:rPr>
              <a:t>MIN</a:t>
            </a:r>
            <a:r>
              <a:rPr lang="en-US" sz="2610">
                <a:solidFill>
                  <a:srgbClr val="000000"/>
                </a:solidFill>
                <a:latin typeface="Inter"/>
              </a:rPr>
              <a:t>(lead_time) </a:t>
            </a:r>
            <a:r>
              <a:rPr lang="en-US" sz="2610">
                <a:solidFill>
                  <a:srgbClr val="5271FF"/>
                </a:solidFill>
                <a:latin typeface="Inter"/>
              </a:rPr>
              <a:t>AS</a:t>
            </a:r>
            <a:r>
              <a:rPr lang="en-US" sz="2610">
                <a:solidFill>
                  <a:srgbClr val="000000"/>
                </a:solidFill>
                <a:latin typeface="Inter"/>
              </a:rPr>
              <a:t> lowest_lead_time</a:t>
            </a:r>
          </a:p>
          <a:p>
            <a:pPr algn="l">
              <a:lnSpc>
                <a:spcPts val="3653"/>
              </a:lnSpc>
            </a:pPr>
            <a:r>
              <a:rPr lang="en-US" sz="2610">
                <a:solidFill>
                  <a:srgbClr val="5271FF"/>
                </a:solidFill>
                <a:latin typeface="Inter"/>
              </a:rPr>
              <a:t>FROM</a:t>
            </a:r>
          </a:p>
          <a:p>
            <a:pPr algn="l">
              <a:lnSpc>
                <a:spcPts val="3653"/>
              </a:lnSpc>
            </a:pPr>
            <a:r>
              <a:rPr lang="en-US" sz="2610">
                <a:solidFill>
                  <a:srgbClr val="000000"/>
                </a:solidFill>
                <a:latin typeface="Inter"/>
              </a:rPr>
              <a:t>           </a:t>
            </a:r>
            <a:r>
              <a:rPr lang="en-US" sz="2610">
                <a:solidFill>
                  <a:srgbClr val="00BF63"/>
                </a:solidFill>
                <a:latin typeface="Inter"/>
              </a:rPr>
              <a:t>`data-analytics-409012.Hotel_Reservation.hotel_reservation`</a:t>
            </a:r>
          </a:p>
          <a:p>
            <a:pPr algn="ctr">
              <a:lnSpc>
                <a:spcPts val="3653"/>
              </a:lnSpc>
            </a:pPr>
          </a:p>
          <a:p>
            <a:pPr algn="ctr">
              <a:lnSpc>
                <a:spcPts val="3653"/>
              </a:lnSpc>
            </a:pPr>
          </a:p>
          <a:p>
            <a:pPr algn="ctr">
              <a:lnSpc>
                <a:spcPts val="3653"/>
              </a:lnSpc>
              <a:spcBef>
                <a:spcPct val="0"/>
              </a:spcBef>
            </a:pPr>
          </a:p>
        </p:txBody>
      </p:sp>
      <p:grpSp>
        <p:nvGrpSpPr>
          <p:cNvPr name="Group 7" id="7"/>
          <p:cNvGrpSpPr/>
          <p:nvPr/>
        </p:nvGrpSpPr>
        <p:grpSpPr>
          <a:xfrm rot="0">
            <a:off x="6933726" y="6356487"/>
            <a:ext cx="4420549" cy="1045532"/>
            <a:chOff x="0" y="0"/>
            <a:chExt cx="5894065" cy="1394042"/>
          </a:xfrm>
        </p:grpSpPr>
        <p:sp>
          <p:nvSpPr>
            <p:cNvPr name="Freeform 8" id="8"/>
            <p:cNvSpPr/>
            <p:nvPr/>
          </p:nvSpPr>
          <p:spPr>
            <a:xfrm flipH="false" flipV="false" rot="0">
              <a:off x="0" y="0"/>
              <a:ext cx="5894065" cy="1394042"/>
            </a:xfrm>
            <a:custGeom>
              <a:avLst/>
              <a:gdLst/>
              <a:ahLst/>
              <a:cxnLst/>
              <a:rect r="r" b="b" t="t" l="l"/>
              <a:pathLst>
                <a:path h="1394042" w="5894065">
                  <a:moveTo>
                    <a:pt x="0" y="0"/>
                  </a:moveTo>
                  <a:lnTo>
                    <a:pt x="5894065" y="0"/>
                  </a:lnTo>
                  <a:lnTo>
                    <a:pt x="5894065" y="1394042"/>
                  </a:lnTo>
                  <a:lnTo>
                    <a:pt x="0" y="1394042"/>
                  </a:lnTo>
                  <a:lnTo>
                    <a:pt x="0" y="0"/>
                  </a:lnTo>
                  <a:close/>
                </a:path>
              </a:pathLst>
            </a:custGeom>
            <a:blipFill>
              <a:blip r:embed="rId2">
                <a:extLst>
                  <a:ext uri="{96DAC541-7B7A-43D3-8B79-37D633B846F1}">
                    <asvg:svgBlip xmlns:asvg="http://schemas.microsoft.com/office/drawing/2016/SVG/main" r:embed="rId3"/>
                  </a:ext>
                </a:extLst>
              </a:blip>
              <a:stretch>
                <a:fillRect l="0" t="-69153" r="0" b="-69153"/>
              </a:stretch>
            </a:blipFill>
          </p:spPr>
        </p:sp>
        <p:sp>
          <p:nvSpPr>
            <p:cNvPr name="TextBox 9" id="9"/>
            <p:cNvSpPr txBox="true"/>
            <p:nvPr/>
          </p:nvSpPr>
          <p:spPr>
            <a:xfrm rot="0">
              <a:off x="897636" y="80507"/>
              <a:ext cx="4098793" cy="1194929"/>
            </a:xfrm>
            <a:prstGeom prst="rect">
              <a:avLst/>
            </a:prstGeom>
          </p:spPr>
          <p:txBody>
            <a:bodyPr anchor="t" rtlCol="false" tIns="0" lIns="0" bIns="0" rIns="0">
              <a:spAutoFit/>
            </a:bodyPr>
            <a:lstStyle/>
            <a:p>
              <a:pPr algn="ctr">
                <a:lnSpc>
                  <a:spcPts val="2634"/>
                </a:lnSpc>
              </a:pPr>
              <a:r>
                <a:rPr lang="en-US" sz="1881">
                  <a:solidFill>
                    <a:srgbClr val="000000"/>
                  </a:solidFill>
                  <a:latin typeface="Inter Bold"/>
                </a:rPr>
                <a:t>highest_lead_time = 443</a:t>
              </a:r>
            </a:p>
            <a:p>
              <a:pPr algn="ctr">
                <a:lnSpc>
                  <a:spcPts val="2634"/>
                </a:lnSpc>
              </a:pPr>
              <a:r>
                <a:rPr lang="en-US" sz="1881">
                  <a:solidFill>
                    <a:srgbClr val="000000"/>
                  </a:solidFill>
                  <a:latin typeface="Inter Bold"/>
                </a:rPr>
                <a:t>lowest_lead_time = 0</a:t>
              </a:r>
            </a:p>
            <a:p>
              <a:pPr algn="ctr">
                <a:lnSpc>
                  <a:spcPts val="2106"/>
                </a:lnSpc>
                <a:spcBef>
                  <a:spcPct val="0"/>
                </a:spcBef>
              </a:pPr>
            </a:p>
          </p:txBody>
        </p:sp>
      </p:gr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DAGIynEClfI</dc:identifier>
  <dcterms:modified xsi:type="dcterms:W3CDTF">2011-08-01T06:04:30Z</dcterms:modified>
  <cp:revision>1</cp:revision>
  <dc:title>1. What is the total number of reservations in the dataset? 2. Which meal plan is the most popular among guests? 3. What is the average price per room for reservations involving children? 4. How many reservations were made for the year 20XX (replace XX</dc:title>
</cp:coreProperties>
</file>