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9"/>
  </p:notesMasterIdLst>
  <p:sldIdLst>
    <p:sldId id="280" r:id="rId2"/>
    <p:sldId id="257" r:id="rId3"/>
    <p:sldId id="258" r:id="rId4"/>
    <p:sldId id="259" r:id="rId5"/>
    <p:sldId id="270" r:id="rId6"/>
    <p:sldId id="260" r:id="rId7"/>
    <p:sldId id="261" r:id="rId8"/>
    <p:sldId id="262" r:id="rId9"/>
    <p:sldId id="263" r:id="rId10"/>
    <p:sldId id="272" r:id="rId11"/>
    <p:sldId id="264" r:id="rId12"/>
    <p:sldId id="271" r:id="rId13"/>
    <p:sldId id="278" r:id="rId14"/>
    <p:sldId id="279" r:id="rId15"/>
    <p:sldId id="276" r:id="rId16"/>
    <p:sldId id="277" r:id="rId17"/>
    <p:sldId id="275" r:id="rId18"/>
  </p:sldIdLst>
  <p:sldSz cx="18288000" cy="10287000"/>
  <p:notesSz cx="6858000" cy="9144000"/>
  <p:embeddedFontLst>
    <p:embeddedFont>
      <p:font typeface="Tajawal" panose="00000500000000000000" pitchFamily="2" charset="-78"/>
      <p:regular r:id="rId20"/>
      <p:bold r:id="rId21"/>
    </p:embeddedFont>
    <p:embeddedFont>
      <p:font typeface="Tajawal Bold" panose="020B0604020202020204" charset="-78"/>
      <p:regular r:id="rId22"/>
    </p:embeddedFont>
    <p:embeddedFont>
      <p:font typeface="Trebuchet MS" panose="020B0603020202020204" pitchFamily="34" charset="0"/>
      <p:regular r:id="rId23"/>
      <p:bold r:id="rId24"/>
      <p:italic r:id="rId25"/>
      <p:boldItalic r:id="rId26"/>
    </p:embeddedFont>
    <p:embeddedFont>
      <p:font typeface="Wingdings 3" panose="05040102010807070707" pitchFamily="18" charset="2"/>
      <p:regular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72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28" autoAdjust="0"/>
    <p:restoredTop sz="94622" autoAdjust="0"/>
  </p:normalViewPr>
  <p:slideViewPr>
    <p:cSldViewPr>
      <p:cViewPr varScale="1">
        <p:scale>
          <a:sx n="64" d="100"/>
          <a:sy n="64" d="100"/>
        </p:scale>
        <p:origin x="132"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1DDEB-12E4-4115-B357-2A0EACBE66FA}"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54B556-5B03-417A-B5C7-02FB77C18A64}" type="slidenum">
              <a:rPr lang="en-US" smtClean="0"/>
              <a:t>‹#›</a:t>
            </a:fld>
            <a:endParaRPr lang="en-US"/>
          </a:p>
        </p:txBody>
      </p:sp>
    </p:spTree>
    <p:extLst>
      <p:ext uri="{BB962C8B-B14F-4D97-AF65-F5344CB8AC3E}">
        <p14:creationId xmlns:p14="http://schemas.microsoft.com/office/powerpoint/2010/main" val="2145742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4B556-5B03-417A-B5C7-02FB77C18A64}" type="slidenum">
              <a:rPr lang="en-US" smtClean="0"/>
              <a:t>11</a:t>
            </a:fld>
            <a:endParaRPr lang="en-US"/>
          </a:p>
        </p:txBody>
      </p:sp>
    </p:spTree>
    <p:extLst>
      <p:ext uri="{BB962C8B-B14F-4D97-AF65-F5344CB8AC3E}">
        <p14:creationId xmlns:p14="http://schemas.microsoft.com/office/powerpoint/2010/main" val="2408748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4B556-5B03-417A-B5C7-02FB77C18A64}" type="slidenum">
              <a:rPr lang="en-US" smtClean="0"/>
              <a:t>12</a:t>
            </a:fld>
            <a:endParaRPr lang="en-US"/>
          </a:p>
        </p:txBody>
      </p:sp>
    </p:spTree>
    <p:extLst>
      <p:ext uri="{BB962C8B-B14F-4D97-AF65-F5344CB8AC3E}">
        <p14:creationId xmlns:p14="http://schemas.microsoft.com/office/powerpoint/2010/main" val="1506139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4B556-5B03-417A-B5C7-02FB77C18A64}" type="slidenum">
              <a:rPr lang="en-US" smtClean="0"/>
              <a:t>13</a:t>
            </a:fld>
            <a:endParaRPr lang="en-US"/>
          </a:p>
        </p:txBody>
      </p:sp>
    </p:spTree>
    <p:extLst>
      <p:ext uri="{BB962C8B-B14F-4D97-AF65-F5344CB8AC3E}">
        <p14:creationId xmlns:p14="http://schemas.microsoft.com/office/powerpoint/2010/main" val="4140962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4B556-5B03-417A-B5C7-02FB77C18A64}" type="slidenum">
              <a:rPr lang="en-US" smtClean="0"/>
              <a:t>14</a:t>
            </a:fld>
            <a:endParaRPr lang="en-US"/>
          </a:p>
        </p:txBody>
      </p:sp>
    </p:spTree>
    <p:extLst>
      <p:ext uri="{BB962C8B-B14F-4D97-AF65-F5344CB8AC3E}">
        <p14:creationId xmlns:p14="http://schemas.microsoft.com/office/powerpoint/2010/main" val="97192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4B556-5B03-417A-B5C7-02FB77C18A64}" type="slidenum">
              <a:rPr lang="en-US" smtClean="0"/>
              <a:t>15</a:t>
            </a:fld>
            <a:endParaRPr lang="en-US"/>
          </a:p>
        </p:txBody>
      </p:sp>
    </p:spTree>
    <p:extLst>
      <p:ext uri="{BB962C8B-B14F-4D97-AF65-F5344CB8AC3E}">
        <p14:creationId xmlns:p14="http://schemas.microsoft.com/office/powerpoint/2010/main" val="3370828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4B556-5B03-417A-B5C7-02FB77C18A64}" type="slidenum">
              <a:rPr lang="en-US" smtClean="0"/>
              <a:t>16</a:t>
            </a:fld>
            <a:endParaRPr lang="en-US"/>
          </a:p>
        </p:txBody>
      </p:sp>
    </p:spTree>
    <p:extLst>
      <p:ext uri="{BB962C8B-B14F-4D97-AF65-F5344CB8AC3E}">
        <p14:creationId xmlns:p14="http://schemas.microsoft.com/office/powerpoint/2010/main" val="649649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54B556-5B03-417A-B5C7-02FB77C18A64}" type="slidenum">
              <a:rPr lang="en-US" smtClean="0"/>
              <a:t>17</a:t>
            </a:fld>
            <a:endParaRPr lang="en-US"/>
          </a:p>
        </p:txBody>
      </p:sp>
    </p:spTree>
    <p:extLst>
      <p:ext uri="{BB962C8B-B14F-4D97-AF65-F5344CB8AC3E}">
        <p14:creationId xmlns:p14="http://schemas.microsoft.com/office/powerpoint/2010/main" val="3322284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2260601" y="3606801"/>
            <a:ext cx="11650404" cy="2469453"/>
          </a:xfrm>
        </p:spPr>
        <p:txBody>
          <a:bodyPr anchor="b">
            <a:noAutofit/>
          </a:bodyPr>
          <a:lstStyle>
            <a:lvl1pPr algn="r">
              <a:defRPr sz="81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260601" y="6076250"/>
            <a:ext cx="11650404" cy="1645349"/>
          </a:xfrm>
        </p:spPr>
        <p:txBody>
          <a:bodyPr anchor="t"/>
          <a:lstStyle>
            <a:lvl1pPr marL="0" indent="0" algn="r">
              <a:buNone/>
              <a:defRPr>
                <a:solidFill>
                  <a:schemeClr val="tx1">
                    <a:lumMod val="50000"/>
                    <a:lumOff val="5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5085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3" y="914400"/>
            <a:ext cx="12895002" cy="5105400"/>
          </a:xfrm>
        </p:spPr>
        <p:txBody>
          <a:bodyPr anchor="ctr">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07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49209" y="5448300"/>
            <a:ext cx="10836786"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05600"/>
            <a:ext cx="12895002" cy="2356443"/>
          </a:xfrm>
        </p:spPr>
        <p:txBody>
          <a:bodyPr anchor="ctr">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0" name="TextBox 19"/>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latin typeface="Arial"/>
              </a:rPr>
              <a:t>”</a:t>
            </a:r>
            <a:endParaRPr lang="en-US" sz="2700" dirty="0">
              <a:solidFill>
                <a:schemeClr val="accent1">
                  <a:lumMod val="60000"/>
                  <a:lumOff val="40000"/>
                </a:schemeClr>
              </a:solidFill>
              <a:latin typeface="Arial"/>
            </a:endParaRPr>
          </a:p>
        </p:txBody>
      </p:sp>
    </p:spTree>
    <p:extLst>
      <p:ext uri="{BB962C8B-B14F-4D97-AF65-F5344CB8AC3E}">
        <p14:creationId xmlns:p14="http://schemas.microsoft.com/office/powerpoint/2010/main" val="2536107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6003" y="2897982"/>
            <a:ext cx="12895002" cy="3893190"/>
          </a:xfrm>
        </p:spPr>
        <p:txBody>
          <a:bodyPr anchor="b">
            <a:normAutofit/>
          </a:bodyPr>
          <a:lstStyle>
            <a:lvl1pPr algn="l">
              <a:defRPr sz="66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75000"/>
                    <a:lumOff val="2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7886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97001" y="914400"/>
            <a:ext cx="12141201"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tx1">
                    <a:lumMod val="75000"/>
                    <a:lumOff val="25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812805" y="1185567"/>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3339517" y="4329834"/>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971516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028699" y="914400"/>
            <a:ext cx="12882305" cy="4533900"/>
          </a:xfrm>
        </p:spPr>
        <p:txBody>
          <a:bodyPr anchor="ctr">
            <a:normAutofit/>
          </a:bodyPr>
          <a:lstStyle>
            <a:lvl1pPr algn="l">
              <a:defRPr sz="66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15999" y="6019800"/>
            <a:ext cx="12895004" cy="771372"/>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1016003" y="6791172"/>
            <a:ext cx="12895002" cy="2270871"/>
          </a:xfrm>
        </p:spPr>
        <p:txBody>
          <a:bodyPr anchor="t">
            <a:normAutofit/>
          </a:bodyPr>
          <a:lstStyle>
            <a:lvl1pPr marL="0" indent="0" algn="l">
              <a:buNone/>
              <a:defRPr sz="27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8982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0211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951510" y="914399"/>
            <a:ext cx="1957115" cy="787717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016003" y="914400"/>
            <a:ext cx="10590225" cy="787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36619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408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6003" y="4051301"/>
            <a:ext cx="12895002" cy="2739872"/>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016003" y="6791172"/>
            <a:ext cx="12895002" cy="1290600"/>
          </a:xfrm>
        </p:spPr>
        <p:txBody>
          <a:bodyPr anchor="t"/>
          <a:lstStyle>
            <a:lvl1pPr marL="0" indent="0" algn="l">
              <a:buNone/>
              <a:defRPr sz="3000">
                <a:solidFill>
                  <a:schemeClr val="tx1">
                    <a:lumMod val="50000"/>
                    <a:lumOff val="5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011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16002" y="3240884"/>
            <a:ext cx="6276053" cy="58211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4955" y="3240884"/>
            <a:ext cx="6276051" cy="5821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0790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13618" y="3241475"/>
            <a:ext cx="6278435"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013618" y="4105868"/>
            <a:ext cx="6278435"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2575" y="3241475"/>
            <a:ext cx="6278427"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7632577" y="4105868"/>
            <a:ext cx="6278426" cy="49561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099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16001" y="914400"/>
            <a:ext cx="12895002" cy="19812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082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2266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1" y="2247906"/>
            <a:ext cx="5781792" cy="1917699"/>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7140692" y="772387"/>
            <a:ext cx="6770312" cy="828965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6001" y="4165604"/>
            <a:ext cx="5781792" cy="3876674"/>
          </a:xfrm>
        </p:spPr>
        <p:txBody>
          <a:bodyPr>
            <a:normAutofit/>
          </a:bodyPr>
          <a:lstStyle>
            <a:lvl1pPr marL="0" indent="0">
              <a:buNone/>
              <a:defRPr sz="2100"/>
            </a:lvl1pPr>
            <a:lvl2pPr marL="685595" indent="0">
              <a:buNone/>
              <a:defRPr sz="2100"/>
            </a:lvl2pPr>
            <a:lvl3pPr marL="1371189" indent="0">
              <a:buNone/>
              <a:defRPr sz="1800"/>
            </a:lvl3pPr>
            <a:lvl4pPr marL="2056784" indent="0">
              <a:buNone/>
              <a:defRPr sz="1500"/>
            </a:lvl4pPr>
            <a:lvl5pPr marL="2742377" indent="0">
              <a:buNone/>
              <a:defRPr sz="1500"/>
            </a:lvl5pPr>
            <a:lvl6pPr marL="3427971" indent="0">
              <a:buNone/>
              <a:defRPr sz="1500"/>
            </a:lvl6pPr>
            <a:lvl7pPr marL="4113566" indent="0">
              <a:buNone/>
              <a:defRPr sz="1500"/>
            </a:lvl7pPr>
            <a:lvl8pPr marL="4799160" indent="0">
              <a:buNone/>
              <a:defRPr sz="1500"/>
            </a:lvl8pPr>
            <a:lvl9pPr marL="5484755"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569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6002" y="7200900"/>
            <a:ext cx="12895001"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6001" y="914400"/>
            <a:ext cx="12895002" cy="5768577"/>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16002" y="8051007"/>
            <a:ext cx="12895001" cy="1011036"/>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344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2700"/>
            <a:ext cx="18288000" cy="1029970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016001" y="914400"/>
            <a:ext cx="12895002" cy="19812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16001" y="3240884"/>
            <a:ext cx="12895002" cy="5821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807700" y="9062044"/>
            <a:ext cx="1367909" cy="547688"/>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10/2/2024</a:t>
            </a:fld>
            <a:endParaRPr lang="en-US"/>
          </a:p>
        </p:txBody>
      </p:sp>
      <p:sp>
        <p:nvSpPr>
          <p:cNvPr id="5" name="Footer Placeholder 4"/>
          <p:cNvSpPr>
            <a:spLocks noGrp="1"/>
          </p:cNvSpPr>
          <p:nvPr>
            <p:ph type="ftr" sz="quarter" idx="3"/>
          </p:nvPr>
        </p:nvSpPr>
        <p:spPr>
          <a:xfrm>
            <a:off x="1016001" y="9062044"/>
            <a:ext cx="9446418"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885995" y="9062044"/>
            <a:ext cx="1025009" cy="547688"/>
          </a:xfrm>
          <a:prstGeom prst="rect">
            <a:avLst/>
          </a:prstGeom>
        </p:spPr>
        <p:txBody>
          <a:bodyPr vert="horz" lIns="91440" tIns="45720" rIns="91440" bIns="45720" rtlCol="0" anchor="ctr"/>
          <a:lstStyle>
            <a:lvl1pPr algn="r">
              <a:defRPr sz="135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3726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6858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2F01-E748-B136-C406-D6325E75C6A2}"/>
              </a:ext>
            </a:extLst>
          </p:cNvPr>
          <p:cNvSpPr>
            <a:spLocks noGrp="1"/>
          </p:cNvSpPr>
          <p:nvPr>
            <p:ph type="ctrTitle"/>
          </p:nvPr>
        </p:nvSpPr>
        <p:spPr/>
        <p:txBody>
          <a:bodyPr/>
          <a:lstStyle/>
          <a:p>
            <a:r>
              <a:rPr lang="ar-SA" dirty="0">
                <a:latin typeface="Tajawal" panose="00000500000000000000" pitchFamily="2" charset="-78"/>
                <a:cs typeface="Tajawal" panose="00000500000000000000" pitchFamily="2" charset="-78"/>
              </a:rPr>
              <a:t>تحليل البيانات باستخدام الاكسل</a:t>
            </a:r>
            <a:endParaRPr lang="en-US" dirty="0">
              <a:latin typeface="Tajawal" panose="00000500000000000000" pitchFamily="2" charset="-78"/>
              <a:cs typeface="Tajawal" panose="00000500000000000000" pitchFamily="2" charset="-78"/>
            </a:endParaRPr>
          </a:p>
        </p:txBody>
      </p:sp>
      <p:sp>
        <p:nvSpPr>
          <p:cNvPr id="3" name="Subtitle 2">
            <a:extLst>
              <a:ext uri="{FF2B5EF4-FFF2-40B4-BE49-F238E27FC236}">
                <a16:creationId xmlns:a16="http://schemas.microsoft.com/office/drawing/2014/main" id="{F9744857-AA0B-E000-2993-627C5A46F252}"/>
              </a:ext>
            </a:extLst>
          </p:cNvPr>
          <p:cNvSpPr>
            <a:spLocks noGrp="1"/>
          </p:cNvSpPr>
          <p:nvPr>
            <p:ph type="subTitle" idx="1"/>
          </p:nvPr>
        </p:nvSpPr>
        <p:spPr/>
        <p:txBody>
          <a:bodyPr>
            <a:normAutofit/>
          </a:bodyPr>
          <a:lstStyle/>
          <a:p>
            <a:r>
              <a:rPr lang="ar-SA" sz="3600" dirty="0">
                <a:latin typeface="Tajawal" panose="00000500000000000000" pitchFamily="2" charset="-78"/>
                <a:cs typeface="Tajawal" panose="00000500000000000000" pitchFamily="2" charset="-78"/>
              </a:rPr>
              <a:t>إعداد و تقديم:</a:t>
            </a:r>
          </a:p>
          <a:p>
            <a:r>
              <a:rPr lang="ar-SA" sz="3600" dirty="0">
                <a:latin typeface="Tajawal" panose="00000500000000000000" pitchFamily="2" charset="-78"/>
                <a:cs typeface="Tajawal" panose="00000500000000000000" pitchFamily="2" charset="-78"/>
              </a:rPr>
              <a:t>عبدالله العمير</a:t>
            </a:r>
            <a:endParaRPr lang="en-US" sz="3600" dirty="0">
              <a:latin typeface="Tajawal" panose="00000500000000000000" pitchFamily="2" charset="-78"/>
              <a:cs typeface="Tajawal" panose="00000500000000000000" pitchFamily="2" charset="-78"/>
            </a:endParaRPr>
          </a:p>
        </p:txBody>
      </p:sp>
      <p:pic>
        <p:nvPicPr>
          <p:cNvPr id="1026" name="Picture 2" descr="Image">
            <a:extLst>
              <a:ext uri="{FF2B5EF4-FFF2-40B4-BE49-F238E27FC236}">
                <a16:creationId xmlns:a16="http://schemas.microsoft.com/office/drawing/2014/main" id="{7BB69335-3875-3A63-5471-30B690A41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0" y="419100"/>
            <a:ext cx="2565401" cy="256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00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6861"/>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2">
              <a:alphaModFix amt="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210260" y="10047412"/>
            <a:ext cx="20369130" cy="3086100"/>
            <a:chOff x="0" y="0"/>
            <a:chExt cx="5364709" cy="812800"/>
          </a:xfrm>
        </p:grpSpPr>
        <p:sp>
          <p:nvSpPr>
            <p:cNvPr id="5" name="Freeform 5"/>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6" name="TextBox 6"/>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8">
            <a:extLst>
              <a:ext uri="{FF2B5EF4-FFF2-40B4-BE49-F238E27FC236}">
                <a16:creationId xmlns:a16="http://schemas.microsoft.com/office/drawing/2014/main" id="{17E825BB-FBB1-C4D9-D756-17924EBF459C}"/>
              </a:ext>
            </a:extLst>
          </p:cNvPr>
          <p:cNvSpPr txBox="1"/>
          <p:nvPr/>
        </p:nvSpPr>
        <p:spPr>
          <a:xfrm>
            <a:off x="3213371" y="4000500"/>
            <a:ext cx="11861258" cy="1640193"/>
          </a:xfrm>
          <a:prstGeom prst="rect">
            <a:avLst/>
          </a:prstGeom>
          <a:noFill/>
        </p:spPr>
        <p:txBody>
          <a:bodyPr wrap="square">
            <a:spAutoFit/>
          </a:bodyPr>
          <a:lstStyle/>
          <a:p>
            <a:pPr algn="ctr">
              <a:lnSpc>
                <a:spcPct val="107000"/>
              </a:lnSpc>
              <a:spcAft>
                <a:spcPts val="800"/>
              </a:spcAft>
            </a:pPr>
            <a:r>
              <a:rPr lang="en-US" sz="4700" b="1" dirty="0">
                <a:solidFill>
                  <a:srgbClr val="0C7238"/>
                </a:solidFill>
                <a:effectLst/>
                <a:latin typeface="Tajawal Bold" panose="020B0604020202020204" charset="-78"/>
                <a:ea typeface="Calibri" panose="020F0502020204030204" pitchFamily="34" charset="0"/>
                <a:cs typeface="Tajawal Bold" panose="020B0604020202020204" charset="-78"/>
              </a:rPr>
              <a:t>Overview of each tab in the Excel ribbon along with its primary functions:</a:t>
            </a:r>
          </a:p>
        </p:txBody>
      </p:sp>
    </p:spTree>
    <p:extLst>
      <p:ext uri="{BB962C8B-B14F-4D97-AF65-F5344CB8AC3E}">
        <p14:creationId xmlns:p14="http://schemas.microsoft.com/office/powerpoint/2010/main" val="3005547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57400" y="5535057"/>
            <a:ext cx="18630900" cy="3677930"/>
          </a:xfrm>
          <a:prstGeom prst="rect">
            <a:avLst/>
          </a:prstGeom>
        </p:spPr>
        <p:txBody>
          <a:bodyPr wrap="square" lIns="0" tIns="0" rIns="0" bIns="0" rtlCol="0" anchor="t">
            <a:spAutoFit/>
          </a:bodyPr>
          <a:lstStyle/>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Clipboard: </a:t>
            </a:r>
            <a:r>
              <a:rPr lang="en-US" sz="3200" b="1" dirty="0">
                <a:effectLst/>
                <a:latin typeface="Tajawal" panose="020B0604020202020204" charset="-78"/>
                <a:ea typeface="Calibri" panose="020F0502020204030204" pitchFamily="34" charset="0"/>
                <a:cs typeface="Tajawal" panose="020B0604020202020204" charset="-78"/>
              </a:rPr>
              <a:t>Cut, copy, and paste data, as well as access the Clipboard Manager.</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Font: </a:t>
            </a:r>
            <a:r>
              <a:rPr lang="en-US" sz="3200" b="1" dirty="0">
                <a:effectLst/>
                <a:latin typeface="Tajawal" panose="020B0604020202020204" charset="-78"/>
                <a:ea typeface="Calibri" panose="020F0502020204030204" pitchFamily="34" charset="0"/>
                <a:cs typeface="Tajawal" panose="020B0604020202020204" charset="-78"/>
              </a:rPr>
              <a:t>Change font type, size, style, and color.</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Alignment: </a:t>
            </a:r>
            <a:r>
              <a:rPr lang="en-US" sz="3200" b="1" dirty="0">
                <a:effectLst/>
                <a:latin typeface="Tajawal" panose="020B0604020202020204" charset="-78"/>
                <a:ea typeface="Calibri" panose="020F0502020204030204" pitchFamily="34" charset="0"/>
                <a:cs typeface="Tajawal" panose="020B0604020202020204" charset="-78"/>
              </a:rPr>
              <a:t>Adjust text alignment, orientation, and indentation.</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Number: </a:t>
            </a:r>
            <a:r>
              <a:rPr lang="en-US" sz="3200" b="1" dirty="0">
                <a:effectLst/>
                <a:latin typeface="Tajawal" panose="020B0604020202020204" charset="-78"/>
                <a:ea typeface="Calibri" panose="020F0502020204030204" pitchFamily="34" charset="0"/>
                <a:cs typeface="Tajawal" panose="020B0604020202020204" charset="-78"/>
              </a:rPr>
              <a:t>Format numbers, apply currency symbols, and control decimal places.</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Styles: </a:t>
            </a:r>
            <a:r>
              <a:rPr lang="en-US" sz="3200" b="1" dirty="0">
                <a:effectLst/>
                <a:latin typeface="Tajawal" panose="020B0604020202020204" charset="-78"/>
                <a:ea typeface="Calibri" panose="020F0502020204030204" pitchFamily="34" charset="0"/>
                <a:cs typeface="Tajawal" panose="020B0604020202020204" charset="-78"/>
              </a:rPr>
              <a:t>Apply cell styles such as headings, titles, and emphasis.</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Cells: </a:t>
            </a:r>
            <a:r>
              <a:rPr lang="en-US" sz="3200" b="1" dirty="0">
                <a:effectLst/>
                <a:latin typeface="Tajawal" panose="020B0604020202020204" charset="-78"/>
                <a:ea typeface="Calibri" panose="020F0502020204030204" pitchFamily="34" charset="0"/>
                <a:cs typeface="Tajawal" panose="020B0604020202020204" charset="-78"/>
              </a:rPr>
              <a:t>Insert, delete, format, and manage cells and cell ranges.</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Editing: </a:t>
            </a:r>
            <a:r>
              <a:rPr lang="en-US" sz="3200" b="1" dirty="0">
                <a:effectLst/>
                <a:latin typeface="Tajawal" panose="020B0604020202020204" charset="-78"/>
                <a:ea typeface="Calibri" panose="020F0502020204030204" pitchFamily="34" charset="0"/>
                <a:cs typeface="Tajawal" panose="020B0604020202020204" charset="-78"/>
              </a:rPr>
              <a:t>Find and replace data, clear cell contents, and access other editing tools.</a:t>
            </a:r>
          </a:p>
        </p:txBody>
      </p:sp>
      <p:grpSp>
        <p:nvGrpSpPr>
          <p:cNvPr id="3" name="Group 3"/>
          <p:cNvGrpSpPr/>
          <p:nvPr/>
        </p:nvGrpSpPr>
        <p:grpSpPr>
          <a:xfrm>
            <a:off x="-1210260" y="10047412"/>
            <a:ext cx="20369130" cy="3086100"/>
            <a:chOff x="0" y="0"/>
            <a:chExt cx="5364709" cy="812800"/>
          </a:xfrm>
        </p:grpSpPr>
        <p:sp>
          <p:nvSpPr>
            <p:cNvPr id="4" name="Freeform 4"/>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5" name="TextBox 5"/>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0" y="76861"/>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3">
              <a:alphaModFix amt="2000"/>
              <a:extLst>
                <a:ext uri="{96DAC541-7B7A-43D3-8B79-37D633B846F1}">
                  <asvg:svgBlip xmlns:asvg="http://schemas.microsoft.com/office/drawing/2016/SVG/main" r:embed="rId4"/>
                </a:ext>
              </a:extLst>
            </a:blip>
            <a:stretch>
              <a:fillRect/>
            </a:stretch>
          </a:blipFill>
        </p:spPr>
        <p:txBody>
          <a:bodyPr/>
          <a:lstStyle/>
          <a:p>
            <a:endParaRPr lang="en-US" dirty="0"/>
          </a:p>
        </p:txBody>
      </p:sp>
      <p:pic>
        <p:nvPicPr>
          <p:cNvPr id="9" name="Picture 8" descr="home tab in excel">
            <a:extLst>
              <a:ext uri="{FF2B5EF4-FFF2-40B4-BE49-F238E27FC236}">
                <a16:creationId xmlns:a16="http://schemas.microsoft.com/office/drawing/2014/main" id="{C04FEC90-B15B-6DAA-9C1C-C912BBB5AE6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7766" b="24286"/>
          <a:stretch/>
        </p:blipFill>
        <p:spPr bwMode="auto">
          <a:xfrm>
            <a:off x="3581400" y="2806442"/>
            <a:ext cx="10187052" cy="2401939"/>
          </a:xfrm>
          <a:prstGeom prst="rect">
            <a:avLst/>
          </a:prstGeom>
          <a:noFill/>
          <a:ln>
            <a:noFill/>
          </a:ln>
        </p:spPr>
      </p:pic>
      <p:sp>
        <p:nvSpPr>
          <p:cNvPr id="13" name="TextBox 12">
            <a:extLst>
              <a:ext uri="{FF2B5EF4-FFF2-40B4-BE49-F238E27FC236}">
                <a16:creationId xmlns:a16="http://schemas.microsoft.com/office/drawing/2014/main" id="{0806EB1E-9DC3-AF13-76BC-841E9805C68D}"/>
              </a:ext>
            </a:extLst>
          </p:cNvPr>
          <p:cNvSpPr txBox="1"/>
          <p:nvPr/>
        </p:nvSpPr>
        <p:spPr>
          <a:xfrm>
            <a:off x="3048000" y="1811122"/>
            <a:ext cx="10371220" cy="668645"/>
          </a:xfrm>
          <a:prstGeom prst="rect">
            <a:avLst/>
          </a:prstGeom>
          <a:noFill/>
        </p:spPr>
        <p:txBody>
          <a:bodyPr wrap="square">
            <a:spAutoFit/>
          </a:bodyPr>
          <a:lstStyle/>
          <a:p>
            <a:pPr marL="514350" indent="-514350" algn="ctr">
              <a:lnSpc>
                <a:spcPct val="107000"/>
              </a:lnSpc>
              <a:spcAft>
                <a:spcPts val="800"/>
              </a:spcAft>
              <a:buFont typeface="+mj-lt"/>
              <a:buAutoNum type="arabicPeriod"/>
            </a:pP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Home Tab: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insert tab in excel">
            <a:extLst>
              <a:ext uri="{FF2B5EF4-FFF2-40B4-BE49-F238E27FC236}">
                <a16:creationId xmlns:a16="http://schemas.microsoft.com/office/drawing/2014/main" id="{10002EFF-F05A-B408-3CEF-9A850BE3A9B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2" t="7395" b="25387"/>
          <a:stretch/>
        </p:blipFill>
        <p:spPr bwMode="auto">
          <a:xfrm>
            <a:off x="3581399" y="2803851"/>
            <a:ext cx="10277467" cy="2386324"/>
          </a:xfrm>
          <a:prstGeom prst="rect">
            <a:avLst/>
          </a:prstGeom>
          <a:noFill/>
          <a:ln>
            <a:noFill/>
          </a:ln>
        </p:spPr>
      </p:pic>
      <p:grpSp>
        <p:nvGrpSpPr>
          <p:cNvPr id="15" name="Group 3">
            <a:extLst>
              <a:ext uri="{FF2B5EF4-FFF2-40B4-BE49-F238E27FC236}">
                <a16:creationId xmlns:a16="http://schemas.microsoft.com/office/drawing/2014/main" id="{9F2FC25E-455E-5ABE-1A64-D10938B4F103}"/>
              </a:ext>
            </a:extLst>
          </p:cNvPr>
          <p:cNvGrpSpPr/>
          <p:nvPr/>
        </p:nvGrpSpPr>
        <p:grpSpPr>
          <a:xfrm>
            <a:off x="-1210260" y="10047412"/>
            <a:ext cx="20369130" cy="3086100"/>
            <a:chOff x="0" y="0"/>
            <a:chExt cx="5364709" cy="812800"/>
          </a:xfrm>
        </p:grpSpPr>
        <p:sp>
          <p:nvSpPr>
            <p:cNvPr id="16" name="Freeform 4">
              <a:extLst>
                <a:ext uri="{FF2B5EF4-FFF2-40B4-BE49-F238E27FC236}">
                  <a16:creationId xmlns:a16="http://schemas.microsoft.com/office/drawing/2014/main" id="{B5AFE670-B0C0-4BE3-CCF2-937EC7BB1CAF}"/>
                </a:ext>
              </a:extLst>
            </p:cNvPr>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17" name="TextBox 5">
              <a:extLst>
                <a:ext uri="{FF2B5EF4-FFF2-40B4-BE49-F238E27FC236}">
                  <a16:creationId xmlns:a16="http://schemas.microsoft.com/office/drawing/2014/main" id="{01294F1C-CAA5-93CB-F05A-9E6BBE375599}"/>
                </a:ext>
              </a:extLst>
            </p:cNvPr>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
            <a:extLst>
              <a:ext uri="{FF2B5EF4-FFF2-40B4-BE49-F238E27FC236}">
                <a16:creationId xmlns:a16="http://schemas.microsoft.com/office/drawing/2014/main" id="{9E8F6F0F-4725-E226-2F85-5120D145689E}"/>
              </a:ext>
            </a:extLst>
          </p:cNvPr>
          <p:cNvSpPr txBox="1"/>
          <p:nvPr/>
        </p:nvSpPr>
        <p:spPr>
          <a:xfrm>
            <a:off x="2057400" y="5535057"/>
            <a:ext cx="18630900" cy="3677930"/>
          </a:xfrm>
          <a:prstGeom prst="rect">
            <a:avLst/>
          </a:prstGeom>
        </p:spPr>
        <p:txBody>
          <a:bodyPr wrap="square" lIns="0" tIns="0" rIns="0" bIns="0" rtlCol="0" anchor="t">
            <a:spAutoFit/>
          </a:bodyPr>
          <a:lstStyle/>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Tables: </a:t>
            </a:r>
            <a:r>
              <a:rPr lang="en-US" sz="3200" b="1" dirty="0">
                <a:effectLst/>
                <a:latin typeface="Tajawal" panose="020B0604020202020204" charset="-78"/>
                <a:ea typeface="Calibri" panose="020F0502020204030204" pitchFamily="34" charset="0"/>
                <a:cs typeface="Tajawal" panose="020B0604020202020204" charset="-78"/>
              </a:rPr>
              <a:t>Insert tables for organizing and analyzing data.</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Illustrations: </a:t>
            </a:r>
            <a:r>
              <a:rPr lang="en-US" sz="3200" b="1" dirty="0">
                <a:effectLst/>
                <a:latin typeface="Tajawal" panose="020B0604020202020204" charset="-78"/>
                <a:ea typeface="Calibri" panose="020F0502020204030204" pitchFamily="34" charset="0"/>
                <a:cs typeface="Tajawal" panose="020B0604020202020204" charset="-78"/>
              </a:rPr>
              <a:t>Add pictures, shapes, charts, and SmartArt graphics.</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Charts: </a:t>
            </a:r>
            <a:r>
              <a:rPr lang="en-US" sz="3200" b="1" dirty="0">
                <a:effectLst/>
                <a:latin typeface="Tajawal" panose="020B0604020202020204" charset="-78"/>
                <a:ea typeface="Calibri" panose="020F0502020204030204" pitchFamily="34" charset="0"/>
                <a:cs typeface="Tajawal" panose="020B0604020202020204" charset="-78"/>
              </a:rPr>
              <a:t>Create various types of charts to visualize data.</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Sparklines: </a:t>
            </a:r>
            <a:r>
              <a:rPr lang="en-US" sz="3200" b="1" dirty="0">
                <a:effectLst/>
                <a:latin typeface="Tajawal" panose="020B0604020202020204" charset="-78"/>
                <a:ea typeface="Calibri" panose="020F0502020204030204" pitchFamily="34" charset="0"/>
                <a:cs typeface="Tajawal" panose="020B0604020202020204" charset="-78"/>
              </a:rPr>
              <a:t>Insert small, inline charts within cells to represent trends.</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Filters: </a:t>
            </a:r>
            <a:r>
              <a:rPr lang="en-US" sz="3200" b="1" dirty="0">
                <a:effectLst/>
                <a:latin typeface="Tajawal" panose="020B0604020202020204" charset="-78"/>
                <a:ea typeface="Calibri" panose="020F0502020204030204" pitchFamily="34" charset="0"/>
                <a:cs typeface="Tajawal" panose="020B0604020202020204" charset="-78"/>
              </a:rPr>
              <a:t>Apply filters to data tables for easy sorting and analysis.</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Links: </a:t>
            </a:r>
            <a:r>
              <a:rPr lang="en-US" sz="3200" b="1" dirty="0">
                <a:effectLst/>
                <a:latin typeface="Tajawal" panose="020B0604020202020204" charset="-78"/>
                <a:ea typeface="Calibri" panose="020F0502020204030204" pitchFamily="34" charset="0"/>
                <a:cs typeface="Tajawal" panose="020B0604020202020204" charset="-78"/>
              </a:rPr>
              <a:t>Insert hyperlinks, bookmarks, and cross-references.</a:t>
            </a:r>
          </a:p>
          <a:p>
            <a:pPr marL="457200" indent="-45720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Text: </a:t>
            </a:r>
            <a:r>
              <a:rPr lang="en-US" sz="3200" b="1" dirty="0">
                <a:effectLst/>
                <a:latin typeface="Tajawal" panose="020B0604020202020204" charset="-78"/>
                <a:ea typeface="Calibri" panose="020F0502020204030204" pitchFamily="34" charset="0"/>
                <a:cs typeface="Tajawal" panose="020B0604020202020204" charset="-78"/>
              </a:rPr>
              <a:t>Add text boxes, headers, and footers to the worksheet.</a:t>
            </a:r>
          </a:p>
        </p:txBody>
      </p:sp>
      <p:sp>
        <p:nvSpPr>
          <p:cNvPr id="26" name="TextBox 25">
            <a:extLst>
              <a:ext uri="{FF2B5EF4-FFF2-40B4-BE49-F238E27FC236}">
                <a16:creationId xmlns:a16="http://schemas.microsoft.com/office/drawing/2014/main" id="{A1C14976-343F-731C-296F-FEEC0D9B0268}"/>
              </a:ext>
            </a:extLst>
          </p:cNvPr>
          <p:cNvSpPr txBox="1"/>
          <p:nvPr/>
        </p:nvSpPr>
        <p:spPr>
          <a:xfrm>
            <a:off x="3048000" y="1811122"/>
            <a:ext cx="10371220" cy="668645"/>
          </a:xfrm>
          <a:prstGeom prst="rect">
            <a:avLst/>
          </a:prstGeom>
          <a:noFill/>
        </p:spPr>
        <p:txBody>
          <a:bodyPr wrap="square">
            <a:spAutoFit/>
          </a:bodyPr>
          <a:lstStyle/>
          <a:p>
            <a:pPr algn="ctr">
              <a:lnSpc>
                <a:spcPct val="107000"/>
              </a:lnSpc>
              <a:spcAft>
                <a:spcPts val="800"/>
              </a:spcAft>
            </a:pP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2.  </a:t>
            </a:r>
            <a:r>
              <a:rPr lang="en-US" sz="3500" b="1" dirty="0">
                <a:solidFill>
                  <a:srgbClr val="0C7238"/>
                </a:solidFill>
                <a:latin typeface="Tajawal Bold" panose="020B0604020202020204" charset="-78"/>
                <a:ea typeface="Calibri" panose="020F0502020204030204" pitchFamily="34" charset="0"/>
                <a:cs typeface="Tajawal Bold" panose="020B0604020202020204" charset="-78"/>
              </a:rPr>
              <a:t>Insert</a:t>
            </a: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 Tab:</a:t>
            </a:r>
          </a:p>
        </p:txBody>
      </p:sp>
    </p:spTree>
    <p:extLst>
      <p:ext uri="{BB962C8B-B14F-4D97-AF65-F5344CB8AC3E}">
        <p14:creationId xmlns:p14="http://schemas.microsoft.com/office/powerpoint/2010/main" val="1839698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3">
            <a:extLst>
              <a:ext uri="{FF2B5EF4-FFF2-40B4-BE49-F238E27FC236}">
                <a16:creationId xmlns:a16="http://schemas.microsoft.com/office/drawing/2014/main" id="{9F2FC25E-455E-5ABE-1A64-D10938B4F103}"/>
              </a:ext>
            </a:extLst>
          </p:cNvPr>
          <p:cNvGrpSpPr/>
          <p:nvPr/>
        </p:nvGrpSpPr>
        <p:grpSpPr>
          <a:xfrm>
            <a:off x="-1210260" y="10047412"/>
            <a:ext cx="20369130" cy="3086100"/>
            <a:chOff x="0" y="0"/>
            <a:chExt cx="5364709" cy="812800"/>
          </a:xfrm>
        </p:grpSpPr>
        <p:sp>
          <p:nvSpPr>
            <p:cNvPr id="16" name="Freeform 4">
              <a:extLst>
                <a:ext uri="{FF2B5EF4-FFF2-40B4-BE49-F238E27FC236}">
                  <a16:creationId xmlns:a16="http://schemas.microsoft.com/office/drawing/2014/main" id="{B5AFE670-B0C0-4BE3-CCF2-937EC7BB1CAF}"/>
                </a:ext>
              </a:extLst>
            </p:cNvPr>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17" name="TextBox 5">
              <a:extLst>
                <a:ext uri="{FF2B5EF4-FFF2-40B4-BE49-F238E27FC236}">
                  <a16:creationId xmlns:a16="http://schemas.microsoft.com/office/drawing/2014/main" id="{01294F1C-CAA5-93CB-F05A-9E6BBE375599}"/>
                </a:ext>
              </a:extLst>
            </p:cNvPr>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
            <a:extLst>
              <a:ext uri="{FF2B5EF4-FFF2-40B4-BE49-F238E27FC236}">
                <a16:creationId xmlns:a16="http://schemas.microsoft.com/office/drawing/2014/main" id="{9E8F6F0F-4725-E226-2F85-5120D145689E}"/>
              </a:ext>
            </a:extLst>
          </p:cNvPr>
          <p:cNvSpPr txBox="1"/>
          <p:nvPr/>
        </p:nvSpPr>
        <p:spPr>
          <a:xfrm>
            <a:off x="2057400" y="5535057"/>
            <a:ext cx="18630900" cy="3147015"/>
          </a:xfrm>
          <a:prstGeom prst="rect">
            <a:avLst/>
          </a:prstGeom>
        </p:spPr>
        <p:txBody>
          <a:bodyPr wrap="square" lIns="0" tIns="0" rIns="0" bIns="0" rtlCol="0" anchor="t">
            <a:spAutoFit/>
          </a:bodyPr>
          <a:lstStyle/>
          <a:p>
            <a:pPr marL="457200" indent="-28575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Themes: </a:t>
            </a:r>
            <a:r>
              <a:rPr lang="en-US" sz="3200" b="1" dirty="0">
                <a:effectLst/>
                <a:latin typeface="Tajawal" panose="020B0604020202020204" charset="-78"/>
                <a:ea typeface="Calibri" panose="020F0502020204030204" pitchFamily="34" charset="0"/>
                <a:cs typeface="Tajawal" panose="020B0604020202020204" charset="-78"/>
              </a:rPr>
              <a:t>Apply predefined visual styles to the workbook.</a:t>
            </a:r>
          </a:p>
          <a:p>
            <a:pPr marL="457200" indent="-28575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Page Setup: </a:t>
            </a:r>
            <a:r>
              <a:rPr lang="en-US" sz="3200" b="1" dirty="0">
                <a:effectLst/>
                <a:latin typeface="Tajawal" panose="020B0604020202020204" charset="-78"/>
                <a:ea typeface="Calibri" panose="020F0502020204030204" pitchFamily="34" charset="0"/>
                <a:cs typeface="Tajawal" panose="020B0604020202020204" charset="-78"/>
              </a:rPr>
              <a:t>Set print options, adjust margins, and configure page orientation.</a:t>
            </a:r>
          </a:p>
          <a:p>
            <a:pPr marL="457200" indent="-28575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Scale to Fit: </a:t>
            </a:r>
            <a:r>
              <a:rPr lang="en-US" sz="3200" b="1" dirty="0">
                <a:effectLst/>
                <a:latin typeface="Tajawal" panose="020B0604020202020204" charset="-78"/>
                <a:ea typeface="Calibri" panose="020F0502020204030204" pitchFamily="34" charset="0"/>
                <a:cs typeface="Tajawal" panose="020B0604020202020204" charset="-78"/>
              </a:rPr>
              <a:t>Adjust the size of the worksheet to fit on a printed page.</a:t>
            </a:r>
          </a:p>
          <a:p>
            <a:pPr marL="457200" indent="-28575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Sheet Options: </a:t>
            </a:r>
            <a:r>
              <a:rPr lang="en-US" sz="3200" b="1" dirty="0">
                <a:effectLst/>
                <a:latin typeface="Tajawal" panose="020B0604020202020204" charset="-78"/>
                <a:ea typeface="Calibri" panose="020F0502020204030204" pitchFamily="34" charset="0"/>
                <a:cs typeface="Tajawal" panose="020B0604020202020204" charset="-78"/>
              </a:rPr>
              <a:t>Freeze panes, split windows, and hide or show gridlines and headings.</a:t>
            </a:r>
          </a:p>
          <a:p>
            <a:pPr marL="457200" indent="-28575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Arrange: </a:t>
            </a:r>
            <a:r>
              <a:rPr lang="en-US" sz="3200" b="1" dirty="0">
                <a:effectLst/>
                <a:latin typeface="Tajawal" panose="020B0604020202020204" charset="-78"/>
                <a:ea typeface="Calibri" panose="020F0502020204030204" pitchFamily="34" charset="0"/>
                <a:cs typeface="Tajawal" panose="020B0604020202020204" charset="-78"/>
              </a:rPr>
              <a:t>Align objects, group or ungroup items, and control their placement.</a:t>
            </a:r>
          </a:p>
          <a:p>
            <a:pPr marL="457200" indent="-285750">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Sparklines: </a:t>
            </a:r>
            <a:r>
              <a:rPr lang="en-US" sz="3200" b="1" dirty="0">
                <a:effectLst/>
                <a:latin typeface="Tajawal" panose="020B0604020202020204" charset="-78"/>
                <a:ea typeface="Calibri" panose="020F0502020204030204" pitchFamily="34" charset="0"/>
                <a:cs typeface="Tajawal" panose="020B0604020202020204" charset="-78"/>
              </a:rPr>
              <a:t>Modify sparkline settings and styles.</a:t>
            </a:r>
          </a:p>
        </p:txBody>
      </p:sp>
      <p:sp>
        <p:nvSpPr>
          <p:cNvPr id="26" name="TextBox 25">
            <a:extLst>
              <a:ext uri="{FF2B5EF4-FFF2-40B4-BE49-F238E27FC236}">
                <a16:creationId xmlns:a16="http://schemas.microsoft.com/office/drawing/2014/main" id="{A1C14976-343F-731C-296F-FEEC0D9B0268}"/>
              </a:ext>
            </a:extLst>
          </p:cNvPr>
          <p:cNvSpPr txBox="1"/>
          <p:nvPr/>
        </p:nvSpPr>
        <p:spPr>
          <a:xfrm>
            <a:off x="3048000" y="1811122"/>
            <a:ext cx="10371220" cy="668645"/>
          </a:xfrm>
          <a:prstGeom prst="rect">
            <a:avLst/>
          </a:prstGeom>
          <a:noFill/>
        </p:spPr>
        <p:txBody>
          <a:bodyPr wrap="square">
            <a:spAutoFit/>
          </a:bodyPr>
          <a:lstStyle/>
          <a:p>
            <a:pPr algn="ctr">
              <a:lnSpc>
                <a:spcPct val="107000"/>
              </a:lnSpc>
              <a:spcAft>
                <a:spcPts val="800"/>
              </a:spcAft>
            </a:pPr>
            <a:r>
              <a:rPr lang="en-US" sz="3500" b="1" dirty="0">
                <a:solidFill>
                  <a:srgbClr val="0C7238"/>
                </a:solidFill>
                <a:latin typeface="Tajawal Bold" panose="020B0604020202020204" charset="-78"/>
                <a:ea typeface="Calibri" panose="020F0502020204030204" pitchFamily="34" charset="0"/>
                <a:cs typeface="Tajawal Bold" panose="020B0604020202020204" charset="-78"/>
              </a:rPr>
              <a:t>3</a:t>
            </a: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 </a:t>
            </a:r>
            <a:r>
              <a:rPr lang="en-US" sz="3500" b="1" dirty="0">
                <a:solidFill>
                  <a:srgbClr val="0C7238"/>
                </a:solidFill>
                <a:latin typeface="Tajawal Bold" panose="020B0604020202020204" charset="-78"/>
                <a:ea typeface="Calibri" panose="020F0502020204030204" pitchFamily="34" charset="0"/>
                <a:cs typeface="Tajawal Bold" panose="020B0604020202020204" charset="-78"/>
              </a:rPr>
              <a:t>Page Layout Tab</a:t>
            </a: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a:t>
            </a:r>
          </a:p>
        </p:txBody>
      </p:sp>
      <p:pic>
        <p:nvPicPr>
          <p:cNvPr id="2" name="Picture 1" descr="page layout tab in excel">
            <a:extLst>
              <a:ext uri="{FF2B5EF4-FFF2-40B4-BE49-F238E27FC236}">
                <a16:creationId xmlns:a16="http://schemas.microsoft.com/office/drawing/2014/main" id="{4735EB14-0AF4-47E1-8575-E1E62D842C2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990" r="872" b="35362"/>
          <a:stretch/>
        </p:blipFill>
        <p:spPr bwMode="auto">
          <a:xfrm>
            <a:off x="3581400" y="2873111"/>
            <a:ext cx="10277467" cy="2344801"/>
          </a:xfrm>
          <a:prstGeom prst="rect">
            <a:avLst/>
          </a:prstGeom>
          <a:noFill/>
          <a:ln>
            <a:noFill/>
          </a:ln>
        </p:spPr>
      </p:pic>
    </p:spTree>
    <p:extLst>
      <p:ext uri="{BB962C8B-B14F-4D97-AF65-F5344CB8AC3E}">
        <p14:creationId xmlns:p14="http://schemas.microsoft.com/office/powerpoint/2010/main" val="3225869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3">
            <a:extLst>
              <a:ext uri="{FF2B5EF4-FFF2-40B4-BE49-F238E27FC236}">
                <a16:creationId xmlns:a16="http://schemas.microsoft.com/office/drawing/2014/main" id="{9F2FC25E-455E-5ABE-1A64-D10938B4F103}"/>
              </a:ext>
            </a:extLst>
          </p:cNvPr>
          <p:cNvGrpSpPr/>
          <p:nvPr/>
        </p:nvGrpSpPr>
        <p:grpSpPr>
          <a:xfrm>
            <a:off x="-1210260" y="10047412"/>
            <a:ext cx="20369130" cy="3086100"/>
            <a:chOff x="0" y="0"/>
            <a:chExt cx="5364709" cy="812800"/>
          </a:xfrm>
        </p:grpSpPr>
        <p:sp>
          <p:nvSpPr>
            <p:cNvPr id="16" name="Freeform 4">
              <a:extLst>
                <a:ext uri="{FF2B5EF4-FFF2-40B4-BE49-F238E27FC236}">
                  <a16:creationId xmlns:a16="http://schemas.microsoft.com/office/drawing/2014/main" id="{B5AFE670-B0C0-4BE3-CCF2-937EC7BB1CAF}"/>
                </a:ext>
              </a:extLst>
            </p:cNvPr>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17" name="TextBox 5">
              <a:extLst>
                <a:ext uri="{FF2B5EF4-FFF2-40B4-BE49-F238E27FC236}">
                  <a16:creationId xmlns:a16="http://schemas.microsoft.com/office/drawing/2014/main" id="{01294F1C-CAA5-93CB-F05A-9E6BBE375599}"/>
                </a:ext>
              </a:extLst>
            </p:cNvPr>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
        <p:nvSpPr>
          <p:cNvPr id="24" name="TextBox 2">
            <a:extLst>
              <a:ext uri="{FF2B5EF4-FFF2-40B4-BE49-F238E27FC236}">
                <a16:creationId xmlns:a16="http://schemas.microsoft.com/office/drawing/2014/main" id="{9E8F6F0F-4725-E226-2F85-5120D145689E}"/>
              </a:ext>
            </a:extLst>
          </p:cNvPr>
          <p:cNvSpPr txBox="1"/>
          <p:nvPr/>
        </p:nvSpPr>
        <p:spPr>
          <a:xfrm>
            <a:off x="2057400" y="5535057"/>
            <a:ext cx="18630900" cy="3147015"/>
          </a:xfrm>
          <a:prstGeom prst="rect">
            <a:avLst/>
          </a:prstGeom>
        </p:spPr>
        <p:txBody>
          <a:bodyPr wrap="square" lIns="0" tIns="0" rIns="0" bIns="0" rtlCol="0" anchor="t">
            <a:spAutoFit/>
          </a:bodyPr>
          <a:lstStyle/>
          <a:p>
            <a:pPr marL="457200" indent="-457200">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Function Library:</a:t>
            </a:r>
            <a:r>
              <a:rPr lang="en-US" sz="3200" b="1" dirty="0">
                <a:effectLst/>
                <a:latin typeface="Tajawal" panose="020B0604020202020204" charset="-78"/>
                <a:ea typeface="Calibri" panose="020F0502020204030204" pitchFamily="34" charset="0"/>
                <a:cs typeface="Tajawal" panose="020B0604020202020204" charset="-78"/>
              </a:rPr>
              <a:t> Access built-in functions and formulas categorized by type.</a:t>
            </a:r>
          </a:p>
          <a:p>
            <a:pPr marL="457200" indent="-457200">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Defined Names: </a:t>
            </a:r>
            <a:r>
              <a:rPr lang="en-US" sz="3200" b="1" dirty="0">
                <a:effectLst/>
                <a:latin typeface="Tajawal" panose="020B0604020202020204" charset="-78"/>
                <a:ea typeface="Calibri" panose="020F0502020204030204" pitchFamily="34" charset="0"/>
                <a:cs typeface="Tajawal" panose="020B0604020202020204" charset="-78"/>
              </a:rPr>
              <a:t>Define and manage named ranges and cells.</a:t>
            </a:r>
          </a:p>
          <a:p>
            <a:pPr marL="457200" indent="-457200">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Formula Auditing: </a:t>
            </a:r>
            <a:r>
              <a:rPr lang="en-US" sz="3200" b="1" dirty="0">
                <a:effectLst/>
                <a:latin typeface="Tajawal" panose="020B0604020202020204" charset="-78"/>
                <a:ea typeface="Calibri" panose="020F0502020204030204" pitchFamily="34" charset="0"/>
                <a:cs typeface="Tajawal" panose="020B0604020202020204" charset="-78"/>
              </a:rPr>
              <a:t>Trace precedents and dependents, evaluate formulas, and detect errors.</a:t>
            </a:r>
          </a:p>
          <a:p>
            <a:pPr marL="457200" indent="-457200">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Calculation: </a:t>
            </a:r>
            <a:r>
              <a:rPr lang="en-US" sz="3200" b="1" dirty="0">
                <a:effectLst/>
                <a:latin typeface="Tajawal" panose="020B0604020202020204" charset="-78"/>
                <a:ea typeface="Calibri" panose="020F0502020204030204" pitchFamily="34" charset="0"/>
                <a:cs typeface="Tajawal" panose="020B0604020202020204" charset="-78"/>
              </a:rPr>
              <a:t>Control calculation options and settings.</a:t>
            </a:r>
          </a:p>
          <a:p>
            <a:pPr marL="457200" indent="-457200">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Data: </a:t>
            </a:r>
            <a:r>
              <a:rPr lang="en-US" sz="3200" b="1" dirty="0">
                <a:effectLst/>
                <a:latin typeface="Tajawal" panose="020B0604020202020204" charset="-78"/>
                <a:ea typeface="Calibri" panose="020F0502020204030204" pitchFamily="34" charset="0"/>
                <a:cs typeface="Tajawal" panose="020B0604020202020204" charset="-78"/>
              </a:rPr>
              <a:t>Import external data sources, such as from databases or the web.</a:t>
            </a:r>
          </a:p>
          <a:p>
            <a:pPr marL="457200" indent="-457200">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Solver: </a:t>
            </a:r>
            <a:r>
              <a:rPr lang="en-US" sz="3200" b="1" dirty="0">
                <a:effectLst/>
                <a:latin typeface="Tajawal" panose="020B0604020202020204" charset="-78"/>
                <a:ea typeface="Calibri" panose="020F0502020204030204" pitchFamily="34" charset="0"/>
                <a:cs typeface="Tajawal" panose="020B0604020202020204" charset="-78"/>
              </a:rPr>
              <a:t>Perform optimization and what-if analysis using Solver add-in.</a:t>
            </a:r>
          </a:p>
        </p:txBody>
      </p:sp>
      <p:sp>
        <p:nvSpPr>
          <p:cNvPr id="26" name="TextBox 25">
            <a:extLst>
              <a:ext uri="{FF2B5EF4-FFF2-40B4-BE49-F238E27FC236}">
                <a16:creationId xmlns:a16="http://schemas.microsoft.com/office/drawing/2014/main" id="{A1C14976-343F-731C-296F-FEEC0D9B0268}"/>
              </a:ext>
            </a:extLst>
          </p:cNvPr>
          <p:cNvSpPr txBox="1"/>
          <p:nvPr/>
        </p:nvSpPr>
        <p:spPr>
          <a:xfrm>
            <a:off x="3048000" y="1811122"/>
            <a:ext cx="10371220" cy="668645"/>
          </a:xfrm>
          <a:prstGeom prst="rect">
            <a:avLst/>
          </a:prstGeom>
          <a:noFill/>
        </p:spPr>
        <p:txBody>
          <a:bodyPr wrap="square">
            <a:spAutoFit/>
          </a:bodyPr>
          <a:lstStyle/>
          <a:p>
            <a:pPr algn="ctr">
              <a:lnSpc>
                <a:spcPct val="107000"/>
              </a:lnSpc>
              <a:spcAft>
                <a:spcPts val="800"/>
              </a:spcAft>
            </a:pP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4. Formulas </a:t>
            </a:r>
            <a:r>
              <a:rPr lang="en-US" sz="3500" b="1" dirty="0">
                <a:solidFill>
                  <a:srgbClr val="0C7238"/>
                </a:solidFill>
                <a:latin typeface="Tajawal Bold" panose="020B0604020202020204" charset="-78"/>
                <a:ea typeface="Calibri" panose="020F0502020204030204" pitchFamily="34" charset="0"/>
                <a:cs typeface="Tajawal Bold" panose="020B0604020202020204" charset="-78"/>
              </a:rPr>
              <a:t>Tab</a:t>
            </a: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a:t>
            </a:r>
          </a:p>
        </p:txBody>
      </p:sp>
      <p:pic>
        <p:nvPicPr>
          <p:cNvPr id="3" name="Picture 2" descr="formula tab in excel">
            <a:extLst>
              <a:ext uri="{FF2B5EF4-FFF2-40B4-BE49-F238E27FC236}">
                <a16:creationId xmlns:a16="http://schemas.microsoft.com/office/drawing/2014/main" id="{CAAA03C8-CE47-5913-B457-81867E9F0AB3}"/>
              </a:ext>
            </a:extLst>
          </p:cNvPr>
          <p:cNvPicPr>
            <a:picLocks noChangeAspect="1"/>
          </p:cNvPicPr>
          <p:nvPr/>
        </p:nvPicPr>
        <p:blipFill rotWithShape="1">
          <a:blip r:embed="rId3" cstate="print">
            <a:alphaModFix/>
            <a:extLst>
              <a:ext uri="{28A0092B-C50C-407E-A947-70E740481C1C}">
                <a14:useLocalDpi xmlns:a14="http://schemas.microsoft.com/office/drawing/2010/main" val="0"/>
              </a:ext>
            </a:extLst>
          </a:blip>
          <a:srcRect t="8778" r="872" b="28168"/>
          <a:stretch/>
        </p:blipFill>
        <p:spPr bwMode="auto">
          <a:xfrm>
            <a:off x="3581400" y="2864412"/>
            <a:ext cx="10277467" cy="2286000"/>
          </a:xfrm>
          <a:prstGeom prst="rect">
            <a:avLst/>
          </a:prstGeom>
          <a:noFill/>
          <a:ln>
            <a:noFill/>
          </a:ln>
        </p:spPr>
      </p:pic>
    </p:spTree>
    <p:extLst>
      <p:ext uri="{BB962C8B-B14F-4D97-AF65-F5344CB8AC3E}">
        <p14:creationId xmlns:p14="http://schemas.microsoft.com/office/powerpoint/2010/main" val="4170130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57400" y="5535057"/>
            <a:ext cx="18630900" cy="3353995"/>
          </a:xfrm>
          <a:prstGeom prst="rect">
            <a:avLst/>
          </a:prstGeom>
        </p:spPr>
        <p:txBody>
          <a:bodyPr wrap="square" lIns="0" tIns="0" rIns="0" bIns="0" rtlCol="0" anchor="t">
            <a:spAutoFit/>
          </a:bodyPr>
          <a:lstStyle/>
          <a:p>
            <a:pPr marL="457200" indent="-457200">
              <a:lnSpc>
                <a:spcPct val="107000"/>
              </a:lnSpc>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Get &amp; Transform Data: </a:t>
            </a:r>
            <a:r>
              <a:rPr lang="en-US" sz="3200" b="1" dirty="0">
                <a:effectLst/>
                <a:latin typeface="Tajawal" panose="020B0604020202020204" charset="-78"/>
                <a:ea typeface="Calibri" panose="020F0502020204030204" pitchFamily="34" charset="0"/>
                <a:cs typeface="Tajawal" panose="020B0604020202020204" charset="-78"/>
              </a:rPr>
              <a:t>Access data import, transformation, and connection features.</a:t>
            </a:r>
          </a:p>
          <a:p>
            <a:pPr marL="457200" indent="-457200">
              <a:lnSpc>
                <a:spcPct val="107000"/>
              </a:lnSpc>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Connections: </a:t>
            </a:r>
            <a:r>
              <a:rPr lang="en-US" sz="3200" b="1" dirty="0">
                <a:effectLst/>
                <a:latin typeface="Tajawal" panose="020B0604020202020204" charset="-78"/>
                <a:ea typeface="Calibri" panose="020F0502020204030204" pitchFamily="34" charset="0"/>
                <a:cs typeface="Tajawal" panose="020B0604020202020204" charset="-78"/>
              </a:rPr>
              <a:t>Manage connections to external data sources.</a:t>
            </a:r>
          </a:p>
          <a:p>
            <a:pPr marL="457200" indent="-457200">
              <a:lnSpc>
                <a:spcPct val="107000"/>
              </a:lnSpc>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Sort &amp; Filter: </a:t>
            </a:r>
            <a:r>
              <a:rPr lang="en-US" sz="3200" b="1" dirty="0">
                <a:effectLst/>
                <a:latin typeface="Tajawal" panose="020B0604020202020204" charset="-78"/>
                <a:ea typeface="Calibri" panose="020F0502020204030204" pitchFamily="34" charset="0"/>
                <a:cs typeface="Tajawal" panose="020B0604020202020204" charset="-78"/>
              </a:rPr>
              <a:t>Sort and filter data based on specific criteria.</a:t>
            </a:r>
          </a:p>
          <a:p>
            <a:pPr marL="457200" indent="-457200">
              <a:lnSpc>
                <a:spcPct val="107000"/>
              </a:lnSpc>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Data Tools: </a:t>
            </a:r>
            <a:r>
              <a:rPr lang="en-US" sz="3200" b="1" dirty="0">
                <a:effectLst/>
                <a:latin typeface="Tajawal" panose="020B0604020202020204" charset="-78"/>
                <a:ea typeface="Calibri" panose="020F0502020204030204" pitchFamily="34" charset="0"/>
                <a:cs typeface="Tajawal" panose="020B0604020202020204" charset="-78"/>
              </a:rPr>
              <a:t>Remove duplicates, validate data, and perform data analysis.</a:t>
            </a:r>
          </a:p>
          <a:p>
            <a:pPr marL="457200" indent="-457200">
              <a:lnSpc>
                <a:spcPct val="107000"/>
              </a:lnSpc>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Outline: </a:t>
            </a:r>
            <a:r>
              <a:rPr lang="en-US" sz="3200" b="1" dirty="0">
                <a:effectLst/>
                <a:latin typeface="Tajawal" panose="020B0604020202020204" charset="-78"/>
                <a:ea typeface="Calibri" panose="020F0502020204030204" pitchFamily="34" charset="0"/>
                <a:cs typeface="Tajawal" panose="020B0604020202020204" charset="-78"/>
              </a:rPr>
              <a:t>Group and outline data for better organization.</a:t>
            </a:r>
          </a:p>
          <a:p>
            <a:pPr marL="457200" indent="-457200">
              <a:lnSpc>
                <a:spcPct val="107000"/>
              </a:lnSpc>
              <a:spcAft>
                <a:spcPts val="3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Forecast Sheet: </a:t>
            </a:r>
            <a:r>
              <a:rPr lang="en-US" sz="3200" b="1" dirty="0">
                <a:effectLst/>
                <a:latin typeface="Tajawal" panose="020B0604020202020204" charset="-78"/>
                <a:ea typeface="Calibri" panose="020F0502020204030204" pitchFamily="34" charset="0"/>
                <a:cs typeface="Tajawal" panose="020B0604020202020204" charset="-78"/>
              </a:rPr>
              <a:t>Generate forecast charts based on historical data.</a:t>
            </a:r>
          </a:p>
        </p:txBody>
      </p:sp>
      <p:grpSp>
        <p:nvGrpSpPr>
          <p:cNvPr id="3" name="Group 3"/>
          <p:cNvGrpSpPr/>
          <p:nvPr/>
        </p:nvGrpSpPr>
        <p:grpSpPr>
          <a:xfrm>
            <a:off x="-1210260" y="10047412"/>
            <a:ext cx="20369130" cy="3086100"/>
            <a:chOff x="0" y="0"/>
            <a:chExt cx="5364709" cy="812800"/>
          </a:xfrm>
        </p:grpSpPr>
        <p:sp>
          <p:nvSpPr>
            <p:cNvPr id="4" name="Freeform 4"/>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5" name="TextBox 5"/>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6042" y="14037"/>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3">
              <a:alphaModFix amt="2000"/>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3" name="TextBox 12">
            <a:extLst>
              <a:ext uri="{FF2B5EF4-FFF2-40B4-BE49-F238E27FC236}">
                <a16:creationId xmlns:a16="http://schemas.microsoft.com/office/drawing/2014/main" id="{0806EB1E-9DC3-AF13-76BC-841E9805C68D}"/>
              </a:ext>
            </a:extLst>
          </p:cNvPr>
          <p:cNvSpPr txBox="1"/>
          <p:nvPr/>
        </p:nvSpPr>
        <p:spPr>
          <a:xfrm>
            <a:off x="3048000" y="1811122"/>
            <a:ext cx="10371220" cy="668645"/>
          </a:xfrm>
          <a:prstGeom prst="rect">
            <a:avLst/>
          </a:prstGeom>
          <a:noFill/>
        </p:spPr>
        <p:txBody>
          <a:bodyPr wrap="square">
            <a:spAutoFit/>
          </a:bodyPr>
          <a:lstStyle/>
          <a:p>
            <a:pPr algn="ctr">
              <a:lnSpc>
                <a:spcPct val="107000"/>
              </a:lnSpc>
              <a:spcAft>
                <a:spcPts val="800"/>
              </a:spcAft>
            </a:pP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5.  Data Tab:</a:t>
            </a:r>
          </a:p>
        </p:txBody>
      </p:sp>
      <p:pic>
        <p:nvPicPr>
          <p:cNvPr id="6" name="Picture 5" descr="data tab in excel">
            <a:extLst>
              <a:ext uri="{FF2B5EF4-FFF2-40B4-BE49-F238E27FC236}">
                <a16:creationId xmlns:a16="http://schemas.microsoft.com/office/drawing/2014/main" id="{CE114CC7-69F7-A17A-A74F-BFC2B5F380B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9333" b="14313"/>
          <a:stretch/>
        </p:blipFill>
        <p:spPr bwMode="auto">
          <a:xfrm>
            <a:off x="3581400" y="2827610"/>
            <a:ext cx="10206014" cy="2707447"/>
          </a:xfrm>
          <a:prstGeom prst="rect">
            <a:avLst/>
          </a:prstGeom>
          <a:noFill/>
          <a:ln>
            <a:noFill/>
          </a:ln>
        </p:spPr>
      </p:pic>
    </p:spTree>
    <p:extLst>
      <p:ext uri="{BB962C8B-B14F-4D97-AF65-F5344CB8AC3E}">
        <p14:creationId xmlns:p14="http://schemas.microsoft.com/office/powerpoint/2010/main" val="3723898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57400" y="5692418"/>
            <a:ext cx="14935200" cy="3880934"/>
          </a:xfrm>
          <a:prstGeom prst="rect">
            <a:avLst/>
          </a:prstGeom>
        </p:spPr>
        <p:txBody>
          <a:bodyPr wrap="square" lIns="0" tIns="0" rIns="0" bIns="0" rtlCol="0" anchor="t">
            <a:spAutoFit/>
          </a:bodyPr>
          <a:lstStyle/>
          <a:p>
            <a:pPr marL="457200" indent="-457200">
              <a:lnSpc>
                <a:spcPct val="107000"/>
              </a:lnSpc>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Workbook Views: </a:t>
            </a:r>
            <a:r>
              <a:rPr lang="en-US" sz="3200" b="1" dirty="0">
                <a:effectLst/>
                <a:latin typeface="Tajawal "/>
                <a:ea typeface="Calibri" panose="020F0502020204030204" pitchFamily="34" charset="0"/>
                <a:cs typeface="Tajawal Bold" panose="020B0604020202020204" charset="-78"/>
              </a:rPr>
              <a:t>Switch between different views such as Normal, Page Layout, and Page Break Preview.</a:t>
            </a:r>
          </a:p>
          <a:p>
            <a:pPr marL="457200" indent="-457200">
              <a:lnSpc>
                <a:spcPct val="107000"/>
              </a:lnSpc>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Show: </a:t>
            </a:r>
            <a:r>
              <a:rPr lang="en-US" sz="3200" b="1" dirty="0">
                <a:effectLst/>
                <a:latin typeface="Tajawal "/>
                <a:ea typeface="Calibri" panose="020F0502020204030204" pitchFamily="34" charset="0"/>
                <a:cs typeface="Tajawal Bold" panose="020B0604020202020204" charset="-78"/>
              </a:rPr>
              <a:t>Toggle the display of gridlines, headings, formulas, and other elements.</a:t>
            </a:r>
          </a:p>
          <a:p>
            <a:pPr marL="457200" indent="-457200">
              <a:lnSpc>
                <a:spcPct val="107000"/>
              </a:lnSpc>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Zoom: </a:t>
            </a:r>
            <a:r>
              <a:rPr lang="en-US" sz="3200" b="1" dirty="0">
                <a:effectLst/>
                <a:latin typeface="Tajawal "/>
                <a:ea typeface="Calibri" panose="020F0502020204030204" pitchFamily="34" charset="0"/>
                <a:cs typeface="Tajawal Bold" panose="020B0604020202020204" charset="-78"/>
              </a:rPr>
              <a:t>Adjust the zoom level of the worksheet.</a:t>
            </a:r>
          </a:p>
          <a:p>
            <a:pPr marL="457200" indent="-457200">
              <a:lnSpc>
                <a:spcPct val="107000"/>
              </a:lnSpc>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Window: </a:t>
            </a:r>
            <a:r>
              <a:rPr lang="en-US" sz="3200" b="1" dirty="0">
                <a:effectLst/>
                <a:latin typeface="Tajawal "/>
                <a:ea typeface="Calibri" panose="020F0502020204030204" pitchFamily="34" charset="0"/>
                <a:cs typeface="Tajawal Bold" panose="020B0604020202020204" charset="-78"/>
              </a:rPr>
              <a:t>Manage multiple open workbooks and arrange windows.</a:t>
            </a:r>
          </a:p>
          <a:p>
            <a:pPr marL="457200" indent="-457200">
              <a:lnSpc>
                <a:spcPct val="107000"/>
              </a:lnSpc>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Macros: </a:t>
            </a:r>
            <a:r>
              <a:rPr lang="en-US" sz="3200" b="1" dirty="0">
                <a:effectLst/>
                <a:latin typeface="Tajawal "/>
                <a:ea typeface="Calibri" panose="020F0502020204030204" pitchFamily="34" charset="0"/>
                <a:cs typeface="Tajawal Bold" panose="020B0604020202020204" charset="-78"/>
              </a:rPr>
              <a:t>Record, run, and manage macros for automating tasks.</a:t>
            </a:r>
          </a:p>
          <a:p>
            <a:pPr marL="457200" indent="-457200">
              <a:lnSpc>
                <a:spcPct val="107000"/>
              </a:lnSpc>
              <a:spcAft>
                <a:spcPts val="200"/>
              </a:spcAft>
              <a:buFont typeface="Arial" panose="020B0604020202020204" pitchFamily="34" charset="0"/>
              <a:buChar char="•"/>
            </a:pPr>
            <a:r>
              <a:rPr lang="en-US" sz="3200" b="1" dirty="0">
                <a:effectLst/>
                <a:latin typeface="Tajawal Bold" panose="020B0604020202020204" charset="-78"/>
                <a:ea typeface="Calibri" panose="020F0502020204030204" pitchFamily="34" charset="0"/>
                <a:cs typeface="Tajawal Bold" panose="020B0604020202020204" charset="-78"/>
              </a:rPr>
              <a:t>Add-Ins: </a:t>
            </a:r>
            <a:r>
              <a:rPr lang="en-US" sz="3200" b="1" dirty="0">
                <a:effectLst/>
                <a:latin typeface="Tajawal "/>
                <a:ea typeface="Calibri" panose="020F0502020204030204" pitchFamily="34" charset="0"/>
                <a:cs typeface="Tajawal Bold" panose="020B0604020202020204" charset="-78"/>
              </a:rPr>
              <a:t>Manage Excel add-ins and customize the ribbon.</a:t>
            </a:r>
          </a:p>
        </p:txBody>
      </p:sp>
      <p:grpSp>
        <p:nvGrpSpPr>
          <p:cNvPr id="3" name="Group 3"/>
          <p:cNvGrpSpPr/>
          <p:nvPr/>
        </p:nvGrpSpPr>
        <p:grpSpPr>
          <a:xfrm>
            <a:off x="-1210260" y="10047412"/>
            <a:ext cx="20369130" cy="3086100"/>
            <a:chOff x="0" y="0"/>
            <a:chExt cx="5364709" cy="812800"/>
          </a:xfrm>
        </p:grpSpPr>
        <p:sp>
          <p:nvSpPr>
            <p:cNvPr id="4" name="Freeform 4"/>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5" name="TextBox 5"/>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6042" y="-38100"/>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3">
              <a:alphaModFix amt="2000"/>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3" name="TextBox 12">
            <a:extLst>
              <a:ext uri="{FF2B5EF4-FFF2-40B4-BE49-F238E27FC236}">
                <a16:creationId xmlns:a16="http://schemas.microsoft.com/office/drawing/2014/main" id="{0806EB1E-9DC3-AF13-76BC-841E9805C68D}"/>
              </a:ext>
            </a:extLst>
          </p:cNvPr>
          <p:cNvSpPr txBox="1"/>
          <p:nvPr/>
        </p:nvSpPr>
        <p:spPr>
          <a:xfrm>
            <a:off x="3048000" y="1811122"/>
            <a:ext cx="10371220" cy="668645"/>
          </a:xfrm>
          <a:prstGeom prst="rect">
            <a:avLst/>
          </a:prstGeom>
          <a:noFill/>
        </p:spPr>
        <p:txBody>
          <a:bodyPr wrap="square">
            <a:spAutoFit/>
          </a:bodyPr>
          <a:lstStyle/>
          <a:p>
            <a:pPr algn="ctr">
              <a:lnSpc>
                <a:spcPct val="107000"/>
              </a:lnSpc>
              <a:spcAft>
                <a:spcPts val="800"/>
              </a:spcAft>
            </a:pPr>
            <a:r>
              <a:rPr lang="en-US" sz="3500" b="1" dirty="0">
                <a:solidFill>
                  <a:srgbClr val="0C7238"/>
                </a:solidFill>
                <a:latin typeface="Tajawal Bold" panose="020B0604020202020204" charset="-78"/>
                <a:ea typeface="Calibri" panose="020F0502020204030204" pitchFamily="34" charset="0"/>
                <a:cs typeface="Tajawal Bold" panose="020B0604020202020204" charset="-78"/>
              </a:rPr>
              <a:t>6</a:t>
            </a: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  View Tab:</a:t>
            </a:r>
          </a:p>
        </p:txBody>
      </p:sp>
      <p:pic>
        <p:nvPicPr>
          <p:cNvPr id="9" name="Picture 8" descr="view tab in excel">
            <a:extLst>
              <a:ext uri="{FF2B5EF4-FFF2-40B4-BE49-F238E27FC236}">
                <a16:creationId xmlns:a16="http://schemas.microsoft.com/office/drawing/2014/main" id="{B809A6D1-9447-4381-0CFB-17B93249DBB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7339" b="28117"/>
          <a:stretch/>
        </p:blipFill>
        <p:spPr bwMode="auto">
          <a:xfrm>
            <a:off x="3581400" y="2840310"/>
            <a:ext cx="10206014" cy="2707447"/>
          </a:xfrm>
          <a:prstGeom prst="rect">
            <a:avLst/>
          </a:prstGeom>
          <a:noFill/>
          <a:ln>
            <a:noFill/>
          </a:ln>
        </p:spPr>
      </p:pic>
    </p:spTree>
    <p:extLst>
      <p:ext uri="{BB962C8B-B14F-4D97-AF65-F5344CB8AC3E}">
        <p14:creationId xmlns:p14="http://schemas.microsoft.com/office/powerpoint/2010/main" val="479836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210260" y="10047412"/>
            <a:ext cx="20369130" cy="3086100"/>
            <a:chOff x="0" y="0"/>
            <a:chExt cx="5364709" cy="812800"/>
          </a:xfrm>
        </p:grpSpPr>
        <p:sp>
          <p:nvSpPr>
            <p:cNvPr id="4" name="Freeform 4"/>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5" name="TextBox 5"/>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685800" y="190500"/>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3">
              <a:alphaModFix amt="2000"/>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13" name="TextBox 12">
            <a:extLst>
              <a:ext uri="{FF2B5EF4-FFF2-40B4-BE49-F238E27FC236}">
                <a16:creationId xmlns:a16="http://schemas.microsoft.com/office/drawing/2014/main" id="{0806EB1E-9DC3-AF13-76BC-841E9805C68D}"/>
              </a:ext>
            </a:extLst>
          </p:cNvPr>
          <p:cNvSpPr txBox="1"/>
          <p:nvPr/>
        </p:nvSpPr>
        <p:spPr>
          <a:xfrm>
            <a:off x="3048000" y="1811122"/>
            <a:ext cx="10371220" cy="668645"/>
          </a:xfrm>
          <a:prstGeom prst="rect">
            <a:avLst/>
          </a:prstGeom>
          <a:noFill/>
        </p:spPr>
        <p:txBody>
          <a:bodyPr wrap="square">
            <a:spAutoFit/>
          </a:bodyPr>
          <a:lstStyle/>
          <a:p>
            <a:pPr algn="ctr">
              <a:lnSpc>
                <a:spcPct val="107000"/>
              </a:lnSpc>
              <a:spcAft>
                <a:spcPts val="800"/>
              </a:spcAft>
            </a:pPr>
            <a:r>
              <a:rPr lang="en-US" sz="3500" b="1" dirty="0">
                <a:solidFill>
                  <a:srgbClr val="0C7238"/>
                </a:solidFill>
                <a:latin typeface="Tajawal Bold" panose="020B0604020202020204" charset="-78"/>
                <a:ea typeface="Calibri" panose="020F0502020204030204" pitchFamily="34" charset="0"/>
                <a:cs typeface="Tajawal Bold" panose="020B0604020202020204" charset="-78"/>
              </a:rPr>
              <a:t>8</a:t>
            </a:r>
            <a:r>
              <a:rPr lang="en-US" sz="3500" b="1" dirty="0">
                <a:solidFill>
                  <a:srgbClr val="0C7238"/>
                </a:solidFill>
                <a:effectLst/>
                <a:latin typeface="Tajawal Bold" panose="020B0604020202020204" charset="-78"/>
                <a:ea typeface="Calibri" panose="020F0502020204030204" pitchFamily="34" charset="0"/>
                <a:cs typeface="Tajawal Bold" panose="020B0604020202020204" charset="-78"/>
              </a:rPr>
              <a:t>.  Developer Tab:</a:t>
            </a:r>
          </a:p>
        </p:txBody>
      </p:sp>
      <p:pic>
        <p:nvPicPr>
          <p:cNvPr id="14" name="Picture 13" descr="Developer Tab in Excel | Developer Tab Sections &amp; its Various Uses">
            <a:extLst>
              <a:ext uri="{FF2B5EF4-FFF2-40B4-BE49-F238E27FC236}">
                <a16:creationId xmlns:a16="http://schemas.microsoft.com/office/drawing/2014/main" id="{0B972B88-237C-2EC2-F60E-0D37A10156FF}"/>
              </a:ext>
            </a:extLst>
          </p:cNvPr>
          <p:cNvPicPr>
            <a:picLocks noChangeAspect="1"/>
          </p:cNvPicPr>
          <p:nvPr/>
        </p:nvPicPr>
        <p:blipFill rotWithShape="1">
          <a:blip r:embed="rId5">
            <a:extLst>
              <a:ext uri="{28A0092B-C50C-407E-A947-70E740481C1C}">
                <a14:useLocalDpi xmlns:a14="http://schemas.microsoft.com/office/drawing/2010/main" val="0"/>
              </a:ext>
            </a:extLst>
          </a:blip>
          <a:srcRect t="14756"/>
          <a:stretch/>
        </p:blipFill>
        <p:spPr bwMode="auto">
          <a:xfrm>
            <a:off x="3389299" y="3009900"/>
            <a:ext cx="9688622" cy="5254533"/>
          </a:xfrm>
          <a:prstGeom prst="rect">
            <a:avLst/>
          </a:prstGeom>
          <a:noFill/>
          <a:ln>
            <a:noFill/>
          </a:ln>
        </p:spPr>
      </p:pic>
    </p:spTree>
    <p:extLst>
      <p:ext uri="{BB962C8B-B14F-4D97-AF65-F5344CB8AC3E}">
        <p14:creationId xmlns:p14="http://schemas.microsoft.com/office/powerpoint/2010/main" val="86803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31048" y="3446461"/>
            <a:ext cx="15425903" cy="4255973"/>
          </a:xfrm>
          <a:prstGeom prst="rect">
            <a:avLst/>
          </a:prstGeom>
        </p:spPr>
        <p:txBody>
          <a:bodyPr wrap="square" lIns="0" tIns="0" rIns="0" bIns="0" rtlCol="0" anchor="t">
            <a:spAutoFit/>
          </a:bodyPr>
          <a:lstStyle/>
          <a:p>
            <a:pPr algn="ctr">
              <a:lnSpc>
                <a:spcPct val="150000"/>
              </a:lnSpc>
              <a:spcBef>
                <a:spcPct val="0"/>
              </a:spcBef>
            </a:pPr>
            <a:r>
              <a:rPr lang="ar-SA" sz="3750" b="1" dirty="0">
                <a:solidFill>
                  <a:srgbClr val="0C7238"/>
                </a:solidFill>
                <a:effectLst/>
                <a:latin typeface="Tajawal Bold" panose="020B0604020202020204" charset="-78"/>
                <a:ea typeface="Calibri" panose="020F0502020204030204" pitchFamily="34" charset="0"/>
                <a:cs typeface="Tajawal Bold" panose="020B0604020202020204" charset="-78"/>
              </a:rPr>
              <a:t>يُعتبر برنامج الأكسل من الأدوات الأساسية لإدارات وأقسام الشركات، مثل الإدارات المالية والموارد البشرية والإنتاج والمشتريات والمبيعات والتسويق وإدارة تكنولوجيا المعلومات. يتيح الأكسل استخدام ميزات متعددة تُسهِّل العمل اليومي وتساعد في تنظيم الأنشطة المالية والإدارية بشكلٍ أكثر فعالية وسهولة</a:t>
            </a:r>
            <a:endParaRPr lang="en-US" sz="3750" b="1" dirty="0">
              <a:solidFill>
                <a:srgbClr val="0C7238"/>
              </a:solidFill>
              <a:effectLst/>
              <a:latin typeface="Tajawal Bold" panose="020B0604020202020204" charset="-78"/>
              <a:ea typeface="Calibri" panose="020F0502020204030204" pitchFamily="34" charset="0"/>
              <a:cs typeface="Tajawal Bold" panose="020B0604020202020204" charset="-78"/>
            </a:endParaRPr>
          </a:p>
        </p:txBody>
      </p:sp>
      <p:sp>
        <p:nvSpPr>
          <p:cNvPr id="3" name="Freeform 3"/>
          <p:cNvSpPr/>
          <p:nvPr/>
        </p:nvSpPr>
        <p:spPr>
          <a:xfrm>
            <a:off x="0" y="744670"/>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2">
              <a:alphaModFix amt="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210260" y="10047412"/>
            <a:ext cx="20369130" cy="3086100"/>
            <a:chOff x="0" y="0"/>
            <a:chExt cx="5364709" cy="812800"/>
          </a:xfrm>
        </p:grpSpPr>
        <p:sp>
          <p:nvSpPr>
            <p:cNvPr id="5" name="Freeform 5"/>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6" name="TextBox 6"/>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6861"/>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2">
              <a:alphaModFix amt="2000"/>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210260" y="10047412"/>
            <a:ext cx="20369130" cy="3086100"/>
            <a:chOff x="0" y="0"/>
            <a:chExt cx="5364709" cy="812800"/>
          </a:xfrm>
        </p:grpSpPr>
        <p:sp>
          <p:nvSpPr>
            <p:cNvPr id="5" name="Freeform 5"/>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6" name="TextBox 6"/>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8">
            <a:extLst>
              <a:ext uri="{FF2B5EF4-FFF2-40B4-BE49-F238E27FC236}">
                <a16:creationId xmlns:a16="http://schemas.microsoft.com/office/drawing/2014/main" id="{D468CBBC-2518-014D-A0D0-5891962624C3}"/>
              </a:ext>
            </a:extLst>
          </p:cNvPr>
          <p:cNvSpPr txBox="1"/>
          <p:nvPr/>
        </p:nvSpPr>
        <p:spPr>
          <a:xfrm>
            <a:off x="1370722" y="2969347"/>
            <a:ext cx="15546555" cy="4348306"/>
          </a:xfrm>
          <a:prstGeom prst="rect">
            <a:avLst/>
          </a:prstGeom>
          <a:noFill/>
        </p:spPr>
        <p:txBody>
          <a:bodyPr wrap="square">
            <a:spAutoFit/>
          </a:bodyPr>
          <a:lstStyle/>
          <a:p>
            <a:pPr algn="ctr">
              <a:lnSpc>
                <a:spcPct val="150000"/>
              </a:lnSpc>
              <a:spcBef>
                <a:spcPct val="0"/>
              </a:spcBef>
            </a:pPr>
            <a:r>
              <a:rPr lang="ar-SA" sz="3750" b="1" dirty="0">
                <a:solidFill>
                  <a:srgbClr val="0C7238"/>
                </a:solidFill>
                <a:effectLst/>
                <a:latin typeface="Tajawal Bold" panose="020B0604020202020204" charset="-78"/>
                <a:ea typeface="Calibri" panose="020F0502020204030204" pitchFamily="34" charset="0"/>
                <a:cs typeface="Tajawal Bold" panose="020B0604020202020204" charset="-78"/>
              </a:rPr>
              <a:t>هذه الدورة التدريبية تهدف إلى تعزيز المهارات الأساسية في استخدام الأكسل للمبتدئين، كمرحلة أولى نحو اكتساب مهارات متقدمة في البرنامج. خلال الدورة، سيتعلم المشاركون كيفية استخدام المعادلات وتطوير التقارير البسيطة باستخدام بيانات وأمثلة من الشركات الفعلية، مما يساعدهم على تطبيق المهارات اليومية في مجال عملهم</a:t>
            </a:r>
            <a:r>
              <a:rPr lang="en-US" sz="3750" b="1" dirty="0">
                <a:solidFill>
                  <a:srgbClr val="0C7238"/>
                </a:solidFill>
                <a:effectLst/>
                <a:latin typeface="Tajawal Bold" panose="020B0604020202020204" charset="-78"/>
                <a:ea typeface="Calibri" panose="020F0502020204030204" pitchFamily="34" charset="0"/>
                <a:cs typeface="Tajawal Bold" panose="020B0604020202020204" charset="-78"/>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6861"/>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2">
              <a:alphaModFix amt="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066800" y="2552700"/>
            <a:ext cx="15565605" cy="5937523"/>
          </a:xfrm>
          <a:prstGeom prst="rect">
            <a:avLst/>
          </a:prstGeom>
        </p:spPr>
        <p:txBody>
          <a:bodyPr wrap="square" lIns="0" tIns="0" rIns="0" bIns="0" rtlCol="0" anchor="t">
            <a:spAutoFit/>
          </a:bodyPr>
          <a:lstStyle/>
          <a:p>
            <a:pPr algn="r" rtl="1">
              <a:spcAft>
                <a:spcPts val="800"/>
              </a:spcAft>
            </a:pPr>
            <a:r>
              <a:rPr lang="ar-SA" sz="3750" b="1" dirty="0">
                <a:solidFill>
                  <a:srgbClr val="0C7238"/>
                </a:solidFill>
                <a:effectLst/>
                <a:latin typeface="Tajawal Bold" panose="020B0604020202020204" charset="-78"/>
                <a:ea typeface="Calibri" panose="020F0502020204030204" pitchFamily="34" charset="0"/>
                <a:cs typeface="Tajawal Bold" panose="020B0604020202020204" charset="-78"/>
              </a:rPr>
              <a:t>تستخدم الأكسل في الأقسام المختلفة بالشركة على النحو التالي</a:t>
            </a:r>
            <a:r>
              <a:rPr lang="en-US" sz="3750" b="1" dirty="0">
                <a:solidFill>
                  <a:srgbClr val="0C7238"/>
                </a:solidFill>
                <a:effectLst/>
                <a:latin typeface="Tajawal Bold" panose="020B0604020202020204" charset="-78"/>
                <a:ea typeface="Calibri" panose="020F0502020204030204" pitchFamily="34" charset="0"/>
                <a:cs typeface="Tajawal Bold" panose="020B0604020202020204" charset="-78"/>
              </a:rPr>
              <a:t>:</a:t>
            </a:r>
          </a:p>
          <a:p>
            <a:pPr marL="457200" indent="-457200" algn="r" rtl="1">
              <a:spcAft>
                <a:spcPts val="800"/>
              </a:spcAft>
              <a:buFont typeface="Arial" panose="020B0604020202020204" pitchFamily="34" charset="0"/>
              <a:buChar char="•"/>
            </a:pPr>
            <a:r>
              <a:rPr lang="ar-SA" sz="3500" b="1" dirty="0">
                <a:effectLst/>
                <a:latin typeface="Tajawal Bold" panose="020B0604020202020204" charset="-78"/>
                <a:ea typeface="Calibri" panose="020F0502020204030204" pitchFamily="34" charset="0"/>
                <a:cs typeface="Tajawal Bold" panose="020B0604020202020204" charset="-78"/>
              </a:rPr>
              <a:t>الإدارات: </a:t>
            </a:r>
            <a:r>
              <a:rPr lang="ar-SA" sz="3500" b="1" dirty="0">
                <a:effectLst/>
                <a:latin typeface="Tajawal" panose="020B0604020202020204" charset="-78"/>
                <a:ea typeface="Calibri" panose="020F0502020204030204" pitchFamily="34" charset="0"/>
                <a:cs typeface="Tajawal" panose="020B0604020202020204" charset="-78"/>
              </a:rPr>
              <a:t>يمكن لإدارة الشركة استخدام الأكسل لقراءة البيانات وتحليلها، ودراسة الآليات اللازمة لتطوير العمل وتحديد مؤشرات الأداء الرئيسية</a:t>
            </a:r>
            <a:r>
              <a:rPr lang="en-US" sz="3500" b="1" dirty="0">
                <a:effectLst/>
                <a:latin typeface="Tajawal" panose="020B0604020202020204" charset="-78"/>
                <a:ea typeface="Calibri" panose="020F0502020204030204" pitchFamily="34" charset="0"/>
                <a:cs typeface="Tajawal" panose="020B0604020202020204" charset="-78"/>
              </a:rPr>
              <a:t> (KPIs)</a:t>
            </a:r>
            <a:r>
              <a:rPr lang="ar-SA" sz="3500" b="1" dirty="0">
                <a:latin typeface="Tajawal" panose="020B0604020202020204" charset="-78"/>
                <a:ea typeface="Calibri" panose="020F0502020204030204" pitchFamily="34" charset="0"/>
                <a:cs typeface="Tajawal" panose="020B0604020202020204" charset="-78"/>
              </a:rPr>
              <a:t> </a:t>
            </a:r>
            <a:r>
              <a:rPr lang="en-US" sz="3500" b="1" dirty="0">
                <a:effectLst/>
                <a:latin typeface="Tajawal" panose="020B0604020202020204" charset="-78"/>
                <a:ea typeface="Calibri" panose="020F0502020204030204" pitchFamily="34" charset="0"/>
                <a:cs typeface="Tajawal" panose="020B0604020202020204" charset="-78"/>
              </a:rPr>
              <a:t>.</a:t>
            </a:r>
            <a:endParaRPr lang="ar-SA" sz="3500" b="1" dirty="0">
              <a:effectLst/>
              <a:latin typeface="Tajawal" panose="020B0604020202020204" charset="-78"/>
              <a:ea typeface="Calibri" panose="020F0502020204030204" pitchFamily="34" charset="0"/>
              <a:cs typeface="Tajawal" panose="020B0604020202020204" charset="-78"/>
            </a:endParaRPr>
          </a:p>
          <a:p>
            <a:pPr marL="457200" indent="-457200" algn="r" rtl="1">
              <a:spcAft>
                <a:spcPts val="800"/>
              </a:spcAft>
              <a:buFont typeface="Arial" panose="020B0604020202020204" pitchFamily="34" charset="0"/>
              <a:buChar char="•"/>
            </a:pPr>
            <a:endParaRPr lang="en-US" sz="3500" b="1" dirty="0">
              <a:effectLst/>
              <a:latin typeface="Tajawal" panose="020B0604020202020204" charset="-78"/>
              <a:ea typeface="Calibri" panose="020F0502020204030204" pitchFamily="34" charset="0"/>
              <a:cs typeface="Tajawal" panose="020B0604020202020204" charset="-78"/>
            </a:endParaRPr>
          </a:p>
          <a:p>
            <a:pPr marL="457200" indent="-457200" algn="r" rtl="1">
              <a:spcAft>
                <a:spcPts val="800"/>
              </a:spcAft>
              <a:buFont typeface="Arial" panose="020B0604020202020204" pitchFamily="34" charset="0"/>
              <a:buChar char="•"/>
            </a:pPr>
            <a:r>
              <a:rPr lang="ar-SA" sz="3500" b="1" dirty="0">
                <a:effectLst/>
                <a:latin typeface="Tajawal Bold" panose="020B0604020202020204" charset="-78"/>
                <a:ea typeface="Calibri" panose="020F0502020204030204" pitchFamily="34" charset="0"/>
                <a:cs typeface="Tajawal Bold" panose="020B0604020202020204" charset="-78"/>
              </a:rPr>
              <a:t>قسم الموارد البشرية: </a:t>
            </a:r>
            <a:r>
              <a:rPr lang="ar-SA" sz="3500" b="1" dirty="0">
                <a:effectLst/>
                <a:latin typeface="Tajawal" panose="020B0604020202020204" charset="-78"/>
                <a:ea typeface="Calibri" panose="020F0502020204030204" pitchFamily="34" charset="0"/>
                <a:cs typeface="Tajawal" panose="020B0604020202020204" charset="-78"/>
              </a:rPr>
              <a:t>يُمكن استخدام الأكسل لإدارة وتحليل أداء الشركة وتطوير الموظفين لتحقيق أفضل أداء ممكن داخل العمل</a:t>
            </a:r>
            <a:r>
              <a:rPr lang="en-US" sz="3500" b="1" dirty="0">
                <a:effectLst/>
                <a:latin typeface="Tajawal" panose="020B0604020202020204" charset="-78"/>
                <a:ea typeface="Calibri" panose="020F0502020204030204" pitchFamily="34" charset="0"/>
                <a:cs typeface="Tajawal" panose="020B0604020202020204" charset="-78"/>
              </a:rPr>
              <a:t>.</a:t>
            </a:r>
            <a:endParaRPr lang="ar-SA" sz="3500" b="1" dirty="0">
              <a:effectLst/>
              <a:latin typeface="Tajawal" panose="020B0604020202020204" charset="-78"/>
              <a:ea typeface="Calibri" panose="020F0502020204030204" pitchFamily="34" charset="0"/>
              <a:cs typeface="Tajawal" panose="020B0604020202020204" charset="-78"/>
            </a:endParaRPr>
          </a:p>
          <a:p>
            <a:pPr marL="457200" indent="-457200" algn="r" rtl="1">
              <a:spcAft>
                <a:spcPts val="800"/>
              </a:spcAft>
              <a:buFont typeface="Arial" panose="020B0604020202020204" pitchFamily="34" charset="0"/>
              <a:buChar char="•"/>
            </a:pPr>
            <a:endParaRPr lang="en-US" sz="3500" b="1" dirty="0">
              <a:effectLst/>
              <a:latin typeface="Tajawal Bold" panose="020B0604020202020204" charset="-78"/>
              <a:ea typeface="Calibri" panose="020F0502020204030204" pitchFamily="34" charset="0"/>
              <a:cs typeface="Tajawal Bold" panose="020B0604020202020204" charset="-78"/>
            </a:endParaRPr>
          </a:p>
          <a:p>
            <a:pPr marL="457200" indent="-457200" algn="r" rtl="1">
              <a:spcAft>
                <a:spcPts val="800"/>
              </a:spcAft>
              <a:buFont typeface="Arial" panose="020B0604020202020204" pitchFamily="34" charset="0"/>
              <a:buChar char="•"/>
            </a:pPr>
            <a:r>
              <a:rPr lang="ar-SA" sz="3500" b="1" dirty="0">
                <a:effectLst/>
                <a:latin typeface="Tajawal Bold" panose="020B0604020202020204" charset="-78"/>
                <a:ea typeface="Calibri" panose="020F0502020204030204" pitchFamily="34" charset="0"/>
                <a:cs typeface="Tajawal Bold" panose="020B0604020202020204" charset="-78"/>
              </a:rPr>
              <a:t>المبيعات: </a:t>
            </a:r>
            <a:r>
              <a:rPr lang="ar-SA" sz="3500" b="1" dirty="0">
                <a:effectLst/>
                <a:latin typeface="Tajawal" panose="020B0604020202020204" charset="-78"/>
                <a:ea typeface="Calibri" panose="020F0502020204030204" pitchFamily="34" charset="0"/>
                <a:cs typeface="Tajawal" panose="020B0604020202020204" charset="-78"/>
              </a:rPr>
              <a:t>يُعتبر الأكسل أحد الأدوات الضرورية لموظفي التسويق لتحليل سوق العمل وتحديد احتياجات السوق وتحديد أهداف العمل لتحقيق أفضل النتائج وزيادة عدد العملاء</a:t>
            </a:r>
            <a:r>
              <a:rPr lang="en-US" sz="3500" b="1" dirty="0">
                <a:effectLst/>
                <a:latin typeface="Tajawal" panose="020B0604020202020204" charset="-78"/>
                <a:ea typeface="Calibri" panose="020F0502020204030204" pitchFamily="34" charset="0"/>
                <a:cs typeface="Tajawal" panose="020B0604020202020204" charset="-78"/>
              </a:rPr>
              <a:t>.</a:t>
            </a:r>
          </a:p>
        </p:txBody>
      </p:sp>
      <p:grpSp>
        <p:nvGrpSpPr>
          <p:cNvPr id="4" name="Group 4"/>
          <p:cNvGrpSpPr/>
          <p:nvPr/>
        </p:nvGrpSpPr>
        <p:grpSpPr>
          <a:xfrm>
            <a:off x="-1210260" y="10047412"/>
            <a:ext cx="20369130" cy="3086100"/>
            <a:chOff x="0" y="0"/>
            <a:chExt cx="5364709" cy="812800"/>
          </a:xfrm>
        </p:grpSpPr>
        <p:sp>
          <p:nvSpPr>
            <p:cNvPr id="5" name="Freeform 5"/>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6" name="TextBox 6"/>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6861"/>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2">
              <a:alphaModFix amt="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838200" y="2034571"/>
            <a:ext cx="15794205" cy="6437660"/>
          </a:xfrm>
          <a:prstGeom prst="rect">
            <a:avLst/>
          </a:prstGeom>
        </p:spPr>
        <p:txBody>
          <a:bodyPr wrap="square" lIns="0" tIns="0" rIns="0" bIns="0" rtlCol="0" anchor="t">
            <a:spAutoFit/>
          </a:bodyPr>
          <a:lstStyle/>
          <a:p>
            <a:pPr marL="457200" indent="-457200" algn="r" rtl="1">
              <a:spcAft>
                <a:spcPts val="800"/>
              </a:spcAft>
              <a:buFont typeface="Arial" panose="020B0604020202020204" pitchFamily="34" charset="0"/>
              <a:buChar char="•"/>
            </a:pPr>
            <a:endParaRPr lang="en-US" sz="3500" b="1" dirty="0">
              <a:effectLst/>
              <a:latin typeface="Tajawal Bold" panose="020B0604020202020204" charset="-78"/>
              <a:ea typeface="Calibri" panose="020F0502020204030204" pitchFamily="34" charset="0"/>
              <a:cs typeface="Tajawal Bold" panose="020B0604020202020204" charset="-78"/>
            </a:endParaRPr>
          </a:p>
          <a:p>
            <a:pPr marL="457200" indent="-457200" algn="r" rtl="1">
              <a:spcAft>
                <a:spcPts val="800"/>
              </a:spcAft>
              <a:buFont typeface="Arial" panose="020B0604020202020204" pitchFamily="34" charset="0"/>
              <a:buChar char="•"/>
            </a:pPr>
            <a:r>
              <a:rPr lang="ar-SA" sz="3500" b="1" dirty="0">
                <a:effectLst/>
                <a:latin typeface="Tajawal Bold" panose="020B0604020202020204" charset="-78"/>
                <a:ea typeface="Calibri" panose="020F0502020204030204" pitchFamily="34" charset="0"/>
                <a:cs typeface="Tajawal Bold" panose="020B0604020202020204" charset="-78"/>
              </a:rPr>
              <a:t>التسويق</a:t>
            </a:r>
            <a:r>
              <a:rPr lang="ar-SA" sz="3500" b="1" dirty="0">
                <a:effectLst/>
                <a:latin typeface="Tajawal" panose="020B0604020202020204" charset="-78"/>
                <a:ea typeface="Calibri" panose="020F0502020204030204" pitchFamily="34" charset="0"/>
                <a:cs typeface="Tajawal" panose="020B0604020202020204" charset="-78"/>
              </a:rPr>
              <a:t>: يُستخدم الأكسل في تحليل مبيعات السنوات السابقة ووضع أهداف التسويق للسنوات المقبلة، مما يساعد موظفي التسويق في استعراض التحليلات والتقارير المرتبطة بالمبيعات بشكلٍ فعّال</a:t>
            </a:r>
            <a:r>
              <a:rPr lang="en-US" sz="3500" b="1" dirty="0">
                <a:effectLst/>
                <a:latin typeface="Tajawal" panose="020B0604020202020204" charset="-78"/>
                <a:ea typeface="Calibri" panose="020F0502020204030204" pitchFamily="34" charset="0"/>
                <a:cs typeface="Tajawal" panose="020B0604020202020204" charset="-78"/>
              </a:rPr>
              <a:t>.</a:t>
            </a:r>
            <a:endParaRPr lang="ar-SA" sz="3500" b="1" dirty="0">
              <a:effectLst/>
              <a:latin typeface="Tajawal" panose="020B0604020202020204" charset="-78"/>
              <a:ea typeface="Calibri" panose="020F0502020204030204" pitchFamily="34" charset="0"/>
              <a:cs typeface="Tajawal" panose="020B0604020202020204" charset="-78"/>
            </a:endParaRPr>
          </a:p>
          <a:p>
            <a:pPr marL="457200" indent="-457200" algn="r" rtl="1">
              <a:spcAft>
                <a:spcPts val="800"/>
              </a:spcAft>
              <a:buFont typeface="Arial" panose="020B0604020202020204" pitchFamily="34" charset="0"/>
              <a:buChar char="•"/>
            </a:pPr>
            <a:endParaRPr lang="en-US" sz="3500" b="1" dirty="0">
              <a:effectLst/>
              <a:latin typeface="Tajawal Bold" panose="020B0604020202020204" charset="-78"/>
              <a:ea typeface="Calibri" panose="020F0502020204030204" pitchFamily="34" charset="0"/>
              <a:cs typeface="Tajawal Bold" panose="020B0604020202020204" charset="-78"/>
            </a:endParaRPr>
          </a:p>
          <a:p>
            <a:pPr marL="457200" indent="-457200" algn="r" rtl="1">
              <a:spcAft>
                <a:spcPts val="800"/>
              </a:spcAft>
              <a:buFont typeface="Arial" panose="020B0604020202020204" pitchFamily="34" charset="0"/>
              <a:buChar char="•"/>
            </a:pPr>
            <a:r>
              <a:rPr lang="en-US" sz="3500" b="1" dirty="0">
                <a:effectLst/>
                <a:latin typeface="Tajawal Bold" panose="020B0604020202020204" charset="-78"/>
                <a:ea typeface="Calibri" panose="020F0502020204030204" pitchFamily="34" charset="0"/>
                <a:cs typeface="Tajawal Bold" panose="020B0604020202020204" charset="-78"/>
              </a:rPr>
              <a:t>- </a:t>
            </a:r>
            <a:r>
              <a:rPr lang="ar-SA" sz="3500" b="1" dirty="0">
                <a:effectLst/>
                <a:latin typeface="Tajawal Bold" panose="020B0604020202020204" charset="-78"/>
                <a:ea typeface="Calibri" panose="020F0502020204030204" pitchFamily="34" charset="0"/>
                <a:cs typeface="Tajawal Bold" panose="020B0604020202020204" charset="-78"/>
              </a:rPr>
              <a:t>إدارة تكنولوجيا المعلومات</a:t>
            </a:r>
            <a:r>
              <a:rPr lang="en-US" sz="3500" b="1" dirty="0">
                <a:effectLst/>
                <a:latin typeface="Tajawal Bold" panose="020B0604020202020204" charset="-78"/>
                <a:ea typeface="Calibri" panose="020F0502020204030204" pitchFamily="34" charset="0"/>
                <a:cs typeface="Tajawal Bold" panose="020B0604020202020204" charset="-78"/>
              </a:rPr>
              <a:t> :(IT) </a:t>
            </a:r>
            <a:r>
              <a:rPr lang="ar-SA" sz="3500" b="1" dirty="0">
                <a:effectLst/>
                <a:latin typeface="Tajawal" panose="020B0604020202020204" charset="-78"/>
                <a:ea typeface="Calibri" panose="020F0502020204030204" pitchFamily="34" charset="0"/>
                <a:cs typeface="Tajawal" panose="020B0604020202020204" charset="-78"/>
              </a:rPr>
              <a:t>يمكن لقسم تكنولوجيا المعلومات استخدام الأكسل لتحليل الأحداث اليومية وإدارة المخاطر المتعلقة بأمن المعلومات وتحديد الخطط المستقبلية والميزانية الخاصة بالقسم</a:t>
            </a:r>
            <a:r>
              <a:rPr lang="en-US" sz="3500" b="1" dirty="0">
                <a:effectLst/>
                <a:latin typeface="Tajawal" panose="020B0604020202020204" charset="-78"/>
                <a:ea typeface="Calibri" panose="020F0502020204030204" pitchFamily="34" charset="0"/>
                <a:cs typeface="Tajawal" panose="020B0604020202020204" charset="-78"/>
              </a:rPr>
              <a:t>.</a:t>
            </a:r>
          </a:p>
          <a:p>
            <a:pPr algn="r" rtl="1">
              <a:spcAft>
                <a:spcPts val="800"/>
              </a:spcAft>
            </a:pPr>
            <a:endParaRPr lang="en-US" sz="3500" b="1" dirty="0">
              <a:effectLst/>
              <a:latin typeface="Tajawal Bold" panose="020B0604020202020204" charset="-78"/>
              <a:ea typeface="Calibri" panose="020F0502020204030204" pitchFamily="34" charset="0"/>
              <a:cs typeface="Tajawal Bold" panose="020B0604020202020204" charset="-78"/>
            </a:endParaRPr>
          </a:p>
          <a:p>
            <a:pPr marL="457200" indent="-457200" algn="r" rtl="1">
              <a:spcAft>
                <a:spcPts val="800"/>
              </a:spcAft>
              <a:buFont typeface="Arial" panose="020B0604020202020204" pitchFamily="34" charset="0"/>
              <a:buChar char="•"/>
            </a:pPr>
            <a:r>
              <a:rPr lang="ar-SA" sz="3500" b="1" dirty="0">
                <a:effectLst/>
                <a:latin typeface="Tajawal Bold" panose="020B0604020202020204" charset="-78"/>
                <a:ea typeface="Calibri" panose="020F0502020204030204" pitchFamily="34" charset="0"/>
                <a:cs typeface="Tajawal Bold" panose="020B0604020202020204" charset="-78"/>
              </a:rPr>
              <a:t>الأقسام المالية: </a:t>
            </a:r>
            <a:r>
              <a:rPr lang="ar-SA" sz="3500" b="1" dirty="0">
                <a:effectLst/>
                <a:latin typeface="Tajawal" panose="020B0604020202020204" charset="-78"/>
                <a:ea typeface="Calibri" panose="020F0502020204030204" pitchFamily="34" charset="0"/>
                <a:cs typeface="Tajawal" panose="020B0604020202020204" charset="-78"/>
              </a:rPr>
              <a:t>يُمكن لإدارات الأقسام المالية استخدام الأكسل لتحديد الوضع المالي للشركة وتحليل الخطط المالية للمستقبل وإدارة المصاريف وزيادة الأرباح</a:t>
            </a:r>
            <a:r>
              <a:rPr lang="en-US" sz="3500" b="1" dirty="0">
                <a:effectLst/>
                <a:latin typeface="Tajawal" panose="020B0604020202020204" charset="-78"/>
                <a:ea typeface="Calibri" panose="020F0502020204030204" pitchFamily="34" charset="0"/>
                <a:cs typeface="Tajawal" panose="020B0604020202020204" charset="-78"/>
              </a:rPr>
              <a:t>.</a:t>
            </a:r>
          </a:p>
        </p:txBody>
      </p:sp>
      <p:grpSp>
        <p:nvGrpSpPr>
          <p:cNvPr id="4" name="Group 4"/>
          <p:cNvGrpSpPr/>
          <p:nvPr/>
        </p:nvGrpSpPr>
        <p:grpSpPr>
          <a:xfrm>
            <a:off x="-1210260" y="10047412"/>
            <a:ext cx="20369130" cy="3086100"/>
            <a:chOff x="0" y="0"/>
            <a:chExt cx="5364709" cy="812800"/>
          </a:xfrm>
        </p:grpSpPr>
        <p:sp>
          <p:nvSpPr>
            <p:cNvPr id="5" name="Freeform 5"/>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6" name="TextBox 6"/>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Tree>
    <p:extLst>
      <p:ext uri="{BB962C8B-B14F-4D97-AF65-F5344CB8AC3E}">
        <p14:creationId xmlns:p14="http://schemas.microsoft.com/office/powerpoint/2010/main" val="259212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6861"/>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2">
              <a:alphaModFix amt="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2381777" y="4323725"/>
            <a:ext cx="13185056" cy="1639551"/>
          </a:xfrm>
          <a:prstGeom prst="rect">
            <a:avLst/>
          </a:prstGeom>
        </p:spPr>
        <p:txBody>
          <a:bodyPr lIns="0" tIns="0" rIns="0" bIns="0" rtlCol="0" anchor="t">
            <a:spAutoFit/>
          </a:bodyPr>
          <a:lstStyle/>
          <a:p>
            <a:pPr marL="0" lvl="0" indent="0" algn="ctr">
              <a:lnSpc>
                <a:spcPts val="6509"/>
              </a:lnSpc>
              <a:spcBef>
                <a:spcPct val="0"/>
              </a:spcBef>
            </a:pPr>
            <a:r>
              <a:rPr lang="ar-SA" sz="4700" b="1" u="none" strike="noStrike" dirty="0">
                <a:solidFill>
                  <a:srgbClr val="0C7238"/>
                </a:solidFill>
                <a:latin typeface="Tajawal Bold" panose="020B0604020202020204" charset="-78"/>
                <a:cs typeface="Tajawal Bold" panose="020B0604020202020204" charset="-78"/>
              </a:rPr>
              <a:t>الدرس الأ</a:t>
            </a:r>
            <a:r>
              <a:rPr lang="ar-SA" sz="4700" b="1" dirty="0">
                <a:solidFill>
                  <a:srgbClr val="0C7238"/>
                </a:solidFill>
                <a:latin typeface="Tajawal Bold" panose="020B0604020202020204" charset="-78"/>
                <a:cs typeface="Tajawal Bold" panose="020B0604020202020204" charset="-78"/>
              </a:rPr>
              <a:t>ول</a:t>
            </a:r>
            <a:endParaRPr lang="en-US" sz="4700" b="1" dirty="0">
              <a:solidFill>
                <a:srgbClr val="0C7238"/>
              </a:solidFill>
              <a:latin typeface="Tajawal Bold" panose="020B0604020202020204" charset="-78"/>
              <a:cs typeface="Tajawal Bold" panose="020B0604020202020204" charset="-78"/>
            </a:endParaRPr>
          </a:p>
          <a:p>
            <a:pPr marL="0" lvl="0" indent="0" algn="ctr">
              <a:lnSpc>
                <a:spcPts val="6509"/>
              </a:lnSpc>
              <a:spcBef>
                <a:spcPct val="0"/>
              </a:spcBef>
            </a:pPr>
            <a:r>
              <a:rPr lang="ar-SA" sz="4700" b="1" u="none" strike="noStrike" dirty="0">
                <a:solidFill>
                  <a:srgbClr val="0C7238"/>
                </a:solidFill>
                <a:latin typeface="Tajawal Bold" panose="020B0604020202020204" charset="-78"/>
                <a:cs typeface="Tajawal Bold" panose="020B0604020202020204" charset="-78"/>
              </a:rPr>
              <a:t>أساسيات الاكسل – شريط الأوامر</a:t>
            </a:r>
            <a:endParaRPr lang="en-US" sz="4700" b="1" u="none" strike="noStrike" dirty="0">
              <a:solidFill>
                <a:srgbClr val="0C7238"/>
              </a:solidFill>
              <a:latin typeface="Tajawal Bold" panose="020B0604020202020204" charset="-78"/>
              <a:cs typeface="Tajawal Bold" panose="020B0604020202020204" charset="-78"/>
            </a:endParaRPr>
          </a:p>
        </p:txBody>
      </p:sp>
      <p:grpSp>
        <p:nvGrpSpPr>
          <p:cNvPr id="4" name="Group 4"/>
          <p:cNvGrpSpPr/>
          <p:nvPr/>
        </p:nvGrpSpPr>
        <p:grpSpPr>
          <a:xfrm>
            <a:off x="-1210260" y="10047412"/>
            <a:ext cx="20369130" cy="3086100"/>
            <a:chOff x="0" y="0"/>
            <a:chExt cx="5364709" cy="812800"/>
          </a:xfrm>
        </p:grpSpPr>
        <p:sp>
          <p:nvSpPr>
            <p:cNvPr id="5" name="Freeform 5"/>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6" name="TextBox 6"/>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6861"/>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2">
              <a:alphaModFix amt="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2057400" y="5360419"/>
            <a:ext cx="14478000" cy="5041765"/>
          </a:xfrm>
          <a:prstGeom prst="rect">
            <a:avLst/>
          </a:prstGeom>
        </p:spPr>
        <p:txBody>
          <a:bodyPr wrap="square" lIns="0" tIns="0" rIns="0" bIns="0" rtlCol="0" anchor="t">
            <a:spAutoFit/>
          </a:bodyPr>
          <a:lstStyle/>
          <a:p>
            <a:pPr>
              <a:spcBef>
                <a:spcPts val="600"/>
              </a:spcBef>
              <a:spcAft>
                <a:spcPts val="800"/>
              </a:spcAft>
            </a:pPr>
            <a:r>
              <a:rPr lang="en-US" sz="3750" dirty="0">
                <a:effectLst/>
                <a:latin typeface="Tajawal Bold" panose="020B0604020202020204" charset="-78"/>
                <a:ea typeface="Calibri" panose="020F0502020204030204" pitchFamily="34" charset="0"/>
                <a:cs typeface="Tajawal Bold" panose="020B0604020202020204" charset="-78"/>
              </a:rPr>
              <a:t>The ribbon in Excel is a key component of the user interface, providing access to various commands and tools organized into tabs and groups. Here are some basics about the Excel ribbon</a:t>
            </a:r>
            <a:r>
              <a:rPr lang="ar-SA" sz="3750" dirty="0">
                <a:effectLst/>
                <a:latin typeface="Tajawal Bold" panose="020B0604020202020204" charset="-78"/>
                <a:ea typeface="Calibri" panose="020F0502020204030204" pitchFamily="34" charset="0"/>
                <a:cs typeface="Tajawal Bold" panose="020B0604020202020204" charset="-78"/>
              </a:rPr>
              <a:t>:</a:t>
            </a:r>
            <a:endParaRPr lang="en-US" sz="3750" dirty="0">
              <a:effectLst/>
              <a:latin typeface="Tajawal Bold" panose="020B0604020202020204" charset="-78"/>
              <a:ea typeface="Calibri" panose="020F0502020204030204" pitchFamily="34" charset="0"/>
              <a:cs typeface="Tajawal Bold" panose="020B0604020202020204" charset="-78"/>
            </a:endParaRPr>
          </a:p>
          <a:p>
            <a:pPr>
              <a:spcBef>
                <a:spcPts val="600"/>
              </a:spcBef>
              <a:spcAft>
                <a:spcPts val="800"/>
              </a:spcAft>
            </a:pPr>
            <a:endParaRPr lang="en-US" sz="3750" dirty="0">
              <a:latin typeface="Tajawal Bold" panose="020B0604020202020204" charset="-78"/>
              <a:ea typeface="Calibri" panose="020F0502020204030204" pitchFamily="34" charset="0"/>
              <a:cs typeface="Tajawal Bold" panose="020B0604020202020204" charset="-78"/>
            </a:endParaRPr>
          </a:p>
          <a:p>
            <a:pPr>
              <a:spcAft>
                <a:spcPts val="800"/>
              </a:spcAft>
            </a:pPr>
            <a:r>
              <a:rPr lang="en-US" sz="3750" b="1" dirty="0">
                <a:effectLst/>
                <a:latin typeface="Tajawal Bold" panose="020B0604020202020204" charset="-78"/>
                <a:ea typeface="Calibri" panose="020F0502020204030204" pitchFamily="34" charset="0"/>
                <a:cs typeface="Tajawal Bold" panose="020B0604020202020204" charset="-78"/>
              </a:rPr>
              <a:t>Tabs: </a:t>
            </a:r>
            <a:r>
              <a:rPr lang="en-US" sz="3750" dirty="0">
                <a:effectLst/>
                <a:latin typeface="Tajawal "/>
                <a:ea typeface="Calibri" panose="020F0502020204030204" pitchFamily="34" charset="0"/>
                <a:cs typeface="Tajawal Bold" panose="020B0604020202020204" charset="-78"/>
              </a:rPr>
              <a:t>The ribbon is divided into tabs, each representing a specific set of functions or tasks. Common tabs include Home, Insert, Page Layout, Formulas, Data, Review, and View</a:t>
            </a:r>
            <a:r>
              <a:rPr lang="ar-SA" sz="3750" dirty="0">
                <a:effectLst/>
                <a:latin typeface="Tajawal "/>
                <a:ea typeface="Calibri" panose="020F0502020204030204" pitchFamily="34" charset="0"/>
                <a:cs typeface="Tajawal Bold" panose="020B0604020202020204" charset="-78"/>
              </a:rPr>
              <a:t>.</a:t>
            </a:r>
            <a:endParaRPr lang="en-US" sz="3750" dirty="0">
              <a:effectLst/>
              <a:latin typeface="Tajawal "/>
              <a:ea typeface="Calibri" panose="020F0502020204030204" pitchFamily="34" charset="0"/>
              <a:cs typeface="Tajawal Bold" panose="020B0604020202020204" charset="-78"/>
            </a:endParaRPr>
          </a:p>
          <a:p>
            <a:pPr>
              <a:lnSpc>
                <a:spcPct val="107000"/>
              </a:lnSpc>
              <a:spcAft>
                <a:spcPts val="800"/>
              </a:spcAft>
            </a:pPr>
            <a:endParaRPr lang="en-US" sz="3750" dirty="0">
              <a:effectLst/>
              <a:latin typeface="Tajawal Bold" panose="020B0604020202020204" charset="-78"/>
              <a:ea typeface="Calibri" panose="020F0502020204030204" pitchFamily="34" charset="0"/>
              <a:cs typeface="Tajawal Bold" panose="020B0604020202020204" charset="-78"/>
            </a:endParaRPr>
          </a:p>
        </p:txBody>
      </p:sp>
      <p:grpSp>
        <p:nvGrpSpPr>
          <p:cNvPr id="4" name="Group 4"/>
          <p:cNvGrpSpPr/>
          <p:nvPr/>
        </p:nvGrpSpPr>
        <p:grpSpPr>
          <a:xfrm>
            <a:off x="-1210260" y="10047412"/>
            <a:ext cx="20369130" cy="3086100"/>
            <a:chOff x="0" y="0"/>
            <a:chExt cx="5364709" cy="812800"/>
          </a:xfrm>
        </p:grpSpPr>
        <p:sp>
          <p:nvSpPr>
            <p:cNvPr id="5" name="Freeform 5"/>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6" name="TextBox 6"/>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pic>
        <p:nvPicPr>
          <p:cNvPr id="8" name="Picture 7" descr="Excel Ribbon Expanded.. How to make it default view? - Microsoft Community">
            <a:extLst>
              <a:ext uri="{FF2B5EF4-FFF2-40B4-BE49-F238E27FC236}">
                <a16:creationId xmlns:a16="http://schemas.microsoft.com/office/drawing/2014/main" id="{39C5ADA7-3E10-2542-0E2F-68759825C41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75011" y="1934916"/>
            <a:ext cx="10830273" cy="32085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6861"/>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2">
              <a:alphaModFix amt="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725880" y="1913795"/>
            <a:ext cx="14836239" cy="9260227"/>
          </a:xfrm>
          <a:prstGeom prst="rect">
            <a:avLst/>
          </a:prstGeom>
        </p:spPr>
        <p:txBody>
          <a:bodyPr wrap="square" lIns="0" tIns="0" rIns="0" bIns="0" rtlCol="0" anchor="t">
            <a:spAutoFit/>
          </a:bodyPr>
          <a:lstStyle/>
          <a:p>
            <a:pPr>
              <a:lnSpc>
                <a:spcPct val="107000"/>
              </a:lnSpc>
              <a:spcAft>
                <a:spcPts val="800"/>
              </a:spcAft>
            </a:pPr>
            <a:r>
              <a:rPr lang="en-US" sz="3750" b="1" dirty="0">
                <a:effectLst/>
                <a:latin typeface="Tajawal Bold" panose="020B0604020202020204" charset="-78"/>
                <a:ea typeface="Calibri" panose="020F0502020204030204" pitchFamily="34" charset="0"/>
                <a:cs typeface="Tajawal Bold" panose="020B0604020202020204" charset="-78"/>
              </a:rPr>
              <a:t>Groups: </a:t>
            </a:r>
            <a:r>
              <a:rPr lang="en-US" sz="3750" b="1" dirty="0">
                <a:effectLst/>
                <a:latin typeface="Tajawal" panose="020B0604020202020204" charset="-78"/>
                <a:ea typeface="Calibri" panose="020F0502020204030204" pitchFamily="34" charset="0"/>
                <a:cs typeface="Tajawal" panose="020B0604020202020204" charset="-78"/>
              </a:rPr>
              <a:t>Each tab contains groups of related commands. For example, the Home tab typically includes groups like Clipboard, Font, Alignment, and Number</a:t>
            </a:r>
            <a:r>
              <a:rPr lang="ar-SA" sz="3750" b="1" dirty="0">
                <a:effectLst/>
                <a:latin typeface="Tajawal" panose="020B0604020202020204" charset="-78"/>
                <a:ea typeface="Calibri" panose="020F0502020204030204" pitchFamily="34" charset="0"/>
                <a:cs typeface="Tajawal" panose="020B0604020202020204" charset="-78"/>
              </a:rPr>
              <a:t>.</a:t>
            </a:r>
            <a:endParaRPr lang="en-US" sz="3750" b="1" dirty="0">
              <a:effectLst/>
              <a:latin typeface="Tajawal" panose="020B0604020202020204" charset="-78"/>
              <a:ea typeface="Calibri" panose="020F0502020204030204" pitchFamily="34" charset="0"/>
              <a:cs typeface="Tajawal" panose="020B0604020202020204" charset="-78"/>
            </a:endParaRPr>
          </a:p>
          <a:p>
            <a:pPr>
              <a:lnSpc>
                <a:spcPct val="107000"/>
              </a:lnSpc>
              <a:spcAft>
                <a:spcPts val="800"/>
              </a:spcAft>
            </a:pPr>
            <a:r>
              <a:rPr lang="en-US" sz="3750" b="1" dirty="0">
                <a:effectLst/>
                <a:latin typeface="Tajawal Bold" panose="020B0604020202020204" charset="-78"/>
                <a:ea typeface="Calibri" panose="020F0502020204030204" pitchFamily="34" charset="0"/>
                <a:cs typeface="Tajawal Bold" panose="020B0604020202020204" charset="-78"/>
              </a:rPr>
              <a:t> </a:t>
            </a:r>
          </a:p>
          <a:p>
            <a:pPr>
              <a:lnSpc>
                <a:spcPct val="107000"/>
              </a:lnSpc>
              <a:spcAft>
                <a:spcPts val="800"/>
              </a:spcAft>
            </a:pPr>
            <a:r>
              <a:rPr lang="en-US" sz="3750" b="1" dirty="0">
                <a:effectLst/>
                <a:latin typeface="Tajawal Bold" panose="020B0604020202020204" charset="-78"/>
                <a:ea typeface="Calibri" panose="020F0502020204030204" pitchFamily="34" charset="0"/>
                <a:cs typeface="Tajawal Bold" panose="020B0604020202020204" charset="-78"/>
              </a:rPr>
              <a:t>Commands: </a:t>
            </a:r>
            <a:r>
              <a:rPr lang="en-US" sz="3750" b="1" dirty="0">
                <a:effectLst/>
                <a:latin typeface="Tajawal" panose="020B0604020202020204" charset="-78"/>
                <a:ea typeface="Calibri" panose="020F0502020204030204" pitchFamily="34" charset="0"/>
                <a:cs typeface="Tajawal" panose="020B0604020202020204" charset="-78"/>
              </a:rPr>
              <a:t>Commands within groups are represented by buttons, drop-down lists, checkboxes, and other controls. These commands perform specific actions, such as formatting cells, inserting charts, or sorting data</a:t>
            </a:r>
            <a:r>
              <a:rPr lang="ar-SA" sz="3750" b="1" dirty="0">
                <a:effectLst/>
                <a:latin typeface="Tajawal" panose="020B0604020202020204" charset="-78"/>
                <a:ea typeface="Calibri" panose="020F0502020204030204" pitchFamily="34" charset="0"/>
                <a:cs typeface="Tajawal" panose="020B0604020202020204" charset="-78"/>
              </a:rPr>
              <a:t>.</a:t>
            </a:r>
            <a:endParaRPr lang="en-US" sz="3750" b="1" dirty="0">
              <a:effectLst/>
              <a:latin typeface="Tajawal" panose="020B0604020202020204" charset="-78"/>
              <a:ea typeface="Calibri" panose="020F0502020204030204" pitchFamily="34" charset="0"/>
              <a:cs typeface="Tajawal" panose="020B0604020202020204" charset="-78"/>
            </a:endParaRPr>
          </a:p>
          <a:p>
            <a:pPr>
              <a:lnSpc>
                <a:spcPct val="107000"/>
              </a:lnSpc>
              <a:spcAft>
                <a:spcPts val="800"/>
              </a:spcAft>
            </a:pPr>
            <a:endParaRPr lang="en-US" sz="3750" b="1" dirty="0">
              <a:effectLst/>
              <a:latin typeface="Tajawal" panose="020B0604020202020204" charset="-78"/>
              <a:ea typeface="Calibri" panose="020F0502020204030204" pitchFamily="34" charset="0"/>
              <a:cs typeface="Tajawal" panose="020B0604020202020204" charset="-78"/>
            </a:endParaRPr>
          </a:p>
          <a:p>
            <a:pPr>
              <a:lnSpc>
                <a:spcPct val="107000"/>
              </a:lnSpc>
              <a:spcAft>
                <a:spcPts val="800"/>
              </a:spcAft>
            </a:pPr>
            <a:r>
              <a:rPr lang="en-US" sz="3750" b="1" dirty="0">
                <a:effectLst/>
                <a:latin typeface="Tajawal Bold" panose="020B0604020202020204" charset="-78"/>
                <a:ea typeface="Calibri" panose="020F0502020204030204" pitchFamily="34" charset="0"/>
                <a:cs typeface="Tajawal Bold" panose="020B0604020202020204" charset="-78"/>
              </a:rPr>
              <a:t>Contextual Tabs: </a:t>
            </a:r>
            <a:r>
              <a:rPr lang="en-US" sz="3750" b="1" dirty="0">
                <a:effectLst/>
                <a:latin typeface="Tajawal" panose="020B0604020202020204" charset="-78"/>
                <a:ea typeface="Calibri" panose="020F0502020204030204" pitchFamily="34" charset="0"/>
                <a:cs typeface="Tajawal" panose="020B0604020202020204" charset="-78"/>
              </a:rPr>
              <a:t>In certain situations, additional tabs called contextual tabs may appear based on the selected object or task. These tabs contain commands relevant to the current context, providing a more focused set of tools</a:t>
            </a:r>
            <a:r>
              <a:rPr lang="ar-SA" sz="3750" b="1" dirty="0">
                <a:effectLst/>
                <a:latin typeface="Tajawal" panose="020B0604020202020204" charset="-78"/>
                <a:ea typeface="Calibri" panose="020F0502020204030204" pitchFamily="34" charset="0"/>
                <a:cs typeface="Tajawal" panose="020B0604020202020204" charset="-78"/>
              </a:rPr>
              <a:t>.</a:t>
            </a:r>
            <a:endParaRPr lang="en-US" sz="3750" b="1" dirty="0">
              <a:effectLst/>
              <a:latin typeface="Tajawal" panose="020B0604020202020204" charset="-78"/>
              <a:ea typeface="Calibri" panose="020F0502020204030204" pitchFamily="34" charset="0"/>
              <a:cs typeface="Tajawal" panose="020B0604020202020204" charset="-78"/>
            </a:endParaRPr>
          </a:p>
          <a:p>
            <a:pPr>
              <a:lnSpc>
                <a:spcPct val="107000"/>
              </a:lnSpc>
              <a:spcAft>
                <a:spcPts val="800"/>
              </a:spcAft>
            </a:pPr>
            <a:endParaRPr lang="en-US" sz="3750" b="1" dirty="0">
              <a:latin typeface="Tajawal" panose="020B0604020202020204" charset="-78"/>
              <a:ea typeface="Calibri" panose="020F0502020204030204" pitchFamily="34" charset="0"/>
              <a:cs typeface="Tajawal" panose="020B0604020202020204" charset="-78"/>
            </a:endParaRPr>
          </a:p>
          <a:p>
            <a:pPr>
              <a:lnSpc>
                <a:spcPct val="107000"/>
              </a:lnSpc>
              <a:spcAft>
                <a:spcPts val="800"/>
              </a:spcAft>
            </a:pPr>
            <a:endParaRPr lang="en-US" sz="3750" b="1" dirty="0">
              <a:effectLst/>
              <a:latin typeface="Tajawal" panose="020B0604020202020204" charset="-78"/>
              <a:ea typeface="Calibri" panose="020F0502020204030204" pitchFamily="34" charset="0"/>
              <a:cs typeface="Tajawal" panose="020B0604020202020204" charset="-78"/>
            </a:endParaRPr>
          </a:p>
        </p:txBody>
      </p:sp>
      <p:grpSp>
        <p:nvGrpSpPr>
          <p:cNvPr id="4" name="Group 4"/>
          <p:cNvGrpSpPr/>
          <p:nvPr/>
        </p:nvGrpSpPr>
        <p:grpSpPr>
          <a:xfrm>
            <a:off x="-1210260" y="10047412"/>
            <a:ext cx="20369130" cy="3086100"/>
            <a:chOff x="0" y="0"/>
            <a:chExt cx="5364709" cy="812800"/>
          </a:xfrm>
        </p:grpSpPr>
        <p:sp>
          <p:nvSpPr>
            <p:cNvPr id="5" name="Freeform 5"/>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6" name="TextBox 6"/>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76861"/>
            <a:ext cx="18288000" cy="11681460"/>
          </a:xfrm>
          <a:custGeom>
            <a:avLst/>
            <a:gdLst/>
            <a:ahLst/>
            <a:cxnLst/>
            <a:rect l="l" t="t" r="r" b="b"/>
            <a:pathLst>
              <a:path w="18288000" h="11681460">
                <a:moveTo>
                  <a:pt x="0" y="0"/>
                </a:moveTo>
                <a:lnTo>
                  <a:pt x="18288000" y="0"/>
                </a:lnTo>
                <a:lnTo>
                  <a:pt x="18288000" y="11681460"/>
                </a:lnTo>
                <a:lnTo>
                  <a:pt x="0" y="11681460"/>
                </a:lnTo>
                <a:lnTo>
                  <a:pt x="0" y="0"/>
                </a:lnTo>
                <a:close/>
              </a:path>
            </a:pathLst>
          </a:custGeom>
          <a:blipFill>
            <a:blip r:embed="rId2">
              <a:alphaModFix amt="2000"/>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638300" y="1811122"/>
            <a:ext cx="15011400" cy="8015015"/>
          </a:xfrm>
          <a:prstGeom prst="rect">
            <a:avLst/>
          </a:prstGeom>
        </p:spPr>
        <p:txBody>
          <a:bodyPr wrap="square" lIns="0" tIns="0" rIns="0" bIns="0" rtlCol="0" anchor="t">
            <a:spAutoFit/>
          </a:bodyPr>
          <a:lstStyle/>
          <a:p>
            <a:pPr>
              <a:spcAft>
                <a:spcPts val="800"/>
              </a:spcAft>
            </a:pPr>
            <a:r>
              <a:rPr lang="en-US" sz="3750" b="1" dirty="0">
                <a:effectLst/>
                <a:latin typeface="Tajawal Bold" panose="020B0604020202020204" charset="-78"/>
                <a:ea typeface="Calibri" panose="020F0502020204030204" pitchFamily="34" charset="0"/>
                <a:cs typeface="Tajawal Bold" panose="020B0604020202020204" charset="-78"/>
              </a:rPr>
              <a:t>Customization: </a:t>
            </a:r>
            <a:r>
              <a:rPr lang="en-US" sz="3750" b="1" dirty="0">
                <a:effectLst/>
                <a:latin typeface="Tajawal" panose="020B0604020202020204" charset="-78"/>
                <a:ea typeface="Calibri" panose="020F0502020204030204" pitchFamily="34" charset="0"/>
                <a:cs typeface="Tajawal" panose="020B0604020202020204" charset="-78"/>
              </a:rPr>
              <a:t>Users can customize the ribbon by adding or removing tabs, groups, and commands to better suit their workflow. This flexibility allows users to create a personalized interface tailored to their specific needs</a:t>
            </a:r>
            <a:r>
              <a:rPr lang="ar-SA" sz="3750" b="1" dirty="0">
                <a:effectLst/>
                <a:latin typeface="Tajawal" panose="020B0604020202020204" charset="-78"/>
                <a:ea typeface="Calibri" panose="020F0502020204030204" pitchFamily="34" charset="0"/>
                <a:cs typeface="Tajawal" panose="020B0604020202020204" charset="-78"/>
              </a:rPr>
              <a:t>.</a:t>
            </a:r>
            <a:endParaRPr lang="en-US" sz="3750" b="1" dirty="0">
              <a:effectLst/>
              <a:latin typeface="Tajawal" panose="020B0604020202020204" charset="-78"/>
              <a:ea typeface="Calibri" panose="020F0502020204030204" pitchFamily="34" charset="0"/>
              <a:cs typeface="Tajawal" panose="020B0604020202020204" charset="-78"/>
            </a:endParaRPr>
          </a:p>
          <a:p>
            <a:pPr>
              <a:spcAft>
                <a:spcPts val="800"/>
              </a:spcAft>
            </a:pPr>
            <a:endParaRPr lang="en-US" sz="3750" b="1" dirty="0">
              <a:effectLst/>
              <a:latin typeface="Tajawal Bold" panose="020B0604020202020204" charset="-78"/>
              <a:ea typeface="Calibri" panose="020F0502020204030204" pitchFamily="34" charset="0"/>
              <a:cs typeface="Tajawal Bold" panose="020B0604020202020204" charset="-78"/>
            </a:endParaRPr>
          </a:p>
          <a:p>
            <a:pPr>
              <a:spcAft>
                <a:spcPts val="800"/>
              </a:spcAft>
            </a:pPr>
            <a:r>
              <a:rPr lang="en-US" sz="3750" b="1" dirty="0">
                <a:effectLst/>
                <a:latin typeface="Tajawal Bold" panose="020B0604020202020204" charset="-78"/>
                <a:ea typeface="Calibri" panose="020F0502020204030204" pitchFamily="34" charset="0"/>
                <a:cs typeface="Tajawal Bold" panose="020B0604020202020204" charset="-78"/>
              </a:rPr>
              <a:t>Keyboard Shortcuts: </a:t>
            </a:r>
            <a:r>
              <a:rPr lang="en-US" sz="3750" b="1" dirty="0">
                <a:effectLst/>
                <a:latin typeface="Tajawal" panose="020B0604020202020204" charset="-78"/>
                <a:ea typeface="Calibri" panose="020F0502020204030204" pitchFamily="34" charset="0"/>
                <a:cs typeface="Tajawal" panose="020B0604020202020204" charset="-78"/>
              </a:rPr>
              <a:t>Many commands accessible through the ribbon also have corresponding keyboard shortcuts, which can be used to perform actions quickly without navigating the ribbon</a:t>
            </a:r>
            <a:r>
              <a:rPr lang="ar-SA" sz="3750" b="1" dirty="0">
                <a:effectLst/>
                <a:latin typeface="Tajawal" panose="020B0604020202020204" charset="-78"/>
                <a:ea typeface="Calibri" panose="020F0502020204030204" pitchFamily="34" charset="0"/>
                <a:cs typeface="Tajawal" panose="020B0604020202020204" charset="-78"/>
              </a:rPr>
              <a:t>.</a:t>
            </a:r>
            <a:endParaRPr lang="en-US" sz="3750" b="1" dirty="0">
              <a:effectLst/>
              <a:latin typeface="Tajawal" panose="020B0604020202020204" charset="-78"/>
              <a:ea typeface="Calibri" panose="020F0502020204030204" pitchFamily="34" charset="0"/>
              <a:cs typeface="Tajawal" panose="020B0604020202020204" charset="-78"/>
            </a:endParaRPr>
          </a:p>
          <a:p>
            <a:pPr>
              <a:spcAft>
                <a:spcPts val="800"/>
              </a:spcAft>
            </a:pPr>
            <a:endParaRPr lang="en-US" sz="3750" b="1" dirty="0">
              <a:effectLst/>
              <a:latin typeface="Tajawal" panose="020B0604020202020204" charset="-78"/>
              <a:ea typeface="Calibri" panose="020F0502020204030204" pitchFamily="34" charset="0"/>
              <a:cs typeface="Tajawal" panose="020B0604020202020204" charset="-78"/>
            </a:endParaRPr>
          </a:p>
          <a:p>
            <a:pPr>
              <a:spcAft>
                <a:spcPts val="800"/>
              </a:spcAft>
            </a:pPr>
            <a:r>
              <a:rPr lang="en-US" sz="3750" dirty="0">
                <a:effectLst/>
                <a:latin typeface="Tajawal Bold" panose="020B0604020202020204" charset="-78"/>
                <a:ea typeface="Calibri" panose="020F0502020204030204" pitchFamily="34" charset="0"/>
                <a:cs typeface="Tajawal Bold" panose="020B0604020202020204" charset="-78"/>
              </a:rPr>
              <a:t>Overall, the ribbon in Excel serves as a central hub for accessing a wide range of features and functionalities, making it easier for users to perform tasks efficiently within the application</a:t>
            </a:r>
            <a:r>
              <a:rPr lang="ar-SA" sz="3750" dirty="0">
                <a:effectLst/>
                <a:latin typeface="Tajawal Bold" panose="020B0604020202020204" charset="-78"/>
                <a:ea typeface="Calibri" panose="020F0502020204030204" pitchFamily="34" charset="0"/>
                <a:cs typeface="Tajawal Bold" panose="020B0604020202020204" charset="-78"/>
              </a:rPr>
              <a:t>.</a:t>
            </a:r>
            <a:endParaRPr lang="en-US" sz="3750" dirty="0">
              <a:effectLst/>
              <a:latin typeface="Tajawal Bold" panose="020B0604020202020204" charset="-78"/>
              <a:ea typeface="Calibri" panose="020F0502020204030204" pitchFamily="34" charset="0"/>
              <a:cs typeface="Tajawal Bold" panose="020B0604020202020204" charset="-78"/>
            </a:endParaRPr>
          </a:p>
          <a:p>
            <a:pPr>
              <a:spcAft>
                <a:spcPts val="800"/>
              </a:spcAft>
            </a:pPr>
            <a:endParaRPr lang="en-US" sz="3750" b="1" dirty="0">
              <a:effectLst/>
              <a:latin typeface="Tajawal Bold" panose="020B0604020202020204" charset="-78"/>
              <a:ea typeface="Calibri" panose="020F0502020204030204" pitchFamily="34" charset="0"/>
              <a:cs typeface="Tajawal Bold" panose="020B0604020202020204" charset="-78"/>
            </a:endParaRPr>
          </a:p>
        </p:txBody>
      </p:sp>
      <p:grpSp>
        <p:nvGrpSpPr>
          <p:cNvPr id="4" name="Group 4"/>
          <p:cNvGrpSpPr/>
          <p:nvPr/>
        </p:nvGrpSpPr>
        <p:grpSpPr>
          <a:xfrm>
            <a:off x="-1210260" y="10047412"/>
            <a:ext cx="20369130" cy="3086100"/>
            <a:chOff x="0" y="0"/>
            <a:chExt cx="5364709" cy="812800"/>
          </a:xfrm>
        </p:grpSpPr>
        <p:sp>
          <p:nvSpPr>
            <p:cNvPr id="5" name="Freeform 5"/>
            <p:cNvSpPr/>
            <p:nvPr/>
          </p:nvSpPr>
          <p:spPr>
            <a:xfrm>
              <a:off x="0" y="0"/>
              <a:ext cx="5364709" cy="812800"/>
            </a:xfrm>
            <a:custGeom>
              <a:avLst/>
              <a:gdLst/>
              <a:ahLst/>
              <a:cxnLst/>
              <a:rect l="l" t="t" r="r" b="b"/>
              <a:pathLst>
                <a:path w="5364709" h="812800">
                  <a:moveTo>
                    <a:pt x="0" y="0"/>
                  </a:moveTo>
                  <a:lnTo>
                    <a:pt x="5364709" y="0"/>
                  </a:lnTo>
                  <a:lnTo>
                    <a:pt x="5364709" y="812800"/>
                  </a:lnTo>
                  <a:lnTo>
                    <a:pt x="0" y="812800"/>
                  </a:lnTo>
                  <a:close/>
                </a:path>
              </a:pathLst>
            </a:custGeom>
            <a:solidFill>
              <a:srgbClr val="0C7238"/>
            </a:solidFill>
          </p:spPr>
          <p:txBody>
            <a:bodyPr/>
            <a:lstStyle/>
            <a:p>
              <a:endParaRPr lang="en-US"/>
            </a:p>
          </p:txBody>
        </p:sp>
        <p:sp>
          <p:nvSpPr>
            <p:cNvPr id="6" name="TextBox 6"/>
            <p:cNvSpPr txBox="1"/>
            <p:nvPr/>
          </p:nvSpPr>
          <p:spPr>
            <a:xfrm>
              <a:off x="0" y="-38100"/>
              <a:ext cx="5364709" cy="8509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165</TotalTime>
  <Words>1090</Words>
  <Application>Microsoft Office PowerPoint</Application>
  <PresentationFormat>Custom</PresentationFormat>
  <Paragraphs>85</Paragraphs>
  <Slides>17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Tajawal</vt:lpstr>
      <vt:lpstr>Tajawal </vt:lpstr>
      <vt:lpstr>Tajawal Bold</vt:lpstr>
      <vt:lpstr>Trebuchet MS</vt:lpstr>
      <vt:lpstr>Wingdings 3</vt:lpstr>
      <vt:lpstr>Arial</vt:lpstr>
      <vt:lpstr>Aptos</vt:lpstr>
      <vt:lpstr>Facet</vt:lpstr>
      <vt:lpstr>تحليل البيانات باستخدام الاكسل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Functions in Excel</dc:title>
  <dc:creator>رغد العوهلي</dc:creator>
  <cp:lastModifiedBy>Mr.Abdulh Al-Omair</cp:lastModifiedBy>
  <cp:revision>7</cp:revision>
  <dcterms:created xsi:type="dcterms:W3CDTF">2006-08-16T00:00:00Z</dcterms:created>
  <dcterms:modified xsi:type="dcterms:W3CDTF">2024-10-02T20:34:59Z</dcterms:modified>
  <dc:identifier>DAGCsnSsgnQ</dc:identifier>
</cp:coreProperties>
</file>