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284901-0F2F-4949-B9E7-14783D7CCD63}">
  <a:tblStyle styleId="{77284901-0F2F-4949-B9E7-14783D7CCD6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ocs.aws.amazon.com/IAM/latest/UserGuide/access_controlling.html#access_controlling-principal-accounts" TargetMode="External"/><Relationship Id="rId3" Type="http://schemas.openxmlformats.org/officeDocument/2006/relationships/hyperlink" Target="https://docs.aws.amazon.com/IAM/latest/UserGuide/access_controlling.html#access_controlling-principals" TargetMode="External"/><Relationship Id="rId7" Type="http://schemas.openxmlformats.org/officeDocument/2006/relationships/hyperlink" Target="https://docs.aws.amazon.com/IAM/latest/UserGuide/access_controlling.html#access_controlling-resource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cs.aws.amazon.com/IAM/latest/UserGuide/access_controlling.html#access_controlling-policies" TargetMode="External"/><Relationship Id="rId5" Type="http://schemas.openxmlformats.org/officeDocument/2006/relationships/hyperlink" Target="https://docs.aws.amazon.com/IAM/latest/UserGuide/access_controlling.html#access_controlling-identities" TargetMode="External"/><Relationship Id="rId4" Type="http://schemas.openxmlformats.org/officeDocument/2006/relationships/hyperlink" Target="https://docs.aws.amazon.com/IAM/latest/UserGuide/intro-structure.html#intro-structure-principa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aws.amazon.com/AmazonRDS/latest/UserGuide/USER_VPC.WorkingWithRDSInstanceinaVPC.html#USER_VPC.Non-VPC2VPC"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docs.aws.amazon.com/AmazonRDS/latest/UserGuide/USER_SQLServerMultiAZ.html" TargetMode="External"/><Relationship Id="rId4" Type="http://schemas.openxmlformats.org/officeDocument/2006/relationships/hyperlink" Target="http://docs.aws.amazon.com/AmazonRDS/latest/UserGuide/Concepts.DBInstanceClass.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Welcome to Project 1: Designing a Cloud Solution.</a:t>
            </a:r>
            <a:endParaRPr/>
          </a:p>
          <a:p>
            <a:pPr marL="0" lvl="0" indent="0" algn="l" rtl="0">
              <a:spcBef>
                <a:spcPts val="0"/>
              </a:spcBef>
              <a:spcAft>
                <a:spcPts val="0"/>
              </a:spcAft>
              <a:buNone/>
            </a:pPr>
            <a:endParaRPr sz="1100"/>
          </a:p>
          <a:p>
            <a:pPr marL="0" lvl="0" indent="0" algn="l" rtl="0">
              <a:spcBef>
                <a:spcPts val="0"/>
              </a:spcBef>
              <a:spcAft>
                <a:spcPts val="0"/>
              </a:spcAft>
              <a:buNone/>
            </a:pPr>
            <a:r>
              <a:rPr lang="en-US" sz="1100"/>
              <a:t>This project is suitable as an individual or group project. For those educators that choose to complete this as a team project, team evaluation materials have been included in the project guide.</a:t>
            </a:r>
            <a:endParaRPr/>
          </a:p>
        </p:txBody>
      </p:sp>
      <p:sp>
        <p:nvSpPr>
          <p:cNvPr id="70" name="Google Shape;7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It’s time to meet with the customer! As part of this role play, you will have the opportunity to play both the role of the customer and the role of the solution architect.</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The Solution Architect, also referred to as a SA, is the individual responsible for the design, description, and management of the technical solution. A SA should possess a mix of both business and technical skills with a focus on:</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Identifying how technology can be used to solve a given business problem</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technology can be applied to solve a business problem</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which framework, platform, or tech-stack can be used to create a solution</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the application’s back end will look, what resources will be used, and how the resources will interact with each other</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Determining how the architecture or application will scale for the future and how they will be maintained</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Identifying the risk with third party frameworks/ platforms</a:t>
            </a:r>
            <a:endParaRPr/>
          </a:p>
          <a:p>
            <a:pPr marL="171450" marR="0" lvl="0" indent="-101600" algn="l" rtl="0">
              <a:lnSpc>
                <a:spcPct val="100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So, the SA is responsible for both identifying the components of the solution and effective communication of the requirements with their business partner. The discussions are intended to review and summarize the information about high availability previously covered.</a:t>
            </a:r>
            <a:endParaRPr/>
          </a:p>
          <a:p>
            <a:pPr marL="0" marR="0" lvl="0" indent="0" algn="l" rtl="0">
              <a:lnSpc>
                <a:spcPct val="100000"/>
              </a:lnSpc>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Approach this activity from a strategy perspective. Participants should engage in strategic questions, and not focus only on the services that are used. </a:t>
            </a:r>
            <a:endParaRPr sz="1100">
              <a:solidFill>
                <a:schemeClr val="dk1"/>
              </a:solidFill>
              <a:latin typeface="Calibri"/>
              <a:ea typeface="Calibri"/>
              <a:cs typeface="Calibri"/>
              <a:sym typeface="Calibri"/>
            </a:endParaRPr>
          </a:p>
        </p:txBody>
      </p:sp>
      <p:sp>
        <p:nvSpPr>
          <p:cNvPr id="170" name="Google Shape;1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000"/>
              <a:buFont typeface="Calibri"/>
              <a:buNone/>
            </a:pPr>
            <a:r>
              <a:rPr lang="en-US" sz="1000" b="1" i="0">
                <a:solidFill>
                  <a:schemeClr val="dk1"/>
                </a:solidFill>
                <a:latin typeface="Calibri"/>
                <a:ea typeface="Calibri"/>
                <a:cs typeface="Calibri"/>
                <a:sym typeface="Calibri"/>
              </a:rPr>
              <a:t>Timing: </a:t>
            </a:r>
            <a:r>
              <a:rPr lang="en-US" sz="1000" b="0" i="0">
                <a:solidFill>
                  <a:schemeClr val="dk1"/>
                </a:solidFill>
                <a:latin typeface="Calibri"/>
                <a:ea typeface="Calibri"/>
                <a:cs typeface="Calibri"/>
                <a:sym typeface="Calibri"/>
              </a:rPr>
              <a:t>5 minutes for role play prompt review and group discussion</a:t>
            </a:r>
            <a:endParaRPr/>
          </a:p>
          <a:p>
            <a:pPr marL="0" lvl="0" indent="0" algn="l" rtl="0">
              <a:spcBef>
                <a:spcPts val="0"/>
              </a:spcBef>
              <a:spcAft>
                <a:spcPts val="0"/>
              </a:spcAft>
              <a:buClr>
                <a:schemeClr val="dk1"/>
              </a:buClr>
              <a:buSzPts val="1000"/>
              <a:buFont typeface="Calibri"/>
              <a:buNone/>
            </a:pPr>
            <a:r>
              <a:rPr lang="en-US" sz="1000" b="1" i="0">
                <a:solidFill>
                  <a:schemeClr val="dk1"/>
                </a:solidFill>
                <a:latin typeface="Calibri"/>
                <a:ea typeface="Calibri"/>
                <a:cs typeface="Calibri"/>
                <a:sym typeface="Calibri"/>
              </a:rPr>
              <a:t>Role Play per Prompt: </a:t>
            </a:r>
            <a:r>
              <a:rPr lang="en-US" sz="1000" b="0" i="0">
                <a:solidFill>
                  <a:schemeClr val="dk1"/>
                </a:solidFill>
                <a:latin typeface="Calibri"/>
                <a:ea typeface="Calibri"/>
                <a:cs typeface="Calibri"/>
                <a:sym typeface="Calibri"/>
              </a:rPr>
              <a:t>5-8 minutes x 4 prompts = approximately 30 minutes</a:t>
            </a:r>
            <a:endParaRPr/>
          </a:p>
          <a:p>
            <a:pPr marL="0" lvl="0" indent="0" algn="l" rtl="0">
              <a:spcBef>
                <a:spcPts val="0"/>
              </a:spcBef>
              <a:spcAft>
                <a:spcPts val="0"/>
              </a:spcAft>
              <a:buClr>
                <a:schemeClr val="dk1"/>
              </a:buClr>
              <a:buSzPts val="1000"/>
              <a:buFont typeface="Calibri"/>
              <a:buNone/>
            </a:pPr>
            <a:endParaRPr sz="10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Calibri"/>
              <a:buNone/>
            </a:pPr>
            <a:r>
              <a:rPr lang="en-US" sz="1000" b="1" i="0">
                <a:solidFill>
                  <a:schemeClr val="dk1"/>
                </a:solidFill>
                <a:latin typeface="Calibri"/>
                <a:ea typeface="Calibri"/>
                <a:cs typeface="Calibri"/>
                <a:sym typeface="Calibri"/>
              </a:rPr>
              <a:t>Before Class: Instructor Requirements</a:t>
            </a:r>
            <a:endParaRPr/>
          </a:p>
          <a:p>
            <a:pPr marL="0" lvl="0" indent="0" algn="l" rtl="0">
              <a:spcBef>
                <a:spcPts val="0"/>
              </a:spcBef>
              <a:spcAft>
                <a:spcPts val="0"/>
              </a:spcAft>
              <a:buClr>
                <a:schemeClr val="dk1"/>
              </a:buClr>
              <a:buSzPts val="1000"/>
              <a:buFont typeface="Calibri"/>
              <a:buNone/>
            </a:pPr>
            <a:r>
              <a:rPr lang="en-US" sz="1000" b="0" i="0" u="sng">
                <a:solidFill>
                  <a:schemeClr val="dk1"/>
                </a:solidFill>
                <a:latin typeface="Calibri"/>
                <a:ea typeface="Calibri"/>
                <a:cs typeface="Calibri"/>
                <a:sym typeface="Calibri"/>
              </a:rPr>
              <a:t>Before class</a:t>
            </a:r>
            <a:r>
              <a:rPr lang="en-US" sz="1000" b="0" i="0">
                <a:solidFill>
                  <a:schemeClr val="dk1"/>
                </a:solidFill>
                <a:latin typeface="Calibri"/>
                <a:ea typeface="Calibri"/>
                <a:cs typeface="Calibri"/>
                <a:sym typeface="Calibri"/>
              </a:rPr>
              <a:t>, print or provide copies of each role play prompt slide for the groups. Assign each group one role play prompt, and give them copies of the prompt slide. Each group should have a different prompt.</a:t>
            </a:r>
            <a:endParaRPr/>
          </a:p>
          <a:p>
            <a:pPr marL="0" lvl="0" indent="0" algn="l" rtl="0">
              <a:spcBef>
                <a:spcPts val="0"/>
              </a:spcBef>
              <a:spcAft>
                <a:spcPts val="0"/>
              </a:spcAft>
              <a:buClr>
                <a:schemeClr val="dk1"/>
              </a:buClr>
              <a:buSzPts val="1000"/>
              <a:buFont typeface="Calibri"/>
              <a:buNone/>
            </a:pPr>
            <a:endParaRPr sz="10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Calibri"/>
              <a:buNone/>
            </a:pPr>
            <a:r>
              <a:rPr lang="en-US" sz="1000" b="0" i="0">
                <a:solidFill>
                  <a:schemeClr val="dk1"/>
                </a:solidFill>
                <a:latin typeface="Calibri"/>
                <a:ea typeface="Calibri"/>
                <a:cs typeface="Calibri"/>
                <a:sym typeface="Calibri"/>
              </a:rPr>
              <a:t>If you have a large class, you can combine groups. Alternatively, you can also allow two groups to have the same prompt, and use the differences in their role plays as a discussion point.</a:t>
            </a:r>
            <a:endParaRPr/>
          </a:p>
          <a:p>
            <a:pPr marL="0" lvl="0" indent="0" algn="l" rtl="0">
              <a:spcBef>
                <a:spcPts val="0"/>
              </a:spcBef>
              <a:spcAft>
                <a:spcPts val="0"/>
              </a:spcAft>
              <a:buClr>
                <a:schemeClr val="dk1"/>
              </a:buClr>
              <a:buSzPts val="1000"/>
              <a:buFont typeface="Calibri"/>
              <a:buNone/>
            </a:pPr>
            <a:endParaRPr sz="10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Calibri"/>
              <a:buNone/>
            </a:pPr>
            <a:r>
              <a:rPr lang="en-US" sz="1000" b="0" i="0">
                <a:solidFill>
                  <a:schemeClr val="dk1"/>
                </a:solidFill>
                <a:latin typeface="Calibri"/>
                <a:ea typeface="Calibri"/>
                <a:cs typeface="Calibri"/>
                <a:sym typeface="Calibri"/>
              </a:rPr>
              <a:t>Slides are in the </a:t>
            </a:r>
            <a:r>
              <a:rPr lang="en-US" sz="1000" b="1" i="0">
                <a:solidFill>
                  <a:schemeClr val="dk1"/>
                </a:solidFill>
                <a:latin typeface="Calibri"/>
                <a:ea typeface="Calibri"/>
                <a:cs typeface="Calibri"/>
                <a:sym typeface="Calibri"/>
              </a:rPr>
              <a:t>Role Play Topics </a:t>
            </a:r>
            <a:r>
              <a:rPr lang="en-US" sz="1000" b="0" i="0">
                <a:solidFill>
                  <a:schemeClr val="dk1"/>
                </a:solidFill>
                <a:latin typeface="Calibri"/>
                <a:ea typeface="Calibri"/>
                <a:cs typeface="Calibri"/>
                <a:sym typeface="Calibri"/>
              </a:rPr>
              <a:t>section of this presentation.</a:t>
            </a:r>
            <a:endParaRPr/>
          </a:p>
          <a:p>
            <a:pPr marL="0" lvl="0" indent="0" algn="l" rtl="0">
              <a:spcBef>
                <a:spcPts val="0"/>
              </a:spcBef>
              <a:spcAft>
                <a:spcPts val="0"/>
              </a:spcAft>
              <a:buClr>
                <a:schemeClr val="dk1"/>
              </a:buClr>
              <a:buSzPts val="1000"/>
              <a:buFont typeface="Calibri"/>
              <a:buNone/>
            </a:pPr>
            <a:endParaRPr sz="10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Calibri"/>
              <a:buNone/>
            </a:pPr>
            <a:r>
              <a:rPr lang="en-US" sz="1000" b="1" i="0">
                <a:solidFill>
                  <a:schemeClr val="dk1"/>
                </a:solidFill>
                <a:latin typeface="Calibri"/>
                <a:ea typeface="Calibri"/>
                <a:cs typeface="Calibri"/>
                <a:sym typeface="Calibri"/>
              </a:rPr>
              <a:t>Considerations for the Instructor</a:t>
            </a:r>
            <a:endParaRPr/>
          </a:p>
          <a:p>
            <a:pPr marL="228600" lvl="0" indent="-228600" algn="l" rtl="0">
              <a:spcBef>
                <a:spcPts val="0"/>
              </a:spcBef>
              <a:spcAft>
                <a:spcPts val="0"/>
              </a:spcAft>
              <a:buClr>
                <a:schemeClr val="dk1"/>
              </a:buClr>
              <a:buSzPts val="1000"/>
              <a:buFont typeface="Calibri"/>
              <a:buAutoNum type="arabicPeriod"/>
            </a:pPr>
            <a:r>
              <a:rPr lang="en-US" sz="1000" b="0" i="0">
                <a:solidFill>
                  <a:schemeClr val="dk1"/>
                </a:solidFill>
                <a:latin typeface="Calibri"/>
                <a:ea typeface="Calibri"/>
                <a:cs typeface="Calibri"/>
                <a:sym typeface="Calibri"/>
              </a:rPr>
              <a:t>You might also benefit from showing the instructions on the screen during a screen share, referring students to their Student Guides, and copying and pasting the following instructions as a group:</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Create groups of 4-6 students, and give a different role play prompt to each group. Students will have a discuss the topic within their group.</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Give each group 10 minutes to discuss the question and any potential explanations, based on their resources and notes.</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Two students from each group will then “role-play” the question-and-answer session for the class.</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This activity provides each group with the opportunity to “teach” the class about their explanations in response to the prompt, and the approach they took to explain their ideas to the customer.</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The class will collectively provide feedback.</a:t>
            </a:r>
            <a:endParaRPr/>
          </a:p>
          <a:p>
            <a:pPr marL="971550" lvl="1" indent="-514350" algn="l" rtl="0">
              <a:spcBef>
                <a:spcPts val="0"/>
              </a:spcBef>
              <a:spcAft>
                <a:spcPts val="0"/>
              </a:spcAft>
              <a:buClr>
                <a:schemeClr val="dk1"/>
              </a:buClr>
              <a:buSzPts val="1000"/>
              <a:buFont typeface="Calibri"/>
              <a:buAutoNum type="arabicPeriod"/>
            </a:pPr>
            <a:r>
              <a:rPr lang="en-US" sz="1000" i="1">
                <a:solidFill>
                  <a:schemeClr val="dk1"/>
                </a:solidFill>
                <a:latin typeface="Calibri"/>
                <a:ea typeface="Calibri"/>
                <a:cs typeface="Calibri"/>
                <a:sym typeface="Calibri"/>
              </a:rPr>
              <a:t>The instructor will resolve misconceptions or highlight focus points.</a:t>
            </a:r>
            <a:endParaRPr/>
          </a:p>
          <a:p>
            <a:pPr marL="228600" lvl="0" indent="-228600" algn="l" rtl="0">
              <a:spcBef>
                <a:spcPts val="0"/>
              </a:spcBef>
              <a:spcAft>
                <a:spcPts val="0"/>
              </a:spcAft>
              <a:buClr>
                <a:schemeClr val="dk1"/>
              </a:buClr>
              <a:buSzPts val="1000"/>
              <a:buFont typeface="Calibri"/>
              <a:buAutoNum type="arabicPeriod"/>
            </a:pPr>
            <a:r>
              <a:rPr lang="en-US" sz="1000" b="0" i="0">
                <a:solidFill>
                  <a:schemeClr val="dk1"/>
                </a:solidFill>
                <a:latin typeface="Calibri"/>
                <a:ea typeface="Calibri"/>
                <a:cs typeface="Calibri"/>
                <a:sym typeface="Calibri"/>
              </a:rPr>
              <a:t>You can provide the prompts to students through one of the following ways:</a:t>
            </a:r>
            <a:endParaRPr/>
          </a:p>
          <a:p>
            <a:pPr marL="685800" marR="0" lvl="1" indent="-228600" algn="l" rtl="0">
              <a:lnSpc>
                <a:spcPct val="100000"/>
              </a:lnSpc>
              <a:spcBef>
                <a:spcPts val="0"/>
              </a:spcBef>
              <a:spcAft>
                <a:spcPts val="0"/>
              </a:spcAft>
              <a:buClr>
                <a:schemeClr val="dk1"/>
              </a:buClr>
              <a:buSzPts val="1000"/>
              <a:buFont typeface="Arial"/>
              <a:buChar char="•"/>
            </a:pPr>
            <a:r>
              <a:rPr lang="en-US" sz="1000" b="0" i="0">
                <a:solidFill>
                  <a:schemeClr val="dk1"/>
                </a:solidFill>
                <a:latin typeface="Calibri"/>
                <a:ea typeface="Calibri"/>
                <a:cs typeface="Calibri"/>
                <a:sym typeface="Calibri"/>
              </a:rPr>
              <a:t>Print the prompts before class and pass copies out to each group. </a:t>
            </a:r>
            <a:endParaRPr/>
          </a:p>
          <a:p>
            <a:pPr marL="685800" marR="0" lvl="1" indent="-228600" algn="l" rtl="0">
              <a:lnSpc>
                <a:spcPct val="100000"/>
              </a:lnSpc>
              <a:spcBef>
                <a:spcPts val="0"/>
              </a:spcBef>
              <a:spcAft>
                <a:spcPts val="0"/>
              </a:spcAft>
              <a:buClr>
                <a:schemeClr val="dk1"/>
              </a:buClr>
              <a:buSzPts val="1000"/>
              <a:buFont typeface="Arial"/>
              <a:buChar char="•"/>
            </a:pPr>
            <a:r>
              <a:rPr lang="en-US" sz="1000" b="0" i="0">
                <a:solidFill>
                  <a:schemeClr val="dk1"/>
                </a:solidFill>
                <a:latin typeface="Calibri"/>
                <a:ea typeface="Calibri"/>
                <a:cs typeface="Calibri"/>
                <a:sym typeface="Calibri"/>
              </a:rPr>
              <a:t>Refer students to their Student Guides, where they can read the prompt for the role play number that they were assigned.</a:t>
            </a:r>
            <a:endParaRPr/>
          </a:p>
          <a:p>
            <a:pPr marL="457200" lvl="1" indent="0" algn="l" rtl="0">
              <a:spcBef>
                <a:spcPts val="0"/>
              </a:spcBef>
              <a:spcAft>
                <a:spcPts val="0"/>
              </a:spcAft>
              <a:buClr>
                <a:schemeClr val="dk1"/>
              </a:buClr>
              <a:buSzPts val="1000"/>
              <a:buFont typeface="Arial"/>
              <a:buNone/>
            </a:pPr>
            <a:endParaRPr sz="1000" b="0" i="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0">
                <a:solidFill>
                  <a:schemeClr val="dk1"/>
                </a:solidFill>
                <a:latin typeface="Calibri"/>
                <a:ea typeface="Calibri"/>
                <a:cs typeface="Calibri"/>
                <a:sym typeface="Calibri"/>
              </a:rPr>
              <a:t>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b="1">
                <a:solidFill>
                  <a:schemeClr val="dk1"/>
                </a:solidFill>
                <a:latin typeface="Calibri"/>
                <a:ea typeface="Calibri"/>
                <a:cs typeface="Calibri"/>
                <a:sym typeface="Calibri"/>
              </a:rPr>
              <a:t>Role Play</a:t>
            </a: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Time: </a:t>
            </a:r>
            <a:r>
              <a:rPr lang="en-US" sz="1000" b="0">
                <a:solidFill>
                  <a:schemeClr val="dk1"/>
                </a:solidFill>
                <a:latin typeface="Calibri"/>
                <a:ea typeface="Calibri"/>
                <a:cs typeface="Calibri"/>
                <a:sym typeface="Calibri"/>
              </a:rPr>
              <a:t>10 minutes</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Answers: </a:t>
            </a:r>
            <a:r>
              <a:rPr lang="en-US" sz="1000" b="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accurate explanations that help customers understand the relationship between the two concepts. </a:t>
            </a:r>
            <a:endParaRPr/>
          </a:p>
          <a:p>
            <a:pPr marL="171450" lvl="0" indent="-171450" algn="l" rtl="0">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High availability is about ensuring that your application has a minimum to no downtime. </a:t>
            </a:r>
            <a:endParaRPr sz="10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High availability design ensures that the architecture can survive a disaster and usually focuses on one failure that might be predictable.</a:t>
            </a:r>
            <a:endParaRPr/>
          </a:p>
          <a:p>
            <a:pPr marL="171450" lvl="0" indent="-171450" algn="l" rtl="0">
              <a:spcBef>
                <a:spcPts val="0"/>
              </a:spcBef>
              <a:spcAft>
                <a:spcPts val="0"/>
              </a:spcAft>
              <a:buClr>
                <a:schemeClr val="dk1"/>
              </a:buClr>
              <a:buSzPts val="1000"/>
              <a:buFont typeface="Arial"/>
              <a:buChar char="•"/>
            </a:pPr>
            <a:r>
              <a:rPr lang="en-US" sz="1000">
                <a:solidFill>
                  <a:schemeClr val="dk1"/>
                </a:solidFill>
                <a:latin typeface="Calibri"/>
                <a:ea typeface="Calibri"/>
                <a:cs typeface="Calibri"/>
                <a:sym typeface="Calibri"/>
              </a:rPr>
              <a:t>Disaster recovery is being able to recover data and re-establish IT services when multiple failures occur.</a:t>
            </a:r>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a:solidFill>
                  <a:schemeClr val="dk1"/>
                </a:solidFill>
                <a:latin typeface="Calibri"/>
                <a:ea typeface="Calibri"/>
                <a:cs typeface="Calibri"/>
                <a:sym typeface="Calibri"/>
              </a:rPr>
              <a:t>Students should use the customer’s existing architecture diagram to illustrate how high availability impacts the current architecture, and relate it to their explanation.</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Instructor Action: </a:t>
            </a:r>
            <a:r>
              <a:rPr lang="en-US" sz="1000" b="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marL="0" lvl="0" indent="0" algn="l" rtl="0">
              <a:spcBef>
                <a:spcPts val="0"/>
              </a:spcBef>
              <a:spcAft>
                <a:spcPts val="0"/>
              </a:spcAft>
              <a:buClr>
                <a:srgbClr val="000000"/>
              </a:buClr>
              <a:buSzPts val="10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Arial"/>
              <a:buNone/>
            </a:pPr>
            <a:r>
              <a:rPr lang="en-US" sz="1000" b="1">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b="1">
                <a:solidFill>
                  <a:schemeClr val="dk1"/>
                </a:solidFill>
                <a:latin typeface="Calibri"/>
                <a:ea typeface="Calibri"/>
                <a:cs typeface="Calibri"/>
                <a:sym typeface="Calibri"/>
              </a:rPr>
              <a:t>Role Play</a:t>
            </a: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Time: </a:t>
            </a:r>
            <a:r>
              <a:rPr lang="en-US" sz="1000" b="0">
                <a:solidFill>
                  <a:schemeClr val="dk1"/>
                </a:solidFill>
                <a:latin typeface="Calibri"/>
                <a:ea typeface="Calibri"/>
                <a:cs typeface="Calibri"/>
                <a:sym typeface="Calibri"/>
              </a:rPr>
              <a:t>10 minutes</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800" b="1">
                <a:solidFill>
                  <a:schemeClr val="dk1"/>
                </a:solidFill>
                <a:latin typeface="Calibri"/>
                <a:ea typeface="Calibri"/>
                <a:cs typeface="Calibri"/>
                <a:sym typeface="Calibri"/>
              </a:rPr>
              <a:t>Answers: </a:t>
            </a:r>
            <a:r>
              <a:rPr lang="en-US" sz="800" b="0">
                <a:solidFill>
                  <a:schemeClr val="dk1"/>
                </a:solidFill>
                <a:latin typeface="Calibri"/>
                <a:ea typeface="Calibri"/>
                <a:cs typeface="Calibri"/>
                <a:sym typeface="Calibri"/>
              </a:rPr>
              <a:t>Student answers might </a:t>
            </a:r>
            <a:r>
              <a:rPr lang="en-US" sz="800">
                <a:solidFill>
                  <a:schemeClr val="dk1"/>
                </a:solidFill>
                <a:latin typeface="Calibri"/>
                <a:ea typeface="Calibri"/>
                <a:cs typeface="Calibri"/>
                <a:sym typeface="Calibri"/>
              </a:rPr>
              <a:t>vary, but they should provide accurate explanations that help customers understand the relationship between Regions, Availability Zones, and high availability. Answers could reflect the following:</a:t>
            </a:r>
            <a:endParaRPr/>
          </a:p>
          <a:p>
            <a:pPr marL="171450" marR="0" lvl="0" indent="-171450" algn="l" rtl="0">
              <a:lnSpc>
                <a:spcPct val="100000"/>
              </a:lnSpc>
              <a:spcBef>
                <a:spcPts val="0"/>
              </a:spcBef>
              <a:spcAft>
                <a:spcPts val="0"/>
              </a:spcAft>
              <a:buClr>
                <a:schemeClr val="dk1"/>
              </a:buClr>
              <a:buSzPts val="1000"/>
              <a:buFont typeface="Arial"/>
              <a:buChar char="•"/>
            </a:pPr>
            <a:r>
              <a:rPr lang="en-US" sz="1000" b="0" i="0">
                <a:solidFill>
                  <a:schemeClr val="dk1"/>
                </a:solidFill>
                <a:latin typeface="Calibri"/>
                <a:ea typeface="Calibri"/>
                <a:cs typeface="Calibri"/>
                <a:sym typeface="Calibri"/>
              </a:rPr>
              <a:t>A discussion about the differences between regions and availability zones. </a:t>
            </a:r>
            <a:r>
              <a:rPr lang="en-US" sz="800" b="0" i="0">
                <a:solidFill>
                  <a:schemeClr val="dk1"/>
                </a:solidFill>
                <a:latin typeface="Calibri"/>
                <a:ea typeface="Calibri"/>
                <a:cs typeface="Calibri"/>
                <a:sym typeface="Calibri"/>
              </a:rPr>
              <a:t>Each </a:t>
            </a:r>
            <a:r>
              <a:rPr lang="en-US" sz="800" b="0" i="1">
                <a:solidFill>
                  <a:schemeClr val="dk1"/>
                </a:solidFill>
                <a:latin typeface="Calibri"/>
                <a:ea typeface="Calibri"/>
                <a:cs typeface="Calibri"/>
                <a:sym typeface="Calibri"/>
              </a:rPr>
              <a:t>region</a:t>
            </a:r>
            <a:r>
              <a:rPr lang="en-US" sz="800" b="0" i="0">
                <a:solidFill>
                  <a:schemeClr val="dk1"/>
                </a:solidFill>
                <a:latin typeface="Calibri"/>
                <a:ea typeface="Calibri"/>
                <a:cs typeface="Calibri"/>
                <a:sym typeface="Calibri"/>
              </a:rPr>
              <a:t> is a separate geographic area. Each region has multiple, isolated locations known as </a:t>
            </a:r>
            <a:r>
              <a:rPr lang="en-US" sz="800" b="0" i="1">
                <a:solidFill>
                  <a:schemeClr val="dk1"/>
                </a:solidFill>
                <a:latin typeface="Calibri"/>
                <a:ea typeface="Calibri"/>
                <a:cs typeface="Calibri"/>
                <a:sym typeface="Calibri"/>
              </a:rPr>
              <a:t>Availability Zones</a:t>
            </a:r>
            <a:r>
              <a:rPr lang="en-US" sz="800" b="0" i="0">
                <a:solidFill>
                  <a:schemeClr val="dk1"/>
                </a:solidFill>
                <a:latin typeface="Calibri"/>
                <a:ea typeface="Calibri"/>
                <a:cs typeface="Calibri"/>
                <a:sym typeface="Calibri"/>
              </a:rPr>
              <a:t>. Resources aren't replicated across regions unless you do so specifically. Amazon operates state-of-the-art, highly-available data centers. Although rare, failures can occur that affect the availability of instances that are in the same location. If you host all your instances in a single location that is affected by such a failure, none of your instances would be available.</a:t>
            </a:r>
            <a:r>
              <a:rPr lang="en-US" sz="1000" b="0" i="0">
                <a:solidFill>
                  <a:schemeClr val="dk1"/>
                </a:solidFill>
                <a:latin typeface="Calibri"/>
                <a:ea typeface="Calibri"/>
                <a:cs typeface="Calibri"/>
                <a:sym typeface="Calibri"/>
              </a:rPr>
              <a:t> Availability Zones are geographically distributed within a region and spaced for best insulation and stability in the event of a natural disaster. AWS recommends maximizing your use of Availability Zones to isolate a data center outage. (One Availability Zone in a region is not highly available.)</a:t>
            </a:r>
            <a:endParaRPr/>
          </a:p>
          <a:p>
            <a:pPr marL="171450" lvl="0" indent="-171450" algn="l" rtl="0">
              <a:spcBef>
                <a:spcPts val="0"/>
              </a:spcBef>
              <a:spcAft>
                <a:spcPts val="0"/>
              </a:spcAft>
              <a:buClr>
                <a:schemeClr val="dk1"/>
              </a:buClr>
              <a:buSzPts val="1000"/>
              <a:buFont typeface="Arial"/>
              <a:buChar char="•"/>
            </a:pPr>
            <a:r>
              <a:rPr lang="en-US" sz="1000" b="0">
                <a:solidFill>
                  <a:schemeClr val="dk1"/>
                </a:solidFill>
                <a:latin typeface="Calibri"/>
                <a:ea typeface="Calibri"/>
                <a:cs typeface="Calibri"/>
                <a:sym typeface="Calibri"/>
              </a:rPr>
              <a:t>Divide the VPC network range evenly across all available Availability Zones (AZs) in a region.</a:t>
            </a:r>
            <a:endParaRPr/>
          </a:p>
          <a:p>
            <a:pPr marL="171450" marR="0" lvl="0" indent="-171450" algn="l" rtl="0">
              <a:lnSpc>
                <a:spcPct val="100000"/>
              </a:lnSpc>
              <a:spcBef>
                <a:spcPts val="0"/>
              </a:spcBef>
              <a:spcAft>
                <a:spcPts val="0"/>
              </a:spcAft>
              <a:buClr>
                <a:schemeClr val="dk1"/>
              </a:buClr>
              <a:buSzPts val="1000"/>
              <a:buFont typeface="Arial"/>
              <a:buChar char="•"/>
            </a:pPr>
            <a:r>
              <a:rPr lang="en-US" sz="1000" b="0">
                <a:solidFill>
                  <a:schemeClr val="dk1"/>
                </a:solidFill>
                <a:latin typeface="Calibri"/>
                <a:ea typeface="Calibri"/>
                <a:cs typeface="Calibri"/>
                <a:sym typeface="Calibri"/>
              </a:rPr>
              <a:t>Think about ways to automate recovery and reduce disruption at every layer of the architecture. A system is highly available when it can withstand the failure of an individual or multiple components (e.g., hard disks, servers, network links etc.). </a:t>
            </a:r>
            <a:endParaRPr sz="800" b="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a:solidFill>
                  <a:schemeClr val="dk1"/>
                </a:solidFill>
                <a:latin typeface="Calibri"/>
                <a:ea typeface="Calibri"/>
                <a:cs typeface="Calibri"/>
                <a:sym typeface="Calibri"/>
              </a:rPr>
              <a:t>Students should use the customer’s existing architecture diagram to illustrate how high availability impacts the current architecture, and relate it to their explanation.</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Instructor Action: </a:t>
            </a:r>
            <a:r>
              <a:rPr lang="en-US" sz="1000" b="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marL="0" lvl="0" indent="0" algn="l" rtl="0">
              <a:spcBef>
                <a:spcPts val="0"/>
              </a:spcBef>
              <a:spcAft>
                <a:spcPts val="0"/>
              </a:spcAft>
              <a:buClr>
                <a:srgbClr val="000000"/>
              </a:buClr>
              <a:buSzPts val="10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Arial"/>
              <a:buNone/>
            </a:pPr>
            <a:r>
              <a:rPr lang="en-US" sz="1000" b="1">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196" name="Google Shape;19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b="1">
                <a:solidFill>
                  <a:schemeClr val="dk1"/>
                </a:solidFill>
                <a:latin typeface="Calibri"/>
                <a:ea typeface="Calibri"/>
                <a:cs typeface="Calibri"/>
                <a:sym typeface="Calibri"/>
              </a:rPr>
              <a:t>Role Play</a:t>
            </a: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Time: </a:t>
            </a:r>
            <a:r>
              <a:rPr lang="en-US" sz="1000" b="0">
                <a:solidFill>
                  <a:schemeClr val="dk1"/>
                </a:solidFill>
                <a:latin typeface="Calibri"/>
                <a:ea typeface="Calibri"/>
                <a:cs typeface="Calibri"/>
                <a:sym typeface="Calibri"/>
              </a:rPr>
              <a:t>10 minutes</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b="1">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Answers: </a:t>
            </a:r>
            <a:r>
              <a:rPr lang="en-US" sz="1000" b="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accurate explanations that help customers understand the relationship between the two concepts. </a:t>
            </a:r>
            <a:endParaRPr/>
          </a:p>
          <a:p>
            <a:pPr marL="171450" lvl="0" indent="-171450" algn="l" rtl="0">
              <a:spcBef>
                <a:spcPts val="0"/>
              </a:spcBef>
              <a:spcAft>
                <a:spcPts val="0"/>
              </a:spcAft>
              <a:buClr>
                <a:schemeClr val="dk1"/>
              </a:buClr>
              <a:buSzPts val="1000"/>
              <a:buFont typeface="Arial"/>
              <a:buChar char="•"/>
            </a:pPr>
            <a:r>
              <a:rPr lang="en-US" sz="1000" b="1">
                <a:solidFill>
                  <a:schemeClr val="dk1"/>
                </a:solidFill>
                <a:latin typeface="Calibri"/>
                <a:ea typeface="Calibri"/>
                <a:cs typeface="Calibri"/>
                <a:sym typeface="Calibri"/>
              </a:rPr>
              <a:t>Load balancing </a:t>
            </a:r>
            <a:r>
              <a:rPr lang="en-US" sz="1000">
                <a:solidFill>
                  <a:schemeClr val="dk1"/>
                </a:solidFill>
                <a:latin typeface="Calibri"/>
                <a:ea typeface="Calibri"/>
                <a:cs typeface="Calibri"/>
                <a:sym typeface="Calibri"/>
              </a:rPr>
              <a:t>improves the distribution of workloads across multiple computing resources such as Amazon EC2 instances. This helps take the “load” off servers to ensure they don’t get overworked. Load balancing is a helpful when the volume of users is expected in increase.</a:t>
            </a:r>
            <a:endParaRPr/>
          </a:p>
          <a:p>
            <a:pPr marL="171450" lvl="0" indent="-171450" algn="l" rtl="0">
              <a:spcBef>
                <a:spcPts val="0"/>
              </a:spcBef>
              <a:spcAft>
                <a:spcPts val="0"/>
              </a:spcAft>
              <a:buClr>
                <a:schemeClr val="dk1"/>
              </a:buClr>
              <a:buSzPts val="1800"/>
              <a:buFont typeface="Arial"/>
              <a:buChar char="•"/>
            </a:pPr>
            <a:r>
              <a:rPr lang="en-US" sz="1800" b="1" i="0">
                <a:solidFill>
                  <a:schemeClr val="dk1"/>
                </a:solidFill>
                <a:latin typeface="Calibri"/>
                <a:ea typeface="Calibri"/>
                <a:cs typeface="Calibri"/>
                <a:sym typeface="Calibri"/>
              </a:rPr>
              <a:t>Elasticity</a:t>
            </a:r>
            <a:r>
              <a:rPr lang="en-US" sz="1800" b="0" i="0">
                <a:solidFill>
                  <a:schemeClr val="dk1"/>
                </a:solidFill>
                <a:latin typeface="Calibri"/>
                <a:ea typeface="Calibri"/>
                <a:cs typeface="Calibri"/>
                <a:sym typeface="Calibri"/>
              </a:rPr>
              <a:t> is the ability of a system to adapt to workload changes. For example, can the system provided the same level of response whether there are 1,000 or 10,000 users? The system would accomplish this by provisioning and de-provisioning resources automatically.</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Instructor Action: </a:t>
            </a:r>
            <a:r>
              <a:rPr lang="en-US" sz="1000" b="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marL="0" lvl="0" indent="0" algn="l" rtl="0">
              <a:spcBef>
                <a:spcPts val="0"/>
              </a:spcBef>
              <a:spcAft>
                <a:spcPts val="0"/>
              </a:spcAft>
              <a:buClr>
                <a:srgbClr val="000000"/>
              </a:buClr>
              <a:buSzPts val="10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Arial"/>
              <a:buNone/>
            </a:pPr>
            <a:r>
              <a:rPr lang="en-US" sz="1000" b="1">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p:txBody>
      </p:sp>
      <p:sp>
        <p:nvSpPr>
          <p:cNvPr id="204" name="Google Shape;20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b="1">
                <a:solidFill>
                  <a:schemeClr val="dk1"/>
                </a:solidFill>
                <a:latin typeface="Calibri"/>
                <a:ea typeface="Calibri"/>
                <a:cs typeface="Calibri"/>
                <a:sym typeface="Calibri"/>
              </a:rPr>
              <a:t>Role Play</a:t>
            </a: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Time: </a:t>
            </a:r>
            <a:r>
              <a:rPr lang="en-US" sz="1000" b="0">
                <a:solidFill>
                  <a:schemeClr val="dk1"/>
                </a:solidFill>
                <a:latin typeface="Calibri"/>
                <a:ea typeface="Calibri"/>
                <a:cs typeface="Calibri"/>
                <a:sym typeface="Calibri"/>
              </a:rPr>
              <a:t>10 minutes</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b="1">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Answers: </a:t>
            </a:r>
            <a:r>
              <a:rPr lang="en-US" sz="1000" b="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explanations that help customers understand the services that can be used.</a:t>
            </a:r>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AWS Identity and Access Management (IAM) is a web service that helps you securely control access to AWS resources. You use IAM to control who is authenticated (signed in) and authorized (has permissions) to use resources.</a:t>
            </a:r>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IAM has the following features to control access:</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Shared access -  grant other people permission to administer and use resources in your AWS account without having to share your password or access key.</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Granular permissions - grant different permissions to different people for different resources.</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Secure access to AWS resources for applications that run on Amazon EC2.</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Multi-factor authentication (MFA) - Add two-factor authentication to the account and to individual users for extra security.</a:t>
            </a:r>
            <a:endParaRPr/>
          </a:p>
          <a:p>
            <a:pPr marL="628650" lvl="1"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Identity federation - allow users who already have passwords elsewhere (corporate network) to get temporary access to your AWS account.</a:t>
            </a:r>
            <a:endParaRPr sz="1000" b="0" i="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000"/>
              <a:buFont typeface="Arial"/>
              <a:buChar char="•"/>
            </a:pPr>
            <a:r>
              <a:rPr lang="en-US" sz="1000" b="0" i="0">
                <a:solidFill>
                  <a:schemeClr val="dk1"/>
                </a:solidFill>
                <a:latin typeface="Calibri"/>
                <a:ea typeface="Calibri"/>
                <a:cs typeface="Calibri"/>
                <a:sym typeface="Calibri"/>
              </a:rPr>
              <a:t>Use IAM Policies to control access to the following:</a:t>
            </a:r>
            <a:endParaRPr/>
          </a:p>
          <a:p>
            <a:pPr marL="628650" lvl="1" indent="-171450" algn="l" rtl="0">
              <a:spcBef>
                <a:spcPts val="0"/>
              </a:spcBef>
              <a:spcAft>
                <a:spcPts val="0"/>
              </a:spcAft>
              <a:buClr>
                <a:schemeClr val="dk1"/>
              </a:buClr>
              <a:buSzPts val="1200"/>
              <a:buFont typeface="Arial"/>
              <a:buChar char="•"/>
            </a:pPr>
            <a:r>
              <a:rPr lang="en-US" sz="1200" b="1" i="0" u="sng">
                <a:solidFill>
                  <a:schemeClr val="hlink"/>
                </a:solidFill>
                <a:latin typeface="Calibri"/>
                <a:ea typeface="Calibri"/>
                <a:cs typeface="Calibri"/>
                <a:sym typeface="Calibri"/>
                <a:hlinkClick r:id="rId3"/>
              </a:rPr>
              <a:t>AWS for Principals</a:t>
            </a:r>
            <a:r>
              <a:rPr lang="en-US" sz="1200" b="0" i="0">
                <a:solidFill>
                  <a:schemeClr val="dk1"/>
                </a:solidFill>
                <a:latin typeface="Calibri"/>
                <a:ea typeface="Calibri"/>
                <a:cs typeface="Calibri"/>
                <a:sym typeface="Calibri"/>
              </a:rPr>
              <a:t> – Control what the person making the request (the </a:t>
            </a:r>
            <a:r>
              <a:rPr lang="en-US" sz="1200" b="0" i="0" u="sng" strike="noStrike">
                <a:solidFill>
                  <a:schemeClr val="hlink"/>
                </a:solidFill>
                <a:latin typeface="Calibri"/>
                <a:ea typeface="Calibri"/>
                <a:cs typeface="Calibri"/>
                <a:sym typeface="Calibri"/>
                <a:hlinkClick r:id="rId4"/>
              </a:rPr>
              <a:t>principal</a:t>
            </a:r>
            <a:r>
              <a:rPr lang="en-US" sz="1200" b="0" i="0">
                <a:solidFill>
                  <a:schemeClr val="dk1"/>
                </a:solidFill>
                <a:latin typeface="Calibri"/>
                <a:ea typeface="Calibri"/>
                <a:cs typeface="Calibri"/>
                <a:sym typeface="Calibri"/>
              </a:rPr>
              <a:t>) is allowed to do.</a:t>
            </a:r>
            <a:endParaRPr/>
          </a:p>
          <a:p>
            <a:pPr marL="628650" lvl="1" indent="-171450" algn="l" rtl="0">
              <a:spcBef>
                <a:spcPts val="0"/>
              </a:spcBef>
              <a:spcAft>
                <a:spcPts val="0"/>
              </a:spcAft>
              <a:buClr>
                <a:schemeClr val="dk1"/>
              </a:buClr>
              <a:buSzPts val="1200"/>
              <a:buFont typeface="Arial"/>
              <a:buChar char="•"/>
            </a:pPr>
            <a:r>
              <a:rPr lang="en-US" sz="1200" b="1" i="0" u="sng" strike="noStrike">
                <a:solidFill>
                  <a:schemeClr val="hlink"/>
                </a:solidFill>
                <a:latin typeface="Calibri"/>
                <a:ea typeface="Calibri"/>
                <a:cs typeface="Calibri"/>
                <a:sym typeface="Calibri"/>
                <a:hlinkClick r:id="rId5"/>
              </a:rPr>
              <a:t>IAM Identities</a:t>
            </a:r>
            <a:r>
              <a:rPr lang="en-US" sz="1200" b="0" i="0">
                <a:solidFill>
                  <a:schemeClr val="dk1"/>
                </a:solidFill>
                <a:latin typeface="Calibri"/>
                <a:ea typeface="Calibri"/>
                <a:cs typeface="Calibri"/>
                <a:sym typeface="Calibri"/>
              </a:rPr>
              <a:t> – Control which IAM identities (groups, users, and roles) can be accessed and how.</a:t>
            </a:r>
            <a:endParaRPr/>
          </a:p>
          <a:p>
            <a:pPr marL="628650" lvl="1" indent="-171450" algn="l" rtl="0">
              <a:spcBef>
                <a:spcPts val="0"/>
              </a:spcBef>
              <a:spcAft>
                <a:spcPts val="0"/>
              </a:spcAft>
              <a:buClr>
                <a:schemeClr val="dk1"/>
              </a:buClr>
              <a:buSzPts val="1200"/>
              <a:buFont typeface="Arial"/>
              <a:buChar char="•"/>
            </a:pPr>
            <a:r>
              <a:rPr lang="en-US" sz="1200" b="1" i="0" u="sng" strike="noStrike">
                <a:solidFill>
                  <a:schemeClr val="hlink"/>
                </a:solidFill>
                <a:latin typeface="Calibri"/>
                <a:ea typeface="Calibri"/>
                <a:cs typeface="Calibri"/>
                <a:sym typeface="Calibri"/>
                <a:hlinkClick r:id="rId6"/>
              </a:rPr>
              <a:t>IAM Policies</a:t>
            </a:r>
            <a:r>
              <a:rPr lang="en-US" sz="1200" b="0" i="0">
                <a:solidFill>
                  <a:schemeClr val="dk1"/>
                </a:solidFill>
                <a:latin typeface="Calibri"/>
                <a:ea typeface="Calibri"/>
                <a:cs typeface="Calibri"/>
                <a:sym typeface="Calibri"/>
              </a:rPr>
              <a:t> – Control who can create, edit, and delete customer managed policies, and who can attach and detach all managed policies.</a:t>
            </a:r>
            <a:endParaRPr/>
          </a:p>
          <a:p>
            <a:pPr marL="628650" lvl="1" indent="-171450" algn="l" rtl="0">
              <a:spcBef>
                <a:spcPts val="0"/>
              </a:spcBef>
              <a:spcAft>
                <a:spcPts val="0"/>
              </a:spcAft>
              <a:buClr>
                <a:schemeClr val="dk1"/>
              </a:buClr>
              <a:buSzPts val="1200"/>
              <a:buFont typeface="Arial"/>
              <a:buChar char="•"/>
            </a:pPr>
            <a:r>
              <a:rPr lang="en-US" sz="1200" b="1" i="0" u="sng" strike="noStrike">
                <a:solidFill>
                  <a:schemeClr val="hlink"/>
                </a:solidFill>
                <a:latin typeface="Calibri"/>
                <a:ea typeface="Calibri"/>
                <a:cs typeface="Calibri"/>
                <a:sym typeface="Calibri"/>
                <a:hlinkClick r:id="rId7"/>
              </a:rPr>
              <a:t>AWS Resources</a:t>
            </a:r>
            <a:r>
              <a:rPr lang="en-US" sz="1200" b="0" i="0">
                <a:solidFill>
                  <a:schemeClr val="dk1"/>
                </a:solidFill>
                <a:latin typeface="Calibri"/>
                <a:ea typeface="Calibri"/>
                <a:cs typeface="Calibri"/>
                <a:sym typeface="Calibri"/>
              </a:rPr>
              <a:t> – Control who has access to resources using an identity-based policy or a resource-based policy.</a:t>
            </a:r>
            <a:endParaRPr/>
          </a:p>
          <a:p>
            <a:pPr marL="628650" lvl="1" indent="-171450" algn="l" rtl="0">
              <a:spcBef>
                <a:spcPts val="0"/>
              </a:spcBef>
              <a:spcAft>
                <a:spcPts val="0"/>
              </a:spcAft>
              <a:buClr>
                <a:schemeClr val="dk1"/>
              </a:buClr>
              <a:buSzPts val="1200"/>
              <a:buFont typeface="Arial"/>
              <a:buChar char="•"/>
            </a:pPr>
            <a:r>
              <a:rPr lang="en-US" sz="1200" b="1" i="0" u="sng" strike="noStrike">
                <a:solidFill>
                  <a:schemeClr val="hlink"/>
                </a:solidFill>
                <a:latin typeface="Calibri"/>
                <a:ea typeface="Calibri"/>
                <a:cs typeface="Calibri"/>
                <a:sym typeface="Calibri"/>
                <a:hlinkClick r:id="rId8"/>
              </a:rPr>
              <a:t>AWS Accounts</a:t>
            </a:r>
            <a:r>
              <a:rPr lang="en-US" sz="1200" b="0" i="0">
                <a:solidFill>
                  <a:schemeClr val="dk1"/>
                </a:solidFill>
                <a:latin typeface="Calibri"/>
                <a:ea typeface="Calibri"/>
                <a:cs typeface="Calibri"/>
                <a:sym typeface="Calibri"/>
              </a:rPr>
              <a:t> – Control whether a request is allowed only for members of a specific account.</a:t>
            </a:r>
            <a:endParaRPr/>
          </a:p>
          <a:p>
            <a:pPr marL="628650" lvl="1" indent="-95250" algn="l" rtl="0">
              <a:spcBef>
                <a:spcPts val="0"/>
              </a:spcBef>
              <a:spcAft>
                <a:spcPts val="0"/>
              </a:spcAft>
              <a:buClr>
                <a:schemeClr val="dk1"/>
              </a:buClr>
              <a:buSzPts val="1200"/>
              <a:buFont typeface="Arial"/>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Instructor Action: </a:t>
            </a:r>
            <a:r>
              <a:rPr lang="en-US" sz="1000" b="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marL="0" lvl="0" indent="0" algn="l" rtl="0">
              <a:spcBef>
                <a:spcPts val="0"/>
              </a:spcBef>
              <a:spcAft>
                <a:spcPts val="0"/>
              </a:spcAft>
              <a:buClr>
                <a:srgbClr val="000000"/>
              </a:buClr>
              <a:buSzPts val="10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Arial"/>
              <a:buNone/>
            </a:pPr>
            <a:r>
              <a:rPr lang="en-US" sz="1000" b="1">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a:p>
            <a:pPr marL="457200" lvl="1" indent="0" algn="l" rtl="0">
              <a:spcBef>
                <a:spcPts val="0"/>
              </a:spcBef>
              <a:spcAft>
                <a:spcPts val="0"/>
              </a:spcAft>
              <a:buClr>
                <a:schemeClr val="dk1"/>
              </a:buClr>
              <a:buSzPts val="1000"/>
              <a:buFont typeface="Arial"/>
              <a:buNone/>
            </a:pPr>
            <a:endParaRPr sz="1000" b="0" i="0">
              <a:solidFill>
                <a:schemeClr val="dk1"/>
              </a:solidFill>
              <a:latin typeface="Calibri"/>
              <a:ea typeface="Calibri"/>
              <a:cs typeface="Calibri"/>
              <a:sym typeface="Calibri"/>
            </a:endParaRPr>
          </a:p>
        </p:txBody>
      </p:sp>
      <p:sp>
        <p:nvSpPr>
          <p:cNvPr id="212" name="Google Shape;21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b="1">
                <a:solidFill>
                  <a:schemeClr val="dk1"/>
                </a:solidFill>
                <a:latin typeface="Calibri"/>
                <a:ea typeface="Calibri"/>
                <a:cs typeface="Calibri"/>
                <a:sym typeface="Calibri"/>
              </a:rPr>
              <a:t>Role Play</a:t>
            </a: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Time: </a:t>
            </a:r>
            <a:r>
              <a:rPr lang="en-US" sz="1000" b="0">
                <a:solidFill>
                  <a:schemeClr val="dk1"/>
                </a:solidFill>
                <a:latin typeface="Calibri"/>
                <a:ea typeface="Calibri"/>
                <a:cs typeface="Calibri"/>
                <a:sym typeface="Calibri"/>
              </a:rPr>
              <a:t>10 minutes</a:t>
            </a:r>
            <a:endParaRPr/>
          </a:p>
          <a:p>
            <a:pPr marL="0" lvl="0" indent="0" algn="l" rtl="0">
              <a:spcBef>
                <a:spcPts val="0"/>
              </a:spcBef>
              <a:spcAft>
                <a:spcPts val="0"/>
              </a:spcAft>
              <a:buNone/>
            </a:pPr>
            <a:endParaRPr sz="1000" b="0">
              <a:solidFill>
                <a:schemeClr val="dk1"/>
              </a:solidFill>
              <a:latin typeface="Calibri"/>
              <a:ea typeface="Calibri"/>
              <a:cs typeface="Calibri"/>
              <a:sym typeface="Calibri"/>
            </a:endParaRPr>
          </a:p>
          <a:p>
            <a:pPr marL="0" lvl="0" indent="0" algn="l" rtl="0">
              <a:spcBef>
                <a:spcPts val="0"/>
              </a:spcBef>
              <a:spcAft>
                <a:spcPts val="0"/>
              </a:spcAft>
              <a:buNone/>
            </a:pPr>
            <a:r>
              <a:rPr lang="en-US" sz="1000" b="0">
                <a:solidFill>
                  <a:schemeClr val="dk1"/>
                </a:solidFill>
                <a:latin typeface="Calibri"/>
                <a:ea typeface="Calibri"/>
                <a:cs typeface="Calibri"/>
                <a:sym typeface="Calibri"/>
              </a:rPr>
              <a:t>This activity provides students with opportunities to create explanations about high availability that a customer can understand. </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Students should pair up to discuss the above prompt. One student should play the customer, and the other student should play the Solutions Architect (SA).</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student who plays the customer should ask the student who plays the SA the question prompt.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(1-2 minutes) The SA will then provide their explanations of the question based on the customer’s responses. The SA should ask the customer questions to obtain more information, as needed.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(1 minute) Through constructive feedback, the customer will decide if the SA addressed their question in a way that they could understand. </a:t>
            </a:r>
            <a:endParaRPr/>
          </a:p>
          <a:p>
            <a:pPr marL="228600" marR="0" lvl="0" indent="-228600" algn="l" rtl="0">
              <a:lnSpc>
                <a:spcPct val="100000"/>
              </a:lnSpc>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Allow students to switch roles, and repeat steps 2-4.</a:t>
            </a:r>
            <a:endParaRPr/>
          </a:p>
          <a:p>
            <a:pPr marL="228600" lvl="0" indent="-228600" algn="l" rtl="0">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As a class, discuss the activity and share ways that made it easier to obtain information from the customer. Also discuss the approaches that the SAs used to explain the various concepts. Evaluate the SA responses from the customer perspective – were the responses understandable and did the provide enough technical detail without confusing the customer? Suggest that students take notes that they can use in future customer conversations.</a:t>
            </a:r>
            <a:endParaRPr sz="1000" b="1">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Answers: </a:t>
            </a:r>
            <a:r>
              <a:rPr lang="en-US" sz="1000" b="0">
                <a:solidFill>
                  <a:schemeClr val="dk1"/>
                </a:solidFill>
                <a:latin typeface="Calibri"/>
                <a:ea typeface="Calibri"/>
                <a:cs typeface="Calibri"/>
                <a:sym typeface="Calibri"/>
              </a:rPr>
              <a:t>Student answers might </a:t>
            </a:r>
            <a:r>
              <a:rPr lang="en-US" sz="1000">
                <a:solidFill>
                  <a:schemeClr val="dk1"/>
                </a:solidFill>
                <a:latin typeface="Calibri"/>
                <a:ea typeface="Calibri"/>
                <a:cs typeface="Calibri"/>
                <a:sym typeface="Calibri"/>
              </a:rPr>
              <a:t>vary, but they should provide explanations that help customers understand </a:t>
            </a:r>
            <a:r>
              <a:rPr lang="en-US" sz="1800" b="0" i="0">
                <a:solidFill>
                  <a:schemeClr val="dk1"/>
                </a:solidFill>
                <a:latin typeface="Calibri"/>
                <a:ea typeface="Calibri"/>
                <a:cs typeface="Calibri"/>
                <a:sym typeface="Calibri"/>
              </a:rPr>
              <a:t>AWS CloudTrail.</a:t>
            </a:r>
            <a:endParaRPr sz="100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AWS CloudTrail is a service that enables governance, compliance, operational auditing, and risk auditing of a AWS account. </a:t>
            </a:r>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With CloudTrail, you can log, continuously monitor, and retain account activity related to actions across your AWS infrastructure. </a:t>
            </a:r>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CloudTrail provides event history of your AWS account activity, including actions taken through the AWS Management Console, AWS SDKs, command line tools, and other AWS services. </a:t>
            </a:r>
            <a:endParaRPr/>
          </a:p>
          <a:p>
            <a:pPr marL="171450" lvl="0" indent="-171450" algn="l" rtl="0">
              <a:spcBef>
                <a:spcPts val="0"/>
              </a:spcBef>
              <a:spcAft>
                <a:spcPts val="0"/>
              </a:spcAft>
              <a:buClr>
                <a:schemeClr val="dk1"/>
              </a:buClr>
              <a:buSzPts val="1200"/>
              <a:buFont typeface="Arial"/>
              <a:buChar char="•"/>
            </a:pPr>
            <a:r>
              <a:rPr lang="en-US" sz="1200" b="0" i="0">
                <a:solidFill>
                  <a:schemeClr val="dk1"/>
                </a:solidFill>
                <a:latin typeface="Calibri"/>
                <a:ea typeface="Calibri"/>
                <a:cs typeface="Calibri"/>
                <a:sym typeface="Calibri"/>
              </a:rPr>
              <a:t>This event history simplifies security analysis, resource change tracking, and troubleshooting.</a:t>
            </a:r>
            <a:endParaRPr sz="1000" b="0" i="0">
              <a:solidFill>
                <a:schemeClr val="dk1"/>
              </a:solidFill>
              <a:latin typeface="Calibri"/>
              <a:ea typeface="Calibri"/>
              <a:cs typeface="Calibri"/>
              <a:sym typeface="Calibri"/>
            </a:endParaRPr>
          </a:p>
          <a:p>
            <a:pPr marL="0" lvl="0" indent="0" algn="l" rtl="0">
              <a:spcBef>
                <a:spcPts val="0"/>
              </a:spcBef>
              <a:spcAft>
                <a:spcPts val="0"/>
              </a:spcAft>
              <a:buNone/>
            </a:pPr>
            <a:endParaRPr sz="1000" b="1">
              <a:solidFill>
                <a:schemeClr val="dk1"/>
              </a:solidFill>
              <a:latin typeface="Calibri"/>
              <a:ea typeface="Calibri"/>
              <a:cs typeface="Calibri"/>
              <a:sym typeface="Calibri"/>
            </a:endParaRPr>
          </a:p>
          <a:p>
            <a:pPr marL="0" lvl="0" indent="0" algn="l" rtl="0">
              <a:spcBef>
                <a:spcPts val="0"/>
              </a:spcBef>
              <a:spcAft>
                <a:spcPts val="0"/>
              </a:spcAft>
              <a:buNone/>
            </a:pPr>
            <a:r>
              <a:rPr lang="en-US" sz="1000" b="1">
                <a:solidFill>
                  <a:schemeClr val="dk1"/>
                </a:solidFill>
                <a:latin typeface="Calibri"/>
                <a:ea typeface="Calibri"/>
                <a:cs typeface="Calibri"/>
                <a:sym typeface="Calibri"/>
              </a:rPr>
              <a:t>Instructor Action: </a:t>
            </a:r>
            <a:r>
              <a:rPr lang="en-US" sz="1000" b="0">
                <a:solidFill>
                  <a:schemeClr val="dk1"/>
                </a:solidFill>
                <a:latin typeface="Calibri"/>
                <a:ea typeface="Calibri"/>
                <a:cs typeface="Calibri"/>
                <a:sym typeface="Calibri"/>
              </a:rPr>
              <a:t>Be sure to provide clarification when students need help understanding these concepts, which might include drawing the architecture to support visual learners, and providing the “why” behind various concepts.</a:t>
            </a:r>
            <a:endParaRPr/>
          </a:p>
          <a:p>
            <a:pPr marL="0" lvl="0" indent="0" algn="l" rtl="0">
              <a:spcBef>
                <a:spcPts val="0"/>
              </a:spcBef>
              <a:spcAft>
                <a:spcPts val="0"/>
              </a:spcAft>
              <a:buClr>
                <a:srgbClr val="000000"/>
              </a:buClr>
              <a:buSzPts val="10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000"/>
              <a:buFont typeface="Arial"/>
              <a:buNone/>
            </a:pPr>
            <a:r>
              <a:rPr lang="en-US" sz="1000" b="1">
                <a:solidFill>
                  <a:schemeClr val="dk1"/>
                </a:solidFill>
                <a:latin typeface="Calibri"/>
                <a:ea typeface="Calibri"/>
                <a:cs typeface="Calibri"/>
                <a:sym typeface="Calibri"/>
              </a:rPr>
              <a:t>Instructor Note: </a:t>
            </a:r>
            <a:r>
              <a:rPr lang="en-US" sz="1000">
                <a:solidFill>
                  <a:schemeClr val="dk1"/>
                </a:solidFill>
                <a:latin typeface="Calibri"/>
                <a:ea typeface="Calibri"/>
                <a:cs typeface="Calibri"/>
                <a:sym typeface="Calibri"/>
              </a:rPr>
              <a:t>Students should be able to build rapport, ask customers questions to obtain more information, and resolve misconceptions, as needed.</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0" u="none"/>
              <a:t>You have returned to the office with your teammates to discuss the </a:t>
            </a:r>
            <a:r>
              <a:rPr lang="en-US" sz="1100" b="0" i="1" u="none"/>
              <a:t>A Medical Company’s </a:t>
            </a:r>
            <a:r>
              <a:rPr lang="en-US" sz="1100" b="0" u="none"/>
              <a:t>requirements. </a:t>
            </a:r>
            <a:r>
              <a:rPr lang="en-US" sz="1100">
                <a:solidFill>
                  <a:schemeClr val="dk1"/>
                </a:solidFill>
                <a:latin typeface="Calibri"/>
                <a:ea typeface="Calibri"/>
                <a:cs typeface="Calibri"/>
                <a:sym typeface="Calibri"/>
              </a:rPr>
              <a:t>Now, it is time to turn all of the requirements into a solution design. </a:t>
            </a:r>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For ease of use, the customer requirements have been integrated with the solution design worksheets that can be used to document your solution.</a:t>
            </a:r>
            <a:endParaRPr/>
          </a:p>
        </p:txBody>
      </p:sp>
      <p:sp>
        <p:nvSpPr>
          <p:cNvPr id="228" name="Google Shape;22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Calibri"/>
                <a:ea typeface="Calibri"/>
                <a:cs typeface="Calibri"/>
                <a:sym typeface="Calibri"/>
              </a:rPr>
              <a:t>Based on the discussions and current architecture diagrams, the Solutions Architects and </a:t>
            </a:r>
            <a:r>
              <a:rPr lang="en-US" sz="1100" i="1">
                <a:latin typeface="Calibri"/>
                <a:ea typeface="Calibri"/>
                <a:cs typeface="Calibri"/>
                <a:sym typeface="Calibri"/>
              </a:rPr>
              <a:t>A Medical Company </a:t>
            </a:r>
            <a:r>
              <a:rPr lang="en-US" sz="1100" i="0">
                <a:latin typeface="Calibri"/>
                <a:ea typeface="Calibri"/>
                <a:cs typeface="Calibri"/>
                <a:sym typeface="Calibri"/>
              </a:rPr>
              <a:t>arrived at the following customer requirements</a:t>
            </a:r>
            <a:r>
              <a:rPr lang="en-US" sz="1100" i="1">
                <a:latin typeface="Calibri"/>
                <a:ea typeface="Calibri"/>
                <a:cs typeface="Calibri"/>
                <a:sym typeface="Calibri"/>
              </a:rPr>
              <a:t>:</a:t>
            </a:r>
            <a:endParaRPr/>
          </a:p>
          <a:p>
            <a:pPr marL="171450" lvl="0" indent="-171450" algn="l" rtl="0">
              <a:spcBef>
                <a:spcPts val="0"/>
              </a:spcBef>
              <a:spcAft>
                <a:spcPts val="0"/>
              </a:spcAft>
              <a:buClr>
                <a:schemeClr val="dk1"/>
              </a:buClr>
              <a:buSzPts val="1100"/>
              <a:buFont typeface="Arial"/>
              <a:buChar char="•"/>
            </a:pPr>
            <a:r>
              <a:rPr lang="en-US" sz="1100" b="1">
                <a:latin typeface="Calibri"/>
                <a:ea typeface="Calibri"/>
                <a:cs typeface="Calibri"/>
                <a:sym typeface="Calibri"/>
              </a:rPr>
              <a:t>Configure </a:t>
            </a:r>
            <a:r>
              <a:rPr lang="en-US" sz="1100">
                <a:latin typeface="Calibri"/>
                <a:ea typeface="Calibri"/>
                <a:cs typeface="Calibri"/>
                <a:sym typeface="Calibri"/>
              </a:rPr>
              <a:t>access permissions to conform with AWS best practices.</a:t>
            </a:r>
            <a:endParaRPr sz="1100" b="0">
              <a:solidFill>
                <a:schemeClr val="dk1"/>
              </a:solidFill>
              <a:latin typeface="Calibri"/>
              <a:ea typeface="Calibri"/>
              <a:cs typeface="Calibri"/>
              <a:sym typeface="Calibri"/>
            </a:endParaRPr>
          </a:p>
          <a:p>
            <a:pPr marL="171450" lvl="0" indent="-171450" algn="l" rtl="0">
              <a:spcBef>
                <a:spcPts val="0"/>
              </a:spcBef>
              <a:spcAft>
                <a:spcPts val="0"/>
              </a:spcAft>
              <a:buClr>
                <a:schemeClr val="dk1"/>
              </a:buClr>
              <a:buSzPts val="1100"/>
              <a:buFont typeface="Arial"/>
              <a:buChar char="•"/>
            </a:pPr>
            <a:r>
              <a:rPr lang="en-US" sz="1100" b="1">
                <a:latin typeface="Calibri"/>
                <a:ea typeface="Calibri"/>
                <a:cs typeface="Calibri"/>
                <a:sym typeface="Calibri"/>
              </a:rPr>
              <a:t>Build</a:t>
            </a:r>
            <a:r>
              <a:rPr lang="en-US" sz="1100">
                <a:latin typeface="Calibri"/>
                <a:ea typeface="Calibri"/>
                <a:cs typeface="Calibri"/>
                <a:sym typeface="Calibri"/>
              </a:rPr>
              <a:t> networks that conform to AWS best practices while providing all the necessary network services to the application in their different environments.</a:t>
            </a:r>
            <a:endParaRPr/>
          </a:p>
          <a:p>
            <a:pPr marL="171450" lvl="0" indent="-171450" algn="l" rtl="0">
              <a:spcBef>
                <a:spcPts val="0"/>
              </a:spcBef>
              <a:spcAft>
                <a:spcPts val="0"/>
              </a:spcAft>
              <a:buClr>
                <a:schemeClr val="dk1"/>
              </a:buClr>
              <a:buSzPts val="1100"/>
              <a:buFont typeface="Arial"/>
              <a:buChar char="•"/>
            </a:pPr>
            <a:r>
              <a:rPr lang="en-US" sz="1100" b="1">
                <a:latin typeface="Calibri"/>
                <a:ea typeface="Calibri"/>
                <a:cs typeface="Calibri"/>
                <a:sym typeface="Calibri"/>
              </a:rPr>
              <a:t>Build</a:t>
            </a:r>
            <a:r>
              <a:rPr lang="en-US" sz="1100">
                <a:latin typeface="Calibri"/>
                <a:ea typeface="Calibri"/>
                <a:cs typeface="Calibri"/>
                <a:sym typeface="Calibri"/>
              </a:rPr>
              <a:t> an architecture that matches the current architecture at the server hosting company and that can handle doubling the number of servers.</a:t>
            </a:r>
            <a:endParaRPr/>
          </a:p>
          <a:p>
            <a:pPr marL="171450" lvl="0" indent="-171450" algn="l" rtl="0">
              <a:spcBef>
                <a:spcPts val="0"/>
              </a:spcBef>
              <a:spcAft>
                <a:spcPts val="0"/>
              </a:spcAft>
              <a:buClr>
                <a:schemeClr val="dk1"/>
              </a:buClr>
              <a:buSzPts val="1100"/>
              <a:buFont typeface="Arial"/>
              <a:buChar char="•"/>
            </a:pPr>
            <a:r>
              <a:rPr lang="en-US" sz="1100" b="1">
                <a:latin typeface="Calibri"/>
                <a:ea typeface="Calibri"/>
                <a:cs typeface="Calibri"/>
                <a:sym typeface="Calibri"/>
              </a:rPr>
              <a:t>Secure</a:t>
            </a:r>
            <a:r>
              <a:rPr lang="en-US" sz="1100">
                <a:latin typeface="Calibri"/>
                <a:ea typeface="Calibri"/>
                <a:cs typeface="Calibri"/>
                <a:sym typeface="Calibri"/>
              </a:rPr>
              <a:t> all medical information, as medical information usually contains highly sensitive personally identifiable information (PII). </a:t>
            </a:r>
            <a:endParaRPr/>
          </a:p>
          <a:p>
            <a:pPr marL="171450" lvl="0" indent="-171450" algn="l" rtl="0">
              <a:spcBef>
                <a:spcPts val="0"/>
              </a:spcBef>
              <a:spcAft>
                <a:spcPts val="0"/>
              </a:spcAft>
              <a:buClr>
                <a:schemeClr val="dk1"/>
              </a:buClr>
              <a:buSzPts val="1100"/>
              <a:buFont typeface="Arial"/>
              <a:buChar char="•"/>
            </a:pPr>
            <a:r>
              <a:rPr lang="en-US" sz="1100" b="1">
                <a:latin typeface="Calibri"/>
                <a:ea typeface="Calibri"/>
                <a:cs typeface="Calibri"/>
                <a:sym typeface="Calibri"/>
              </a:rPr>
              <a:t>Utilize</a:t>
            </a:r>
            <a:r>
              <a:rPr lang="en-US" sz="1100">
                <a:latin typeface="Calibri"/>
                <a:ea typeface="Calibri"/>
                <a:cs typeface="Calibri"/>
                <a:sym typeface="Calibri"/>
              </a:rPr>
              <a:t> Load balancers for web tier and application tier that must support </a:t>
            </a:r>
            <a:r>
              <a:rPr lang="en-US" sz="1100" b="1">
                <a:latin typeface="Calibri"/>
                <a:ea typeface="Calibri"/>
                <a:cs typeface="Calibri"/>
                <a:sym typeface="Calibri"/>
              </a:rPr>
              <a:t>HTTP, HTTPS, TCP protocols</a:t>
            </a:r>
            <a:r>
              <a:rPr lang="en-US" sz="1100">
                <a:latin typeface="Calibri"/>
                <a:ea typeface="Calibri"/>
                <a:cs typeface="Calibri"/>
                <a:sym typeface="Calibri"/>
              </a:rPr>
              <a:t> </a:t>
            </a:r>
            <a:r>
              <a:rPr lang="en-US" sz="1100" b="1">
                <a:latin typeface="Calibri"/>
                <a:ea typeface="Calibri"/>
                <a:cs typeface="Calibri"/>
                <a:sym typeface="Calibri"/>
              </a:rPr>
              <a:t>plans to move their application into AWS.</a:t>
            </a:r>
            <a:endParaRPr/>
          </a:p>
          <a:p>
            <a:pPr marL="171450" marR="0" lvl="0" indent="-171450" algn="l" rtl="0">
              <a:lnSpc>
                <a:spcPct val="100000"/>
              </a:lnSpc>
              <a:spcBef>
                <a:spcPts val="0"/>
              </a:spcBef>
              <a:spcAft>
                <a:spcPts val="0"/>
              </a:spcAft>
              <a:buClr>
                <a:schemeClr val="dk1"/>
              </a:buClr>
              <a:buSzPts val="1100"/>
              <a:buFont typeface="Arial"/>
              <a:buChar char="•"/>
            </a:pPr>
            <a:r>
              <a:rPr lang="en-US" sz="1100" b="1">
                <a:latin typeface="Calibri"/>
                <a:ea typeface="Calibri"/>
                <a:cs typeface="Calibri"/>
                <a:sym typeface="Calibri"/>
              </a:rPr>
              <a:t>Architecture </a:t>
            </a:r>
            <a:r>
              <a:rPr lang="en-US" sz="1100">
                <a:latin typeface="Calibri"/>
                <a:ea typeface="Calibri"/>
                <a:cs typeface="Calibri"/>
                <a:sym typeface="Calibri"/>
              </a:rPr>
              <a:t>should be resilient (built for business continuity).</a:t>
            </a:r>
            <a:endParaRPr sz="1100" b="1">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100"/>
              <a:buFont typeface="Arial"/>
              <a:buChar char="•"/>
            </a:pPr>
            <a:r>
              <a:rPr lang="en-US" sz="1100" b="1">
                <a:latin typeface="Calibri"/>
                <a:ea typeface="Calibri"/>
                <a:cs typeface="Calibri"/>
                <a:sym typeface="Calibri"/>
              </a:rPr>
              <a:t>Configure</a:t>
            </a:r>
            <a:r>
              <a:rPr lang="en-US" sz="1100">
                <a:latin typeface="Calibri"/>
                <a:ea typeface="Calibri"/>
                <a:cs typeface="Calibri"/>
                <a:sym typeface="Calibri"/>
              </a:rPr>
              <a:t> auditing to track all user actions.</a:t>
            </a:r>
            <a:endParaRPr sz="1100" b="1">
              <a:latin typeface="Calibri"/>
              <a:ea typeface="Calibri"/>
              <a:cs typeface="Calibri"/>
              <a:sym typeface="Calibri"/>
            </a:endParaRPr>
          </a:p>
          <a:p>
            <a:pPr marL="0" lvl="0" indent="0" algn="l" rtl="0">
              <a:spcBef>
                <a:spcPts val="0"/>
              </a:spcBef>
              <a:spcAft>
                <a:spcPts val="0"/>
              </a:spcAft>
              <a:buNone/>
            </a:pPr>
            <a:endParaRPr sz="1100" i="1">
              <a:latin typeface="Calibri"/>
              <a:ea typeface="Calibri"/>
              <a:cs typeface="Calibri"/>
              <a:sym typeface="Calibri"/>
            </a:endParaRPr>
          </a:p>
          <a:p>
            <a:pPr marL="0" lvl="0" indent="0" algn="l" rtl="0">
              <a:spcBef>
                <a:spcPts val="0"/>
              </a:spcBef>
              <a:spcAft>
                <a:spcPts val="0"/>
              </a:spcAft>
              <a:buNone/>
            </a:pPr>
            <a:r>
              <a:rPr lang="en-US" sz="1100" i="0">
                <a:latin typeface="Calibri"/>
                <a:ea typeface="Calibri"/>
                <a:cs typeface="Calibri"/>
                <a:sym typeface="Calibri"/>
              </a:rPr>
              <a:t>Let’s take a look at the detailed requirements identified for each of these customer requirements.</a:t>
            </a:r>
            <a:endParaRPr/>
          </a:p>
        </p:txBody>
      </p:sp>
      <p:sp>
        <p:nvSpPr>
          <p:cNvPr id="235" name="Google Shape;23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685800" y="1143000"/>
            <a:ext cx="5494338" cy="3090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98264"/>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In this project, you will have the opportunity to experience a simulated customer experience depicting a customer’s move from a traditional environment to a cloud solution. </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To simulate a typical meeting, we are going to role play some typical questions from customers making a transition like this. This part of the project gives you the opportunity to role play questions from an architectural discussion to understand and experience the communication challenges. Why would we do this? Because customers frequently complain that technical people are not very good at translating technical recommendations into an understandable discussion for a less technical person. An architecture discussion is intended to be the conversation between a technical person, usually a Solution Architect, and a business person with the intent to identify the technology needed to solve a specific business problem.</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Next, we will take the output of the customer meeting, the customer requirements, and translate them into a proposed technical solution.</a:t>
            </a:r>
            <a:endParaRPr/>
          </a:p>
          <a:p>
            <a:pPr marL="0" lvl="0" indent="0" algn="l" rtl="0">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Upon completion of this project, you will be able to:</a:t>
            </a:r>
            <a:endParaRPr/>
          </a:p>
          <a:p>
            <a:pPr marL="171450" marR="0" lvl="0" indent="-171450" algn="l" rtl="0">
              <a:lnSpc>
                <a:spcPct val="100000"/>
              </a:lnSpc>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Understand </a:t>
            </a:r>
            <a:r>
              <a:rPr lang="en-US" sz="1100"/>
              <a:t>and experience the communication challenges faced when attempting to apply technology as the solution to business problems.</a:t>
            </a:r>
            <a:endParaRPr/>
          </a:p>
          <a:p>
            <a:pPr marL="171450" marR="0" lvl="0" indent="-171450" algn="l" rtl="0">
              <a:lnSpc>
                <a:spcPct val="100000"/>
              </a:lnSpc>
              <a:spcBef>
                <a:spcPts val="0"/>
              </a:spcBef>
              <a:spcAft>
                <a:spcPts val="0"/>
              </a:spcAft>
              <a:buClr>
                <a:schemeClr val="dk1"/>
              </a:buClr>
              <a:buSzPts val="1100"/>
              <a:buFont typeface="Arial"/>
              <a:buChar char="•"/>
            </a:pPr>
            <a:r>
              <a:rPr lang="en-US" sz="1100"/>
              <a:t>Translate customer requirements into a technical solution.</a:t>
            </a:r>
            <a:endParaRPr/>
          </a:p>
          <a:p>
            <a:pPr marL="171450" marR="0" lvl="0" indent="-171450" algn="l" rtl="0">
              <a:lnSpc>
                <a:spcPct val="100000"/>
              </a:lnSpc>
              <a:spcBef>
                <a:spcPts val="0"/>
              </a:spcBef>
              <a:spcAft>
                <a:spcPts val="0"/>
              </a:spcAft>
              <a:buClr>
                <a:schemeClr val="dk1"/>
              </a:buClr>
              <a:buSzPts val="1100"/>
              <a:buFont typeface="Arial"/>
              <a:buChar char="•"/>
            </a:pPr>
            <a:r>
              <a:rPr lang="en-US" sz="1100"/>
              <a:t>Present the proposed solution to the customer.</a:t>
            </a:r>
            <a:endParaRPr/>
          </a:p>
        </p:txBody>
      </p:sp>
      <p:sp>
        <p:nvSpPr>
          <p:cNvPr id="78" name="Google Shape;7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chemeClr val="dk1"/>
                </a:solidFill>
                <a:latin typeface="Calibri"/>
                <a:ea typeface="Calibri"/>
                <a:cs typeface="Calibri"/>
                <a:sym typeface="Calibri"/>
              </a:rPr>
              <a:t>Let’s make a list of potential services and the why it was selected. For example, we know that we need to manage user access and we would use IAM to do that.</a:t>
            </a:r>
            <a:endParaRPr sz="1100">
              <a:latin typeface="Calibri"/>
              <a:ea typeface="Calibri"/>
              <a:cs typeface="Calibri"/>
              <a:sym typeface="Calibri"/>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p:txBody>
      </p:sp>
      <p:sp>
        <p:nvSpPr>
          <p:cNvPr id="244" name="Google Shape;24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i="0">
                <a:latin typeface="Calibri"/>
                <a:ea typeface="Calibri"/>
                <a:cs typeface="Calibri"/>
                <a:sym typeface="Calibri"/>
              </a:rPr>
              <a:t>The detailed requirements for user authentication are as follows:</a:t>
            </a:r>
            <a:endParaRPr/>
          </a:p>
          <a:p>
            <a:pPr marL="171450" lvl="0" indent="-171450" algn="l" rtl="0">
              <a:spcBef>
                <a:spcPts val="0"/>
              </a:spcBef>
              <a:spcAft>
                <a:spcPts val="0"/>
              </a:spcAft>
              <a:buClr>
                <a:schemeClr val="dk1"/>
              </a:buClr>
              <a:buSzPts val="1100"/>
              <a:buFont typeface="Arial"/>
              <a:buChar char="•"/>
            </a:pPr>
            <a:r>
              <a:rPr lang="en-US" sz="1100" i="0">
                <a:latin typeface="Calibri"/>
                <a:ea typeface="Calibri"/>
                <a:cs typeface="Calibri"/>
                <a:sym typeface="Calibri"/>
              </a:rPr>
              <a:t>There should be three user groups with AWS access:</a:t>
            </a:r>
            <a:endParaRPr/>
          </a:p>
          <a:p>
            <a:pPr marL="628650" lvl="1" indent="-171450" algn="l" rtl="0">
              <a:spcBef>
                <a:spcPts val="0"/>
              </a:spcBef>
              <a:spcAft>
                <a:spcPts val="0"/>
              </a:spcAft>
              <a:buClr>
                <a:schemeClr val="dk1"/>
              </a:buClr>
              <a:buSzPts val="1100"/>
              <a:buFont typeface="Arial"/>
              <a:buChar char="•"/>
            </a:pPr>
            <a:r>
              <a:rPr lang="en-US" sz="1100">
                <a:latin typeface="Calibri"/>
                <a:ea typeface="Calibri"/>
                <a:cs typeface="Calibri"/>
                <a:sym typeface="Calibri"/>
              </a:rPr>
              <a:t>System Administrator Group: 2 users</a:t>
            </a:r>
            <a:endParaRPr/>
          </a:p>
          <a:p>
            <a:pPr marL="628650" lvl="1" indent="-171450" algn="l" rtl="0">
              <a:spcBef>
                <a:spcPts val="0"/>
              </a:spcBef>
              <a:spcAft>
                <a:spcPts val="0"/>
              </a:spcAft>
              <a:buClr>
                <a:schemeClr val="dk1"/>
              </a:buClr>
              <a:buSzPts val="1100"/>
              <a:buFont typeface="Arial"/>
              <a:buChar char="•"/>
            </a:pPr>
            <a:r>
              <a:rPr lang="en-US" sz="1100">
                <a:latin typeface="Calibri"/>
                <a:ea typeface="Calibri"/>
                <a:cs typeface="Calibri"/>
                <a:sym typeface="Calibri"/>
              </a:rPr>
              <a:t>Database Administrator Group: 2 users </a:t>
            </a:r>
            <a:endParaRPr/>
          </a:p>
          <a:p>
            <a:pPr marL="628650" lvl="1" indent="-171450" algn="l" rtl="0">
              <a:spcBef>
                <a:spcPts val="0"/>
              </a:spcBef>
              <a:spcAft>
                <a:spcPts val="0"/>
              </a:spcAft>
              <a:buClr>
                <a:schemeClr val="dk1"/>
              </a:buClr>
              <a:buSzPts val="1100"/>
              <a:buFont typeface="Arial"/>
              <a:buChar char="•"/>
            </a:pPr>
            <a:r>
              <a:rPr lang="en-US" sz="1100">
                <a:latin typeface="Calibri"/>
                <a:ea typeface="Calibri"/>
                <a:cs typeface="Calibri"/>
                <a:sym typeface="Calibri"/>
              </a:rPr>
              <a:t>Monitoring Group (monitors 4 users): infrastructure resources (EC2, S3, RDS for the app)</a:t>
            </a:r>
            <a:endParaRPr/>
          </a:p>
          <a:p>
            <a:pPr marL="171450" lvl="0" indent="-171450" algn="l" rtl="0">
              <a:spcBef>
                <a:spcPts val="0"/>
              </a:spcBef>
              <a:spcAft>
                <a:spcPts val="0"/>
              </a:spcAft>
              <a:buClr>
                <a:schemeClr val="dk1"/>
              </a:buClr>
              <a:buSzPts val="1100"/>
              <a:buFont typeface="Arial"/>
              <a:buChar char="•"/>
            </a:pPr>
            <a:r>
              <a:rPr lang="en-US" sz="1100">
                <a:latin typeface="Calibri"/>
                <a:ea typeface="Calibri"/>
                <a:cs typeface="Calibri"/>
                <a:sym typeface="Calibri"/>
              </a:rPr>
              <a:t>Administrators require programmatic access and AWS Management Console access. </a:t>
            </a:r>
            <a:endParaRPr/>
          </a:p>
          <a:p>
            <a:pPr marL="628650" marR="0" lvl="1"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When signing in to the console, each administrator is required to </a:t>
            </a:r>
            <a:r>
              <a:rPr lang="en-US" sz="1100" b="1">
                <a:latin typeface="Calibri"/>
                <a:ea typeface="Calibri"/>
                <a:cs typeface="Calibri"/>
                <a:sym typeface="Calibri"/>
              </a:rPr>
              <a:t>provide a user name, a password</a:t>
            </a:r>
            <a:r>
              <a:rPr lang="en-US" sz="1100">
                <a:latin typeface="Calibri"/>
                <a:ea typeface="Calibri"/>
                <a:cs typeface="Calibri"/>
                <a:sym typeface="Calibri"/>
              </a:rPr>
              <a:t>, and a </a:t>
            </a:r>
            <a:r>
              <a:rPr lang="en-US" sz="1100" b="1">
                <a:latin typeface="Calibri"/>
                <a:ea typeface="Calibri"/>
                <a:cs typeface="Calibri"/>
                <a:sym typeface="Calibri"/>
              </a:rPr>
              <a:t>random generated code </a:t>
            </a:r>
            <a:r>
              <a:rPr lang="en-US" sz="1100">
                <a:latin typeface="Calibri"/>
                <a:ea typeface="Calibri"/>
                <a:cs typeface="Calibri"/>
                <a:sym typeface="Calibri"/>
              </a:rPr>
              <a:t>provided by the Virtual MFA.</a:t>
            </a:r>
            <a:endParaRPr/>
          </a:p>
          <a:p>
            <a:pPr marL="171450" marR="0" lvl="0"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All other users should only have AWS Management Console access, using a combination of user name and password.</a:t>
            </a:r>
            <a:endParaRPr/>
          </a:p>
          <a:p>
            <a:pPr marL="171450" marR="0" lvl="0" indent="-171450" algn="l" rtl="0">
              <a:lnSpc>
                <a:spcPct val="100000"/>
              </a:lnSpc>
              <a:spcBef>
                <a:spcPts val="0"/>
              </a:spcBef>
              <a:spcAft>
                <a:spcPts val="0"/>
              </a:spcAft>
              <a:buClr>
                <a:schemeClr val="dk1"/>
              </a:buClr>
              <a:buSzPts val="1100"/>
              <a:buFont typeface="Arial"/>
              <a:buChar char="•"/>
            </a:pPr>
            <a:r>
              <a:rPr lang="en-US" sz="1100" b="0">
                <a:latin typeface="Calibri"/>
                <a:ea typeface="Calibri"/>
                <a:cs typeface="Calibri"/>
                <a:sym typeface="Calibri"/>
              </a:rPr>
              <a:t>The password policy should be as follows:</a:t>
            </a:r>
            <a:endParaRPr/>
          </a:p>
          <a:p>
            <a:pPr marL="628650" marR="0" lvl="1"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Uppercase and 1 lowercase letter, 1 number, and 1 special character</a:t>
            </a:r>
            <a:endParaRPr/>
          </a:p>
          <a:p>
            <a:pPr marL="628650" marR="0" lvl="1"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Forced password change every 90 days</a:t>
            </a:r>
            <a:endParaRPr/>
          </a:p>
          <a:p>
            <a:pPr marL="628650" marR="0" lvl="1"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No re-use of previous three passwords </a:t>
            </a:r>
            <a:endParaRPr/>
          </a:p>
          <a:p>
            <a:pPr marL="171450" marR="0" lvl="0" indent="-171450" algn="l" rtl="0">
              <a:lnSpc>
                <a:spcPct val="100000"/>
              </a:lnSpc>
              <a:spcBef>
                <a:spcPts val="0"/>
              </a:spcBef>
              <a:spcAft>
                <a:spcPts val="0"/>
              </a:spcAft>
              <a:buClr>
                <a:srgbClr val="C55A11"/>
              </a:buClr>
              <a:buSzPts val="1100"/>
              <a:buFont typeface="Arial"/>
              <a:buChar char="•"/>
            </a:pPr>
            <a:r>
              <a:rPr lang="en-US" sz="1100" b="0">
                <a:solidFill>
                  <a:srgbClr val="C55A11"/>
                </a:solidFill>
                <a:latin typeface="Calibri"/>
                <a:ea typeface="Calibri"/>
                <a:cs typeface="Calibri"/>
                <a:sym typeface="Calibri"/>
              </a:rPr>
              <a:t>The </a:t>
            </a:r>
            <a:r>
              <a:rPr lang="en-US" sz="1100" b="0" i="1">
                <a:solidFill>
                  <a:srgbClr val="C55A11"/>
                </a:solidFill>
                <a:latin typeface="Calibri"/>
                <a:ea typeface="Calibri"/>
                <a:cs typeface="Calibri"/>
                <a:sym typeface="Calibri"/>
              </a:rPr>
              <a:t>A Medical Company </a:t>
            </a:r>
            <a:r>
              <a:rPr lang="en-US" sz="1100" b="0">
                <a:solidFill>
                  <a:srgbClr val="C55A11"/>
                </a:solidFill>
                <a:latin typeface="Calibri"/>
                <a:ea typeface="Calibri"/>
                <a:cs typeface="Calibri"/>
                <a:sym typeface="Calibri"/>
              </a:rPr>
              <a:t>application must read and write to S3 buckets.</a:t>
            </a:r>
            <a:endParaRPr sz="1100" b="0">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1100"/>
              <a:buFont typeface="Arial"/>
              <a:buNone/>
            </a:pPr>
            <a:endParaRPr sz="1100">
              <a:latin typeface="Calibri"/>
              <a:ea typeface="Calibri"/>
              <a:cs typeface="Calibri"/>
              <a:sym typeface="Calibri"/>
            </a:endParaRPr>
          </a:p>
          <a:p>
            <a:pPr marL="628650" marR="0" lvl="1" indent="-101600" algn="l" rtl="0">
              <a:lnSpc>
                <a:spcPct val="100000"/>
              </a:lnSpc>
              <a:spcBef>
                <a:spcPts val="0"/>
              </a:spcBef>
              <a:spcAft>
                <a:spcPts val="0"/>
              </a:spcAft>
              <a:buClr>
                <a:schemeClr val="dk1"/>
              </a:buClr>
              <a:buSzPts val="1100"/>
              <a:buFont typeface="Arial"/>
              <a:buNone/>
            </a:pPr>
            <a:endParaRPr sz="1100" b="1">
              <a:latin typeface="Calibri"/>
              <a:ea typeface="Calibri"/>
              <a:cs typeface="Calibri"/>
              <a:sym typeface="Calibri"/>
            </a:endParaRPr>
          </a:p>
          <a:p>
            <a:pPr marL="628650" lvl="1" indent="-101600" algn="l" rtl="0">
              <a:spcBef>
                <a:spcPts val="0"/>
              </a:spcBef>
              <a:spcAft>
                <a:spcPts val="0"/>
              </a:spcAft>
              <a:buClr>
                <a:schemeClr val="dk1"/>
              </a:buClr>
              <a:buSzPts val="1100"/>
              <a:buFont typeface="Arial"/>
              <a:buNone/>
            </a:pPr>
            <a:endParaRPr sz="1100">
              <a:latin typeface="Calibri"/>
              <a:ea typeface="Calibri"/>
              <a:cs typeface="Calibri"/>
              <a:sym typeface="Calibri"/>
            </a:endParaRPr>
          </a:p>
          <a:p>
            <a:pPr marL="628650" lvl="1" indent="-101600" algn="l" rtl="0">
              <a:spcBef>
                <a:spcPts val="0"/>
              </a:spcBef>
              <a:spcAft>
                <a:spcPts val="0"/>
              </a:spcAft>
              <a:buClr>
                <a:schemeClr val="dk1"/>
              </a:buClr>
              <a:buSzPts val="1100"/>
              <a:buFont typeface="Arial"/>
              <a:buNone/>
            </a:pPr>
            <a:endParaRPr sz="1100" i="0">
              <a:latin typeface="Calibri"/>
              <a:ea typeface="Calibri"/>
              <a:cs typeface="Calibri"/>
              <a:sym typeface="Calibri"/>
            </a:endParaRPr>
          </a:p>
        </p:txBody>
      </p:sp>
      <p:sp>
        <p:nvSpPr>
          <p:cNvPr id="254" name="Google Shape;25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Use this chart to document users, groups, and roles that need to be created.</a:t>
            </a:r>
            <a:endParaRPr/>
          </a:p>
        </p:txBody>
      </p:sp>
      <p:sp>
        <p:nvSpPr>
          <p:cNvPr id="273" name="Google Shape;27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Use this chart to document the groups and their associated permissions.</a:t>
            </a:r>
            <a:endParaRPr/>
          </a:p>
        </p:txBody>
      </p:sp>
      <p:sp>
        <p:nvSpPr>
          <p:cNvPr id="314" name="Google Shape;31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Use this chart to document the groups and their associated permissions.</a:t>
            </a:r>
            <a:endParaRPr/>
          </a:p>
        </p:txBody>
      </p:sp>
      <p:sp>
        <p:nvSpPr>
          <p:cNvPr id="323" name="Google Shape;32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a:solidFill>
                  <a:srgbClr val="C55A11"/>
                </a:solidFill>
                <a:latin typeface="Calibri"/>
                <a:ea typeface="Calibri"/>
                <a:cs typeface="Calibri"/>
                <a:sym typeface="Calibri"/>
              </a:rPr>
              <a:t>Design a AWS solution with:</a:t>
            </a:r>
            <a:endParaRPr/>
          </a:p>
          <a:p>
            <a:pPr marL="457200" lvl="0" indent="-457200" algn="l" rtl="0">
              <a:lnSpc>
                <a:spcPct val="110000"/>
              </a:lnSpc>
              <a:spcBef>
                <a:spcPts val="600"/>
              </a:spcBef>
              <a:spcAft>
                <a:spcPts val="0"/>
              </a:spcAft>
              <a:buClr>
                <a:schemeClr val="dk1"/>
              </a:buClr>
              <a:buSzPts val="1100"/>
              <a:buFont typeface="Calibri"/>
              <a:buAutoNum type="arabicPeriod"/>
            </a:pPr>
            <a:r>
              <a:rPr lang="en-US" sz="1100" b="1">
                <a:latin typeface="Calibri"/>
                <a:ea typeface="Calibri"/>
                <a:cs typeface="Calibri"/>
                <a:sym typeface="Calibri"/>
              </a:rPr>
              <a:t>Networks</a:t>
            </a:r>
            <a:r>
              <a:rPr lang="en-US" sz="1100">
                <a:latin typeface="Calibri"/>
                <a:ea typeface="Calibri"/>
                <a:cs typeface="Calibri"/>
                <a:sym typeface="Calibri"/>
              </a:rPr>
              <a:t> that conform to AWS best practices while providing all the necessary network services to the application in their different environments.</a:t>
            </a:r>
            <a:endParaRPr/>
          </a:p>
          <a:p>
            <a:pPr marL="457200" lvl="0" indent="-457200" algn="l" rtl="0">
              <a:lnSpc>
                <a:spcPct val="110000"/>
              </a:lnSpc>
              <a:spcBef>
                <a:spcPts val="600"/>
              </a:spcBef>
              <a:spcAft>
                <a:spcPts val="0"/>
              </a:spcAft>
              <a:buClr>
                <a:schemeClr val="dk1"/>
              </a:buClr>
              <a:buSzPts val="1100"/>
              <a:buFont typeface="Calibri"/>
              <a:buAutoNum type="arabicPeriod"/>
            </a:pPr>
            <a:r>
              <a:rPr lang="en-US" sz="1100">
                <a:latin typeface="Calibri"/>
                <a:ea typeface="Calibri"/>
                <a:cs typeface="Calibri"/>
                <a:sym typeface="Calibri"/>
              </a:rPr>
              <a:t>An</a:t>
            </a:r>
            <a:r>
              <a:rPr lang="en-US" sz="1100" b="1">
                <a:latin typeface="Calibri"/>
                <a:ea typeface="Calibri"/>
                <a:cs typeface="Calibri"/>
                <a:sym typeface="Calibri"/>
              </a:rPr>
              <a:t> architecture</a:t>
            </a:r>
            <a:r>
              <a:rPr lang="en-US" sz="1100">
                <a:latin typeface="Calibri"/>
                <a:ea typeface="Calibri"/>
                <a:cs typeface="Calibri"/>
                <a:sym typeface="Calibri"/>
              </a:rPr>
              <a:t> that matches the current architecture at the server hosting company and that can handle doubling the number of servers.</a:t>
            </a:r>
            <a:endParaRPr/>
          </a:p>
          <a:p>
            <a:pPr marL="457200" lvl="0" indent="-457200" algn="l" rtl="0">
              <a:lnSpc>
                <a:spcPct val="110000"/>
              </a:lnSpc>
              <a:spcBef>
                <a:spcPts val="600"/>
              </a:spcBef>
              <a:spcAft>
                <a:spcPts val="0"/>
              </a:spcAft>
              <a:buClr>
                <a:schemeClr val="dk1"/>
              </a:buClr>
              <a:buSzPts val="1100"/>
              <a:buFont typeface="Calibri"/>
              <a:buAutoNum type="arabicPeriod"/>
            </a:pPr>
            <a:r>
              <a:rPr lang="en-US" sz="1100" b="1">
                <a:latin typeface="Calibri"/>
                <a:ea typeface="Calibri"/>
                <a:cs typeface="Calibri"/>
                <a:sym typeface="Calibri"/>
              </a:rPr>
              <a:t>Security for</a:t>
            </a:r>
            <a:r>
              <a:rPr lang="en-US" sz="1100">
                <a:latin typeface="Calibri"/>
                <a:ea typeface="Calibri"/>
                <a:cs typeface="Calibri"/>
                <a:sym typeface="Calibri"/>
              </a:rPr>
              <a:t> all medical information, as medical information usually contains highly sensitive personally identifiable information (PII). </a:t>
            </a:r>
            <a:endParaRPr/>
          </a:p>
          <a:p>
            <a:pPr marL="457200" lvl="0" indent="-457200" algn="l" rtl="0">
              <a:lnSpc>
                <a:spcPct val="110000"/>
              </a:lnSpc>
              <a:spcBef>
                <a:spcPts val="600"/>
              </a:spcBef>
              <a:spcAft>
                <a:spcPts val="0"/>
              </a:spcAft>
              <a:buClr>
                <a:schemeClr val="dk1"/>
              </a:buClr>
              <a:buSzPts val="1100"/>
              <a:buFont typeface="Calibri"/>
              <a:buAutoNum type="arabicPeriod"/>
            </a:pPr>
            <a:r>
              <a:rPr lang="en-US" sz="1100" b="1">
                <a:latin typeface="Calibri"/>
                <a:ea typeface="Calibri"/>
                <a:cs typeface="Calibri"/>
                <a:sym typeface="Calibri"/>
              </a:rPr>
              <a:t>Load balancers </a:t>
            </a:r>
            <a:r>
              <a:rPr lang="en-US" sz="1100">
                <a:latin typeface="Calibri"/>
                <a:ea typeface="Calibri"/>
                <a:cs typeface="Calibri"/>
                <a:sym typeface="Calibri"/>
              </a:rPr>
              <a:t>for web tier and application tier that must support </a:t>
            </a:r>
            <a:r>
              <a:rPr lang="en-US" sz="1100" b="1">
                <a:latin typeface="Calibri"/>
                <a:ea typeface="Calibri"/>
                <a:cs typeface="Calibri"/>
                <a:sym typeface="Calibri"/>
              </a:rPr>
              <a:t>HTTP, HTTPS, TCP protocols</a:t>
            </a:r>
            <a:r>
              <a:rPr lang="en-US" sz="1100">
                <a:latin typeface="Calibri"/>
                <a:ea typeface="Calibri"/>
                <a:cs typeface="Calibri"/>
                <a:sym typeface="Calibri"/>
              </a:rPr>
              <a:t> </a:t>
            </a:r>
            <a:r>
              <a:rPr lang="en-US" sz="1100" b="1">
                <a:latin typeface="Calibri"/>
                <a:ea typeface="Calibri"/>
                <a:cs typeface="Calibri"/>
                <a:sym typeface="Calibri"/>
              </a:rPr>
              <a:t>plans to move their application into AWS.</a:t>
            </a:r>
            <a:endParaRPr/>
          </a:p>
        </p:txBody>
      </p:sp>
      <p:sp>
        <p:nvSpPr>
          <p:cNvPr id="332" name="Google Shape;33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1" indent="0" algn="l" rtl="0">
              <a:spcBef>
                <a:spcPts val="0"/>
              </a:spcBef>
              <a:spcAft>
                <a:spcPts val="0"/>
              </a:spcAft>
              <a:buClr>
                <a:schemeClr val="dk1"/>
              </a:buClr>
              <a:buSzPts val="1100"/>
              <a:buFont typeface="Calibri"/>
              <a:buNone/>
            </a:pPr>
            <a:r>
              <a:rPr lang="en-US" sz="1100" b="1">
                <a:latin typeface="Calibri"/>
                <a:ea typeface="Calibri"/>
                <a:cs typeface="Calibri"/>
                <a:sym typeface="Calibri"/>
              </a:rPr>
              <a:t>The new architecture must </a:t>
            </a:r>
            <a:r>
              <a:rPr lang="en-US" sz="1100" b="1">
                <a:solidFill>
                  <a:srgbClr val="C55A11"/>
                </a:solidFill>
                <a:latin typeface="Calibri"/>
                <a:ea typeface="Calibri"/>
                <a:cs typeface="Calibri"/>
                <a:sym typeface="Calibri"/>
              </a:rPr>
              <a:t>conform to AWS best practices </a:t>
            </a:r>
            <a:r>
              <a:rPr lang="en-US" sz="1100" b="1">
                <a:latin typeface="Calibri"/>
                <a:ea typeface="Calibri"/>
                <a:cs typeface="Calibri"/>
                <a:sym typeface="Calibri"/>
              </a:rPr>
              <a:t>including:</a:t>
            </a:r>
            <a:endParaRPr/>
          </a:p>
          <a:p>
            <a:pPr marL="171450" lvl="1" indent="-171450" algn="l" rtl="0">
              <a:spcBef>
                <a:spcPts val="600"/>
              </a:spcBef>
              <a:spcAft>
                <a:spcPts val="0"/>
              </a:spcAft>
              <a:buClr>
                <a:schemeClr val="dk1"/>
              </a:buClr>
              <a:buSzPts val="1100"/>
              <a:buFont typeface="Arial"/>
              <a:buChar char="•"/>
            </a:pPr>
            <a:r>
              <a:rPr lang="en-US" sz="1100" b="0">
                <a:latin typeface="Calibri"/>
                <a:ea typeface="Calibri"/>
                <a:cs typeface="Calibri"/>
                <a:sym typeface="Calibri"/>
              </a:rPr>
              <a:t>Achieve </a:t>
            </a:r>
            <a:r>
              <a:rPr lang="en-US" sz="1100">
                <a:latin typeface="Calibri"/>
                <a:ea typeface="Calibri"/>
                <a:cs typeface="Calibri"/>
                <a:sym typeface="Calibri"/>
              </a:rPr>
              <a:t>high availability for all tiers to reduce downtime.</a:t>
            </a:r>
            <a:endParaRPr/>
          </a:p>
          <a:p>
            <a:pPr marL="171450" lvl="1" indent="-171450" algn="l" rtl="0">
              <a:spcBef>
                <a:spcPts val="600"/>
              </a:spcBef>
              <a:spcAft>
                <a:spcPts val="0"/>
              </a:spcAft>
              <a:buClr>
                <a:schemeClr val="dk1"/>
              </a:buClr>
              <a:buSzPts val="1100"/>
              <a:buFont typeface="Arial"/>
              <a:buChar char="•"/>
            </a:pPr>
            <a:r>
              <a:rPr lang="en-US" sz="1100">
                <a:latin typeface="Calibri"/>
                <a:ea typeface="Calibri"/>
                <a:cs typeface="Calibri"/>
                <a:sym typeface="Calibri"/>
              </a:rPr>
              <a:t>Control access to the application and limit public entry points. </a:t>
            </a:r>
            <a:r>
              <a:rPr lang="en-US" sz="1100" i="1">
                <a:latin typeface="Calibri"/>
                <a:ea typeface="Calibri"/>
                <a:cs typeface="Calibri"/>
                <a:sym typeface="Calibri"/>
              </a:rPr>
              <a:t>Note</a:t>
            </a:r>
            <a:r>
              <a:rPr lang="en-US" sz="1100">
                <a:latin typeface="Calibri"/>
                <a:ea typeface="Calibri"/>
                <a:cs typeface="Calibri"/>
                <a:sym typeface="Calibri"/>
              </a:rPr>
              <a:t>: There should be no external access to the application or database tiers.</a:t>
            </a:r>
            <a:endParaRPr/>
          </a:p>
          <a:p>
            <a:pPr marL="171450" lvl="1" indent="-171450" algn="l" rtl="0">
              <a:spcBef>
                <a:spcPts val="600"/>
              </a:spcBef>
              <a:spcAft>
                <a:spcPts val="0"/>
              </a:spcAft>
              <a:buClr>
                <a:schemeClr val="dk1"/>
              </a:buClr>
              <a:buSzPts val="1100"/>
              <a:buFont typeface="Arial"/>
              <a:buChar char="•"/>
            </a:pPr>
            <a:r>
              <a:rPr lang="en-US" sz="1100">
                <a:latin typeface="Calibri"/>
                <a:ea typeface="Calibri"/>
                <a:cs typeface="Calibri"/>
                <a:sym typeface="Calibri"/>
              </a:rPr>
              <a:t>Minimize IP address usage to reduce the attach surface.</a:t>
            </a:r>
            <a:endParaRPr/>
          </a:p>
          <a:p>
            <a:pPr marL="171450" lvl="1" indent="-171450" algn="l" rtl="0">
              <a:spcBef>
                <a:spcPts val="600"/>
              </a:spcBef>
              <a:spcAft>
                <a:spcPts val="0"/>
              </a:spcAft>
              <a:buClr>
                <a:schemeClr val="dk1"/>
              </a:buClr>
              <a:buSzPts val="1100"/>
              <a:buFont typeface="Arial"/>
              <a:buChar char="•"/>
            </a:pPr>
            <a:r>
              <a:rPr lang="en-US" sz="1100">
                <a:latin typeface="Calibri"/>
                <a:ea typeface="Calibri"/>
                <a:cs typeface="Calibri"/>
                <a:sym typeface="Calibri"/>
              </a:rPr>
              <a:t>Maintain separate networks for A Medical Company’s development/testing environment and the production environment.</a:t>
            </a:r>
            <a:endParaRPr/>
          </a:p>
          <a:p>
            <a:pPr marL="171450" lvl="1" indent="-171450" algn="l" rtl="0">
              <a:spcBef>
                <a:spcPts val="600"/>
              </a:spcBef>
              <a:spcAft>
                <a:spcPts val="0"/>
              </a:spcAft>
              <a:buClr>
                <a:schemeClr val="dk1"/>
              </a:buClr>
              <a:buSzPts val="1100"/>
              <a:buFont typeface="Arial"/>
              <a:buChar char="•"/>
            </a:pPr>
            <a:r>
              <a:rPr lang="en-US" sz="1100">
                <a:latin typeface="Calibri"/>
                <a:ea typeface="Calibri"/>
                <a:cs typeface="Calibri"/>
                <a:sym typeface="Calibri"/>
              </a:rPr>
              <a:t>The web tier load balancer can receive requests from the Internet on port 443.</a:t>
            </a:r>
            <a:endParaRPr/>
          </a:p>
          <a:p>
            <a:pPr marL="171450" lvl="1" indent="-171450" algn="l" rtl="0">
              <a:spcBef>
                <a:spcPts val="600"/>
              </a:spcBef>
              <a:spcAft>
                <a:spcPts val="0"/>
              </a:spcAft>
              <a:buClr>
                <a:schemeClr val="dk1"/>
              </a:buClr>
              <a:buSzPts val="1100"/>
              <a:buFont typeface="Arial"/>
              <a:buChar char="•"/>
            </a:pPr>
            <a:r>
              <a:rPr lang="en-US" sz="1100">
                <a:latin typeface="Calibri"/>
                <a:ea typeface="Calibri"/>
                <a:cs typeface="Calibri"/>
                <a:sym typeface="Calibri"/>
              </a:rPr>
              <a:t>Web tier servers can receive request from the web tier load balancer only on port 443.</a:t>
            </a:r>
            <a:endParaRPr/>
          </a:p>
          <a:p>
            <a:pPr marL="342900" lvl="1" indent="-342900" algn="l" rtl="0">
              <a:lnSpc>
                <a:spcPct val="110000"/>
              </a:lnSpc>
              <a:spcBef>
                <a:spcPts val="600"/>
              </a:spcBef>
              <a:spcAft>
                <a:spcPts val="0"/>
              </a:spcAft>
              <a:buClr>
                <a:schemeClr val="dk1"/>
              </a:buClr>
              <a:buSzPts val="1100"/>
              <a:buFont typeface="Arial"/>
              <a:buChar char="•"/>
            </a:pPr>
            <a:r>
              <a:rPr lang="en-US" sz="1100">
                <a:latin typeface="Calibri"/>
                <a:ea typeface="Calibri"/>
                <a:cs typeface="Calibri"/>
                <a:sym typeface="Calibri"/>
              </a:rPr>
              <a:t>The Application Load Balancer can receive requests from the application tier load balancer only on port 443.</a:t>
            </a:r>
            <a:endParaRPr/>
          </a:p>
          <a:p>
            <a:pPr marL="342900" lvl="1" indent="-342900" algn="l" rtl="0">
              <a:lnSpc>
                <a:spcPct val="110000"/>
              </a:lnSpc>
              <a:spcBef>
                <a:spcPts val="600"/>
              </a:spcBef>
              <a:spcAft>
                <a:spcPts val="0"/>
              </a:spcAft>
              <a:buClr>
                <a:schemeClr val="dk1"/>
              </a:buClr>
              <a:buSzPts val="1100"/>
              <a:buFont typeface="Arial"/>
              <a:buChar char="•"/>
            </a:pPr>
            <a:r>
              <a:rPr lang="en-US" sz="1100">
                <a:latin typeface="Calibri"/>
                <a:ea typeface="Calibri"/>
                <a:cs typeface="Calibri"/>
                <a:sym typeface="Calibri"/>
              </a:rPr>
              <a:t>Database servers can receive requests from application servers only on port 433.</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Use this chart to document the VPC solution.</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a:p>
            <a:pPr marL="0" lvl="0" indent="0" algn="l" rtl="0">
              <a:spcBef>
                <a:spcPts val="0"/>
              </a:spcBef>
              <a:spcAft>
                <a:spcPts val="0"/>
              </a:spcAft>
              <a:buNone/>
            </a:pPr>
            <a:r>
              <a:rPr lang="en-US" sz="1100" b="0">
                <a:solidFill>
                  <a:schemeClr val="dk1"/>
                </a:solidFill>
                <a:latin typeface="Calibri"/>
                <a:ea typeface="Calibri"/>
                <a:cs typeface="Calibri"/>
                <a:sym typeface="Calibri"/>
              </a:rPr>
              <a:t>All tiers require high availability, so your solution should address this. Keep in mind that not all AWS Regions support </a:t>
            </a:r>
            <a:r>
              <a:rPr lang="en-US" sz="1100">
                <a:solidFill>
                  <a:schemeClr val="dk1"/>
                </a:solidFill>
                <a:latin typeface="Calibri"/>
                <a:ea typeface="Calibri"/>
                <a:cs typeface="Calibri"/>
                <a:sym typeface="Calibri"/>
              </a:rPr>
              <a:t>Amazon RDS Multi-AZ with Mirroring for SQL Server, which affect region selection. There are several exceptions:</a:t>
            </a:r>
            <a:endParaRPr/>
          </a:p>
          <a:p>
            <a:pPr marL="914400" lvl="2" indent="0" algn="l" rtl="0">
              <a:spcBef>
                <a:spcPts val="0"/>
              </a:spcBef>
              <a:spcAft>
                <a:spcPts val="0"/>
              </a:spcAft>
              <a:buNone/>
            </a:pPr>
            <a:r>
              <a:rPr lang="en-US" sz="1100">
                <a:solidFill>
                  <a:schemeClr val="dk1"/>
                </a:solidFill>
                <a:latin typeface="Calibri"/>
                <a:ea typeface="Calibri"/>
                <a:cs typeface="Calibri"/>
                <a:sym typeface="Calibri"/>
              </a:rPr>
              <a:t>Not supported </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US West (N. California)</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Asia Pacific (Singapore)</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EU (Frankfurt)</a:t>
            </a:r>
            <a:endParaRPr/>
          </a:p>
          <a:p>
            <a:pPr marL="914400" lvl="2" indent="0" algn="l" rtl="0">
              <a:spcBef>
                <a:spcPts val="0"/>
              </a:spcBef>
              <a:spcAft>
                <a:spcPts val="0"/>
              </a:spcAft>
              <a:buNone/>
            </a:pPr>
            <a:r>
              <a:rPr lang="en-US" sz="1100">
                <a:solidFill>
                  <a:schemeClr val="dk1"/>
                </a:solidFill>
                <a:latin typeface="Calibri"/>
                <a:ea typeface="Calibri"/>
                <a:cs typeface="Calibri"/>
                <a:sym typeface="Calibri"/>
              </a:rPr>
              <a:t>Supported in most cases </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Asia Pacific (Sydney) – Supported for </a:t>
            </a:r>
            <a:r>
              <a:rPr lang="en-US" sz="1100" u="sng">
                <a:solidFill>
                  <a:schemeClr val="hlink"/>
                </a:solidFill>
                <a:latin typeface="Calibri"/>
                <a:ea typeface="Calibri"/>
                <a:cs typeface="Calibri"/>
                <a:sym typeface="Calibri"/>
                <a:hlinkClick r:id="rId3"/>
              </a:rPr>
              <a:t>DB instances in VPCs</a:t>
            </a:r>
            <a:r>
              <a:rPr lang="en-US" sz="1100">
                <a:solidFill>
                  <a:schemeClr val="dk1"/>
                </a:solidFill>
                <a:latin typeface="Calibri"/>
                <a:ea typeface="Calibri"/>
                <a:cs typeface="Calibri"/>
                <a:sym typeface="Calibri"/>
              </a:rPr>
              <a:t>.</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Asia Pacific (Tokyo) – Supported for </a:t>
            </a:r>
            <a:r>
              <a:rPr lang="en-US" sz="1100" u="sng">
                <a:solidFill>
                  <a:schemeClr val="hlink"/>
                </a:solidFill>
                <a:latin typeface="Calibri"/>
                <a:ea typeface="Calibri"/>
                <a:cs typeface="Calibri"/>
                <a:sym typeface="Calibri"/>
                <a:hlinkClick r:id="rId3"/>
              </a:rPr>
              <a:t>DB instances in VPCs</a:t>
            </a:r>
            <a:r>
              <a:rPr lang="en-US" sz="1100">
                <a:solidFill>
                  <a:schemeClr val="dk1"/>
                </a:solidFill>
                <a:latin typeface="Calibri"/>
                <a:ea typeface="Calibri"/>
                <a:cs typeface="Calibri"/>
                <a:sym typeface="Calibri"/>
              </a:rPr>
              <a:t>.</a:t>
            </a:r>
            <a:endParaRPr/>
          </a:p>
          <a:p>
            <a:pPr marL="1371600" lvl="3" indent="0" algn="l" rtl="0">
              <a:spcBef>
                <a:spcPts val="0"/>
              </a:spcBef>
              <a:spcAft>
                <a:spcPts val="0"/>
              </a:spcAft>
              <a:buNone/>
            </a:pPr>
            <a:r>
              <a:rPr lang="en-US" sz="1100">
                <a:solidFill>
                  <a:schemeClr val="dk1"/>
                </a:solidFill>
                <a:latin typeface="Calibri"/>
                <a:ea typeface="Calibri"/>
                <a:cs typeface="Calibri"/>
                <a:sym typeface="Calibri"/>
              </a:rPr>
              <a:t>South America (São Paulo) – Supported on all </a:t>
            </a:r>
            <a:r>
              <a:rPr lang="en-US" sz="1100" u="sng">
                <a:solidFill>
                  <a:schemeClr val="hlink"/>
                </a:solidFill>
                <a:latin typeface="Calibri"/>
                <a:ea typeface="Calibri"/>
                <a:cs typeface="Calibri"/>
                <a:sym typeface="Calibri"/>
                <a:hlinkClick r:id="rId4"/>
              </a:rPr>
              <a:t>DB instance classes</a:t>
            </a:r>
            <a:r>
              <a:rPr lang="en-US" sz="1100">
                <a:solidFill>
                  <a:schemeClr val="dk1"/>
                </a:solidFill>
                <a:latin typeface="Calibri"/>
                <a:ea typeface="Calibri"/>
                <a:cs typeface="Calibri"/>
                <a:sym typeface="Calibri"/>
              </a:rPr>
              <a:t> except m1 or m2.</a:t>
            </a:r>
            <a:endParaRPr/>
          </a:p>
          <a:p>
            <a:pPr marL="0" marR="0" lvl="0" indent="0" algn="l" rtl="0">
              <a:lnSpc>
                <a:spcPct val="100000"/>
              </a:lnSpc>
              <a:spcBef>
                <a:spcPts val="0"/>
              </a:spcBef>
              <a:spcAft>
                <a:spcPts val="0"/>
              </a:spcAft>
              <a:buClr>
                <a:schemeClr val="dk1"/>
              </a:buClr>
              <a:buSzPts val="1100"/>
              <a:buFont typeface="Calibri"/>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b="0">
                <a:solidFill>
                  <a:schemeClr val="dk1"/>
                </a:solidFill>
                <a:latin typeface="Calibri"/>
                <a:ea typeface="Calibri"/>
                <a:cs typeface="Calibri"/>
                <a:sym typeface="Calibri"/>
              </a:rPr>
              <a:t>For more information, see: </a:t>
            </a:r>
            <a:r>
              <a:rPr lang="en-US" sz="1100" b="0" u="sng">
                <a:solidFill>
                  <a:schemeClr val="hlink"/>
                </a:solidFill>
                <a:latin typeface="Calibri"/>
                <a:ea typeface="Calibri"/>
                <a:cs typeface="Calibri"/>
                <a:sym typeface="Calibri"/>
                <a:hlinkClick r:id="rId5"/>
              </a:rPr>
              <a:t>http://docs.aws.amazon.com/AmazonRDS/latest/UserGuide/USER_SQLServerMultiAZ.html</a:t>
            </a:r>
            <a:r>
              <a:rPr lang="en-US" sz="1100" b="0">
                <a:solidFill>
                  <a:schemeClr val="dk1"/>
                </a:solidFill>
                <a:latin typeface="Calibri"/>
                <a:ea typeface="Calibri"/>
                <a:cs typeface="Calibri"/>
                <a:sym typeface="Calibri"/>
              </a:rPr>
              <a:t> </a:t>
            </a:r>
            <a:endParaRPr/>
          </a:p>
          <a:p>
            <a:pPr marL="0" marR="0" lvl="0" indent="0" algn="l" rtl="0">
              <a:lnSpc>
                <a:spcPct val="100000"/>
              </a:lnSpc>
              <a:spcBef>
                <a:spcPts val="1200"/>
              </a:spcBef>
              <a:spcAft>
                <a:spcPts val="0"/>
              </a:spcAft>
              <a:buClr>
                <a:schemeClr val="dk1"/>
              </a:buClr>
              <a:buSzPts val="1100"/>
              <a:buFont typeface="Calibri"/>
              <a:buNone/>
            </a:pPr>
            <a:endParaRPr sz="1100">
              <a:latin typeface="Calibri"/>
              <a:ea typeface="Calibri"/>
              <a:cs typeface="Calibri"/>
              <a:sym typeface="Calibri"/>
            </a:endParaRPr>
          </a:p>
        </p:txBody>
      </p:sp>
      <p:sp>
        <p:nvSpPr>
          <p:cNvPr id="371" name="Google Shape;371;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Use this chart to document the Production subnet solution.</a:t>
            </a:r>
            <a:endParaRPr/>
          </a:p>
        </p:txBody>
      </p:sp>
      <p:sp>
        <p:nvSpPr>
          <p:cNvPr id="380" name="Google Shape;38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Use this chart to document the Dev/Test subnet solution.</a:t>
            </a:r>
            <a:endParaRPr/>
          </a:p>
        </p:txBody>
      </p:sp>
      <p:sp>
        <p:nvSpPr>
          <p:cNvPr id="389" name="Google Shape;389;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685800" y="1143000"/>
            <a:ext cx="5494338" cy="3090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98264"/>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r>
              <a:rPr lang="en-US" sz="1100"/>
              <a:t>Some thoughts on this project:</a:t>
            </a:r>
            <a:endParaRPr/>
          </a:p>
          <a:p>
            <a:pPr marL="514350" lvl="0" indent="-514350" algn="l" rtl="0">
              <a:spcBef>
                <a:spcPts val="0"/>
              </a:spcBef>
              <a:spcAft>
                <a:spcPts val="0"/>
              </a:spcAft>
              <a:buClr>
                <a:schemeClr val="dk1"/>
              </a:buClr>
              <a:buSzPts val="1100"/>
              <a:buFont typeface="Calibri"/>
              <a:buAutoNum type="arabicPeriod"/>
            </a:pPr>
            <a:r>
              <a:rPr lang="en-US" sz="1100"/>
              <a:t>This project can be done individually or in in groups of 2-3 students.</a:t>
            </a:r>
            <a:endParaRPr/>
          </a:p>
          <a:p>
            <a:pPr marL="514350" lvl="0" indent="-514350" algn="l" rtl="0">
              <a:spcBef>
                <a:spcPts val="0"/>
              </a:spcBef>
              <a:spcAft>
                <a:spcPts val="0"/>
              </a:spcAft>
              <a:buClr>
                <a:schemeClr val="dk1"/>
              </a:buClr>
              <a:buSzPts val="1100"/>
              <a:buFont typeface="Calibri"/>
              <a:buAutoNum type="arabicPeriod"/>
            </a:pPr>
            <a:r>
              <a:rPr lang="en-US" sz="1100"/>
              <a:t>The high level and detailed customer requirements should be reviewed.</a:t>
            </a:r>
            <a:endParaRPr/>
          </a:p>
          <a:p>
            <a:pPr marL="514350" lvl="0" indent="-514350" algn="l" rtl="0">
              <a:spcBef>
                <a:spcPts val="0"/>
              </a:spcBef>
              <a:spcAft>
                <a:spcPts val="0"/>
              </a:spcAft>
              <a:buClr>
                <a:schemeClr val="dk1"/>
              </a:buClr>
              <a:buSzPts val="1100"/>
              <a:buFont typeface="Calibri"/>
              <a:buAutoNum type="arabicPeriod"/>
            </a:pPr>
            <a:r>
              <a:rPr lang="en-US" sz="1100"/>
              <a:t>A solution should be designed to address each of the requirements identified.</a:t>
            </a:r>
            <a:endParaRPr/>
          </a:p>
          <a:p>
            <a:pPr marL="514350" lvl="0" indent="-514350" algn="l" rtl="0">
              <a:spcBef>
                <a:spcPts val="0"/>
              </a:spcBef>
              <a:spcAft>
                <a:spcPts val="0"/>
              </a:spcAft>
              <a:buClr>
                <a:schemeClr val="dk1"/>
              </a:buClr>
              <a:buSzPts val="1100"/>
              <a:buFont typeface="Calibri"/>
              <a:buAutoNum type="arabicPeriod"/>
            </a:pPr>
            <a:r>
              <a:rPr lang="en-US" sz="1100"/>
              <a:t>Worksheets have been included to guide the documentation process.</a:t>
            </a:r>
            <a:endParaRPr/>
          </a:p>
          <a:p>
            <a:pPr marL="514350" lvl="0" indent="-514350" algn="l" rtl="0">
              <a:spcBef>
                <a:spcPts val="0"/>
              </a:spcBef>
              <a:spcAft>
                <a:spcPts val="0"/>
              </a:spcAft>
              <a:buClr>
                <a:schemeClr val="dk1"/>
              </a:buClr>
              <a:buSzPts val="1100"/>
              <a:buFont typeface="Calibri"/>
              <a:buAutoNum type="arabicPeriod"/>
            </a:pPr>
            <a:r>
              <a:rPr lang="en-US" sz="1100"/>
              <a:t>Upon completion of solution design, a presentation of the results should be prepared and given to the class. </a:t>
            </a:r>
            <a:endParaRPr/>
          </a:p>
          <a:p>
            <a:pPr marL="514350" lvl="0" indent="-514350" algn="l" rtl="0">
              <a:spcBef>
                <a:spcPts val="0"/>
              </a:spcBef>
              <a:spcAft>
                <a:spcPts val="0"/>
              </a:spcAft>
              <a:buClr>
                <a:schemeClr val="dk1"/>
              </a:buClr>
              <a:buSzPts val="1100"/>
              <a:buFont typeface="Calibri"/>
              <a:buAutoNum type="arabicPeriod"/>
            </a:pPr>
            <a:r>
              <a:rPr lang="en-US" sz="1100"/>
              <a:t>The class can be involved to evaluate the solution in terms of requirement fulfillment and solution accuracy.</a:t>
            </a:r>
            <a:endParaRPr/>
          </a:p>
          <a:p>
            <a:pPr marL="514350" lvl="0" indent="-444500" algn="l" rtl="0">
              <a:spcBef>
                <a:spcPts val="0"/>
              </a:spcBef>
              <a:spcAft>
                <a:spcPts val="0"/>
              </a:spcAft>
              <a:buClr>
                <a:schemeClr val="dk1"/>
              </a:buClr>
              <a:buSzPts val="1100"/>
              <a:buFont typeface="Calibri"/>
              <a:buNone/>
            </a:pPr>
            <a:endParaRPr sz="1100"/>
          </a:p>
          <a:p>
            <a:pPr marL="0" marR="0" lvl="0" indent="0" algn="l" rtl="0">
              <a:lnSpc>
                <a:spcPct val="100000"/>
              </a:lnSpc>
              <a:spcBef>
                <a:spcPts val="0"/>
              </a:spcBef>
              <a:spcAft>
                <a:spcPts val="0"/>
              </a:spcAft>
              <a:buClr>
                <a:schemeClr val="dk1"/>
              </a:buClr>
              <a:buSzPts val="1100"/>
              <a:buFont typeface="Calibri"/>
              <a:buNone/>
            </a:pPr>
            <a:r>
              <a:rPr lang="en-US" sz="1100" b="1">
                <a:solidFill>
                  <a:schemeClr val="dk1"/>
                </a:solidFill>
                <a:latin typeface="Calibri"/>
                <a:ea typeface="Calibri"/>
                <a:cs typeface="Calibri"/>
                <a:sym typeface="Calibri"/>
              </a:rPr>
              <a:t>NOTE</a:t>
            </a:r>
            <a:r>
              <a:rPr lang="en-US" sz="1100">
                <a:solidFill>
                  <a:schemeClr val="dk1"/>
                </a:solidFill>
                <a:latin typeface="Calibri"/>
                <a:ea typeface="Calibri"/>
                <a:cs typeface="Calibri"/>
                <a:sym typeface="Calibri"/>
              </a:rPr>
              <a:t>: This project does not require you to utilize an AWS account. However, if you would like to build any components of your solution, to be used as part of your presentation, you could do so in the Sandbox environment.</a:t>
            </a:r>
            <a:endParaRPr/>
          </a:p>
          <a:p>
            <a:pPr marL="0" lvl="0" indent="0" algn="l" rtl="0">
              <a:spcBef>
                <a:spcPts val="0"/>
              </a:spcBef>
              <a:spcAft>
                <a:spcPts val="0"/>
              </a:spcAft>
              <a:buClr>
                <a:schemeClr val="dk1"/>
              </a:buClr>
              <a:buSzPts val="1100"/>
              <a:buFont typeface="Calibri"/>
              <a:buNone/>
            </a:pP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The current architecture has three tiers: a web tier, a database tier, and an application tier. They are configured as follows:</a:t>
            </a:r>
            <a:endParaRPr/>
          </a:p>
          <a:p>
            <a:pPr marL="171450" marR="0" lvl="0"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Web Tier</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(Two CPUs / 4-GB memory)</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the web servers</a:t>
            </a:r>
            <a:endParaRPr/>
          </a:p>
          <a:p>
            <a:pPr marL="171450" marR="0" lvl="0"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Application Tier</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(Four CPUs / 16-GB memory)</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app servers</a:t>
            </a:r>
            <a:endParaRPr/>
          </a:p>
          <a:p>
            <a:pPr marL="171450" marR="0" lvl="0" indent="-101600" algn="l" rtl="0">
              <a:lnSpc>
                <a:spcPct val="100000"/>
              </a:lnSpc>
              <a:spcBef>
                <a:spcPts val="0"/>
              </a:spcBef>
              <a:spcAft>
                <a:spcPts val="0"/>
              </a:spcAft>
              <a:buClr>
                <a:schemeClr val="dk1"/>
              </a:buClr>
              <a:buSzPts val="1100"/>
              <a:buFont typeface="Arial"/>
              <a:buNone/>
            </a:pPr>
            <a:endParaRPr sz="1100">
              <a:solidFill>
                <a:srgbClr val="3F3F3F"/>
              </a:solidFill>
              <a:latin typeface="Calibri"/>
              <a:ea typeface="Calibri"/>
              <a:cs typeface="Calibri"/>
              <a:sym typeface="Calibri"/>
            </a:endParaRPr>
          </a:p>
        </p:txBody>
      </p:sp>
      <p:sp>
        <p:nvSpPr>
          <p:cNvPr id="398" name="Google Shape;398;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a:solidFill>
                  <a:srgbClr val="833C0B"/>
                </a:solidFill>
                <a:latin typeface="Calibri"/>
                <a:ea typeface="Calibri"/>
                <a:cs typeface="Calibri"/>
                <a:sym typeface="Calibri"/>
              </a:rPr>
              <a:t>Instance Names:</a:t>
            </a:r>
            <a:endParaRPr/>
          </a:p>
          <a:p>
            <a:pPr marL="341895" lvl="0" indent="-341895" algn="l" rtl="0">
              <a:spcBef>
                <a:spcPts val="1200"/>
              </a:spcBef>
              <a:spcAft>
                <a:spcPts val="0"/>
              </a:spcAft>
              <a:buClr>
                <a:schemeClr val="dk1"/>
              </a:buClr>
              <a:buSzPts val="1100"/>
              <a:buFont typeface="Arial"/>
              <a:buChar char="•"/>
            </a:pPr>
            <a:r>
              <a:rPr lang="en-US" sz="1100">
                <a:latin typeface="Calibri"/>
                <a:ea typeface="Calibri"/>
                <a:cs typeface="Calibri"/>
                <a:sym typeface="Calibri"/>
              </a:rPr>
              <a:t>All </a:t>
            </a:r>
            <a:r>
              <a:rPr lang="en-US" sz="1100" b="1">
                <a:latin typeface="Calibri"/>
                <a:ea typeface="Calibri"/>
                <a:cs typeface="Calibri"/>
                <a:sym typeface="Calibri"/>
              </a:rPr>
              <a:t>web</a:t>
            </a:r>
            <a:r>
              <a:rPr lang="en-US" sz="1100">
                <a:latin typeface="Calibri"/>
                <a:ea typeface="Calibri"/>
                <a:cs typeface="Calibri"/>
                <a:sym typeface="Calibri"/>
              </a:rPr>
              <a:t> tier instance names should be tagged as Key = Name and value = web-tier.</a:t>
            </a:r>
            <a:endParaRPr/>
          </a:p>
          <a:p>
            <a:pPr marL="341895" lvl="0" indent="-341895" algn="l" rtl="0">
              <a:spcBef>
                <a:spcPts val="1200"/>
              </a:spcBef>
              <a:spcAft>
                <a:spcPts val="0"/>
              </a:spcAft>
              <a:buClr>
                <a:schemeClr val="dk1"/>
              </a:buClr>
              <a:buSzPts val="1100"/>
              <a:buFont typeface="Arial"/>
              <a:buChar char="•"/>
            </a:pPr>
            <a:r>
              <a:rPr lang="en-US" sz="1100">
                <a:latin typeface="Calibri"/>
                <a:ea typeface="Calibri"/>
                <a:cs typeface="Calibri"/>
                <a:sym typeface="Calibri"/>
              </a:rPr>
              <a:t>All </a:t>
            </a:r>
            <a:r>
              <a:rPr lang="en-US" sz="1100" b="1">
                <a:latin typeface="Calibri"/>
                <a:ea typeface="Calibri"/>
                <a:cs typeface="Calibri"/>
                <a:sym typeface="Calibri"/>
              </a:rPr>
              <a:t>application</a:t>
            </a:r>
            <a:r>
              <a:rPr lang="en-US" sz="1100">
                <a:latin typeface="Calibri"/>
                <a:ea typeface="Calibri"/>
                <a:cs typeface="Calibri"/>
                <a:sym typeface="Calibri"/>
              </a:rPr>
              <a:t> tier instance names should be tagged as Key = Name and value = app-tier.</a:t>
            </a:r>
            <a:endParaRPr/>
          </a:p>
          <a:p>
            <a:pPr marL="341895" lvl="0" indent="-272045" algn="l" rtl="0">
              <a:spcBef>
                <a:spcPts val="1200"/>
              </a:spcBef>
              <a:spcAft>
                <a:spcPts val="0"/>
              </a:spcAft>
              <a:buClr>
                <a:schemeClr val="dk1"/>
              </a:buClr>
              <a:buSzPts val="1100"/>
              <a:buFont typeface="Arial"/>
              <a:buNone/>
            </a:pPr>
            <a:endParaRPr sz="1100">
              <a:latin typeface="Calibri"/>
              <a:ea typeface="Calibri"/>
              <a:cs typeface="Calibri"/>
              <a:sym typeface="Calibri"/>
            </a:endParaRPr>
          </a:p>
          <a:p>
            <a:pPr marL="0" marR="0" lvl="1" indent="0" algn="l" rtl="0">
              <a:lnSpc>
                <a:spcPct val="100000"/>
              </a:lnSpc>
              <a:spcBef>
                <a:spcPts val="600"/>
              </a:spcBef>
              <a:spcAft>
                <a:spcPts val="0"/>
              </a:spcAft>
              <a:buClr>
                <a:schemeClr val="dk1"/>
              </a:buClr>
              <a:buSzPts val="1100"/>
              <a:buFont typeface="Calibri"/>
              <a:buNone/>
            </a:pPr>
            <a:r>
              <a:rPr lang="en-US" sz="1100">
                <a:latin typeface="Calibri"/>
                <a:ea typeface="Calibri"/>
                <a:cs typeface="Calibri"/>
                <a:sym typeface="Calibri"/>
              </a:rPr>
              <a:t>All instances in the application tier </a:t>
            </a:r>
            <a:r>
              <a:rPr lang="en-US" sz="1100" b="1">
                <a:latin typeface="Calibri"/>
                <a:ea typeface="Calibri"/>
                <a:cs typeface="Calibri"/>
                <a:sym typeface="Calibri"/>
              </a:rPr>
              <a:t>must support EBS optimization</a:t>
            </a:r>
            <a:r>
              <a:rPr lang="en-US" sz="1100">
                <a:latin typeface="Calibri"/>
                <a:ea typeface="Calibri"/>
                <a:cs typeface="Calibri"/>
                <a:sym typeface="Calibri"/>
              </a:rPr>
              <a:t>.</a:t>
            </a:r>
            <a:endParaRPr/>
          </a:p>
          <a:p>
            <a:pPr marL="0" marR="0" lvl="1" indent="0" algn="l" rtl="0">
              <a:lnSpc>
                <a:spcPct val="100000"/>
              </a:lnSpc>
              <a:spcBef>
                <a:spcPts val="600"/>
              </a:spcBef>
              <a:spcAft>
                <a:spcPts val="0"/>
              </a:spcAft>
              <a:buClr>
                <a:schemeClr val="dk1"/>
              </a:buClr>
              <a:buSzPts val="1100"/>
              <a:buFont typeface="Calibri"/>
              <a:buNone/>
            </a:pPr>
            <a:endParaRPr sz="1100">
              <a:latin typeface="Calibri"/>
              <a:ea typeface="Calibri"/>
              <a:cs typeface="Calibri"/>
              <a:sym typeface="Calibri"/>
            </a:endParaRPr>
          </a:p>
          <a:p>
            <a:pPr marL="0" lvl="0" indent="0" algn="l" rtl="0">
              <a:spcBef>
                <a:spcPts val="0"/>
              </a:spcBef>
              <a:spcAft>
                <a:spcPts val="0"/>
              </a:spcAft>
              <a:buNone/>
            </a:pPr>
            <a:r>
              <a:rPr lang="en-US" sz="1100">
                <a:latin typeface="Calibri"/>
                <a:ea typeface="Calibri"/>
                <a:cs typeface="Calibri"/>
                <a:sym typeface="Calibri"/>
              </a:rPr>
              <a:t>Load balancers for web tier and application tier </a:t>
            </a:r>
            <a:r>
              <a:rPr lang="en-US" sz="1100" b="1">
                <a:latin typeface="Calibri"/>
                <a:ea typeface="Calibri"/>
                <a:cs typeface="Calibri"/>
                <a:sym typeface="Calibri"/>
              </a:rPr>
              <a:t>must support: </a:t>
            </a:r>
            <a:endParaRPr/>
          </a:p>
          <a:p>
            <a:pPr marL="342900" lvl="0" indent="-342900" algn="l" rtl="0">
              <a:spcBef>
                <a:spcPts val="0"/>
              </a:spcBef>
              <a:spcAft>
                <a:spcPts val="0"/>
              </a:spcAft>
              <a:buClr>
                <a:schemeClr val="dk1"/>
              </a:buClr>
              <a:buSzPts val="1100"/>
              <a:buFont typeface="Arial"/>
              <a:buChar char="•"/>
            </a:pPr>
            <a:r>
              <a:rPr lang="en-US" sz="1100" b="1">
                <a:latin typeface="Calibri"/>
                <a:ea typeface="Calibri"/>
                <a:cs typeface="Calibri"/>
                <a:sym typeface="Calibri"/>
              </a:rPr>
              <a:t>HTTP</a:t>
            </a:r>
            <a:endParaRPr/>
          </a:p>
          <a:p>
            <a:pPr marL="342900" lvl="0" indent="-342900" algn="l" rtl="0">
              <a:spcBef>
                <a:spcPts val="0"/>
              </a:spcBef>
              <a:spcAft>
                <a:spcPts val="0"/>
              </a:spcAft>
              <a:buClr>
                <a:schemeClr val="dk1"/>
              </a:buClr>
              <a:buSzPts val="1100"/>
              <a:buFont typeface="Arial"/>
              <a:buChar char="•"/>
            </a:pPr>
            <a:r>
              <a:rPr lang="en-US" sz="1100" b="1">
                <a:latin typeface="Calibri"/>
                <a:ea typeface="Calibri"/>
                <a:cs typeface="Calibri"/>
                <a:sym typeface="Calibri"/>
              </a:rPr>
              <a:t>HTTPS </a:t>
            </a:r>
            <a:endParaRPr/>
          </a:p>
          <a:p>
            <a:pPr marL="342900" lvl="0" indent="-342900" algn="l" rtl="0">
              <a:spcBef>
                <a:spcPts val="0"/>
              </a:spcBef>
              <a:spcAft>
                <a:spcPts val="0"/>
              </a:spcAft>
              <a:buClr>
                <a:schemeClr val="dk1"/>
              </a:buClr>
              <a:buSzPts val="1100"/>
              <a:buFont typeface="Arial"/>
              <a:buChar char="•"/>
            </a:pPr>
            <a:r>
              <a:rPr lang="en-US" sz="1100" b="1">
                <a:latin typeface="Calibri"/>
                <a:ea typeface="Calibri"/>
                <a:cs typeface="Calibri"/>
                <a:sym typeface="Calibri"/>
              </a:rPr>
              <a:t>TCP protocols</a:t>
            </a:r>
            <a:endParaRPr sz="1100">
              <a:latin typeface="Calibri"/>
              <a:ea typeface="Calibri"/>
              <a:cs typeface="Calibri"/>
              <a:sym typeface="Calibri"/>
            </a:endParaRPr>
          </a:p>
          <a:p>
            <a:pPr marL="0" lvl="1" indent="0" algn="l" rtl="0">
              <a:spcBef>
                <a:spcPts val="600"/>
              </a:spcBef>
              <a:spcAft>
                <a:spcPts val="0"/>
              </a:spcAft>
              <a:buClr>
                <a:schemeClr val="dk1"/>
              </a:buClr>
              <a:buSzPts val="1100"/>
              <a:buFont typeface="Calibri"/>
              <a:buNone/>
            </a:pPr>
            <a:endParaRPr sz="1100">
              <a:latin typeface="Calibri"/>
              <a:ea typeface="Calibri"/>
              <a:cs typeface="Calibri"/>
              <a:sym typeface="Calibri"/>
            </a:endParaRPr>
          </a:p>
        </p:txBody>
      </p:sp>
      <p:sp>
        <p:nvSpPr>
          <p:cNvPr id="433" name="Google Shape;43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Both Web and Application Tier servers need to have IIS installed. </a:t>
            </a:r>
            <a:r>
              <a:rPr lang="en-US" sz="1100">
                <a:solidFill>
                  <a:schemeClr val="dk1"/>
                </a:solidFill>
                <a:latin typeface="Calibri"/>
                <a:ea typeface="Calibri"/>
                <a:cs typeface="Calibri"/>
                <a:sym typeface="Calibri"/>
              </a:rPr>
              <a:t>The quickest and easiest way to solve it, is to install IIS via user data. For your reference, the following code can be used to install IIS via user data:</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&lt;powershell&gt;</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Set-ExecutionPolicy Unrestricted -Force</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New-Item -ItemType directory -Path 'C:\temp'</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 Install IIS and Web Management Tools.</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Import-Module ServerManager</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install-windowsfeature web-server, web-webserver -IncludeAllSubFeature</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install-windowsfeature web-mgmt-tools</a:t>
            </a:r>
            <a:endParaRPr/>
          </a:p>
          <a:p>
            <a:pPr marL="0" lvl="0" indent="0" algn="l" rtl="0">
              <a:spcBef>
                <a:spcPts val="0"/>
              </a:spcBef>
              <a:spcAft>
                <a:spcPts val="0"/>
              </a:spcAft>
              <a:buNone/>
            </a:pPr>
            <a:r>
              <a:rPr lang="en-US" sz="1100" b="0" i="0">
                <a:solidFill>
                  <a:schemeClr val="dk1"/>
                </a:solidFill>
                <a:latin typeface="Calibri"/>
                <a:ea typeface="Calibri"/>
                <a:cs typeface="Calibri"/>
                <a:sym typeface="Calibri"/>
              </a:rPr>
              <a:t>&lt;/powershell&gt;</a:t>
            </a:r>
            <a:endParaRPr/>
          </a:p>
        </p:txBody>
      </p:sp>
      <p:sp>
        <p:nvSpPr>
          <p:cNvPr id="442" name="Google Shape;442;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Web tier load balancer receive requests from Internet on port 80.</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Application tier load balancer can only receive requests from web tier servers, on port 8080.</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Web tier servers can only receive requests from web tier load balancer, on port 80.</a:t>
            </a:r>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Application tier servers can only receive requests from application tier load balancer, on port 80</a:t>
            </a:r>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Database servers can only receive requests from Application tier servers, on port 433</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b="1">
                <a:solidFill>
                  <a:schemeClr val="dk1"/>
                </a:solidFill>
                <a:latin typeface="Calibri"/>
                <a:ea typeface="Calibri"/>
                <a:cs typeface="Calibri"/>
                <a:sym typeface="Calibri"/>
              </a:rPr>
              <a:t>ELB health status</a:t>
            </a:r>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Microsoft Windows cannot open port 80 or other ports by default, and there is no IIS installed by default in Microsoft Windows 2016 Base. If you configure using port 80 (TCP or HTTP) to detect the ELB health status, you need to install IIS by using user data when launching an instance, downloading from the website, or using a Powershell script.</a:t>
            </a:r>
            <a:endParaRPr/>
          </a:p>
          <a:p>
            <a:pPr marL="0" marR="0" lvl="0" indent="0" algn="l" rtl="0">
              <a:lnSpc>
                <a:spcPct val="100000"/>
              </a:lnSpc>
              <a:spcBef>
                <a:spcPts val="0"/>
              </a:spcBef>
              <a:spcAft>
                <a:spcPts val="0"/>
              </a:spcAft>
              <a:buClr>
                <a:schemeClr val="dk1"/>
              </a:buClr>
              <a:buSzPts val="1100"/>
              <a:buFont typeface="Calibri"/>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Research how to solve this problem. </a:t>
            </a:r>
            <a:endParaRPr sz="1100">
              <a:solidFill>
                <a:schemeClr val="dk1"/>
              </a:solidFill>
              <a:latin typeface="Calibri"/>
              <a:ea typeface="Calibri"/>
              <a:cs typeface="Calibri"/>
              <a:sym typeface="Calibri"/>
            </a:endParaRPr>
          </a:p>
        </p:txBody>
      </p:sp>
      <p:sp>
        <p:nvSpPr>
          <p:cNvPr id="450" name="Google Shape;450;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55A11"/>
              </a:buClr>
              <a:buSzPts val="1100"/>
              <a:buFont typeface="Calibri"/>
              <a:buNone/>
            </a:pPr>
            <a:r>
              <a:rPr lang="en-US" sz="1100">
                <a:solidFill>
                  <a:srgbClr val="C55A11"/>
                </a:solidFill>
                <a:latin typeface="Calibri"/>
                <a:ea typeface="Calibri"/>
                <a:cs typeface="Calibri"/>
                <a:sym typeface="Calibri"/>
              </a:rPr>
              <a:t>The new architecture should be designed for business continuity.</a:t>
            </a:r>
            <a:endParaRPr/>
          </a:p>
          <a:p>
            <a:pPr marL="0" marR="0" lvl="0" indent="0" algn="l" rtl="0">
              <a:lnSpc>
                <a:spcPct val="100000"/>
              </a:lnSpc>
              <a:spcBef>
                <a:spcPts val="0"/>
              </a:spcBef>
              <a:spcAft>
                <a:spcPts val="0"/>
              </a:spcAft>
              <a:buClr>
                <a:schemeClr val="dk1"/>
              </a:buClr>
              <a:buSzPts val="1100"/>
              <a:buFont typeface="Calibri"/>
              <a:buNone/>
            </a:pPr>
            <a:endParaRPr sz="1100">
              <a:solidFill>
                <a:srgbClr val="C55A11"/>
              </a:solidFill>
              <a:latin typeface="Calibri"/>
              <a:ea typeface="Calibri"/>
              <a:cs typeface="Calibri"/>
              <a:sym typeface="Calibri"/>
            </a:endParaRPr>
          </a:p>
          <a:p>
            <a:pPr marL="341895" lvl="0" indent="-341895" algn="l" rtl="0">
              <a:spcBef>
                <a:spcPts val="1200"/>
              </a:spcBef>
              <a:spcAft>
                <a:spcPts val="0"/>
              </a:spcAft>
              <a:buClr>
                <a:schemeClr val="dk1"/>
              </a:buClr>
              <a:buSzPts val="1100"/>
              <a:buFont typeface="Arial"/>
              <a:buChar char="•"/>
            </a:pPr>
            <a:r>
              <a:rPr lang="en-US" sz="1100">
                <a:latin typeface="Calibri"/>
                <a:ea typeface="Calibri"/>
                <a:cs typeface="Calibri"/>
                <a:sym typeface="Calibri"/>
              </a:rPr>
              <a:t>The web and application tiers should be </a:t>
            </a:r>
            <a:r>
              <a:rPr lang="en-US" sz="1100" b="1">
                <a:latin typeface="Calibri"/>
                <a:ea typeface="Calibri"/>
                <a:cs typeface="Calibri"/>
                <a:sym typeface="Calibri"/>
              </a:rPr>
              <a:t>resilient and designed for business continuity</a:t>
            </a:r>
            <a:r>
              <a:rPr lang="en-US" sz="1100">
                <a:latin typeface="Calibri"/>
                <a:ea typeface="Calibri"/>
                <a:cs typeface="Calibri"/>
                <a:sym typeface="Calibri"/>
              </a:rPr>
              <a:t>.</a:t>
            </a:r>
            <a:endParaRPr/>
          </a:p>
          <a:p>
            <a:pPr marL="798591" lvl="1" indent="-342900" algn="l" rtl="0">
              <a:spcBef>
                <a:spcPts val="1200"/>
              </a:spcBef>
              <a:spcAft>
                <a:spcPts val="0"/>
              </a:spcAft>
              <a:buClr>
                <a:schemeClr val="dk1"/>
              </a:buClr>
              <a:buSzPts val="1100"/>
              <a:buFont typeface="Arial"/>
              <a:buChar char="•"/>
            </a:pPr>
            <a:r>
              <a:rPr lang="en-US" sz="1100">
                <a:latin typeface="Calibri"/>
                <a:ea typeface="Calibri"/>
                <a:cs typeface="Calibri"/>
                <a:sym typeface="Calibri"/>
              </a:rPr>
              <a:t>If a server becomes unavailable it will be </a:t>
            </a:r>
            <a:r>
              <a:rPr lang="en-US" sz="1100" b="1">
                <a:latin typeface="Calibri"/>
                <a:ea typeface="Calibri"/>
                <a:cs typeface="Calibri"/>
                <a:sym typeface="Calibri"/>
              </a:rPr>
              <a:t>replaced by a new server</a:t>
            </a:r>
            <a:r>
              <a:rPr lang="en-US" sz="1100">
                <a:latin typeface="Calibri"/>
                <a:ea typeface="Calibri"/>
                <a:cs typeface="Calibri"/>
                <a:sym typeface="Calibri"/>
              </a:rPr>
              <a:t>.</a:t>
            </a:r>
            <a:endParaRPr/>
          </a:p>
          <a:p>
            <a:pPr marL="798591" lvl="1" indent="-342900" algn="l" rtl="0">
              <a:spcBef>
                <a:spcPts val="1200"/>
              </a:spcBef>
              <a:spcAft>
                <a:spcPts val="0"/>
              </a:spcAft>
              <a:buClr>
                <a:schemeClr val="dk1"/>
              </a:buClr>
              <a:buSzPts val="1100"/>
              <a:buFont typeface="Arial"/>
              <a:buChar char="•"/>
            </a:pPr>
            <a:r>
              <a:rPr lang="en-US" sz="1100">
                <a:latin typeface="Calibri"/>
                <a:ea typeface="Calibri"/>
                <a:cs typeface="Calibri"/>
                <a:sym typeface="Calibri"/>
              </a:rPr>
              <a:t>A </a:t>
            </a:r>
            <a:r>
              <a:rPr lang="en-US" sz="1100" b="1">
                <a:latin typeface="Calibri"/>
                <a:ea typeface="Calibri"/>
                <a:cs typeface="Calibri"/>
                <a:sym typeface="Calibri"/>
              </a:rPr>
              <a:t>server is considered to be unavailable </a:t>
            </a:r>
            <a:r>
              <a:rPr lang="en-US" sz="1100">
                <a:latin typeface="Calibri"/>
                <a:ea typeface="Calibri"/>
                <a:cs typeface="Calibri"/>
                <a:sym typeface="Calibri"/>
              </a:rPr>
              <a:t>if the operating system or application fails to respond.</a:t>
            </a:r>
            <a:endParaRPr/>
          </a:p>
          <a:p>
            <a:pPr marL="341895" lvl="0" indent="-341895" algn="l" rtl="0">
              <a:spcBef>
                <a:spcPts val="1200"/>
              </a:spcBef>
              <a:spcAft>
                <a:spcPts val="0"/>
              </a:spcAft>
              <a:buClr>
                <a:schemeClr val="dk1"/>
              </a:buClr>
              <a:buSzPts val="1100"/>
              <a:buFont typeface="Arial"/>
              <a:buChar char="•"/>
            </a:pPr>
            <a:r>
              <a:rPr lang="en-US" sz="1100">
                <a:latin typeface="Calibri"/>
                <a:ea typeface="Calibri"/>
                <a:cs typeface="Calibri"/>
                <a:sym typeface="Calibri"/>
              </a:rPr>
              <a:t>The database tier should </a:t>
            </a:r>
            <a:r>
              <a:rPr lang="en-US" sz="1100" b="1">
                <a:latin typeface="Calibri"/>
                <a:ea typeface="Calibri"/>
                <a:cs typeface="Calibri"/>
                <a:sym typeface="Calibri"/>
              </a:rPr>
              <a:t>support Multi-AZ deployment</a:t>
            </a:r>
            <a:r>
              <a:rPr lang="en-US" sz="1100">
                <a:latin typeface="Calibri"/>
                <a:ea typeface="Calibri"/>
                <a:cs typeface="Calibri"/>
                <a:sym typeface="Calibri"/>
              </a:rPr>
              <a:t>.</a:t>
            </a:r>
            <a:endParaRPr/>
          </a:p>
          <a:p>
            <a:pPr marL="341895" lvl="0" indent="-341895" algn="l" rtl="0">
              <a:spcBef>
                <a:spcPts val="1200"/>
              </a:spcBef>
              <a:spcAft>
                <a:spcPts val="0"/>
              </a:spcAft>
              <a:buClr>
                <a:schemeClr val="dk1"/>
              </a:buClr>
              <a:buSzPts val="1100"/>
              <a:buFont typeface="Arial"/>
              <a:buChar char="•"/>
            </a:pPr>
            <a:r>
              <a:rPr lang="en-US" sz="1100">
                <a:latin typeface="Calibri"/>
                <a:ea typeface="Calibri"/>
                <a:cs typeface="Calibri"/>
                <a:sym typeface="Calibri"/>
              </a:rPr>
              <a:t>The architecture should handle doubling the number of servers to </a:t>
            </a:r>
            <a:r>
              <a:rPr lang="en-US" sz="1100" b="1">
                <a:latin typeface="Calibri"/>
                <a:ea typeface="Calibri"/>
                <a:cs typeface="Calibri"/>
                <a:sym typeface="Calibri"/>
              </a:rPr>
              <a:t>support its rapid growth</a:t>
            </a:r>
            <a:r>
              <a:rPr lang="en-US" sz="1100">
                <a:solidFill>
                  <a:srgbClr val="3F3F3F"/>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1100"/>
              <a:buFont typeface="Calibri"/>
              <a:buNone/>
            </a:pPr>
            <a:endParaRPr sz="1100">
              <a:solidFill>
                <a:srgbClr val="C55A11"/>
              </a:solidFill>
              <a:latin typeface="Calibri"/>
              <a:ea typeface="Calibri"/>
              <a:cs typeface="Calibri"/>
              <a:sym typeface="Calibri"/>
            </a:endParaRPr>
          </a:p>
        </p:txBody>
      </p:sp>
      <p:sp>
        <p:nvSpPr>
          <p:cNvPr id="460" name="Google Shape;460;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When configuring Auto Scaling groups, follow the same instance types as the ones previously configured.</a:t>
            </a:r>
            <a:endParaRPr sz="1100"/>
          </a:p>
        </p:txBody>
      </p:sp>
      <p:sp>
        <p:nvSpPr>
          <p:cNvPr id="469" name="Google Shape;46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t>To ensure that the architecture can handle doubling the number of servers to support its rapid growth, set the minimum capacity to 2 and the maximum capacity to 4.</a:t>
            </a:r>
            <a:endParaRPr/>
          </a:p>
        </p:txBody>
      </p:sp>
      <p:sp>
        <p:nvSpPr>
          <p:cNvPr id="479" name="Google Shape;479;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i="0"/>
              <a:t>The detailed requirements for auditing are as follows:</a:t>
            </a:r>
            <a:endParaRPr/>
          </a:p>
          <a:p>
            <a:pPr marL="341895" lvl="0" indent="-341895" algn="l" rtl="0">
              <a:spcBef>
                <a:spcPts val="1200"/>
              </a:spcBef>
              <a:spcAft>
                <a:spcPts val="0"/>
              </a:spcAft>
              <a:buClr>
                <a:schemeClr val="dk1"/>
              </a:buClr>
              <a:buSzPts val="1100"/>
              <a:buFont typeface="Calibri"/>
              <a:buAutoNum type="arabicPeriod"/>
            </a:pPr>
            <a:r>
              <a:rPr lang="en-US" sz="1100"/>
              <a:t>Continuously monitor, and retain account activity related to actions across your AWS infrastructure. </a:t>
            </a:r>
            <a:endParaRPr/>
          </a:p>
          <a:p>
            <a:pPr marL="341895" lvl="0" indent="-341895" algn="l" rtl="0">
              <a:spcBef>
                <a:spcPts val="1200"/>
              </a:spcBef>
              <a:spcAft>
                <a:spcPts val="0"/>
              </a:spcAft>
              <a:buClr>
                <a:schemeClr val="dk1"/>
              </a:buClr>
              <a:buSzPts val="1100"/>
              <a:buFont typeface="Calibri"/>
              <a:buAutoNum type="arabicPeriod"/>
            </a:pPr>
            <a:r>
              <a:rPr lang="en-US" sz="1100"/>
              <a:t>Log the event history of AWS account activity, including actions taken through the AWS Management Console, AWS SDKs, command line tools, and other AWS services.</a:t>
            </a:r>
            <a:endParaRPr/>
          </a:p>
          <a:p>
            <a:pPr marL="341895" lvl="0" indent="-341895" algn="l" rtl="0">
              <a:spcBef>
                <a:spcPts val="1200"/>
              </a:spcBef>
              <a:spcAft>
                <a:spcPts val="0"/>
              </a:spcAft>
              <a:buClr>
                <a:schemeClr val="dk1"/>
              </a:buClr>
              <a:buSzPts val="1100"/>
              <a:buFont typeface="Calibri"/>
              <a:buAutoNum type="arabicPeriod"/>
            </a:pPr>
            <a:r>
              <a:rPr lang="en-US" sz="1100"/>
              <a:t>Ensure that is an audit trail for all executed API calls.</a:t>
            </a:r>
            <a:endParaRPr/>
          </a:p>
          <a:p>
            <a:pPr marL="341895" lvl="0" indent="-341895" algn="l" rtl="0">
              <a:spcBef>
                <a:spcPts val="1200"/>
              </a:spcBef>
              <a:spcAft>
                <a:spcPts val="0"/>
              </a:spcAft>
              <a:buClr>
                <a:schemeClr val="dk1"/>
              </a:buClr>
              <a:buSzPts val="1100"/>
              <a:buFont typeface="Calibri"/>
              <a:buAutoNum type="arabicPeriod"/>
            </a:pPr>
            <a:r>
              <a:rPr lang="en-US" sz="1100"/>
              <a:t>Ensure that logs are stored in a secure location.</a:t>
            </a:r>
            <a:endParaRPr/>
          </a:p>
        </p:txBody>
      </p:sp>
      <p:sp>
        <p:nvSpPr>
          <p:cNvPr id="488" name="Google Shape;488;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Please review the recommended solution and identify the items that will need to be tracked.</a:t>
            </a:r>
            <a:endParaRPr/>
          </a:p>
        </p:txBody>
      </p:sp>
      <p:sp>
        <p:nvSpPr>
          <p:cNvPr id="506" name="Google Shape;506;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solidFill>
                  <a:schemeClr val="dk1"/>
                </a:solidFill>
                <a:latin typeface="Calibri"/>
                <a:ea typeface="Calibri"/>
                <a:cs typeface="Calibri"/>
                <a:sym typeface="Calibri"/>
              </a:rPr>
              <a:t>It’s time to present your solution! This is your opportunity to practice presenting your solution ideas to the customers.</a:t>
            </a:r>
            <a:endParaRPr/>
          </a:p>
        </p:txBody>
      </p:sp>
      <p:sp>
        <p:nvSpPr>
          <p:cNvPr id="516" name="Google Shape;516;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Now, let’s introduce the customer, </a:t>
            </a:r>
            <a:r>
              <a:rPr lang="en-US" sz="1100" i="1"/>
              <a:t>A Medical Company.</a:t>
            </a:r>
            <a:endParaRPr/>
          </a:p>
        </p:txBody>
      </p:sp>
      <p:sp>
        <p:nvSpPr>
          <p:cNvPr id="91" name="Google Shape;9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r>
              <a:rPr lang="en-US" sz="1100"/>
              <a:t>Instructions for the presentation:</a:t>
            </a:r>
            <a:endParaRPr/>
          </a:p>
          <a:p>
            <a:pPr marL="457200" lvl="0" indent="-457200" algn="l" rtl="0">
              <a:spcBef>
                <a:spcPts val="0"/>
              </a:spcBef>
              <a:spcAft>
                <a:spcPts val="0"/>
              </a:spcAft>
              <a:buClr>
                <a:schemeClr val="dk1"/>
              </a:buClr>
              <a:buSzPts val="1100"/>
              <a:buFont typeface="Calibri"/>
              <a:buAutoNum type="arabicPeriod"/>
            </a:pPr>
            <a:r>
              <a:rPr lang="en-US" sz="1100"/>
              <a:t>The presentation can be done individually or in in groups of 2-3 students.</a:t>
            </a:r>
            <a:endParaRPr/>
          </a:p>
          <a:p>
            <a:pPr marL="457200" marR="0" lvl="0" indent="-457200" algn="l" rtl="0">
              <a:lnSpc>
                <a:spcPct val="100000"/>
              </a:lnSpc>
              <a:spcBef>
                <a:spcPts val="0"/>
              </a:spcBef>
              <a:spcAft>
                <a:spcPts val="0"/>
              </a:spcAft>
              <a:buClr>
                <a:schemeClr val="dk1"/>
              </a:buClr>
              <a:buSzPts val="1100"/>
              <a:buFont typeface="Calibri"/>
              <a:buAutoNum type="arabicPeriod"/>
            </a:pPr>
            <a:r>
              <a:rPr lang="en-US" sz="1100"/>
              <a:t>The presentation simulates the experience of presenting to the actual customer.</a:t>
            </a:r>
            <a:endParaRPr/>
          </a:p>
          <a:p>
            <a:pPr marL="914400" marR="0" lvl="1" indent="-457200" algn="l" rtl="0">
              <a:lnSpc>
                <a:spcPct val="100000"/>
              </a:lnSpc>
              <a:spcBef>
                <a:spcPts val="0"/>
              </a:spcBef>
              <a:spcAft>
                <a:spcPts val="0"/>
              </a:spcAft>
              <a:buClr>
                <a:schemeClr val="dk1"/>
              </a:buClr>
              <a:buSzPts val="1100"/>
              <a:buFont typeface="Arial"/>
              <a:buChar char="•"/>
            </a:pPr>
            <a:r>
              <a:rPr lang="en-US" sz="1100"/>
              <a:t>Showcase your solution! Justify choices for your architectural decisions.</a:t>
            </a:r>
            <a:endParaRPr/>
          </a:p>
          <a:p>
            <a:pPr marL="971550" lvl="1" indent="-514350" algn="l" rtl="0">
              <a:spcBef>
                <a:spcPts val="0"/>
              </a:spcBef>
              <a:spcAft>
                <a:spcPts val="0"/>
              </a:spcAft>
              <a:buClr>
                <a:schemeClr val="dk1"/>
              </a:buClr>
              <a:buSzPts val="1100"/>
              <a:buFont typeface="Arial"/>
              <a:buChar char="•"/>
            </a:pPr>
            <a:r>
              <a:rPr lang="en-US" sz="1100"/>
              <a:t>Instructor and/or peer feedback will help you enhancing your strengths and improve your weaknesses for future design meetings with customers.</a:t>
            </a:r>
            <a:endParaRPr/>
          </a:p>
          <a:p>
            <a:pPr marL="514350" lvl="0" indent="-514350" algn="l" rtl="0">
              <a:spcBef>
                <a:spcPts val="0"/>
              </a:spcBef>
              <a:spcAft>
                <a:spcPts val="0"/>
              </a:spcAft>
              <a:buClr>
                <a:schemeClr val="dk1"/>
              </a:buClr>
              <a:buSzPts val="1100"/>
              <a:buFont typeface="Calibri"/>
              <a:buAutoNum type="arabicPeriod"/>
            </a:pPr>
            <a:r>
              <a:rPr lang="en-US" sz="1100"/>
              <a:t>You will be allotted 20 minutes to present you solution and an additional 5 minutes for the instructor and/or class to ask questions regarding the design, the chosen services, and or how the solution was determined.</a:t>
            </a:r>
            <a:endParaRPr/>
          </a:p>
          <a:p>
            <a:pPr marL="514350" lvl="0" indent="-514350" algn="l" rtl="0">
              <a:spcBef>
                <a:spcPts val="0"/>
              </a:spcBef>
              <a:spcAft>
                <a:spcPts val="0"/>
              </a:spcAft>
              <a:buClr>
                <a:schemeClr val="dk1"/>
              </a:buClr>
              <a:buSzPts val="1100"/>
              <a:buFont typeface="Calibri"/>
              <a:buAutoNum type="arabicPeriod"/>
            </a:pPr>
            <a:r>
              <a:rPr lang="en-US" sz="1100" b="1" i="1"/>
              <a:t>NOTE</a:t>
            </a:r>
            <a:r>
              <a:rPr lang="en-US" sz="1100"/>
              <a:t>: The presentations should follow the outline of the actual project. See the project guide for additional information.</a:t>
            </a:r>
            <a:endParaRPr/>
          </a:p>
          <a:p>
            <a:pPr marL="457200" lvl="1" indent="0" algn="l" rtl="0">
              <a:spcBef>
                <a:spcPts val="0"/>
              </a:spcBef>
              <a:spcAft>
                <a:spcPts val="0"/>
              </a:spcAft>
              <a:buClr>
                <a:schemeClr val="dk1"/>
              </a:buClr>
              <a:buSzPts val="1100"/>
              <a:buFont typeface="Arial"/>
              <a:buNone/>
            </a:pPr>
            <a:endParaRPr sz="1100" b="0" i="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chemeClr val="dk1"/>
                </a:solidFill>
                <a:latin typeface="Calibri"/>
                <a:ea typeface="Calibri"/>
                <a:cs typeface="Calibri"/>
                <a:sym typeface="Calibri"/>
              </a:rPr>
              <a:t>Individually, or as a team, acquire the needed information from the customer regarding the actual problem. This may require asking a series of questions to get to the root cause of the issue. </a:t>
            </a:r>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Next, identify a solution that solves for the identified problem using appropriate AWS services and ensuring that the customer requirements are met. </a:t>
            </a:r>
            <a:endParaRPr/>
          </a:p>
          <a:p>
            <a:pPr marL="0" lvl="0" indent="0" algn="l" rtl="0">
              <a:spcBef>
                <a:spcPts val="0"/>
              </a:spcBef>
              <a:spcAft>
                <a:spcPts val="0"/>
              </a:spcAft>
              <a:buNone/>
            </a:pP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US" sz="1100">
                <a:solidFill>
                  <a:schemeClr val="dk1"/>
                </a:solidFill>
                <a:latin typeface="Calibri"/>
                <a:ea typeface="Calibri"/>
                <a:cs typeface="Calibri"/>
                <a:sym typeface="Calibri"/>
              </a:rPr>
              <a:t>For this presentation, include information about your solution for the following:</a:t>
            </a:r>
            <a:endParaRPr/>
          </a:p>
          <a:p>
            <a:pPr marL="171450" lvl="0" indent="-171450" algn="l" rtl="0">
              <a:spcBef>
                <a:spcPts val="0"/>
              </a:spcBef>
              <a:spcAft>
                <a:spcPts val="0"/>
              </a:spcAft>
              <a:buClr>
                <a:schemeClr val="dk1"/>
              </a:buClr>
              <a:buSzPts val="1100"/>
              <a:buFont typeface="Arial"/>
              <a:buChar char="•"/>
            </a:pPr>
            <a:r>
              <a:rPr lang="en-US" sz="1100"/>
              <a:t>Configuring access permissions to conform to AWS best practices.</a:t>
            </a:r>
            <a:endParaRPr/>
          </a:p>
          <a:p>
            <a:pPr marL="171450" lvl="0" indent="-171450" algn="l" rtl="0">
              <a:spcBef>
                <a:spcPts val="0"/>
              </a:spcBef>
              <a:spcAft>
                <a:spcPts val="0"/>
              </a:spcAft>
              <a:buClr>
                <a:schemeClr val="dk1"/>
              </a:buClr>
              <a:buSzPts val="1100"/>
              <a:buFont typeface="Arial"/>
              <a:buChar char="•"/>
            </a:pPr>
            <a:r>
              <a:rPr lang="en-US" sz="1100"/>
              <a:t>Network design features that conform to AWS best practices</a:t>
            </a:r>
            <a:endParaRPr/>
          </a:p>
          <a:p>
            <a:pPr marL="171450" lvl="0" indent="-171450" algn="l" rtl="0">
              <a:spcBef>
                <a:spcPts val="0"/>
              </a:spcBef>
              <a:spcAft>
                <a:spcPts val="0"/>
              </a:spcAft>
              <a:buClr>
                <a:schemeClr val="dk1"/>
              </a:buClr>
              <a:buSzPts val="1100"/>
              <a:buFont typeface="Arial"/>
              <a:buChar char="•"/>
            </a:pPr>
            <a:r>
              <a:rPr lang="en-US" sz="1100"/>
              <a:t>Architecture alignment with and deviations from the current server hosting company.</a:t>
            </a:r>
            <a:endParaRPr/>
          </a:p>
          <a:p>
            <a:pPr marL="171450" lvl="0" indent="-171450" algn="l" rtl="0">
              <a:spcBef>
                <a:spcPts val="0"/>
              </a:spcBef>
              <a:spcAft>
                <a:spcPts val="0"/>
              </a:spcAft>
              <a:buClr>
                <a:schemeClr val="dk1"/>
              </a:buClr>
              <a:buSzPts val="1100"/>
              <a:buFont typeface="Arial"/>
              <a:buChar char="•"/>
            </a:pPr>
            <a:r>
              <a:rPr lang="en-US" sz="1100"/>
              <a:t>Architecture's ability to accommodate future growth</a:t>
            </a:r>
            <a:endParaRPr/>
          </a:p>
          <a:p>
            <a:pPr marL="171450" lvl="0" indent="-171450" algn="l" rtl="0">
              <a:spcBef>
                <a:spcPts val="0"/>
              </a:spcBef>
              <a:spcAft>
                <a:spcPts val="0"/>
              </a:spcAft>
              <a:buClr>
                <a:schemeClr val="dk1"/>
              </a:buClr>
              <a:buSzPts val="1100"/>
              <a:buFont typeface="Arial"/>
              <a:buChar char="•"/>
            </a:pPr>
            <a:r>
              <a:rPr lang="en-US" sz="1100"/>
              <a:t>Securing all sensitive information.</a:t>
            </a:r>
            <a:endParaRPr/>
          </a:p>
          <a:p>
            <a:pPr marL="171450" lvl="0" indent="-171450" algn="l" rtl="0">
              <a:spcBef>
                <a:spcPts val="0"/>
              </a:spcBef>
              <a:spcAft>
                <a:spcPts val="0"/>
              </a:spcAft>
              <a:buClr>
                <a:schemeClr val="dk1"/>
              </a:buClr>
              <a:buSzPts val="1100"/>
              <a:buFont typeface="Arial"/>
              <a:buChar char="•"/>
            </a:pPr>
            <a:r>
              <a:rPr lang="en-US" sz="1100"/>
              <a:t>Utilizing load balancers for web tier and application tier that support HTTP, HTTPS, TCP protocols.</a:t>
            </a:r>
            <a:endParaRPr/>
          </a:p>
          <a:p>
            <a:pPr marL="171450" lvl="0" indent="-171450" algn="l" rtl="0">
              <a:spcBef>
                <a:spcPts val="0"/>
              </a:spcBef>
              <a:spcAft>
                <a:spcPts val="0"/>
              </a:spcAft>
              <a:buClr>
                <a:schemeClr val="dk1"/>
              </a:buClr>
              <a:buSzPts val="1100"/>
              <a:buFont typeface="Arial"/>
              <a:buChar char="•"/>
            </a:pPr>
            <a:r>
              <a:rPr lang="en-US" sz="1100"/>
              <a:t>Architecture resiliency features.</a:t>
            </a:r>
            <a:endParaRPr/>
          </a:p>
          <a:p>
            <a:pPr marL="171450" lvl="0" indent="-171450" algn="l" rtl="0">
              <a:spcBef>
                <a:spcPts val="0"/>
              </a:spcBef>
              <a:spcAft>
                <a:spcPts val="0"/>
              </a:spcAft>
              <a:buClr>
                <a:schemeClr val="dk1"/>
              </a:buClr>
              <a:buSzPts val="1100"/>
              <a:buFont typeface="Arial"/>
              <a:buChar char="•"/>
            </a:pPr>
            <a:r>
              <a:rPr lang="en-US" sz="1100"/>
              <a:t>Configuring auditing to track all user actions</a:t>
            </a:r>
            <a:r>
              <a:rPr lang="en-US" sz="1100">
                <a:solidFill>
                  <a:schemeClr val="dk1"/>
                </a:solidFill>
                <a:latin typeface="Calibri"/>
                <a:ea typeface="Calibri"/>
                <a:cs typeface="Calibri"/>
                <a:sym typeface="Calibri"/>
              </a:rPr>
              <a:t>.</a:t>
            </a:r>
            <a:endParaRPr/>
          </a:p>
          <a:p>
            <a:pPr marL="171450" lvl="0" indent="-101600" algn="l" rtl="0">
              <a:spcBef>
                <a:spcPts val="0"/>
              </a:spcBef>
              <a:spcAft>
                <a:spcPts val="0"/>
              </a:spcAft>
              <a:buClr>
                <a:schemeClr val="dk1"/>
              </a:buClr>
              <a:buSzPts val="1100"/>
              <a:buFont typeface="Arial"/>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i="1">
                <a:solidFill>
                  <a:schemeClr val="dk1"/>
                </a:solidFill>
                <a:latin typeface="Calibri"/>
                <a:ea typeface="Calibri"/>
                <a:cs typeface="Calibri"/>
                <a:sym typeface="Calibri"/>
              </a:rPr>
              <a:t>NOTE</a:t>
            </a:r>
            <a:r>
              <a:rPr lang="en-US" sz="1100" b="1">
                <a:solidFill>
                  <a:schemeClr val="dk1"/>
                </a:solidFill>
                <a:latin typeface="Calibri"/>
                <a:ea typeface="Calibri"/>
                <a:cs typeface="Calibri"/>
                <a:sym typeface="Calibri"/>
              </a:rPr>
              <a:t>: Introduce the presenter(s) to build rapport with the audience. Presentations should follow the outline of the actual project: state the problem being solved, the customer requirements relating to that problem, services selected and justification for the selection, and the design solution that addresses the above points. The presentation should NOT be a review of a list of services. The presentation should describe how the services fulfill the customer requirements.</a:t>
            </a:r>
            <a:endParaRPr/>
          </a:p>
          <a:p>
            <a:pPr marL="0" lvl="0" indent="0" algn="l" rtl="0">
              <a:spcBef>
                <a:spcPts val="0"/>
              </a:spcBef>
              <a:spcAft>
                <a:spcPts val="0"/>
              </a:spcAft>
              <a:buClr>
                <a:schemeClr val="dk1"/>
              </a:buClr>
              <a:buSzPts val="900"/>
              <a:buFont typeface="Arial"/>
              <a:buNone/>
            </a:pPr>
            <a:endParaRPr sz="900" b="0" i="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r>
              <a:rPr lang="en-US" sz="1100"/>
              <a:t>Presentation Suggestions:</a:t>
            </a:r>
            <a:endParaRPr/>
          </a:p>
          <a:p>
            <a:pPr marL="342900" lvl="0" indent="-342900" algn="l" rtl="0">
              <a:spcBef>
                <a:spcPts val="0"/>
              </a:spcBef>
              <a:spcAft>
                <a:spcPts val="0"/>
              </a:spcAft>
              <a:buClr>
                <a:schemeClr val="dk1"/>
              </a:buClr>
              <a:buSzPts val="1100"/>
              <a:buFont typeface="Arial"/>
              <a:buChar char="•"/>
            </a:pPr>
            <a:r>
              <a:rPr lang="en-US" sz="1100"/>
              <a:t>Keep graphics simple and ensure that copyrights are not infringed</a:t>
            </a:r>
            <a:endParaRPr/>
          </a:p>
          <a:p>
            <a:pPr marL="342900" lvl="0" indent="-342900" algn="l" rtl="0">
              <a:spcBef>
                <a:spcPts val="0"/>
              </a:spcBef>
              <a:spcAft>
                <a:spcPts val="0"/>
              </a:spcAft>
              <a:buClr>
                <a:schemeClr val="dk1"/>
              </a:buClr>
              <a:buSzPts val="1100"/>
              <a:buFont typeface="Arial"/>
              <a:buChar char="•"/>
            </a:pPr>
            <a:r>
              <a:rPr lang="en-US" sz="1100"/>
              <a:t>Leverage simple graphics and diagrams, when possible </a:t>
            </a:r>
            <a:endParaRPr/>
          </a:p>
          <a:p>
            <a:pPr marL="342900" lvl="0" indent="-342900" algn="l" rtl="0">
              <a:spcBef>
                <a:spcPts val="0"/>
              </a:spcBef>
              <a:spcAft>
                <a:spcPts val="0"/>
              </a:spcAft>
              <a:buClr>
                <a:schemeClr val="dk1"/>
              </a:buClr>
              <a:buSzPts val="1100"/>
              <a:buFont typeface="Arial"/>
              <a:buChar char="•"/>
            </a:pPr>
            <a:r>
              <a:rPr lang="en-US" sz="1100"/>
              <a:t>Keep screen text concise and clear</a:t>
            </a:r>
            <a:endParaRPr/>
          </a:p>
          <a:p>
            <a:pPr marL="342900" lvl="0" indent="-342900" algn="l" rtl="0">
              <a:spcBef>
                <a:spcPts val="0"/>
              </a:spcBef>
              <a:spcAft>
                <a:spcPts val="0"/>
              </a:spcAft>
              <a:buClr>
                <a:schemeClr val="dk1"/>
              </a:buClr>
              <a:buSzPts val="1100"/>
              <a:buFont typeface="Arial"/>
              <a:buChar char="•"/>
            </a:pPr>
            <a:r>
              <a:rPr lang="en-US" sz="1100"/>
              <a:t>Ensure headers align to the screen text</a:t>
            </a:r>
            <a:endParaRPr/>
          </a:p>
          <a:p>
            <a:pPr marL="342900" lvl="0" indent="-342900" algn="l" rtl="0">
              <a:spcBef>
                <a:spcPts val="0"/>
              </a:spcBef>
              <a:spcAft>
                <a:spcPts val="0"/>
              </a:spcAft>
              <a:buClr>
                <a:schemeClr val="dk1"/>
              </a:buClr>
              <a:buSzPts val="1100"/>
              <a:buFont typeface="Arial"/>
              <a:buChar char="•"/>
            </a:pPr>
            <a:r>
              <a:rPr lang="en-US" sz="1100"/>
              <a:t>Contrasting colors provide an area of focus</a:t>
            </a:r>
            <a:endParaRPr/>
          </a:p>
          <a:p>
            <a:pPr marL="342900" lvl="0" indent="-342900" algn="l" rtl="0">
              <a:spcBef>
                <a:spcPts val="0"/>
              </a:spcBef>
              <a:spcAft>
                <a:spcPts val="0"/>
              </a:spcAft>
              <a:buClr>
                <a:schemeClr val="dk1"/>
              </a:buClr>
              <a:buSzPts val="1100"/>
              <a:buFont typeface="Arial"/>
              <a:buChar char="•"/>
            </a:pPr>
            <a:r>
              <a:rPr lang="en-US" sz="1100"/>
              <a:t>Maintain consistency with font styles, sizes, and colors </a:t>
            </a:r>
            <a:endParaRPr/>
          </a:p>
          <a:p>
            <a:pPr marL="342900" lvl="0" indent="-342900" algn="l" rtl="0">
              <a:spcBef>
                <a:spcPts val="0"/>
              </a:spcBef>
              <a:spcAft>
                <a:spcPts val="0"/>
              </a:spcAft>
              <a:buClr>
                <a:schemeClr val="dk1"/>
              </a:buClr>
              <a:buSzPts val="1100"/>
              <a:buFont typeface="Arial"/>
              <a:buChar char="•"/>
            </a:pPr>
            <a:r>
              <a:rPr lang="en-US" sz="1100"/>
              <a:t>Avoid repetitive slides and content</a:t>
            </a:r>
            <a:endParaRPr/>
          </a:p>
          <a:p>
            <a:pPr marL="342900" lvl="0" indent="-342900" algn="l" rtl="0">
              <a:spcBef>
                <a:spcPts val="0"/>
              </a:spcBef>
              <a:spcAft>
                <a:spcPts val="0"/>
              </a:spcAft>
              <a:buClr>
                <a:schemeClr val="dk1"/>
              </a:buClr>
              <a:buSzPts val="1100"/>
              <a:buFont typeface="Arial"/>
              <a:buChar char="•"/>
            </a:pPr>
            <a:r>
              <a:rPr lang="en-US" sz="1100"/>
              <a:t>Ensure capitalization, punctuation, and grammar are applied</a:t>
            </a:r>
            <a:endParaRPr/>
          </a:p>
          <a:p>
            <a:pPr marL="342900" lvl="0" indent="-342900" algn="l" rtl="0">
              <a:spcBef>
                <a:spcPts val="0"/>
              </a:spcBef>
              <a:spcAft>
                <a:spcPts val="0"/>
              </a:spcAft>
              <a:buClr>
                <a:schemeClr val="dk1"/>
              </a:buClr>
              <a:buSzPts val="1100"/>
              <a:buFont typeface="Arial"/>
              <a:buChar char="•"/>
            </a:pPr>
            <a:r>
              <a:rPr lang="en-US" sz="1100"/>
              <a:t>Apply text into the notes section that provide guidance for the presentation</a:t>
            </a:r>
            <a:endParaRPr/>
          </a:p>
          <a:p>
            <a:pPr marL="342900" lvl="0" indent="-342900" algn="l" rtl="0">
              <a:spcBef>
                <a:spcPts val="0"/>
              </a:spcBef>
              <a:spcAft>
                <a:spcPts val="0"/>
              </a:spcAft>
              <a:buClr>
                <a:schemeClr val="dk1"/>
              </a:buClr>
              <a:buSzPts val="1100"/>
              <a:buFont typeface="Arial"/>
              <a:buChar char="•"/>
            </a:pPr>
            <a:r>
              <a:rPr lang="en-US" sz="1100"/>
              <a:t>Avoid distracting backgrounds</a:t>
            </a:r>
            <a:endParaRPr/>
          </a:p>
          <a:p>
            <a:pPr marL="342900" lvl="0" indent="-342900" algn="l" rtl="0">
              <a:spcBef>
                <a:spcPts val="0"/>
              </a:spcBef>
              <a:spcAft>
                <a:spcPts val="0"/>
              </a:spcAft>
              <a:buClr>
                <a:schemeClr val="dk1"/>
              </a:buClr>
              <a:buSzPts val="1100"/>
              <a:buFont typeface="Arial"/>
              <a:buChar char="•"/>
            </a:pPr>
            <a:r>
              <a:rPr lang="en-US" sz="1100"/>
              <a:t>View your presentation in the final presentation mode to ensure everything appears on screen as intended</a:t>
            </a:r>
            <a:endParaRPr/>
          </a:p>
          <a:p>
            <a:pPr marL="457200" lvl="1" indent="0" algn="l" rtl="0">
              <a:spcBef>
                <a:spcPts val="0"/>
              </a:spcBef>
              <a:spcAft>
                <a:spcPts val="0"/>
              </a:spcAft>
              <a:buClr>
                <a:schemeClr val="dk1"/>
              </a:buClr>
              <a:buSzPts val="1100"/>
              <a:buFont typeface="Arial"/>
              <a:buNone/>
            </a:pPr>
            <a:endParaRPr sz="1100" b="0" i="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b="0">
                <a:solidFill>
                  <a:schemeClr val="dk1"/>
                </a:solidFill>
                <a:latin typeface="Calibri"/>
                <a:ea typeface="Calibri"/>
                <a:cs typeface="Calibri"/>
                <a:sym typeface="Calibri"/>
              </a:rPr>
              <a:t>Questions?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Thanks for participating!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55A11"/>
              </a:buClr>
              <a:buSzPts val="1100"/>
              <a:buFont typeface="Arial"/>
              <a:buNone/>
            </a:pPr>
            <a:r>
              <a:rPr lang="en-US" sz="1100">
                <a:solidFill>
                  <a:srgbClr val="C55A11"/>
                </a:solidFill>
              </a:rPr>
              <a:t>A Medical Company </a:t>
            </a:r>
            <a:r>
              <a:rPr lang="en-US" sz="1100"/>
              <a:t>is </a:t>
            </a:r>
            <a:r>
              <a:rPr lang="en-US" sz="1100" b="1"/>
              <a:t>a </a:t>
            </a:r>
            <a:r>
              <a:rPr lang="en-US" sz="1100" b="0"/>
              <a:t>startup</a:t>
            </a:r>
            <a:r>
              <a:rPr lang="en-US" sz="1100" b="1"/>
              <a:t> software as a service (SaaS) </a:t>
            </a:r>
            <a:r>
              <a:rPr lang="en-US" sz="1100" b="0"/>
              <a:t>company</a:t>
            </a:r>
            <a:r>
              <a:rPr lang="en-US" sz="1100"/>
              <a:t>. It has built </a:t>
            </a:r>
            <a:r>
              <a:rPr lang="en-US" sz="1100" b="1"/>
              <a:t>an online medical social networking and diagnosis assistance application </a:t>
            </a:r>
            <a:r>
              <a:rPr lang="en-US" sz="1100"/>
              <a:t>for users in APAC, the US, and Europe.</a:t>
            </a:r>
            <a:endParaRPr/>
          </a:p>
          <a:p>
            <a:pPr marL="0" lvl="0" indent="0" algn="l" rtl="0">
              <a:spcBef>
                <a:spcPts val="1800"/>
              </a:spcBef>
              <a:spcAft>
                <a:spcPts val="0"/>
              </a:spcAft>
              <a:buClr>
                <a:schemeClr val="dk1"/>
              </a:buClr>
              <a:buSzPts val="1100"/>
              <a:buFont typeface="Arial"/>
              <a:buNone/>
            </a:pPr>
            <a:endParaRPr sz="1100"/>
          </a:p>
          <a:p>
            <a:pPr marL="0" lvl="0" indent="0" algn="l" rtl="0">
              <a:spcBef>
                <a:spcPts val="1800"/>
              </a:spcBef>
              <a:spcAft>
                <a:spcPts val="0"/>
              </a:spcAft>
              <a:buClr>
                <a:schemeClr val="dk1"/>
              </a:buClr>
              <a:buSzPts val="1100"/>
              <a:buFont typeface="Arial"/>
              <a:buNone/>
            </a:pPr>
            <a:r>
              <a:rPr lang="en-US" sz="1100"/>
              <a:t>The application </a:t>
            </a:r>
            <a:r>
              <a:rPr lang="en-US" sz="1100" b="1"/>
              <a:t>connects patients and doctors to</a:t>
            </a:r>
            <a:r>
              <a:rPr lang="en-US" sz="1100"/>
              <a:t>: </a:t>
            </a:r>
            <a:endParaRPr/>
          </a:p>
          <a:p>
            <a:pPr marL="628650" lvl="1" indent="-171450" algn="l" rtl="0">
              <a:spcBef>
                <a:spcPts val="1800"/>
              </a:spcBef>
              <a:spcAft>
                <a:spcPts val="0"/>
              </a:spcAft>
              <a:buClr>
                <a:schemeClr val="dk1"/>
              </a:buClr>
              <a:buSzPts val="1100"/>
              <a:buFont typeface="Arial"/>
              <a:buChar char="•"/>
            </a:pPr>
            <a:r>
              <a:rPr lang="en-US" sz="1100"/>
              <a:t>Allow online appointments, remote consultation, remote diagnosis, electronic prescription transfer, and payment services.</a:t>
            </a:r>
            <a:endParaRPr/>
          </a:p>
          <a:p>
            <a:pPr marL="628650" lvl="1" indent="-171450" algn="l" rtl="0">
              <a:spcBef>
                <a:spcPts val="1800"/>
              </a:spcBef>
              <a:spcAft>
                <a:spcPts val="0"/>
              </a:spcAft>
              <a:buClr>
                <a:schemeClr val="dk1"/>
              </a:buClr>
              <a:buSzPts val="1100"/>
              <a:buFont typeface="Arial"/>
              <a:buChar char="•"/>
            </a:pPr>
            <a:r>
              <a:rPr lang="en-US" sz="1100"/>
              <a:t>Allow customers to upload documents and images. Text is extracted from documents, and images are converted into multiple formats.</a:t>
            </a:r>
            <a:endParaRPr/>
          </a:p>
          <a:p>
            <a:pPr marL="0" lvl="0" indent="0" algn="l" rtl="0">
              <a:spcBef>
                <a:spcPts val="1800"/>
              </a:spcBef>
              <a:spcAft>
                <a:spcPts val="0"/>
              </a:spcAft>
              <a:buClr>
                <a:schemeClr val="dk1"/>
              </a:buClr>
              <a:buSzPts val="1100"/>
              <a:buFont typeface="Arial"/>
              <a:buNone/>
            </a:pPr>
            <a:endParaRPr sz="1100"/>
          </a:p>
          <a:p>
            <a:pPr marL="0" lvl="0" indent="0" algn="l" rtl="0">
              <a:spcBef>
                <a:spcPts val="1800"/>
              </a:spcBef>
              <a:spcAft>
                <a:spcPts val="0"/>
              </a:spcAft>
              <a:buClr>
                <a:schemeClr val="dk1"/>
              </a:buClr>
              <a:buSzPts val="1100"/>
              <a:buFont typeface="Arial"/>
              <a:buNone/>
            </a:pPr>
            <a:r>
              <a:rPr lang="en-US" sz="1100"/>
              <a:t>The application has </a:t>
            </a:r>
            <a:r>
              <a:rPr lang="en-US" sz="1100" b="1"/>
              <a:t>not yet been launched publicly</a:t>
            </a:r>
            <a:r>
              <a:rPr lang="en-US" sz="1100"/>
              <a:t>.</a:t>
            </a:r>
            <a:endParaRPr/>
          </a:p>
          <a:p>
            <a:pPr marL="0" lvl="0" indent="0" algn="l" rtl="0">
              <a:spcBef>
                <a:spcPts val="0"/>
              </a:spcBef>
              <a:spcAft>
                <a:spcPts val="0"/>
              </a:spcAft>
              <a:buNone/>
            </a:pPr>
            <a:endParaRPr sz="1100"/>
          </a:p>
        </p:txBody>
      </p:sp>
      <p:sp>
        <p:nvSpPr>
          <p:cNvPr id="99" name="Google Shape;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1" indent="0" algn="l" rtl="0">
              <a:spcBef>
                <a:spcPts val="0"/>
              </a:spcBef>
              <a:spcAft>
                <a:spcPts val="0"/>
              </a:spcAft>
              <a:buClr>
                <a:srgbClr val="C55A11"/>
              </a:buClr>
              <a:buSzPts val="1100"/>
              <a:buFont typeface="Calibri"/>
              <a:buNone/>
            </a:pPr>
            <a:r>
              <a:rPr lang="en-US" sz="1100">
                <a:solidFill>
                  <a:srgbClr val="C55A11"/>
                </a:solidFill>
                <a:latin typeface="Calibri"/>
                <a:ea typeface="Calibri"/>
                <a:cs typeface="Calibri"/>
                <a:sym typeface="Calibri"/>
              </a:rPr>
              <a:t>A Medical Company </a:t>
            </a:r>
            <a:r>
              <a:rPr lang="en-US" sz="1100">
                <a:solidFill>
                  <a:schemeClr val="dk1"/>
                </a:solidFill>
                <a:latin typeface="Calibri"/>
                <a:ea typeface="Calibri"/>
                <a:cs typeface="Calibri"/>
                <a:sym typeface="Calibri"/>
              </a:rPr>
              <a:t>has hired </a:t>
            </a:r>
            <a:r>
              <a:rPr lang="en-US" sz="1100" b="1">
                <a:solidFill>
                  <a:schemeClr val="dk1"/>
                </a:solidFill>
                <a:latin typeface="Calibri"/>
                <a:ea typeface="Calibri"/>
                <a:cs typeface="Calibri"/>
                <a:sym typeface="Calibri"/>
              </a:rPr>
              <a:t>you</a:t>
            </a:r>
            <a:r>
              <a:rPr lang="en-US" sz="1100">
                <a:solidFill>
                  <a:schemeClr val="dk1"/>
                </a:solidFill>
                <a:latin typeface="Calibri"/>
                <a:ea typeface="Calibri"/>
                <a:cs typeface="Calibri"/>
                <a:sym typeface="Calibri"/>
              </a:rPr>
              <a:t> to architect an infrastructure in AWS to meet their application needs. In preparation for your meeting with them, they provided </a:t>
            </a:r>
            <a:r>
              <a:rPr lang="en-US" sz="1100">
                <a:latin typeface="Calibri"/>
                <a:ea typeface="Calibri"/>
                <a:cs typeface="Calibri"/>
                <a:sym typeface="Calibri"/>
              </a:rPr>
              <a:t>information about </a:t>
            </a:r>
            <a:r>
              <a:rPr lang="en-US" sz="1100">
                <a:solidFill>
                  <a:schemeClr val="dk1"/>
                </a:solidFill>
                <a:latin typeface="Calibri"/>
                <a:ea typeface="Calibri"/>
                <a:cs typeface="Calibri"/>
                <a:sym typeface="Calibri"/>
              </a:rPr>
              <a:t>their current environment.</a:t>
            </a:r>
            <a:endParaRPr/>
          </a:p>
          <a:p>
            <a:pPr marL="0" lvl="0" indent="0" algn="l" rtl="0">
              <a:spcBef>
                <a:spcPts val="0"/>
              </a:spcBef>
              <a:spcAft>
                <a:spcPts val="0"/>
              </a:spcAft>
              <a:buNone/>
            </a:pPr>
            <a:endParaRPr sz="1100">
              <a:latin typeface="Calibri"/>
              <a:ea typeface="Calibri"/>
              <a:cs typeface="Calibri"/>
              <a:sym typeface="Calibri"/>
            </a:endParaRPr>
          </a:p>
        </p:txBody>
      </p:sp>
      <p:sp>
        <p:nvSpPr>
          <p:cNvPr id="108" name="Google Shape;10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To enable you to prepare for the meeting the customer has provided some facts about their current situation and environments. Review this information to prepare for the customer meeting.</a:t>
            </a:r>
            <a:endParaRPr/>
          </a:p>
        </p:txBody>
      </p:sp>
      <p:sp>
        <p:nvSpPr>
          <p:cNvPr id="117" name="Google Shape;11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latin typeface="Calibri"/>
                <a:ea typeface="Calibri"/>
                <a:cs typeface="Calibri"/>
                <a:sym typeface="Calibri"/>
              </a:rPr>
              <a:t>For your preparations, the customer provided this information on their current environment. </a:t>
            </a:r>
            <a:r>
              <a:rPr lang="en-US" sz="1100" i="1">
                <a:latin typeface="Calibri"/>
                <a:ea typeface="Calibri"/>
                <a:cs typeface="Calibri"/>
                <a:sym typeface="Calibri"/>
              </a:rPr>
              <a:t>A Medical Company</a:t>
            </a:r>
            <a:r>
              <a:rPr lang="en-US" sz="1100">
                <a:latin typeface="Calibri"/>
                <a:ea typeface="Calibri"/>
                <a:cs typeface="Calibri"/>
                <a:sym typeface="Calibri"/>
              </a:rPr>
              <a:t>:</a:t>
            </a:r>
            <a:endParaRPr/>
          </a:p>
          <a:p>
            <a:pPr marL="171450" lvl="0" indent="-171450" algn="l"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Deployed it’s current development and test infrastructure </a:t>
            </a:r>
            <a:r>
              <a:rPr lang="en-US" sz="1100" b="1">
                <a:solidFill>
                  <a:schemeClr val="dk1"/>
                </a:solidFill>
                <a:latin typeface="Calibri"/>
                <a:ea typeface="Calibri"/>
                <a:cs typeface="Calibri"/>
                <a:sym typeface="Calibri"/>
              </a:rPr>
              <a:t>with a server hosting company</a:t>
            </a:r>
            <a:r>
              <a:rPr lang="en-US" sz="1100">
                <a:solidFill>
                  <a:schemeClr val="dk1"/>
                </a:solidFill>
                <a:latin typeface="Calibri"/>
                <a:ea typeface="Calibri"/>
                <a:cs typeface="Calibri"/>
                <a:sym typeface="Calibri"/>
              </a:rPr>
              <a:t>.</a:t>
            </a:r>
            <a:endParaRPr/>
          </a:p>
          <a:p>
            <a:pPr marL="171450" lvl="0" indent="-171450" algn="l" rtl="0">
              <a:spcBef>
                <a:spcPts val="0"/>
              </a:spcBef>
              <a:spcAft>
                <a:spcPts val="0"/>
              </a:spcAft>
              <a:buClr>
                <a:srgbClr val="C55A11"/>
              </a:buClr>
              <a:buSzPts val="1100"/>
              <a:buFont typeface="Arial"/>
              <a:buChar char="•"/>
            </a:pPr>
            <a:r>
              <a:rPr lang="en-US" sz="1100" i="0">
                <a:solidFill>
                  <a:srgbClr val="C55A11"/>
                </a:solidFill>
                <a:latin typeface="Calibri"/>
                <a:ea typeface="Calibri"/>
                <a:cs typeface="Calibri"/>
                <a:sym typeface="Calibri"/>
              </a:rPr>
              <a:t>U</a:t>
            </a:r>
            <a:r>
              <a:rPr lang="en-US" sz="1100" i="0">
                <a:solidFill>
                  <a:schemeClr val="dk1"/>
                </a:solidFill>
                <a:latin typeface="Calibri"/>
                <a:ea typeface="Calibri"/>
                <a:cs typeface="Calibri"/>
                <a:sym typeface="Calibri"/>
              </a:rPr>
              <a:t>ses</a:t>
            </a:r>
            <a:r>
              <a:rPr lang="en-US" sz="1100">
                <a:solidFill>
                  <a:schemeClr val="dk1"/>
                </a:solidFill>
                <a:latin typeface="Calibri"/>
                <a:ea typeface="Calibri"/>
                <a:cs typeface="Calibri"/>
                <a:sym typeface="Calibri"/>
              </a:rPr>
              <a:t> </a:t>
            </a:r>
            <a:r>
              <a:rPr lang="en-US" sz="1100" b="1">
                <a:solidFill>
                  <a:schemeClr val="dk1"/>
                </a:solidFill>
                <a:latin typeface="Calibri"/>
                <a:ea typeface="Calibri"/>
                <a:cs typeface="Calibri"/>
                <a:sym typeface="Calibri"/>
              </a:rPr>
              <a:t>Microsoft Windows servers to host their web and application tiers</a:t>
            </a:r>
            <a:r>
              <a:rPr lang="en-US" sz="1100">
                <a:solidFill>
                  <a:schemeClr val="dk1"/>
                </a:solidFill>
                <a:latin typeface="Calibri"/>
                <a:ea typeface="Calibri"/>
                <a:cs typeface="Calibri"/>
                <a:sym typeface="Calibri"/>
              </a:rPr>
              <a:t> with </a:t>
            </a:r>
            <a:r>
              <a:rPr lang="en-US" sz="1100" b="1">
                <a:solidFill>
                  <a:schemeClr val="dk1"/>
                </a:solidFill>
                <a:latin typeface="Calibri"/>
                <a:ea typeface="Calibri"/>
                <a:cs typeface="Calibri"/>
                <a:sym typeface="Calibri"/>
              </a:rPr>
              <a:t>Microsoft SQL Server Standard Edition backend databases</a:t>
            </a:r>
            <a:r>
              <a:rPr lang="en-US" sz="1100">
                <a:solidFill>
                  <a:schemeClr val="dk1"/>
                </a:solidFill>
                <a:latin typeface="Calibri"/>
                <a:ea typeface="Calibri"/>
                <a:cs typeface="Calibri"/>
                <a:sym typeface="Calibri"/>
              </a:rPr>
              <a:t>.</a:t>
            </a:r>
            <a:endParaRPr/>
          </a:p>
          <a:p>
            <a:pPr marL="171450" lvl="0" indent="-171450" algn="l"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The application </a:t>
            </a:r>
            <a:r>
              <a:rPr lang="en-US" sz="1100" b="1">
                <a:solidFill>
                  <a:schemeClr val="dk1"/>
                </a:solidFill>
                <a:latin typeface="Calibri"/>
                <a:ea typeface="Calibri"/>
                <a:cs typeface="Calibri"/>
                <a:sym typeface="Calibri"/>
              </a:rPr>
              <a:t>launch date is coming soon </a:t>
            </a:r>
            <a:r>
              <a:rPr lang="en-US" sz="1100">
                <a:solidFill>
                  <a:schemeClr val="dk1"/>
                </a:solidFill>
                <a:latin typeface="Calibri"/>
                <a:ea typeface="Calibri"/>
                <a:cs typeface="Calibri"/>
                <a:sym typeface="Calibri"/>
              </a:rPr>
              <a:t>and </a:t>
            </a:r>
            <a:r>
              <a:rPr lang="en-US" sz="1100">
                <a:solidFill>
                  <a:srgbClr val="C55A11"/>
                </a:solidFill>
                <a:latin typeface="Calibri"/>
                <a:ea typeface="Calibri"/>
                <a:cs typeface="Calibri"/>
                <a:sym typeface="Calibri"/>
              </a:rPr>
              <a:t>they </a:t>
            </a:r>
            <a:r>
              <a:rPr lang="en-US" sz="1100">
                <a:solidFill>
                  <a:schemeClr val="dk1"/>
                </a:solidFill>
                <a:latin typeface="Calibri"/>
                <a:ea typeface="Calibri"/>
                <a:cs typeface="Calibri"/>
                <a:sym typeface="Calibri"/>
              </a:rPr>
              <a:t>expect many users to start using the application.</a:t>
            </a:r>
            <a:endParaRPr/>
          </a:p>
          <a:p>
            <a:pPr marL="171450" lvl="0" indent="-171450" algn="l" rtl="0">
              <a:spcBef>
                <a:spcPts val="0"/>
              </a:spcBef>
              <a:spcAft>
                <a:spcPts val="0"/>
              </a:spcAft>
              <a:buClr>
                <a:srgbClr val="C55A11"/>
              </a:buClr>
              <a:buSzPts val="1100"/>
              <a:buFont typeface="Arial"/>
              <a:buChar char="•"/>
            </a:pPr>
            <a:r>
              <a:rPr lang="en-US" sz="1100" i="0">
                <a:solidFill>
                  <a:srgbClr val="C55A11"/>
                </a:solidFill>
                <a:latin typeface="Calibri"/>
                <a:ea typeface="Calibri"/>
                <a:cs typeface="Calibri"/>
                <a:sym typeface="Calibri"/>
              </a:rPr>
              <a:t>Believes</a:t>
            </a:r>
            <a:r>
              <a:rPr lang="en-US" sz="1100">
                <a:latin typeface="Calibri"/>
                <a:ea typeface="Calibri"/>
                <a:cs typeface="Calibri"/>
                <a:sym typeface="Calibri"/>
              </a:rPr>
              <a:t> it would be best</a:t>
            </a:r>
            <a:r>
              <a:rPr lang="en-US" sz="1100">
                <a:solidFill>
                  <a:schemeClr val="dk1"/>
                </a:solidFill>
                <a:latin typeface="Calibri"/>
                <a:ea typeface="Calibri"/>
                <a:cs typeface="Calibri"/>
                <a:sym typeface="Calibri"/>
              </a:rPr>
              <a:t> </a:t>
            </a:r>
            <a:r>
              <a:rPr lang="en-US" sz="1100" b="1">
                <a:solidFill>
                  <a:schemeClr val="dk1"/>
                </a:solidFill>
                <a:latin typeface="Calibri"/>
                <a:ea typeface="Calibri"/>
                <a:cs typeface="Calibri"/>
                <a:sym typeface="Calibri"/>
              </a:rPr>
              <a:t>to use cloud technologies to support its rapid growth</a:t>
            </a:r>
            <a:r>
              <a:rPr lang="en-US" sz="1100">
                <a:solidFill>
                  <a:schemeClr val="dk1"/>
                </a:solidFill>
                <a:latin typeface="Calibri"/>
                <a:ea typeface="Calibri"/>
                <a:cs typeface="Calibri"/>
                <a:sym typeface="Calibri"/>
              </a:rPr>
              <a:t>.</a:t>
            </a:r>
            <a:endParaRPr/>
          </a:p>
          <a:p>
            <a:pPr marL="171450" lvl="0" indent="-171450" algn="l" rtl="0">
              <a:spcBef>
                <a:spcPts val="0"/>
              </a:spcBef>
              <a:spcAft>
                <a:spcPts val="0"/>
              </a:spcAft>
              <a:buClr>
                <a:schemeClr val="dk1"/>
              </a:buClr>
              <a:buSzPts val="1100"/>
              <a:buFont typeface="Arial"/>
              <a:buChar char="•"/>
            </a:pPr>
            <a:r>
              <a:rPr lang="en-US" sz="1100">
                <a:solidFill>
                  <a:schemeClr val="dk1"/>
                </a:solidFill>
                <a:latin typeface="Calibri"/>
                <a:ea typeface="Calibri"/>
                <a:cs typeface="Calibri"/>
                <a:sym typeface="Calibri"/>
              </a:rPr>
              <a:t>Thinks the new cloud platform could host the development, test, and production environments.</a:t>
            </a:r>
            <a:endParaRPr/>
          </a:p>
          <a:p>
            <a:pPr marL="171450" lvl="0" indent="-101600" algn="l" rtl="0">
              <a:spcBef>
                <a:spcPts val="0"/>
              </a:spcBef>
              <a:spcAft>
                <a:spcPts val="0"/>
              </a:spcAft>
              <a:buClr>
                <a:schemeClr val="dk1"/>
              </a:buClr>
              <a:buSzPts val="1100"/>
              <a:buFont typeface="Arial"/>
              <a:buNone/>
            </a:pPr>
            <a:endParaRPr sz="1100">
              <a:latin typeface="Calibri"/>
              <a:ea typeface="Calibri"/>
              <a:cs typeface="Calibri"/>
              <a:sym typeface="Calibri"/>
            </a:endParaRPr>
          </a:p>
        </p:txBody>
      </p:sp>
      <p:sp>
        <p:nvSpPr>
          <p:cNvPr id="125" name="Google Shape;1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For your preparations, the customer provided this diagram of their current architecture.</a:t>
            </a:r>
            <a:endParaRPr/>
          </a:p>
          <a:p>
            <a:pPr marL="0" marR="0" lvl="0" indent="0" algn="l" rtl="0">
              <a:lnSpc>
                <a:spcPct val="100000"/>
              </a:lnSpc>
              <a:spcBef>
                <a:spcPts val="0"/>
              </a:spcBef>
              <a:spcAft>
                <a:spcPts val="0"/>
              </a:spcAft>
              <a:buClr>
                <a:schemeClr val="dk1"/>
              </a:buClr>
              <a:buSzPts val="1100"/>
              <a:buFont typeface="Calibri"/>
              <a:buNone/>
            </a:pPr>
            <a:endParaRPr sz="11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Calibri"/>
              <a:buNone/>
            </a:pPr>
            <a:r>
              <a:rPr lang="en-US" sz="1100">
                <a:latin typeface="Calibri"/>
                <a:ea typeface="Calibri"/>
                <a:cs typeface="Calibri"/>
                <a:sym typeface="Calibri"/>
              </a:rPr>
              <a:t>The current architecture has three tiers: a web tier, a database tier, and an application tier. They are configured as follows:</a:t>
            </a:r>
            <a:endParaRPr/>
          </a:p>
          <a:p>
            <a:pPr marL="171450" marR="0" lvl="0"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Web Tier</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(Two CPUs / 4-GB memory)</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the web servers</a:t>
            </a:r>
            <a:endParaRPr/>
          </a:p>
          <a:p>
            <a:pPr marL="171450" marR="0" lvl="0"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Application Tier</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Two physical servers (Four CPUs / 16-GB memory)</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Microsoft Windows 2016 Base with Internet Information Services (IIS)</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High Availability Proxy load balancer used to balance traffic between app servers</a:t>
            </a:r>
            <a:endParaRPr/>
          </a:p>
          <a:p>
            <a:pPr marL="171450" marR="0" lvl="0" indent="-171450" algn="l" rtl="0">
              <a:lnSpc>
                <a:spcPct val="100000"/>
              </a:lnSpc>
              <a:spcBef>
                <a:spcPts val="0"/>
              </a:spcBef>
              <a:spcAft>
                <a:spcPts val="0"/>
              </a:spcAft>
              <a:buClr>
                <a:schemeClr val="dk1"/>
              </a:buClr>
              <a:buSzPts val="1100"/>
              <a:buFont typeface="Arial"/>
              <a:buChar char="•"/>
            </a:pPr>
            <a:r>
              <a:rPr lang="en-US" sz="1100">
                <a:latin typeface="Calibri"/>
                <a:ea typeface="Calibri"/>
                <a:cs typeface="Calibri"/>
                <a:sym typeface="Calibri"/>
              </a:rPr>
              <a:t>Database Tier</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One physical server (Eight CPUs / 32-GB memory / 5-TB storage)</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SQL Server Standard Edition with Microsoft Windows 2016 Base</a:t>
            </a:r>
            <a:endParaRPr/>
          </a:p>
          <a:p>
            <a:pPr marL="628650" marR="0" lvl="1" indent="-171450" algn="l" rtl="0">
              <a:lnSpc>
                <a:spcPct val="100000"/>
              </a:lnSpc>
              <a:spcBef>
                <a:spcPts val="0"/>
              </a:spcBef>
              <a:spcAft>
                <a:spcPts val="0"/>
              </a:spcAft>
              <a:buClr>
                <a:srgbClr val="3F3F3F"/>
              </a:buClr>
              <a:buSzPts val="1100"/>
              <a:buFont typeface="Arial"/>
              <a:buChar char="•"/>
            </a:pPr>
            <a:r>
              <a:rPr lang="en-US" sz="1100">
                <a:solidFill>
                  <a:srgbClr val="3F3F3F"/>
                </a:solidFill>
                <a:latin typeface="Calibri"/>
                <a:ea typeface="Calibri"/>
                <a:cs typeface="Calibri"/>
                <a:sym typeface="Calibri"/>
              </a:rPr>
              <a:t>DBAs access and manage the database, but no RDMBS or advanced configuration is required.</a:t>
            </a:r>
            <a:endParaRPr/>
          </a:p>
          <a:p>
            <a:pPr marL="171450" marR="0" lvl="0" indent="-101600" algn="l" rtl="0">
              <a:lnSpc>
                <a:spcPct val="100000"/>
              </a:lnSpc>
              <a:spcBef>
                <a:spcPts val="0"/>
              </a:spcBef>
              <a:spcAft>
                <a:spcPts val="0"/>
              </a:spcAft>
              <a:buClr>
                <a:schemeClr val="dk1"/>
              </a:buClr>
              <a:buSzPts val="1100"/>
              <a:buFont typeface="Arial"/>
              <a:buNone/>
            </a:pPr>
            <a:endParaRPr sz="1100">
              <a:solidFill>
                <a:srgbClr val="3F3F3F"/>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1100"/>
              <a:buFont typeface="Arial"/>
              <a:buNone/>
            </a:pPr>
            <a:endParaRPr sz="1100">
              <a:solidFill>
                <a:srgbClr val="3F3F3F"/>
              </a:solidFill>
              <a:latin typeface="Calibri"/>
              <a:ea typeface="Calibri"/>
              <a:cs typeface="Calibri"/>
              <a:sym typeface="Calibri"/>
            </a:endParaRPr>
          </a:p>
        </p:txBody>
      </p:sp>
      <p:sp>
        <p:nvSpPr>
          <p:cNvPr id="134" name="Google Shape;13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0" y="0"/>
            <a:ext cx="12190817" cy="6858000"/>
          </a:xfrm>
          <a:prstGeom prst="rect">
            <a:avLst/>
          </a:prstGeom>
          <a:noFill/>
          <a:ln>
            <a:noFill/>
          </a:ln>
        </p:spPr>
      </p:pic>
      <p:sp>
        <p:nvSpPr>
          <p:cNvPr id="16" name="Google Shape;16;p2"/>
          <p:cNvSpPr txBox="1">
            <a:spLocks noGrp="1"/>
          </p:cNvSpPr>
          <p:nvPr>
            <p:ph type="ctrTitle"/>
          </p:nvPr>
        </p:nvSpPr>
        <p:spPr>
          <a:xfrm>
            <a:off x="5436732" y="2688719"/>
            <a:ext cx="6609493" cy="83449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Arial"/>
              <a:buNone/>
              <a:defRPr sz="4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436733" y="3523215"/>
            <a:ext cx="6056582" cy="41857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2000"/>
              <a:buNone/>
              <a:defRPr sz="2000" b="0" i="0">
                <a:solidFill>
                  <a:schemeClr val="lt1"/>
                </a:solidFill>
                <a:latin typeface="Arial"/>
                <a:ea typeface="Arial"/>
                <a:cs typeface="Arial"/>
                <a:sym typeface="Arial"/>
              </a:defRPr>
            </a:lvl1pPr>
            <a:lvl2pPr lvl="1" algn="ctr">
              <a:lnSpc>
                <a:spcPct val="90000"/>
              </a:lnSpc>
              <a:spcBef>
                <a:spcPts val="500"/>
              </a:spcBef>
              <a:spcAft>
                <a:spcPts val="0"/>
              </a:spcAft>
              <a:buClr>
                <a:srgbClr val="232F3E"/>
              </a:buClr>
              <a:buSzPts val="2000"/>
              <a:buNone/>
              <a:defRPr sz="2000"/>
            </a:lvl2pPr>
            <a:lvl3pPr lvl="2" algn="ctr">
              <a:lnSpc>
                <a:spcPct val="90000"/>
              </a:lnSpc>
              <a:spcBef>
                <a:spcPts val="500"/>
              </a:spcBef>
              <a:spcAft>
                <a:spcPts val="0"/>
              </a:spcAft>
              <a:buClr>
                <a:srgbClr val="232F3E"/>
              </a:buClr>
              <a:buSzPts val="1800"/>
              <a:buNone/>
              <a:defRPr sz="1800"/>
            </a:lvl3pPr>
            <a:lvl4pPr lvl="3" algn="ctr">
              <a:lnSpc>
                <a:spcPct val="90000"/>
              </a:lnSpc>
              <a:spcBef>
                <a:spcPts val="500"/>
              </a:spcBef>
              <a:spcAft>
                <a:spcPts val="0"/>
              </a:spcAft>
              <a:buClr>
                <a:srgbClr val="232F3E"/>
              </a:buClr>
              <a:buSzPts val="1600"/>
              <a:buNone/>
              <a:defRPr sz="1600"/>
            </a:lvl4pPr>
            <a:lvl5pPr lvl="4" algn="ctr">
              <a:lnSpc>
                <a:spcPct val="90000"/>
              </a:lnSpc>
              <a:spcBef>
                <a:spcPts val="500"/>
              </a:spcBef>
              <a:spcAft>
                <a:spcPts val="0"/>
              </a:spcAft>
              <a:buClr>
                <a:srgbClr val="232F3E"/>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2"/>
          <p:cNvPicPr preferRelativeResize="0"/>
          <p:nvPr/>
        </p:nvPicPr>
        <p:blipFill rotWithShape="1">
          <a:blip r:embed="rId3">
            <a:alphaModFix/>
          </a:blip>
          <a:srcRect/>
          <a:stretch/>
        </p:blipFill>
        <p:spPr>
          <a:xfrm>
            <a:off x="12185650" y="25400"/>
            <a:ext cx="9525" cy="6858000"/>
          </a:xfrm>
          <a:prstGeom prst="rect">
            <a:avLst/>
          </a:prstGeom>
          <a:noFill/>
          <a:ln>
            <a:noFill/>
          </a:ln>
        </p:spPr>
      </p:pic>
      <p:pic>
        <p:nvPicPr>
          <p:cNvPr id="19" name="Google Shape;19;p2"/>
          <p:cNvPicPr preferRelativeResize="0"/>
          <p:nvPr/>
        </p:nvPicPr>
        <p:blipFill rotWithShape="1">
          <a:blip r:embed="rId3">
            <a:alphaModFix/>
          </a:blip>
          <a:srcRect/>
          <a:stretch/>
        </p:blipFill>
        <p:spPr>
          <a:xfrm>
            <a:off x="12186206" y="0"/>
            <a:ext cx="9525" cy="6858000"/>
          </a:xfrm>
          <a:prstGeom prst="rect">
            <a:avLst/>
          </a:prstGeom>
          <a:noFill/>
          <a:ln>
            <a:noFill/>
          </a:ln>
        </p:spPr>
      </p:pic>
      <p:sp>
        <p:nvSpPr>
          <p:cNvPr id="20" name="Google Shape;20;p2"/>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000" b="0" i="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29730" y="-2237"/>
            <a:ext cx="12221730" cy="6860237"/>
          </a:xfrm>
          <a:prstGeom prst="rect">
            <a:avLst/>
          </a:prstGeom>
          <a:noFill/>
          <a:ln>
            <a:noFill/>
          </a:ln>
        </p:spPr>
      </p:pic>
      <p:sp>
        <p:nvSpPr>
          <p:cNvPr id="23" name="Google Shape;23;p3"/>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238539" y="1440305"/>
            <a:ext cx="11352570"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dk1"/>
                </a:solidFill>
                <a:latin typeface="Helvetica Neue"/>
                <a:ea typeface="Helvetica Neue"/>
                <a:cs typeface="Helvetica Neue"/>
                <a:sym typeface="Helvetica Neue"/>
              </a:defRPr>
            </a:lvl1pPr>
            <a:lvl2pPr marL="0" lvl="1" indent="0" algn="r">
              <a:spcBef>
                <a:spcPts val="0"/>
              </a:spcBef>
              <a:buNone/>
              <a:defRPr sz="900" b="0" i="0" u="none" strike="noStrike" cap="none">
                <a:solidFill>
                  <a:schemeClr val="dk1"/>
                </a:solidFill>
                <a:latin typeface="Helvetica Neue"/>
                <a:ea typeface="Helvetica Neue"/>
                <a:cs typeface="Helvetica Neue"/>
                <a:sym typeface="Helvetica Neue"/>
              </a:defRPr>
            </a:lvl2pPr>
            <a:lvl3pPr marL="0" lvl="2" indent="0" algn="r">
              <a:spcBef>
                <a:spcPts val="0"/>
              </a:spcBef>
              <a:buNone/>
              <a:defRPr sz="900" b="0" i="0" u="none" strike="noStrike" cap="none">
                <a:solidFill>
                  <a:schemeClr val="dk1"/>
                </a:solidFill>
                <a:latin typeface="Helvetica Neue"/>
                <a:ea typeface="Helvetica Neue"/>
                <a:cs typeface="Helvetica Neue"/>
                <a:sym typeface="Helvetica Neue"/>
              </a:defRPr>
            </a:lvl3pPr>
            <a:lvl4pPr marL="0" lvl="3" indent="0" algn="r">
              <a:spcBef>
                <a:spcPts val="0"/>
              </a:spcBef>
              <a:buNone/>
              <a:defRPr sz="900" b="0" i="0" u="none" strike="noStrike" cap="none">
                <a:solidFill>
                  <a:schemeClr val="dk1"/>
                </a:solidFill>
                <a:latin typeface="Helvetica Neue"/>
                <a:ea typeface="Helvetica Neue"/>
                <a:cs typeface="Helvetica Neue"/>
                <a:sym typeface="Helvetica Neue"/>
              </a:defRPr>
            </a:lvl4pPr>
            <a:lvl5pPr marL="0" lvl="4" indent="0" algn="r">
              <a:spcBef>
                <a:spcPts val="0"/>
              </a:spcBef>
              <a:buNone/>
              <a:defRPr sz="900" b="0" i="0" u="none" strike="noStrike" cap="none">
                <a:solidFill>
                  <a:schemeClr val="dk1"/>
                </a:solidFill>
                <a:latin typeface="Helvetica Neue"/>
                <a:ea typeface="Helvetica Neue"/>
                <a:cs typeface="Helvetica Neue"/>
                <a:sym typeface="Helvetica Neue"/>
              </a:defRPr>
            </a:lvl5pPr>
            <a:lvl6pPr marL="0" lvl="5" indent="0" algn="r">
              <a:spcBef>
                <a:spcPts val="0"/>
              </a:spcBef>
              <a:buNone/>
              <a:defRPr sz="900" b="0" i="0" u="none" strike="noStrike" cap="none">
                <a:solidFill>
                  <a:schemeClr val="dk1"/>
                </a:solidFill>
                <a:latin typeface="Helvetica Neue"/>
                <a:ea typeface="Helvetica Neue"/>
                <a:cs typeface="Helvetica Neue"/>
                <a:sym typeface="Helvetica Neue"/>
              </a:defRPr>
            </a:lvl6pPr>
            <a:lvl7pPr marL="0" lvl="6" indent="0" algn="r">
              <a:spcBef>
                <a:spcPts val="0"/>
              </a:spcBef>
              <a:buNone/>
              <a:defRPr sz="900" b="0" i="0" u="none" strike="noStrike" cap="none">
                <a:solidFill>
                  <a:schemeClr val="dk1"/>
                </a:solidFill>
                <a:latin typeface="Helvetica Neue"/>
                <a:ea typeface="Helvetica Neue"/>
                <a:cs typeface="Helvetica Neue"/>
                <a:sym typeface="Helvetica Neue"/>
              </a:defRPr>
            </a:lvl7pPr>
            <a:lvl8pPr marL="0" lvl="7" indent="0" algn="r">
              <a:spcBef>
                <a:spcPts val="0"/>
              </a:spcBef>
              <a:buNone/>
              <a:defRPr sz="900" b="0" i="0" u="none" strike="noStrike" cap="none">
                <a:solidFill>
                  <a:schemeClr val="dk1"/>
                </a:solidFill>
                <a:latin typeface="Helvetica Neue"/>
                <a:ea typeface="Helvetica Neue"/>
                <a:cs typeface="Helvetica Neue"/>
                <a:sym typeface="Helvetica Neue"/>
              </a:defRPr>
            </a:lvl8pPr>
            <a:lvl9pPr marL="0" lvl="8" indent="0" algn="r">
              <a:spcBef>
                <a:spcPts val="0"/>
              </a:spcBef>
              <a:buNone/>
              <a:defRPr sz="900" b="0" i="0" u="none" strike="noStrike" cap="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p:nvPr/>
        </p:nvSpPr>
        <p:spPr>
          <a:xfrm>
            <a:off x="12099313" y="6815016"/>
            <a:ext cx="93955"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3"/>
          <p:cNvSpPr txBox="1"/>
          <p:nvPr/>
        </p:nvSpPr>
        <p:spPr>
          <a:xfrm>
            <a:off x="251791" y="6480313"/>
            <a:ext cx="4108174"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rgbClr val="262626"/>
                </a:solidFill>
                <a:latin typeface="Arial"/>
                <a:ea typeface="Arial"/>
                <a:cs typeface="Arial"/>
                <a:sym typeface="Arial"/>
              </a:rPr>
              <a:t>© 2018, Amazon Web Services, Inc. or its Affiliates. All rights reserved.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a:stretch/>
        </p:blipFill>
        <p:spPr>
          <a:xfrm>
            <a:off x="0" y="0"/>
            <a:ext cx="12192000" cy="6859524"/>
          </a:xfrm>
          <a:prstGeom prst="rect">
            <a:avLst/>
          </a:prstGeom>
          <a:noFill/>
          <a:ln>
            <a:noFill/>
          </a:ln>
        </p:spPr>
      </p:pic>
      <p:sp>
        <p:nvSpPr>
          <p:cNvPr id="30" name="Google Shape;30;p4"/>
          <p:cNvSpPr txBox="1">
            <a:spLocks noGrp="1"/>
          </p:cNvSpPr>
          <p:nvPr>
            <p:ph type="title"/>
          </p:nvPr>
        </p:nvSpPr>
        <p:spPr>
          <a:xfrm>
            <a:off x="662608" y="2770243"/>
            <a:ext cx="11115261" cy="779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Arial"/>
              <a:buNone/>
              <a:defRPr sz="6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a:solidFill>
                  <a:schemeClr val="lt1"/>
                </a:solidFill>
                <a:latin typeface="Helvetica Neue"/>
                <a:ea typeface="Helvetica Neue"/>
                <a:cs typeface="Helvetica Neue"/>
                <a:sym typeface="Helvetica Neue"/>
              </a:defRPr>
            </a:lvl1pPr>
            <a:lvl2pPr marL="0" lvl="1" indent="0" algn="r">
              <a:spcBef>
                <a:spcPts val="0"/>
              </a:spcBef>
              <a:buNone/>
              <a:defRPr sz="900" b="0" i="0">
                <a:solidFill>
                  <a:schemeClr val="lt1"/>
                </a:solidFill>
                <a:latin typeface="Helvetica Neue"/>
                <a:ea typeface="Helvetica Neue"/>
                <a:cs typeface="Helvetica Neue"/>
                <a:sym typeface="Helvetica Neue"/>
              </a:defRPr>
            </a:lvl2pPr>
            <a:lvl3pPr marL="0" lvl="2" indent="0" algn="r">
              <a:spcBef>
                <a:spcPts val="0"/>
              </a:spcBef>
              <a:buNone/>
              <a:defRPr sz="900" b="0" i="0">
                <a:solidFill>
                  <a:schemeClr val="lt1"/>
                </a:solidFill>
                <a:latin typeface="Helvetica Neue"/>
                <a:ea typeface="Helvetica Neue"/>
                <a:cs typeface="Helvetica Neue"/>
                <a:sym typeface="Helvetica Neue"/>
              </a:defRPr>
            </a:lvl3pPr>
            <a:lvl4pPr marL="0" lvl="3" indent="0" algn="r">
              <a:spcBef>
                <a:spcPts val="0"/>
              </a:spcBef>
              <a:buNone/>
              <a:defRPr sz="900" b="0" i="0">
                <a:solidFill>
                  <a:schemeClr val="lt1"/>
                </a:solidFill>
                <a:latin typeface="Helvetica Neue"/>
                <a:ea typeface="Helvetica Neue"/>
                <a:cs typeface="Helvetica Neue"/>
                <a:sym typeface="Helvetica Neue"/>
              </a:defRPr>
            </a:lvl4pPr>
            <a:lvl5pPr marL="0" lvl="4" indent="0" algn="r">
              <a:spcBef>
                <a:spcPts val="0"/>
              </a:spcBef>
              <a:buNone/>
              <a:defRPr sz="900" b="0" i="0">
                <a:solidFill>
                  <a:schemeClr val="lt1"/>
                </a:solidFill>
                <a:latin typeface="Helvetica Neue"/>
                <a:ea typeface="Helvetica Neue"/>
                <a:cs typeface="Helvetica Neue"/>
                <a:sym typeface="Helvetica Neue"/>
              </a:defRPr>
            </a:lvl5pPr>
            <a:lvl6pPr marL="0" lvl="5" indent="0" algn="r">
              <a:spcBef>
                <a:spcPts val="0"/>
              </a:spcBef>
              <a:buNone/>
              <a:defRPr sz="900" b="0" i="0">
                <a:solidFill>
                  <a:schemeClr val="lt1"/>
                </a:solidFill>
                <a:latin typeface="Helvetica Neue"/>
                <a:ea typeface="Helvetica Neue"/>
                <a:cs typeface="Helvetica Neue"/>
                <a:sym typeface="Helvetica Neue"/>
              </a:defRPr>
            </a:lvl6pPr>
            <a:lvl7pPr marL="0" lvl="6" indent="0" algn="r">
              <a:spcBef>
                <a:spcPts val="0"/>
              </a:spcBef>
              <a:buNone/>
              <a:defRPr sz="900" b="0" i="0">
                <a:solidFill>
                  <a:schemeClr val="lt1"/>
                </a:solidFill>
                <a:latin typeface="Helvetica Neue"/>
                <a:ea typeface="Helvetica Neue"/>
                <a:cs typeface="Helvetica Neue"/>
                <a:sym typeface="Helvetica Neue"/>
              </a:defRPr>
            </a:lvl7pPr>
            <a:lvl8pPr marL="0" lvl="7" indent="0" algn="r">
              <a:spcBef>
                <a:spcPts val="0"/>
              </a:spcBef>
              <a:buNone/>
              <a:defRPr sz="900" b="0" i="0">
                <a:solidFill>
                  <a:schemeClr val="lt1"/>
                </a:solidFill>
                <a:latin typeface="Helvetica Neue"/>
                <a:ea typeface="Helvetica Neue"/>
                <a:cs typeface="Helvetica Neue"/>
                <a:sym typeface="Helvetica Neue"/>
              </a:defRPr>
            </a:lvl8pPr>
            <a:lvl9pPr marL="0" lvl="8" indent="0" algn="r">
              <a:spcBef>
                <a:spcPts val="0"/>
              </a:spcBef>
              <a:buNone/>
              <a:defRPr sz="900" b="0" i="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000" b="0" i="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pic>
        <p:nvPicPr>
          <p:cNvPr id="34" name="Google Shape;34;p5"/>
          <p:cNvPicPr preferRelativeResize="0"/>
          <p:nvPr/>
        </p:nvPicPr>
        <p:blipFill rotWithShape="1">
          <a:blip r:embed="rId2">
            <a:alphaModFix/>
          </a:blip>
          <a:srcRect/>
          <a:stretch/>
        </p:blipFill>
        <p:spPr>
          <a:xfrm>
            <a:off x="0" y="0"/>
            <a:ext cx="12192000" cy="6859524"/>
          </a:xfrm>
          <a:prstGeom prst="rect">
            <a:avLst/>
          </a:prstGeom>
          <a:noFill/>
          <a:ln>
            <a:noFill/>
          </a:ln>
        </p:spPr>
      </p:pic>
      <p:sp>
        <p:nvSpPr>
          <p:cNvPr id="35" name="Google Shape;35;p5"/>
          <p:cNvSpPr txBox="1">
            <a:spLocks noGrp="1"/>
          </p:cNvSpPr>
          <p:nvPr>
            <p:ph type="title"/>
          </p:nvPr>
        </p:nvSpPr>
        <p:spPr>
          <a:xfrm>
            <a:off x="238538" y="263527"/>
            <a:ext cx="11115261" cy="779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238538" y="1243016"/>
            <a:ext cx="10515600"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lt1"/>
              </a:buClr>
              <a:buSzPts val="2800"/>
              <a:buFont typeface="Arial"/>
              <a:buChar char="•"/>
              <a:defRPr b="0" i="0">
                <a:solidFill>
                  <a:schemeClr val="lt1"/>
                </a:solidFill>
                <a:latin typeface="Arial"/>
                <a:ea typeface="Arial"/>
                <a:cs typeface="Arial"/>
                <a:sym typeface="Arial"/>
              </a:defRPr>
            </a:lvl1pPr>
            <a:lvl2pPr marL="914400" lvl="1" indent="-381000" algn="l">
              <a:lnSpc>
                <a:spcPct val="90000"/>
              </a:lnSpc>
              <a:spcBef>
                <a:spcPts val="500"/>
              </a:spcBef>
              <a:spcAft>
                <a:spcPts val="0"/>
              </a:spcAft>
              <a:buClr>
                <a:schemeClr val="lt1"/>
              </a:buClr>
              <a:buSzPts val="2400"/>
              <a:buFont typeface="Arial"/>
              <a:buChar char="•"/>
              <a:defRPr b="0" i="0">
                <a:solidFill>
                  <a:schemeClr val="lt1"/>
                </a:solidFill>
                <a:latin typeface="Arial"/>
                <a:ea typeface="Arial"/>
                <a:cs typeface="Arial"/>
                <a:sym typeface="Arial"/>
              </a:defRPr>
            </a:lvl2pPr>
            <a:lvl3pPr marL="1371600" lvl="2" indent="-355600" algn="l">
              <a:lnSpc>
                <a:spcPct val="90000"/>
              </a:lnSpc>
              <a:spcBef>
                <a:spcPts val="500"/>
              </a:spcBef>
              <a:spcAft>
                <a:spcPts val="0"/>
              </a:spcAft>
              <a:buClr>
                <a:schemeClr val="lt1"/>
              </a:buClr>
              <a:buSzPts val="2000"/>
              <a:buFont typeface="Arial"/>
              <a:buChar char="•"/>
              <a:defRPr b="0" i="0">
                <a:solidFill>
                  <a:schemeClr val="lt1"/>
                </a:solidFill>
                <a:latin typeface="Arial"/>
                <a:ea typeface="Arial"/>
                <a:cs typeface="Arial"/>
                <a:sym typeface="Arial"/>
              </a:defRPr>
            </a:lvl3pPr>
            <a:lvl4pPr marL="1828800" lvl="3" indent="-342900" algn="l">
              <a:lnSpc>
                <a:spcPct val="90000"/>
              </a:lnSpc>
              <a:spcBef>
                <a:spcPts val="500"/>
              </a:spcBef>
              <a:spcAft>
                <a:spcPts val="0"/>
              </a:spcAft>
              <a:buClr>
                <a:schemeClr val="lt1"/>
              </a:buClr>
              <a:buSzPts val="1800"/>
              <a:buFont typeface="Arial"/>
              <a:buChar char="•"/>
              <a:defRPr b="0" i="0">
                <a:solidFill>
                  <a:schemeClr val="lt1"/>
                </a:solidFill>
                <a:latin typeface="Arial"/>
                <a:ea typeface="Arial"/>
                <a:cs typeface="Arial"/>
                <a:sym typeface="Arial"/>
              </a:defRPr>
            </a:lvl4pPr>
            <a:lvl5pPr marL="2286000" lvl="4" indent="-342900" algn="l">
              <a:lnSpc>
                <a:spcPct val="90000"/>
              </a:lnSpc>
              <a:spcBef>
                <a:spcPts val="500"/>
              </a:spcBef>
              <a:spcAft>
                <a:spcPts val="0"/>
              </a:spcAft>
              <a:buClr>
                <a:schemeClr val="lt1"/>
              </a:buClr>
              <a:buSzPts val="1800"/>
              <a:buFont typeface="Arial"/>
              <a:buChar char="•"/>
              <a:defRPr b="0" i="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a:solidFill>
                  <a:schemeClr val="lt1"/>
                </a:solidFill>
                <a:latin typeface="Helvetica Neue"/>
                <a:ea typeface="Helvetica Neue"/>
                <a:cs typeface="Helvetica Neue"/>
                <a:sym typeface="Helvetica Neue"/>
              </a:defRPr>
            </a:lvl1pPr>
            <a:lvl2pPr marL="0" lvl="1" indent="0" algn="r">
              <a:spcBef>
                <a:spcPts val="0"/>
              </a:spcBef>
              <a:buNone/>
              <a:defRPr sz="900" b="0" i="0">
                <a:solidFill>
                  <a:schemeClr val="lt1"/>
                </a:solidFill>
                <a:latin typeface="Helvetica Neue"/>
                <a:ea typeface="Helvetica Neue"/>
                <a:cs typeface="Helvetica Neue"/>
                <a:sym typeface="Helvetica Neue"/>
              </a:defRPr>
            </a:lvl2pPr>
            <a:lvl3pPr marL="0" lvl="2" indent="0" algn="r">
              <a:spcBef>
                <a:spcPts val="0"/>
              </a:spcBef>
              <a:buNone/>
              <a:defRPr sz="900" b="0" i="0">
                <a:solidFill>
                  <a:schemeClr val="lt1"/>
                </a:solidFill>
                <a:latin typeface="Helvetica Neue"/>
                <a:ea typeface="Helvetica Neue"/>
                <a:cs typeface="Helvetica Neue"/>
                <a:sym typeface="Helvetica Neue"/>
              </a:defRPr>
            </a:lvl3pPr>
            <a:lvl4pPr marL="0" lvl="3" indent="0" algn="r">
              <a:spcBef>
                <a:spcPts val="0"/>
              </a:spcBef>
              <a:buNone/>
              <a:defRPr sz="900" b="0" i="0">
                <a:solidFill>
                  <a:schemeClr val="lt1"/>
                </a:solidFill>
                <a:latin typeface="Helvetica Neue"/>
                <a:ea typeface="Helvetica Neue"/>
                <a:cs typeface="Helvetica Neue"/>
                <a:sym typeface="Helvetica Neue"/>
              </a:defRPr>
            </a:lvl4pPr>
            <a:lvl5pPr marL="0" lvl="4" indent="0" algn="r">
              <a:spcBef>
                <a:spcPts val="0"/>
              </a:spcBef>
              <a:buNone/>
              <a:defRPr sz="900" b="0" i="0">
                <a:solidFill>
                  <a:schemeClr val="lt1"/>
                </a:solidFill>
                <a:latin typeface="Helvetica Neue"/>
                <a:ea typeface="Helvetica Neue"/>
                <a:cs typeface="Helvetica Neue"/>
                <a:sym typeface="Helvetica Neue"/>
              </a:defRPr>
            </a:lvl5pPr>
            <a:lvl6pPr marL="0" lvl="5" indent="0" algn="r">
              <a:spcBef>
                <a:spcPts val="0"/>
              </a:spcBef>
              <a:buNone/>
              <a:defRPr sz="900" b="0" i="0">
                <a:solidFill>
                  <a:schemeClr val="lt1"/>
                </a:solidFill>
                <a:latin typeface="Helvetica Neue"/>
                <a:ea typeface="Helvetica Neue"/>
                <a:cs typeface="Helvetica Neue"/>
                <a:sym typeface="Helvetica Neue"/>
              </a:defRPr>
            </a:lvl6pPr>
            <a:lvl7pPr marL="0" lvl="6" indent="0" algn="r">
              <a:spcBef>
                <a:spcPts val="0"/>
              </a:spcBef>
              <a:buNone/>
              <a:defRPr sz="900" b="0" i="0">
                <a:solidFill>
                  <a:schemeClr val="lt1"/>
                </a:solidFill>
                <a:latin typeface="Helvetica Neue"/>
                <a:ea typeface="Helvetica Neue"/>
                <a:cs typeface="Helvetica Neue"/>
                <a:sym typeface="Helvetica Neue"/>
              </a:defRPr>
            </a:lvl7pPr>
            <a:lvl8pPr marL="0" lvl="7" indent="0" algn="r">
              <a:spcBef>
                <a:spcPts val="0"/>
              </a:spcBef>
              <a:buNone/>
              <a:defRPr sz="900" b="0" i="0">
                <a:solidFill>
                  <a:schemeClr val="lt1"/>
                </a:solidFill>
                <a:latin typeface="Helvetica Neue"/>
                <a:ea typeface="Helvetica Neue"/>
                <a:cs typeface="Helvetica Neue"/>
                <a:sym typeface="Helvetica Neue"/>
              </a:defRPr>
            </a:lvl8pPr>
            <a:lvl9pPr marL="0" lvl="8" indent="0" algn="r">
              <a:spcBef>
                <a:spcPts val="0"/>
              </a:spcBef>
              <a:buNone/>
              <a:defRPr sz="900" b="0" i="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5"/>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000" b="0" i="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39"/>
        <p:cNvGrpSpPr/>
        <p:nvPr/>
      </p:nvGrpSpPr>
      <p:grpSpPr>
        <a:xfrm>
          <a:off x="0" y="0"/>
          <a:ext cx="0" cy="0"/>
          <a:chOff x="0" y="0"/>
          <a:chExt cx="0" cy="0"/>
        </a:xfrm>
      </p:grpSpPr>
      <p:pic>
        <p:nvPicPr>
          <p:cNvPr id="40" name="Google Shape;40;p6"/>
          <p:cNvPicPr preferRelativeResize="0"/>
          <p:nvPr/>
        </p:nvPicPr>
        <p:blipFill rotWithShape="1">
          <a:blip r:embed="rId2">
            <a:alphaModFix/>
          </a:blip>
          <a:srcRect/>
          <a:stretch/>
        </p:blipFill>
        <p:spPr>
          <a:xfrm>
            <a:off x="-29730" y="-2237"/>
            <a:ext cx="12221730" cy="6860237"/>
          </a:xfrm>
          <a:prstGeom prst="rect">
            <a:avLst/>
          </a:prstGeom>
          <a:noFill/>
          <a:ln>
            <a:noFill/>
          </a:ln>
        </p:spPr>
      </p:pic>
      <p:sp>
        <p:nvSpPr>
          <p:cNvPr id="41" name="Google Shape;41;p6"/>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38539" y="1440305"/>
            <a:ext cx="11352570"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a:solidFill>
                  <a:schemeClr val="dk1"/>
                </a:solidFill>
                <a:latin typeface="Helvetica Neue"/>
                <a:ea typeface="Helvetica Neue"/>
                <a:cs typeface="Helvetica Neue"/>
                <a:sym typeface="Helvetica Neue"/>
              </a:defRPr>
            </a:lvl1pPr>
            <a:lvl2pPr marL="0" lvl="1" indent="0" algn="r">
              <a:spcBef>
                <a:spcPts val="0"/>
              </a:spcBef>
              <a:buNone/>
              <a:defRPr sz="900" b="0" i="0">
                <a:solidFill>
                  <a:schemeClr val="dk1"/>
                </a:solidFill>
                <a:latin typeface="Helvetica Neue"/>
                <a:ea typeface="Helvetica Neue"/>
                <a:cs typeface="Helvetica Neue"/>
                <a:sym typeface="Helvetica Neue"/>
              </a:defRPr>
            </a:lvl2pPr>
            <a:lvl3pPr marL="0" lvl="2" indent="0" algn="r">
              <a:spcBef>
                <a:spcPts val="0"/>
              </a:spcBef>
              <a:buNone/>
              <a:defRPr sz="900" b="0" i="0">
                <a:solidFill>
                  <a:schemeClr val="dk1"/>
                </a:solidFill>
                <a:latin typeface="Helvetica Neue"/>
                <a:ea typeface="Helvetica Neue"/>
                <a:cs typeface="Helvetica Neue"/>
                <a:sym typeface="Helvetica Neue"/>
              </a:defRPr>
            </a:lvl3pPr>
            <a:lvl4pPr marL="0" lvl="3" indent="0" algn="r">
              <a:spcBef>
                <a:spcPts val="0"/>
              </a:spcBef>
              <a:buNone/>
              <a:defRPr sz="900" b="0" i="0">
                <a:solidFill>
                  <a:schemeClr val="dk1"/>
                </a:solidFill>
                <a:latin typeface="Helvetica Neue"/>
                <a:ea typeface="Helvetica Neue"/>
                <a:cs typeface="Helvetica Neue"/>
                <a:sym typeface="Helvetica Neue"/>
              </a:defRPr>
            </a:lvl4pPr>
            <a:lvl5pPr marL="0" lvl="4" indent="0" algn="r">
              <a:spcBef>
                <a:spcPts val="0"/>
              </a:spcBef>
              <a:buNone/>
              <a:defRPr sz="900" b="0" i="0">
                <a:solidFill>
                  <a:schemeClr val="dk1"/>
                </a:solidFill>
                <a:latin typeface="Helvetica Neue"/>
                <a:ea typeface="Helvetica Neue"/>
                <a:cs typeface="Helvetica Neue"/>
                <a:sym typeface="Helvetica Neue"/>
              </a:defRPr>
            </a:lvl5pPr>
            <a:lvl6pPr marL="0" lvl="5" indent="0" algn="r">
              <a:spcBef>
                <a:spcPts val="0"/>
              </a:spcBef>
              <a:buNone/>
              <a:defRPr sz="900" b="0" i="0">
                <a:solidFill>
                  <a:schemeClr val="dk1"/>
                </a:solidFill>
                <a:latin typeface="Helvetica Neue"/>
                <a:ea typeface="Helvetica Neue"/>
                <a:cs typeface="Helvetica Neue"/>
                <a:sym typeface="Helvetica Neue"/>
              </a:defRPr>
            </a:lvl6pPr>
            <a:lvl7pPr marL="0" lvl="6" indent="0" algn="r">
              <a:spcBef>
                <a:spcPts val="0"/>
              </a:spcBef>
              <a:buNone/>
              <a:defRPr sz="900" b="0" i="0">
                <a:solidFill>
                  <a:schemeClr val="dk1"/>
                </a:solidFill>
                <a:latin typeface="Helvetica Neue"/>
                <a:ea typeface="Helvetica Neue"/>
                <a:cs typeface="Helvetica Neue"/>
                <a:sym typeface="Helvetica Neue"/>
              </a:defRPr>
            </a:lvl7pPr>
            <a:lvl8pPr marL="0" lvl="7" indent="0" algn="r">
              <a:spcBef>
                <a:spcPts val="0"/>
              </a:spcBef>
              <a:buNone/>
              <a:defRPr sz="900" b="0" i="0">
                <a:solidFill>
                  <a:schemeClr val="dk1"/>
                </a:solidFill>
                <a:latin typeface="Helvetica Neue"/>
                <a:ea typeface="Helvetica Neue"/>
                <a:cs typeface="Helvetica Neue"/>
                <a:sym typeface="Helvetica Neue"/>
              </a:defRPr>
            </a:lvl8pPr>
            <a:lvl9pPr marL="0" lvl="8" indent="0" algn="r">
              <a:spcBef>
                <a:spcPts val="0"/>
              </a:spcBef>
              <a:buNone/>
              <a:defRPr sz="900" b="0" i="0">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6"/>
          <p:cNvSpPr/>
          <p:nvPr/>
        </p:nvSpPr>
        <p:spPr>
          <a:xfrm>
            <a:off x="12099313" y="6815016"/>
            <a:ext cx="93955"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45;p6"/>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0" i="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Title and Content">
  <p:cSld name="7_Title and Content">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a:stretch/>
        </p:blipFill>
        <p:spPr>
          <a:xfrm>
            <a:off x="-1268" y="-2237"/>
            <a:ext cx="12193268" cy="6860237"/>
          </a:xfrm>
          <a:prstGeom prst="rect">
            <a:avLst/>
          </a:prstGeom>
          <a:noFill/>
          <a:ln>
            <a:noFill/>
          </a:ln>
        </p:spPr>
      </p:pic>
      <p:sp>
        <p:nvSpPr>
          <p:cNvPr id="48" name="Google Shape;48;p7"/>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238539" y="1440305"/>
            <a:ext cx="5075583"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a:solidFill>
                  <a:schemeClr val="dk1"/>
                </a:solidFill>
                <a:latin typeface="Helvetica Neue"/>
                <a:ea typeface="Helvetica Neue"/>
                <a:cs typeface="Helvetica Neue"/>
                <a:sym typeface="Helvetica Neue"/>
              </a:defRPr>
            </a:lvl1pPr>
            <a:lvl2pPr marL="0" lvl="1" indent="0" algn="r">
              <a:spcBef>
                <a:spcPts val="0"/>
              </a:spcBef>
              <a:buNone/>
              <a:defRPr sz="900" b="0" i="0">
                <a:solidFill>
                  <a:schemeClr val="dk1"/>
                </a:solidFill>
                <a:latin typeface="Helvetica Neue"/>
                <a:ea typeface="Helvetica Neue"/>
                <a:cs typeface="Helvetica Neue"/>
                <a:sym typeface="Helvetica Neue"/>
              </a:defRPr>
            </a:lvl2pPr>
            <a:lvl3pPr marL="0" lvl="2" indent="0" algn="r">
              <a:spcBef>
                <a:spcPts val="0"/>
              </a:spcBef>
              <a:buNone/>
              <a:defRPr sz="900" b="0" i="0">
                <a:solidFill>
                  <a:schemeClr val="dk1"/>
                </a:solidFill>
                <a:latin typeface="Helvetica Neue"/>
                <a:ea typeface="Helvetica Neue"/>
                <a:cs typeface="Helvetica Neue"/>
                <a:sym typeface="Helvetica Neue"/>
              </a:defRPr>
            </a:lvl3pPr>
            <a:lvl4pPr marL="0" lvl="3" indent="0" algn="r">
              <a:spcBef>
                <a:spcPts val="0"/>
              </a:spcBef>
              <a:buNone/>
              <a:defRPr sz="900" b="0" i="0">
                <a:solidFill>
                  <a:schemeClr val="dk1"/>
                </a:solidFill>
                <a:latin typeface="Helvetica Neue"/>
                <a:ea typeface="Helvetica Neue"/>
                <a:cs typeface="Helvetica Neue"/>
                <a:sym typeface="Helvetica Neue"/>
              </a:defRPr>
            </a:lvl4pPr>
            <a:lvl5pPr marL="0" lvl="4" indent="0" algn="r">
              <a:spcBef>
                <a:spcPts val="0"/>
              </a:spcBef>
              <a:buNone/>
              <a:defRPr sz="900" b="0" i="0">
                <a:solidFill>
                  <a:schemeClr val="dk1"/>
                </a:solidFill>
                <a:latin typeface="Helvetica Neue"/>
                <a:ea typeface="Helvetica Neue"/>
                <a:cs typeface="Helvetica Neue"/>
                <a:sym typeface="Helvetica Neue"/>
              </a:defRPr>
            </a:lvl5pPr>
            <a:lvl6pPr marL="0" lvl="5" indent="0" algn="r">
              <a:spcBef>
                <a:spcPts val="0"/>
              </a:spcBef>
              <a:buNone/>
              <a:defRPr sz="900" b="0" i="0">
                <a:solidFill>
                  <a:schemeClr val="dk1"/>
                </a:solidFill>
                <a:latin typeface="Helvetica Neue"/>
                <a:ea typeface="Helvetica Neue"/>
                <a:cs typeface="Helvetica Neue"/>
                <a:sym typeface="Helvetica Neue"/>
              </a:defRPr>
            </a:lvl6pPr>
            <a:lvl7pPr marL="0" lvl="6" indent="0" algn="r">
              <a:spcBef>
                <a:spcPts val="0"/>
              </a:spcBef>
              <a:buNone/>
              <a:defRPr sz="900" b="0" i="0">
                <a:solidFill>
                  <a:schemeClr val="dk1"/>
                </a:solidFill>
                <a:latin typeface="Helvetica Neue"/>
                <a:ea typeface="Helvetica Neue"/>
                <a:cs typeface="Helvetica Neue"/>
                <a:sym typeface="Helvetica Neue"/>
              </a:defRPr>
            </a:lvl7pPr>
            <a:lvl8pPr marL="0" lvl="7" indent="0" algn="r">
              <a:spcBef>
                <a:spcPts val="0"/>
              </a:spcBef>
              <a:buNone/>
              <a:defRPr sz="900" b="0" i="0">
                <a:solidFill>
                  <a:schemeClr val="dk1"/>
                </a:solidFill>
                <a:latin typeface="Helvetica Neue"/>
                <a:ea typeface="Helvetica Neue"/>
                <a:cs typeface="Helvetica Neue"/>
                <a:sym typeface="Helvetica Neue"/>
              </a:defRPr>
            </a:lvl8pPr>
            <a:lvl9pPr marL="0" lvl="8" indent="0" algn="r">
              <a:spcBef>
                <a:spcPts val="0"/>
              </a:spcBef>
              <a:buNone/>
              <a:defRPr sz="900" b="0" i="0">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7"/>
          <p:cNvPicPr preferRelativeResize="0"/>
          <p:nvPr/>
        </p:nvPicPr>
        <p:blipFill rotWithShape="1">
          <a:blip r:embed="rId3">
            <a:alphaModFix/>
          </a:blip>
          <a:srcRect/>
          <a:stretch/>
        </p:blipFill>
        <p:spPr>
          <a:xfrm>
            <a:off x="12175800" y="-31440"/>
            <a:ext cx="9525" cy="6858000"/>
          </a:xfrm>
          <a:prstGeom prst="rect">
            <a:avLst/>
          </a:prstGeom>
          <a:noFill/>
          <a:ln>
            <a:noFill/>
          </a:ln>
        </p:spPr>
      </p:pic>
      <p:sp>
        <p:nvSpPr>
          <p:cNvPr id="52" name="Google Shape;52;p7"/>
          <p:cNvSpPr/>
          <p:nvPr/>
        </p:nvSpPr>
        <p:spPr>
          <a:xfrm>
            <a:off x="12099313" y="6815016"/>
            <a:ext cx="93955" cy="457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7"/>
          <p:cNvSpPr txBox="1">
            <a:spLocks noGrp="1"/>
          </p:cNvSpPr>
          <p:nvPr>
            <p:ph type="body" idx="2"/>
          </p:nvPr>
        </p:nvSpPr>
        <p:spPr>
          <a:xfrm>
            <a:off x="5796169" y="1440305"/>
            <a:ext cx="5075583"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7"/>
          <p:cNvSpPr txBox="1">
            <a:spLocks noGrp="1"/>
          </p:cNvSpPr>
          <p:nvPr>
            <p:ph type="body" idx="3"/>
          </p:nvPr>
        </p:nvSpPr>
        <p:spPr>
          <a:xfrm>
            <a:off x="238539" y="1440305"/>
            <a:ext cx="10515600" cy="491330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Font typeface="Arial"/>
              <a:buChar char="•"/>
              <a:defRPr b="0" i="0">
                <a:solidFill>
                  <a:schemeClr val="dk1"/>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Arial"/>
              <a:buChar char="•"/>
              <a:defRPr b="0" i="0">
                <a:solidFill>
                  <a:schemeClr val="dk1"/>
                </a:solidFill>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Arial"/>
              <a:buChar char="•"/>
              <a:defRPr b="0" i="0">
                <a:solidFill>
                  <a:schemeClr val="dk1"/>
                </a:solidFill>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Arial"/>
              <a:buChar char="•"/>
              <a:defRPr b="0" i="0">
                <a:solidFill>
                  <a:schemeClr val="dk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7"/>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0" i="0">
                <a:solidFill>
                  <a:srgbClr val="88888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a:stretch/>
        </p:blipFill>
        <p:spPr>
          <a:xfrm>
            <a:off x="2468" y="1"/>
            <a:ext cx="12187063" cy="6857998"/>
          </a:xfrm>
          <a:prstGeom prst="rect">
            <a:avLst/>
          </a:prstGeom>
          <a:noFill/>
          <a:ln>
            <a:noFill/>
          </a:ln>
        </p:spPr>
      </p:pic>
      <p:sp>
        <p:nvSpPr>
          <p:cNvPr id="58" name="Google Shape;58;p8"/>
          <p:cNvSpPr txBox="1">
            <a:spLocks noGrp="1"/>
          </p:cNvSpPr>
          <p:nvPr>
            <p:ph type="title"/>
          </p:nvPr>
        </p:nvSpPr>
        <p:spPr>
          <a:xfrm>
            <a:off x="419100" y="2954881"/>
            <a:ext cx="11353800" cy="47411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9100" y="6356350"/>
            <a:ext cx="7121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a:solidFill>
                  <a:schemeClr val="lt1"/>
                </a:solidFill>
                <a:latin typeface="Arial"/>
                <a:ea typeface="Arial"/>
                <a:cs typeface="Arial"/>
                <a:sym typeface="Arial"/>
              </a:defRPr>
            </a:lvl1pPr>
            <a:lvl2pPr marL="0" lvl="1" indent="0" algn="r">
              <a:spcBef>
                <a:spcPts val="0"/>
              </a:spcBef>
              <a:buNone/>
              <a:defRPr sz="900" b="0" i="0">
                <a:solidFill>
                  <a:schemeClr val="lt1"/>
                </a:solidFill>
                <a:latin typeface="Arial"/>
                <a:ea typeface="Arial"/>
                <a:cs typeface="Arial"/>
                <a:sym typeface="Arial"/>
              </a:defRPr>
            </a:lvl2pPr>
            <a:lvl3pPr marL="0" lvl="2" indent="0" algn="r">
              <a:spcBef>
                <a:spcPts val="0"/>
              </a:spcBef>
              <a:buNone/>
              <a:defRPr sz="900" b="0" i="0">
                <a:solidFill>
                  <a:schemeClr val="lt1"/>
                </a:solidFill>
                <a:latin typeface="Arial"/>
                <a:ea typeface="Arial"/>
                <a:cs typeface="Arial"/>
                <a:sym typeface="Arial"/>
              </a:defRPr>
            </a:lvl3pPr>
            <a:lvl4pPr marL="0" lvl="3" indent="0" algn="r">
              <a:spcBef>
                <a:spcPts val="0"/>
              </a:spcBef>
              <a:buNone/>
              <a:defRPr sz="900" b="0" i="0">
                <a:solidFill>
                  <a:schemeClr val="lt1"/>
                </a:solidFill>
                <a:latin typeface="Arial"/>
                <a:ea typeface="Arial"/>
                <a:cs typeface="Arial"/>
                <a:sym typeface="Arial"/>
              </a:defRPr>
            </a:lvl4pPr>
            <a:lvl5pPr marL="0" lvl="4" indent="0" algn="r">
              <a:spcBef>
                <a:spcPts val="0"/>
              </a:spcBef>
              <a:buNone/>
              <a:defRPr sz="900" b="0" i="0">
                <a:solidFill>
                  <a:schemeClr val="lt1"/>
                </a:solidFill>
                <a:latin typeface="Arial"/>
                <a:ea typeface="Arial"/>
                <a:cs typeface="Arial"/>
                <a:sym typeface="Arial"/>
              </a:defRPr>
            </a:lvl5pPr>
            <a:lvl6pPr marL="0" lvl="5" indent="0" algn="r">
              <a:spcBef>
                <a:spcPts val="0"/>
              </a:spcBef>
              <a:buNone/>
              <a:defRPr sz="900" b="0" i="0">
                <a:solidFill>
                  <a:schemeClr val="lt1"/>
                </a:solidFill>
                <a:latin typeface="Arial"/>
                <a:ea typeface="Arial"/>
                <a:cs typeface="Arial"/>
                <a:sym typeface="Arial"/>
              </a:defRPr>
            </a:lvl6pPr>
            <a:lvl7pPr marL="0" lvl="6" indent="0" algn="r">
              <a:spcBef>
                <a:spcPts val="0"/>
              </a:spcBef>
              <a:buNone/>
              <a:defRPr sz="900" b="0" i="0">
                <a:solidFill>
                  <a:schemeClr val="lt1"/>
                </a:solidFill>
                <a:latin typeface="Arial"/>
                <a:ea typeface="Arial"/>
                <a:cs typeface="Arial"/>
                <a:sym typeface="Arial"/>
              </a:defRPr>
            </a:lvl7pPr>
            <a:lvl8pPr marL="0" lvl="7" indent="0" algn="r">
              <a:spcBef>
                <a:spcPts val="0"/>
              </a:spcBef>
              <a:buNone/>
              <a:defRPr sz="900" b="0" i="0">
                <a:solidFill>
                  <a:schemeClr val="lt1"/>
                </a:solidFill>
                <a:latin typeface="Arial"/>
                <a:ea typeface="Arial"/>
                <a:cs typeface="Arial"/>
                <a:sym typeface="Arial"/>
              </a:defRPr>
            </a:lvl8pPr>
            <a:lvl9pPr marL="0" lvl="8" indent="0" algn="r">
              <a:spcBef>
                <a:spcPts val="0"/>
              </a:spcBef>
              <a:buNone/>
              <a:defRPr sz="900" b="0" i="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p:cSld name="One Column">
    <p:spTree>
      <p:nvGrpSpPr>
        <p:cNvPr id="1" name="Shape 61"/>
        <p:cNvGrpSpPr/>
        <p:nvPr/>
      </p:nvGrpSpPr>
      <p:grpSpPr>
        <a:xfrm>
          <a:off x="0" y="0"/>
          <a:ext cx="0" cy="0"/>
          <a:chOff x="0" y="0"/>
          <a:chExt cx="0" cy="0"/>
        </a:xfrm>
      </p:grpSpPr>
      <p:pic>
        <p:nvPicPr>
          <p:cNvPr id="62" name="Google Shape;62;p9"/>
          <p:cNvPicPr preferRelativeResize="0"/>
          <p:nvPr/>
        </p:nvPicPr>
        <p:blipFill rotWithShape="1">
          <a:blip r:embed="rId2">
            <a:alphaModFix/>
          </a:blip>
          <a:srcRect/>
          <a:stretch/>
        </p:blipFill>
        <p:spPr>
          <a:xfrm>
            <a:off x="2468" y="1"/>
            <a:ext cx="12187063" cy="6857998"/>
          </a:xfrm>
          <a:prstGeom prst="rect">
            <a:avLst/>
          </a:prstGeom>
          <a:noFill/>
          <a:ln>
            <a:noFill/>
          </a:ln>
        </p:spPr>
      </p:pic>
      <p:sp>
        <p:nvSpPr>
          <p:cNvPr id="63" name="Google Shape;63;p9"/>
          <p:cNvSpPr txBox="1">
            <a:spLocks noGrp="1"/>
          </p:cNvSpPr>
          <p:nvPr>
            <p:ph type="ftr" idx="11"/>
          </p:nvPr>
        </p:nvSpPr>
        <p:spPr>
          <a:xfrm>
            <a:off x="419100" y="6356350"/>
            <a:ext cx="7121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title"/>
          </p:nvPr>
        </p:nvSpPr>
        <p:spPr>
          <a:xfrm>
            <a:off x="419100" y="365125"/>
            <a:ext cx="9034272" cy="47411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419100" y="1528175"/>
            <a:ext cx="11353800" cy="46487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232F3E"/>
              </a:buClr>
              <a:buSzPts val="1800"/>
              <a:buChar char="•"/>
              <a:defRPr/>
            </a:lvl1pPr>
            <a:lvl2pPr marL="914400" lvl="1" indent="-342900" algn="l">
              <a:lnSpc>
                <a:spcPct val="90000"/>
              </a:lnSpc>
              <a:spcBef>
                <a:spcPts val="500"/>
              </a:spcBef>
              <a:spcAft>
                <a:spcPts val="0"/>
              </a:spcAft>
              <a:buClr>
                <a:srgbClr val="232F3E"/>
              </a:buClr>
              <a:buSzPts val="1800"/>
              <a:buChar char="•"/>
              <a:defRPr/>
            </a:lvl2pPr>
            <a:lvl3pPr marL="1371600" lvl="2" indent="-342900" algn="l">
              <a:lnSpc>
                <a:spcPct val="90000"/>
              </a:lnSpc>
              <a:spcBef>
                <a:spcPts val="500"/>
              </a:spcBef>
              <a:spcAft>
                <a:spcPts val="0"/>
              </a:spcAft>
              <a:buClr>
                <a:srgbClr val="232F3E"/>
              </a:buClr>
              <a:buSzPts val="1800"/>
              <a:buChar char="•"/>
              <a:defRPr/>
            </a:lvl3pPr>
            <a:lvl4pPr marL="1828800" lvl="3" indent="-342900" algn="l">
              <a:lnSpc>
                <a:spcPct val="90000"/>
              </a:lnSpc>
              <a:spcBef>
                <a:spcPts val="500"/>
              </a:spcBef>
              <a:spcAft>
                <a:spcPts val="0"/>
              </a:spcAft>
              <a:buClr>
                <a:srgbClr val="232F3E"/>
              </a:buClr>
              <a:buSzPts val="1800"/>
              <a:buChar char="•"/>
              <a:defRPr/>
            </a:lvl4pPr>
            <a:lvl5pPr marL="2286000" lvl="4" indent="-342900" algn="l">
              <a:lnSpc>
                <a:spcPct val="90000"/>
              </a:lnSpc>
              <a:spcBef>
                <a:spcPts val="500"/>
              </a:spcBef>
              <a:spcAft>
                <a:spcPts val="0"/>
              </a:spcAft>
              <a:buClr>
                <a:srgbClr val="232F3E"/>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9"/>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9100" y="365125"/>
            <a:ext cx="113538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32F3E"/>
              </a:buClr>
              <a:buSzPts val="4000"/>
              <a:buFont typeface="Arial"/>
              <a:buNone/>
              <a:defRPr sz="4000" b="0" i="0" u="none" strike="noStrike" cap="none">
                <a:solidFill>
                  <a:srgbClr val="232F3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19100" y="1825625"/>
            <a:ext cx="113538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232F3E"/>
              </a:buClr>
              <a:buSzPts val="2800"/>
              <a:buFont typeface="Arial"/>
              <a:buChar char="•"/>
              <a:defRPr sz="2800" b="0" i="0" u="none" strike="noStrike" cap="none">
                <a:solidFill>
                  <a:srgbClr val="232F3E"/>
                </a:solidFill>
                <a:latin typeface="Arial"/>
                <a:ea typeface="Arial"/>
                <a:cs typeface="Arial"/>
                <a:sym typeface="Arial"/>
              </a:defRPr>
            </a:lvl1pPr>
            <a:lvl2pPr marL="914400" marR="0" lvl="1" indent="-381000" algn="l" rtl="0">
              <a:lnSpc>
                <a:spcPct val="90000"/>
              </a:lnSpc>
              <a:spcBef>
                <a:spcPts val="500"/>
              </a:spcBef>
              <a:spcAft>
                <a:spcPts val="0"/>
              </a:spcAft>
              <a:buClr>
                <a:srgbClr val="232F3E"/>
              </a:buClr>
              <a:buSzPts val="2400"/>
              <a:buFont typeface="Arial"/>
              <a:buChar char="•"/>
              <a:defRPr sz="2400" b="0" i="0" u="none" strike="noStrike" cap="none">
                <a:solidFill>
                  <a:srgbClr val="232F3E"/>
                </a:solidFill>
                <a:latin typeface="Arial"/>
                <a:ea typeface="Arial"/>
                <a:cs typeface="Arial"/>
                <a:sym typeface="Arial"/>
              </a:defRPr>
            </a:lvl2pPr>
            <a:lvl3pPr marL="1371600" marR="0" lvl="2" indent="-355600" algn="l" rtl="0">
              <a:lnSpc>
                <a:spcPct val="90000"/>
              </a:lnSpc>
              <a:spcBef>
                <a:spcPts val="500"/>
              </a:spcBef>
              <a:spcAft>
                <a:spcPts val="0"/>
              </a:spcAft>
              <a:buClr>
                <a:srgbClr val="232F3E"/>
              </a:buClr>
              <a:buSzPts val="2000"/>
              <a:buFont typeface="Arial"/>
              <a:buChar char="•"/>
              <a:defRPr sz="2000" b="0" i="0" u="none" strike="noStrike" cap="none">
                <a:solidFill>
                  <a:srgbClr val="232F3E"/>
                </a:solidFill>
                <a:latin typeface="Arial"/>
                <a:ea typeface="Arial"/>
                <a:cs typeface="Arial"/>
                <a:sym typeface="Arial"/>
              </a:defRPr>
            </a:lvl3pPr>
            <a:lvl4pPr marL="1828800" marR="0" lvl="3" indent="-342900" algn="l" rtl="0">
              <a:lnSpc>
                <a:spcPct val="90000"/>
              </a:lnSpc>
              <a:spcBef>
                <a:spcPts val="500"/>
              </a:spcBef>
              <a:spcAft>
                <a:spcPts val="0"/>
              </a:spcAft>
              <a:buClr>
                <a:srgbClr val="232F3E"/>
              </a:buClr>
              <a:buSzPts val="1800"/>
              <a:buFont typeface="Arial"/>
              <a:buChar char="•"/>
              <a:defRPr sz="1800" b="0" i="0" u="none" strike="noStrike" cap="none">
                <a:solidFill>
                  <a:srgbClr val="232F3E"/>
                </a:solidFill>
                <a:latin typeface="Arial"/>
                <a:ea typeface="Arial"/>
                <a:cs typeface="Arial"/>
                <a:sym typeface="Arial"/>
              </a:defRPr>
            </a:lvl4pPr>
            <a:lvl5pPr marL="2286000" marR="0" lvl="4" indent="-342900" algn="l" rtl="0">
              <a:lnSpc>
                <a:spcPct val="90000"/>
              </a:lnSpc>
              <a:spcBef>
                <a:spcPts val="500"/>
              </a:spcBef>
              <a:spcAft>
                <a:spcPts val="0"/>
              </a:spcAft>
              <a:buClr>
                <a:srgbClr val="232F3E"/>
              </a:buClr>
              <a:buSzPts val="1800"/>
              <a:buFont typeface="Arial"/>
              <a:buChar char="•"/>
              <a:defRPr sz="1800" b="0" i="0" u="none" strike="noStrike" cap="none">
                <a:solidFill>
                  <a:srgbClr val="232F3E"/>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ctrTitle"/>
          </p:nvPr>
        </p:nvSpPr>
        <p:spPr>
          <a:xfrm>
            <a:off x="5436732" y="2688719"/>
            <a:ext cx="6609493" cy="83449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Arial"/>
              <a:buNone/>
            </a:pPr>
            <a:r>
              <a:rPr lang="en-US"/>
              <a:t>Project 1 – Designing a Cloud Solution</a:t>
            </a:r>
            <a:endParaRPr/>
          </a:p>
        </p:txBody>
      </p:sp>
      <p:sp>
        <p:nvSpPr>
          <p:cNvPr id="73" name="Google Shape;73;p10"/>
          <p:cNvSpPr txBox="1">
            <a:spLocks noGrp="1"/>
          </p:cNvSpPr>
          <p:nvPr>
            <p:ph type="subTitle" idx="1"/>
          </p:nvPr>
        </p:nvSpPr>
        <p:spPr>
          <a:xfrm>
            <a:off x="5436733" y="3523215"/>
            <a:ext cx="6056582" cy="41857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i="1"/>
              <a:t>A Medical Company </a:t>
            </a:r>
            <a:r>
              <a:rPr lang="en-US"/>
              <a:t>Startup</a:t>
            </a:r>
            <a:endParaRPr/>
          </a:p>
        </p:txBody>
      </p:sp>
      <p:sp>
        <p:nvSpPr>
          <p:cNvPr id="74" name="Google Shape;74;p10"/>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900" b="0" i="0" u="none" strike="noStrike" cap="none">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662610" y="2770243"/>
            <a:ext cx="7989022"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Arial"/>
              <a:buNone/>
            </a:pPr>
            <a:r>
              <a:rPr lang="en-US"/>
              <a:t>Customer Meeting Role Play</a:t>
            </a:r>
            <a:endParaRPr/>
          </a:p>
        </p:txBody>
      </p:sp>
      <p:sp>
        <p:nvSpPr>
          <p:cNvPr id="173" name="Google Shape;173;p19"/>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Directions</a:t>
            </a:r>
            <a:endParaRPr/>
          </a:p>
        </p:txBody>
      </p:sp>
      <p:sp>
        <p:nvSpPr>
          <p:cNvPr id="179" name="Google Shape;179;p20"/>
          <p:cNvSpPr txBox="1">
            <a:spLocks noGrp="1"/>
          </p:cNvSpPr>
          <p:nvPr>
            <p:ph type="body" idx="1"/>
          </p:nvPr>
        </p:nvSpPr>
        <p:spPr>
          <a:xfrm>
            <a:off x="238539" y="1440305"/>
            <a:ext cx="11352570" cy="4913308"/>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600"/>
              <a:buFont typeface="Calibri"/>
              <a:buAutoNum type="arabicPeriod"/>
            </a:pPr>
            <a:r>
              <a:rPr lang="en-US" sz="2600"/>
              <a:t>Create groups of 4-6 students, and give a different role play prompt to each group.</a:t>
            </a:r>
            <a:endParaRPr/>
          </a:p>
          <a:p>
            <a:pPr marL="514350" lvl="0" indent="-514350" algn="l" rtl="0">
              <a:lnSpc>
                <a:spcPct val="90000"/>
              </a:lnSpc>
              <a:spcBef>
                <a:spcPts val="1000"/>
              </a:spcBef>
              <a:spcAft>
                <a:spcPts val="0"/>
              </a:spcAft>
              <a:buClr>
                <a:schemeClr val="dk1"/>
              </a:buClr>
              <a:buSzPts val="2600"/>
              <a:buFont typeface="Calibri"/>
              <a:buAutoNum type="arabicPeriod"/>
            </a:pPr>
            <a:r>
              <a:rPr lang="en-US" sz="2600"/>
              <a:t>Give each group 10 minutes to discuss the question and any potential explanations, based on their resources and notes.</a:t>
            </a:r>
            <a:endParaRPr/>
          </a:p>
          <a:p>
            <a:pPr marL="514350" lvl="0" indent="-514350" algn="l" rtl="0">
              <a:lnSpc>
                <a:spcPct val="90000"/>
              </a:lnSpc>
              <a:spcBef>
                <a:spcPts val="1000"/>
              </a:spcBef>
              <a:spcAft>
                <a:spcPts val="0"/>
              </a:spcAft>
              <a:buClr>
                <a:schemeClr val="dk1"/>
              </a:buClr>
              <a:buSzPts val="2600"/>
              <a:buFont typeface="Calibri"/>
              <a:buAutoNum type="arabicPeriod"/>
            </a:pPr>
            <a:r>
              <a:rPr lang="en-US" sz="2600"/>
              <a:t>Two students from each group will then “role-play” the question-and-answer session for the class.</a:t>
            </a:r>
            <a:endParaRPr/>
          </a:p>
          <a:p>
            <a:pPr marL="514350" lvl="0" indent="-514350" algn="l" rtl="0">
              <a:lnSpc>
                <a:spcPct val="90000"/>
              </a:lnSpc>
              <a:spcBef>
                <a:spcPts val="1000"/>
              </a:spcBef>
              <a:spcAft>
                <a:spcPts val="0"/>
              </a:spcAft>
              <a:buClr>
                <a:schemeClr val="dk1"/>
              </a:buClr>
              <a:buSzPts val="2600"/>
              <a:buFont typeface="Calibri"/>
              <a:buAutoNum type="arabicPeriod"/>
            </a:pPr>
            <a:r>
              <a:rPr lang="en-US" sz="2600"/>
              <a:t>This activity provides each group with the opportunity to “teach” the class about their explanations in response to the prompt, and the approach they took to explain their ideas to the customer.</a:t>
            </a:r>
            <a:endParaRPr/>
          </a:p>
          <a:p>
            <a:pPr marL="514350" lvl="0" indent="-514350" algn="l" rtl="0">
              <a:lnSpc>
                <a:spcPct val="90000"/>
              </a:lnSpc>
              <a:spcBef>
                <a:spcPts val="1000"/>
              </a:spcBef>
              <a:spcAft>
                <a:spcPts val="0"/>
              </a:spcAft>
              <a:buClr>
                <a:schemeClr val="dk1"/>
              </a:buClr>
              <a:buSzPts val="2600"/>
              <a:buFont typeface="Calibri"/>
              <a:buAutoNum type="arabicPeriod"/>
            </a:pPr>
            <a:r>
              <a:rPr lang="en-US" sz="2600"/>
              <a:t>The class will collectively provide feedback.</a:t>
            </a:r>
            <a:endParaRPr/>
          </a:p>
          <a:p>
            <a:pPr marL="514350" lvl="0" indent="-514350" algn="l" rtl="0">
              <a:lnSpc>
                <a:spcPct val="90000"/>
              </a:lnSpc>
              <a:spcBef>
                <a:spcPts val="1000"/>
              </a:spcBef>
              <a:spcAft>
                <a:spcPts val="0"/>
              </a:spcAft>
              <a:buClr>
                <a:schemeClr val="dk1"/>
              </a:buClr>
              <a:buSzPts val="2600"/>
              <a:buFont typeface="Calibri"/>
              <a:buAutoNum type="arabicPeriod"/>
            </a:pPr>
            <a:r>
              <a:rPr lang="en-US" sz="2600"/>
              <a:t>The instructor will resolve misconceptions or highlight focus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p:nvPr/>
        </p:nvSpPr>
        <p:spPr>
          <a:xfrm>
            <a:off x="1143000" y="3090447"/>
            <a:ext cx="9906000"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000000"/>
                </a:solidFill>
                <a:latin typeface="Arial"/>
                <a:ea typeface="Arial"/>
                <a:cs typeface="Arial"/>
                <a:sym typeface="Arial"/>
              </a:rPr>
              <a:t>Questions?</a:t>
            </a:r>
            <a:endParaRPr sz="7200" b="1" i="0" u="sng"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238539" y="263527"/>
            <a:ext cx="11115261" cy="77946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5760"/>
              <a:buFont typeface="Arial"/>
              <a:buNone/>
            </a:pPr>
            <a:r>
              <a:rPr lang="en-US" sz="5760" b="0" i="0" u="none" strike="noStrike" cap="none">
                <a:solidFill>
                  <a:schemeClr val="lt1"/>
                </a:solidFill>
                <a:latin typeface="Arial"/>
                <a:ea typeface="Arial"/>
                <a:cs typeface="Arial"/>
                <a:sym typeface="Arial"/>
              </a:rPr>
              <a:t>Role Play Group #1</a:t>
            </a:r>
            <a:endParaRPr sz="5760" b="0" i="0" u="none" strike="noStrike" cap="none">
              <a:solidFill>
                <a:schemeClr val="lt1"/>
              </a:solidFill>
              <a:latin typeface="Arial"/>
              <a:ea typeface="Arial"/>
              <a:cs typeface="Arial"/>
              <a:sym typeface="Arial"/>
            </a:endParaRPr>
          </a:p>
        </p:txBody>
      </p:sp>
      <p:sp>
        <p:nvSpPr>
          <p:cNvPr id="191" name="Google Shape;191;p22"/>
          <p:cNvSpPr txBox="1">
            <a:spLocks noGrp="1"/>
          </p:cNvSpPr>
          <p:nvPr>
            <p:ph type="body" idx="4294967295"/>
          </p:nvPr>
        </p:nvSpPr>
        <p:spPr>
          <a:xfrm>
            <a:off x="6138864" y="4316214"/>
            <a:ext cx="5214937" cy="1519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marL="228600" lvl="0" indent="-25400" algn="ctr" rtl="0">
              <a:lnSpc>
                <a:spcPct val="100000"/>
              </a:lnSpc>
              <a:spcBef>
                <a:spcPts val="1200"/>
              </a:spcBef>
              <a:spcAft>
                <a:spcPts val="0"/>
              </a:spcAft>
              <a:buClr>
                <a:srgbClr val="232F3E"/>
              </a:buClr>
              <a:buSzPts val="3200"/>
              <a:buNone/>
            </a:pPr>
            <a:endParaRPr sz="3200"/>
          </a:p>
        </p:txBody>
      </p:sp>
      <p:sp>
        <p:nvSpPr>
          <p:cNvPr id="192" name="Google Shape;192;p22"/>
          <p:cNvSpPr/>
          <p:nvPr/>
        </p:nvSpPr>
        <p:spPr>
          <a:xfrm>
            <a:off x="649135" y="1545235"/>
            <a:ext cx="6327928" cy="258532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8931D"/>
              </a:buClr>
              <a:buSzPts val="2800"/>
              <a:buFont typeface="Arial"/>
              <a:buNone/>
            </a:pPr>
            <a:r>
              <a:rPr lang="en-US" sz="2800" b="0" i="0" u="none" strike="noStrike" cap="none">
                <a:solidFill>
                  <a:srgbClr val="F8931D"/>
                </a:solidFill>
                <a:latin typeface="Arial"/>
                <a:ea typeface="Arial"/>
                <a:cs typeface="Arial"/>
                <a:sym typeface="Arial"/>
              </a:rPr>
              <a:t>A customer asks:</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a:p>
            <a:pPr marL="0" marR="0" lvl="0" indent="0" algn="l" rtl="0">
              <a:spcBef>
                <a:spcPts val="0"/>
              </a:spcBef>
              <a:spcAft>
                <a:spcPts val="0"/>
              </a:spcAft>
              <a:buNone/>
            </a:pPr>
            <a:r>
              <a:rPr lang="en-US" sz="2800" i="1">
                <a:solidFill>
                  <a:srgbClr val="F8931D"/>
                </a:solidFill>
                <a:latin typeface="Arial"/>
                <a:ea typeface="Arial"/>
                <a:cs typeface="Arial"/>
                <a:sym typeface="Arial"/>
              </a:rPr>
              <a:t>What is high availability?</a:t>
            </a:r>
            <a:endParaRPr sz="2800">
              <a:solidFill>
                <a:srgbClr val="F893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endParaRPr sz="2800" b="0" i="1" u="none" strike="noStrike" cap="none">
              <a:solidFill>
                <a:srgbClr val="F8931D"/>
              </a:solidFill>
              <a:latin typeface="Arial"/>
              <a:ea typeface="Arial"/>
              <a:cs typeface="Arial"/>
              <a:sym typeface="Arial"/>
            </a:endParaRPr>
          </a:p>
          <a:p>
            <a:pPr marL="0" marR="0" lvl="0" indent="0" algn="l" rtl="0">
              <a:lnSpc>
                <a:spcPct val="100000"/>
              </a:lnSpc>
              <a:spcBef>
                <a:spcPts val="0"/>
              </a:spcBef>
              <a:spcAft>
                <a:spcPts val="0"/>
              </a:spcAft>
              <a:buClr>
                <a:srgbClr val="F8931D"/>
              </a:buClr>
              <a:buSzPts val="2800"/>
              <a:buFont typeface="Arial"/>
              <a:buNone/>
            </a:pPr>
            <a:r>
              <a:rPr lang="en-US" sz="2800" b="0" i="1" u="none" strike="noStrike" cap="none">
                <a:solidFill>
                  <a:srgbClr val="F8931D"/>
                </a:solidFill>
                <a:latin typeface="Arial"/>
                <a:ea typeface="Arial"/>
                <a:cs typeface="Arial"/>
                <a:sym typeface="Arial"/>
              </a:rPr>
              <a:t>Why do I need to worry about </a:t>
            </a:r>
            <a:r>
              <a:rPr lang="en-US" sz="2800" i="1">
                <a:solidFill>
                  <a:srgbClr val="F8931D"/>
                </a:solidFill>
                <a:latin typeface="Arial"/>
                <a:ea typeface="Arial"/>
                <a:cs typeface="Arial"/>
                <a:sym typeface="Arial"/>
              </a:rPr>
              <a:t>high availability? I have a disaster recovery plan.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238539" y="263527"/>
            <a:ext cx="11115261" cy="77946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5760"/>
              <a:buFont typeface="Arial"/>
              <a:buNone/>
            </a:pPr>
            <a:r>
              <a:rPr lang="en-US" sz="5760" b="0" i="0" u="none" strike="noStrike" cap="none">
                <a:solidFill>
                  <a:schemeClr val="lt1"/>
                </a:solidFill>
                <a:latin typeface="Arial"/>
                <a:ea typeface="Arial"/>
                <a:cs typeface="Arial"/>
                <a:sym typeface="Arial"/>
              </a:rPr>
              <a:t>Role Play Group #2</a:t>
            </a:r>
            <a:endParaRPr sz="5760" b="0" i="0" u="none" strike="noStrike" cap="none">
              <a:solidFill>
                <a:schemeClr val="lt1"/>
              </a:solidFill>
              <a:latin typeface="Arial"/>
              <a:ea typeface="Arial"/>
              <a:cs typeface="Arial"/>
              <a:sym typeface="Arial"/>
            </a:endParaRPr>
          </a:p>
        </p:txBody>
      </p:sp>
      <p:sp>
        <p:nvSpPr>
          <p:cNvPr id="199" name="Google Shape;199;p23"/>
          <p:cNvSpPr txBox="1">
            <a:spLocks noGrp="1"/>
          </p:cNvSpPr>
          <p:nvPr>
            <p:ph type="body" idx="4294967295"/>
          </p:nvPr>
        </p:nvSpPr>
        <p:spPr>
          <a:xfrm>
            <a:off x="6138864" y="4316214"/>
            <a:ext cx="5214937" cy="1519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marL="228600" lvl="0" indent="-25400" algn="ctr" rtl="0">
              <a:lnSpc>
                <a:spcPct val="100000"/>
              </a:lnSpc>
              <a:spcBef>
                <a:spcPts val="1200"/>
              </a:spcBef>
              <a:spcAft>
                <a:spcPts val="0"/>
              </a:spcAft>
              <a:buClr>
                <a:srgbClr val="232F3E"/>
              </a:buClr>
              <a:buSzPts val="3200"/>
              <a:buNone/>
            </a:pPr>
            <a:endParaRPr sz="3200"/>
          </a:p>
        </p:txBody>
      </p:sp>
      <p:sp>
        <p:nvSpPr>
          <p:cNvPr id="200" name="Google Shape;200;p23"/>
          <p:cNvSpPr/>
          <p:nvPr/>
        </p:nvSpPr>
        <p:spPr>
          <a:xfrm>
            <a:off x="649133" y="1545235"/>
            <a:ext cx="8294841" cy="258532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8931D"/>
              </a:buClr>
              <a:buSzPts val="2800"/>
              <a:buFont typeface="Arial"/>
              <a:buNone/>
            </a:pPr>
            <a:r>
              <a:rPr lang="en-US" sz="2800" b="0" i="0" u="none" strike="noStrike" cap="none">
                <a:solidFill>
                  <a:srgbClr val="F8931D"/>
                </a:solidFill>
                <a:latin typeface="Arial"/>
                <a:ea typeface="Arial"/>
                <a:cs typeface="Arial"/>
                <a:sym typeface="Arial"/>
              </a:rPr>
              <a:t>A customer asks (the customer is located in New York):</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a:p>
            <a:pPr marL="0" marR="0" lvl="0" indent="0" algn="l" rtl="0">
              <a:spcBef>
                <a:spcPts val="0"/>
              </a:spcBef>
              <a:spcAft>
                <a:spcPts val="0"/>
              </a:spcAft>
              <a:buNone/>
            </a:pPr>
            <a:r>
              <a:rPr lang="en-US" sz="2800" i="1">
                <a:solidFill>
                  <a:srgbClr val="F8931D"/>
                </a:solidFill>
                <a:latin typeface="Arial"/>
                <a:ea typeface="Arial"/>
                <a:cs typeface="Arial"/>
                <a:sym typeface="Arial"/>
              </a:rPr>
              <a:t>Our customers have asked us if our application is highly available. So, if all of our resources are in the cloud in one Availability Zone in the US  West (Oregon), can we tell our customers that we are highly available?</a:t>
            </a:r>
            <a:endParaRPr sz="2800">
              <a:solidFill>
                <a:srgbClr val="F8931D"/>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238539" y="263527"/>
            <a:ext cx="11115261" cy="77946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5760"/>
              <a:buFont typeface="Arial"/>
              <a:buNone/>
            </a:pPr>
            <a:r>
              <a:rPr lang="en-US" sz="5760" b="0" i="0" u="none" strike="noStrike" cap="none">
                <a:solidFill>
                  <a:schemeClr val="lt1"/>
                </a:solidFill>
                <a:latin typeface="Arial"/>
                <a:ea typeface="Arial"/>
                <a:cs typeface="Arial"/>
                <a:sym typeface="Arial"/>
              </a:rPr>
              <a:t>Role Play Group #3</a:t>
            </a:r>
            <a:endParaRPr sz="5760" b="0" i="0" u="none" strike="noStrike" cap="none">
              <a:solidFill>
                <a:schemeClr val="lt1"/>
              </a:solidFill>
              <a:latin typeface="Arial"/>
              <a:ea typeface="Arial"/>
              <a:cs typeface="Arial"/>
              <a:sym typeface="Arial"/>
            </a:endParaRPr>
          </a:p>
        </p:txBody>
      </p:sp>
      <p:sp>
        <p:nvSpPr>
          <p:cNvPr id="207" name="Google Shape;207;p24"/>
          <p:cNvSpPr txBox="1">
            <a:spLocks noGrp="1"/>
          </p:cNvSpPr>
          <p:nvPr>
            <p:ph type="body" idx="4294967295"/>
          </p:nvPr>
        </p:nvSpPr>
        <p:spPr>
          <a:xfrm>
            <a:off x="6138864" y="4201914"/>
            <a:ext cx="5214937" cy="1519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548135"/>
              </a:buClr>
              <a:buSzPts val="3200"/>
              <a:buNone/>
            </a:pPr>
            <a:r>
              <a:rPr lang="en-US" sz="3200">
                <a:solidFill>
                  <a:srgbClr val="548135"/>
                </a:solidFill>
                <a:latin typeface="Arial"/>
                <a:ea typeface="Arial"/>
                <a:cs typeface="Arial"/>
                <a:sym typeface="Arial"/>
              </a:rPr>
              <a:t>How would you explain this concept to the customer for THEIR understanding?</a:t>
            </a:r>
            <a:endParaRPr/>
          </a:p>
          <a:p>
            <a:pPr marL="228600" lvl="0" indent="-25400" algn="ctr" rtl="0">
              <a:lnSpc>
                <a:spcPct val="100000"/>
              </a:lnSpc>
              <a:spcBef>
                <a:spcPts val="1200"/>
              </a:spcBef>
              <a:spcAft>
                <a:spcPts val="0"/>
              </a:spcAft>
              <a:buClr>
                <a:srgbClr val="232F3E"/>
              </a:buClr>
              <a:buSzPts val="3200"/>
              <a:buNone/>
            </a:pPr>
            <a:endParaRPr sz="3200"/>
          </a:p>
        </p:txBody>
      </p:sp>
      <p:sp>
        <p:nvSpPr>
          <p:cNvPr id="208" name="Google Shape;208;p24"/>
          <p:cNvSpPr/>
          <p:nvPr/>
        </p:nvSpPr>
        <p:spPr>
          <a:xfrm>
            <a:off x="649135" y="1545235"/>
            <a:ext cx="6327928" cy="21544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8931D"/>
              </a:buClr>
              <a:buSzPts val="2800"/>
              <a:buFont typeface="Arial"/>
              <a:buNone/>
            </a:pPr>
            <a:r>
              <a:rPr lang="en-US" sz="2800" b="0" i="0" u="none" strike="noStrike" cap="none">
                <a:solidFill>
                  <a:srgbClr val="F8931D"/>
                </a:solidFill>
                <a:latin typeface="Arial"/>
                <a:ea typeface="Arial"/>
                <a:cs typeface="Arial"/>
                <a:sym typeface="Arial"/>
              </a:rPr>
              <a:t>A customer asks:</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a:p>
            <a:pPr marL="0" marR="0" lvl="0" indent="0" algn="l" rtl="0">
              <a:lnSpc>
                <a:spcPct val="100000"/>
              </a:lnSpc>
              <a:spcBef>
                <a:spcPts val="0"/>
              </a:spcBef>
              <a:spcAft>
                <a:spcPts val="0"/>
              </a:spcAft>
              <a:buClr>
                <a:srgbClr val="F8931D"/>
              </a:buClr>
              <a:buSzPts val="2800"/>
              <a:buFont typeface="Arial"/>
              <a:buNone/>
            </a:pPr>
            <a:r>
              <a:rPr lang="en-US" sz="2800" b="0" i="1" u="none" strike="noStrike" cap="none">
                <a:solidFill>
                  <a:srgbClr val="F8931D"/>
                </a:solidFill>
                <a:latin typeface="Arial"/>
                <a:ea typeface="Arial"/>
                <a:cs typeface="Arial"/>
                <a:sym typeface="Arial"/>
              </a:rPr>
              <a:t>What is the difference between load balancing and elasticity</a:t>
            </a:r>
            <a:r>
              <a:rPr lang="en-US" sz="2800" i="1">
                <a:solidFill>
                  <a:srgbClr val="F8931D"/>
                </a:solidFill>
                <a:latin typeface="Arial"/>
                <a:ea typeface="Arial"/>
                <a:cs typeface="Arial"/>
                <a:sym typeface="Arial"/>
              </a:rPr>
              <a:t>?</a:t>
            </a:r>
            <a:endParaRPr sz="2800" b="1" i="1" u="none" strike="noStrike" cap="none">
              <a:solidFill>
                <a:srgbClr val="F8931D"/>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238539" y="263527"/>
            <a:ext cx="11115261" cy="77946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5760"/>
              <a:buFont typeface="Arial"/>
              <a:buNone/>
            </a:pPr>
            <a:r>
              <a:rPr lang="en-US" sz="5760" b="0" i="0" u="none" strike="noStrike" cap="none">
                <a:solidFill>
                  <a:schemeClr val="lt1"/>
                </a:solidFill>
                <a:latin typeface="Arial"/>
                <a:ea typeface="Arial"/>
                <a:cs typeface="Arial"/>
                <a:sym typeface="Arial"/>
              </a:rPr>
              <a:t>Role Play Group #4</a:t>
            </a:r>
            <a:endParaRPr sz="5760" b="0" i="0" u="none" strike="noStrike" cap="none">
              <a:solidFill>
                <a:schemeClr val="lt1"/>
              </a:solidFill>
              <a:latin typeface="Arial"/>
              <a:ea typeface="Arial"/>
              <a:cs typeface="Arial"/>
              <a:sym typeface="Arial"/>
            </a:endParaRPr>
          </a:p>
        </p:txBody>
      </p:sp>
      <p:sp>
        <p:nvSpPr>
          <p:cNvPr id="215" name="Google Shape;215;p25"/>
          <p:cNvSpPr/>
          <p:nvPr/>
        </p:nvSpPr>
        <p:spPr>
          <a:xfrm>
            <a:off x="649135" y="1593998"/>
            <a:ext cx="7923365" cy="21544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8931D"/>
              </a:buClr>
              <a:buSzPts val="2800"/>
              <a:buFont typeface="Arial"/>
              <a:buNone/>
            </a:pPr>
            <a:r>
              <a:rPr lang="en-US" sz="2800" b="0" i="0" u="none" strike="noStrike" cap="none">
                <a:solidFill>
                  <a:srgbClr val="F8931D"/>
                </a:solidFill>
                <a:latin typeface="Arial"/>
                <a:ea typeface="Arial"/>
                <a:cs typeface="Arial"/>
                <a:sym typeface="Arial"/>
              </a:rPr>
              <a:t>A customer asks:</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a:p>
            <a:pPr marL="0" marR="0" lvl="0" indent="0" algn="l" rtl="0">
              <a:spcBef>
                <a:spcPts val="0"/>
              </a:spcBef>
              <a:spcAft>
                <a:spcPts val="0"/>
              </a:spcAft>
              <a:buNone/>
            </a:pPr>
            <a:r>
              <a:rPr lang="en-US" sz="2800" b="0" i="1" u="none" strike="noStrike" cap="none">
                <a:solidFill>
                  <a:srgbClr val="F8931D"/>
                </a:solidFill>
                <a:latin typeface="Arial"/>
                <a:ea typeface="Arial"/>
                <a:cs typeface="Arial"/>
                <a:sym typeface="Arial"/>
              </a:rPr>
              <a:t>The</a:t>
            </a:r>
            <a:r>
              <a:rPr lang="en-US" sz="2800" i="1">
                <a:solidFill>
                  <a:srgbClr val="F8931D"/>
                </a:solidFill>
                <a:latin typeface="Arial"/>
                <a:ea typeface="Arial"/>
                <a:cs typeface="Arial"/>
                <a:sym typeface="Arial"/>
              </a:rPr>
              <a:t> system will store a lot of sensitive personal information. We need to make sure that we can strictly control access.  How do we do that?</a:t>
            </a:r>
            <a:endParaRPr sz="2800" b="0" i="0" u="none" strike="noStrike" cap="none">
              <a:solidFill>
                <a:srgbClr val="F8931D"/>
              </a:solidFill>
              <a:latin typeface="Arial"/>
              <a:ea typeface="Arial"/>
              <a:cs typeface="Arial"/>
              <a:sym typeface="Arial"/>
            </a:endParaRPr>
          </a:p>
        </p:txBody>
      </p:sp>
      <p:sp>
        <p:nvSpPr>
          <p:cNvPr id="216" name="Google Shape;216;p25"/>
          <p:cNvSpPr txBox="1"/>
          <p:nvPr/>
        </p:nvSpPr>
        <p:spPr>
          <a:xfrm>
            <a:off x="6138864" y="4201914"/>
            <a:ext cx="5214937" cy="1519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48135"/>
              </a:buClr>
              <a:buSzPts val="3200"/>
              <a:buFont typeface="Arial"/>
              <a:buNone/>
            </a:pPr>
            <a:r>
              <a:rPr lang="en-US" sz="3200">
                <a:solidFill>
                  <a:srgbClr val="548135"/>
                </a:solidFill>
                <a:latin typeface="Arial"/>
                <a:ea typeface="Arial"/>
                <a:cs typeface="Arial"/>
                <a:sym typeface="Arial"/>
              </a:rPr>
              <a:t>How would you explain this concept to the customer for THEIR understanding?</a:t>
            </a:r>
            <a:endParaRPr/>
          </a:p>
          <a:p>
            <a:pPr marL="228600" marR="0" lvl="0" indent="-25400" algn="ctr" rtl="0">
              <a:lnSpc>
                <a:spcPct val="100000"/>
              </a:lnSpc>
              <a:spcBef>
                <a:spcPts val="120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238539" y="263527"/>
            <a:ext cx="11115261" cy="77946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5760"/>
              <a:buFont typeface="Arial"/>
              <a:buNone/>
            </a:pPr>
            <a:r>
              <a:rPr lang="en-US" sz="5760" b="0" i="0" u="none" strike="noStrike" cap="none">
                <a:solidFill>
                  <a:schemeClr val="lt1"/>
                </a:solidFill>
                <a:latin typeface="Arial"/>
                <a:ea typeface="Arial"/>
                <a:cs typeface="Arial"/>
                <a:sym typeface="Arial"/>
              </a:rPr>
              <a:t>Role Play Group #5</a:t>
            </a:r>
            <a:endParaRPr sz="5760" b="0" i="0" u="none" strike="noStrike" cap="none">
              <a:solidFill>
                <a:schemeClr val="lt1"/>
              </a:solidFill>
              <a:latin typeface="Arial"/>
              <a:ea typeface="Arial"/>
              <a:cs typeface="Arial"/>
              <a:sym typeface="Arial"/>
            </a:endParaRPr>
          </a:p>
        </p:txBody>
      </p:sp>
      <p:sp>
        <p:nvSpPr>
          <p:cNvPr id="223" name="Google Shape;223;p26"/>
          <p:cNvSpPr/>
          <p:nvPr/>
        </p:nvSpPr>
        <p:spPr>
          <a:xfrm>
            <a:off x="649135" y="1593998"/>
            <a:ext cx="6945465" cy="21544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8931D"/>
              </a:buClr>
              <a:buSzPts val="2800"/>
              <a:buFont typeface="Arial"/>
              <a:buNone/>
            </a:pPr>
            <a:r>
              <a:rPr lang="en-US" sz="2800" b="0" i="0" u="none" strike="noStrike" cap="none">
                <a:solidFill>
                  <a:srgbClr val="F8931D"/>
                </a:solidFill>
                <a:latin typeface="Arial"/>
                <a:ea typeface="Arial"/>
                <a:cs typeface="Arial"/>
                <a:sym typeface="Arial"/>
              </a:rPr>
              <a:t>A customer asks:</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rgbClr val="F8931D"/>
              </a:solidFill>
              <a:latin typeface="Arial"/>
              <a:ea typeface="Arial"/>
              <a:cs typeface="Arial"/>
              <a:sym typeface="Arial"/>
            </a:endParaRPr>
          </a:p>
          <a:p>
            <a:pPr marL="0" marR="0" lvl="0" indent="0" algn="l" rtl="0">
              <a:spcBef>
                <a:spcPts val="0"/>
              </a:spcBef>
              <a:spcAft>
                <a:spcPts val="0"/>
              </a:spcAft>
              <a:buNone/>
            </a:pPr>
            <a:r>
              <a:rPr lang="en-US" sz="2800" b="0" i="1" u="none" strike="noStrike" cap="none">
                <a:solidFill>
                  <a:srgbClr val="F8931D"/>
                </a:solidFill>
                <a:latin typeface="Arial"/>
                <a:ea typeface="Arial"/>
                <a:cs typeface="Arial"/>
                <a:sym typeface="Arial"/>
              </a:rPr>
              <a:t>Due to the nature of our application, we track all of the app related access.  How will we track all of the infrastructure access?</a:t>
            </a:r>
            <a:endParaRPr sz="2800" b="0" i="0" u="none" strike="noStrike" cap="none">
              <a:solidFill>
                <a:srgbClr val="F8931D"/>
              </a:solidFill>
              <a:latin typeface="Arial"/>
              <a:ea typeface="Arial"/>
              <a:cs typeface="Arial"/>
              <a:sym typeface="Arial"/>
            </a:endParaRPr>
          </a:p>
        </p:txBody>
      </p:sp>
      <p:sp>
        <p:nvSpPr>
          <p:cNvPr id="224" name="Google Shape;224;p26"/>
          <p:cNvSpPr txBox="1"/>
          <p:nvPr/>
        </p:nvSpPr>
        <p:spPr>
          <a:xfrm>
            <a:off x="6138864" y="4201914"/>
            <a:ext cx="5214937" cy="1519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48135"/>
              </a:buClr>
              <a:buSzPts val="3200"/>
              <a:buFont typeface="Arial"/>
              <a:buNone/>
            </a:pPr>
            <a:r>
              <a:rPr lang="en-US" sz="3200">
                <a:solidFill>
                  <a:srgbClr val="548135"/>
                </a:solidFill>
                <a:latin typeface="Arial"/>
                <a:ea typeface="Arial"/>
                <a:cs typeface="Arial"/>
                <a:sym typeface="Arial"/>
              </a:rPr>
              <a:t>How would you explain this concept to the customer for THEIR understanding?</a:t>
            </a:r>
            <a:endParaRPr/>
          </a:p>
          <a:p>
            <a:pPr marL="228600" marR="0" lvl="0" indent="-25400" algn="ctr" rtl="0">
              <a:lnSpc>
                <a:spcPct val="100000"/>
              </a:lnSpc>
              <a:spcBef>
                <a:spcPts val="120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662610" y="2770243"/>
            <a:ext cx="8367090" cy="9744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Arial"/>
              <a:buNone/>
            </a:pPr>
            <a:r>
              <a:rPr lang="en-US"/>
              <a:t>Customer Requirements and Solution Design Worksheets</a:t>
            </a:r>
            <a:endParaRPr/>
          </a:p>
        </p:txBody>
      </p:sp>
      <p:sp>
        <p:nvSpPr>
          <p:cNvPr id="231" name="Google Shape;231;p27"/>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sz="3600" i="1"/>
              <a:t>A Medical Company </a:t>
            </a:r>
            <a:r>
              <a:rPr lang="en-US" sz="3600"/>
              <a:t>Customer Requirements</a:t>
            </a:r>
            <a:endParaRPr/>
          </a:p>
        </p:txBody>
      </p:sp>
      <p:sp>
        <p:nvSpPr>
          <p:cNvPr id="238" name="Google Shape;238;p28"/>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39" name="Google Shape;239;p28"/>
          <p:cNvSpPr/>
          <p:nvPr/>
        </p:nvSpPr>
        <p:spPr>
          <a:xfrm>
            <a:off x="312425" y="1389153"/>
            <a:ext cx="5304604" cy="4924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b="1">
                <a:solidFill>
                  <a:srgbClr val="C55A11"/>
                </a:solidFill>
                <a:latin typeface="Arial"/>
                <a:ea typeface="Arial"/>
                <a:cs typeface="Arial"/>
                <a:sym typeface="Arial"/>
              </a:rPr>
              <a:t>The requirements include:</a:t>
            </a:r>
            <a:endParaRPr/>
          </a:p>
        </p:txBody>
      </p:sp>
      <p:sp>
        <p:nvSpPr>
          <p:cNvPr id="240" name="Google Shape;240;p28"/>
          <p:cNvSpPr txBox="1">
            <a:spLocks noGrp="1"/>
          </p:cNvSpPr>
          <p:nvPr>
            <p:ph type="body" idx="1"/>
          </p:nvPr>
        </p:nvSpPr>
        <p:spPr>
          <a:xfrm>
            <a:off x="419100" y="1889446"/>
            <a:ext cx="11346180" cy="4510447"/>
          </a:xfrm>
          <a:prstGeom prst="rect">
            <a:avLst/>
          </a:prstGeom>
          <a:solidFill>
            <a:schemeClr val="lt1">
              <a:alpha val="80000"/>
            </a:schemeClr>
          </a:solidFill>
          <a:ln>
            <a:noFill/>
          </a:ln>
        </p:spPr>
        <p:txBody>
          <a:bodyPr spcFirstLastPara="1" wrap="square" lIns="91425" tIns="45700" rIns="91425" bIns="45700" anchor="t" anchorCtr="0">
            <a:noAutofit/>
          </a:bodyPr>
          <a:lstStyle/>
          <a:p>
            <a:pPr marL="457200" lvl="1" indent="-457200" algn="l" rtl="0">
              <a:lnSpc>
                <a:spcPct val="110000"/>
              </a:lnSpc>
              <a:spcBef>
                <a:spcPts val="0"/>
              </a:spcBef>
              <a:spcAft>
                <a:spcPts val="0"/>
              </a:spcAft>
              <a:buClr>
                <a:schemeClr val="dk1"/>
              </a:buClr>
              <a:buSzPts val="2200"/>
              <a:buFont typeface="Calibri"/>
              <a:buAutoNum type="arabicPeriod"/>
            </a:pPr>
            <a:r>
              <a:rPr lang="en-US" sz="2200" b="1">
                <a:latin typeface="Arial"/>
                <a:ea typeface="Arial"/>
                <a:cs typeface="Arial"/>
                <a:sym typeface="Arial"/>
              </a:rPr>
              <a:t>Configuring </a:t>
            </a:r>
            <a:r>
              <a:rPr lang="en-US" sz="2200">
                <a:latin typeface="Arial"/>
                <a:ea typeface="Arial"/>
                <a:cs typeface="Arial"/>
                <a:sym typeface="Arial"/>
              </a:rPr>
              <a:t>access permissions to conform with AWS best practices.</a:t>
            </a:r>
            <a:endParaRPr sz="2200">
              <a:solidFill>
                <a:schemeClr val="dk1"/>
              </a:solidFill>
              <a:latin typeface="Arial"/>
              <a:ea typeface="Arial"/>
              <a:cs typeface="Arial"/>
              <a:sym typeface="Arial"/>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Building</a:t>
            </a:r>
            <a:r>
              <a:rPr lang="en-US" sz="2200">
                <a:latin typeface="Arial"/>
                <a:ea typeface="Arial"/>
                <a:cs typeface="Arial"/>
                <a:sym typeface="Arial"/>
              </a:rPr>
              <a:t> networks that conform to AWS best practices while providing all the necessary network services to the application in their different environments.</a:t>
            </a:r>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Building</a:t>
            </a:r>
            <a:r>
              <a:rPr lang="en-US" sz="2200">
                <a:latin typeface="Arial"/>
                <a:ea typeface="Arial"/>
                <a:cs typeface="Arial"/>
                <a:sym typeface="Arial"/>
              </a:rPr>
              <a:t> an architecture that matches the current architecture at the server hosting company and that can handle doubling the number of servers.</a:t>
            </a:r>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Securing</a:t>
            </a:r>
            <a:r>
              <a:rPr lang="en-US" sz="2200">
                <a:latin typeface="Arial"/>
                <a:ea typeface="Arial"/>
                <a:cs typeface="Arial"/>
                <a:sym typeface="Arial"/>
              </a:rPr>
              <a:t> all medical information, as medical information usually contains highly sensitive personally identifiable information (PII). </a:t>
            </a:r>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Utilizing</a:t>
            </a:r>
            <a:r>
              <a:rPr lang="en-US" sz="2200">
                <a:latin typeface="Arial"/>
                <a:ea typeface="Arial"/>
                <a:cs typeface="Arial"/>
                <a:sym typeface="Arial"/>
              </a:rPr>
              <a:t> load balancers for web tier and application tier that must support </a:t>
            </a:r>
            <a:r>
              <a:rPr lang="en-US" sz="2200" b="1">
                <a:latin typeface="Arial"/>
                <a:ea typeface="Arial"/>
                <a:cs typeface="Arial"/>
                <a:sym typeface="Arial"/>
              </a:rPr>
              <a:t>HTTP, HTTPS, TCP protocols</a:t>
            </a:r>
            <a:r>
              <a:rPr lang="en-US" sz="2200">
                <a:latin typeface="Arial"/>
                <a:ea typeface="Arial"/>
                <a:cs typeface="Arial"/>
                <a:sym typeface="Arial"/>
              </a:rPr>
              <a:t> </a:t>
            </a:r>
            <a:r>
              <a:rPr lang="en-US" sz="2200" b="1">
                <a:latin typeface="Arial"/>
                <a:ea typeface="Arial"/>
                <a:cs typeface="Arial"/>
                <a:sym typeface="Arial"/>
              </a:rPr>
              <a:t>plans to move their application into AWS.</a:t>
            </a:r>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Architecture </a:t>
            </a:r>
            <a:r>
              <a:rPr lang="en-US" sz="2200">
                <a:latin typeface="Arial"/>
                <a:ea typeface="Arial"/>
                <a:cs typeface="Arial"/>
                <a:sym typeface="Arial"/>
              </a:rPr>
              <a:t>should be resilient (built for business continuity).</a:t>
            </a:r>
            <a:endParaRPr/>
          </a:p>
          <a:p>
            <a:pPr marL="457200" lvl="1" indent="-457200" algn="l" rtl="0">
              <a:lnSpc>
                <a:spcPct val="110000"/>
              </a:lnSpc>
              <a:spcBef>
                <a:spcPts val="600"/>
              </a:spcBef>
              <a:spcAft>
                <a:spcPts val="0"/>
              </a:spcAft>
              <a:buClr>
                <a:schemeClr val="dk1"/>
              </a:buClr>
              <a:buSzPts val="2200"/>
              <a:buFont typeface="Calibri"/>
              <a:buAutoNum type="arabicPeriod"/>
            </a:pPr>
            <a:r>
              <a:rPr lang="en-US" sz="2200" b="1">
                <a:latin typeface="Arial"/>
                <a:ea typeface="Arial"/>
                <a:cs typeface="Arial"/>
                <a:sym typeface="Arial"/>
              </a:rPr>
              <a:t>Configuring</a:t>
            </a:r>
            <a:r>
              <a:rPr lang="en-US" sz="2200">
                <a:latin typeface="Arial"/>
                <a:ea typeface="Arial"/>
                <a:cs typeface="Arial"/>
                <a:sym typeface="Arial"/>
              </a:rPr>
              <a:t> auditing to track all user 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Project Objectives</a:t>
            </a:r>
            <a:endParaRPr/>
          </a:p>
        </p:txBody>
      </p:sp>
      <p:sp>
        <p:nvSpPr>
          <p:cNvPr id="81" name="Google Shape;81;p11"/>
          <p:cNvSpPr txBox="1">
            <a:spLocks noGrp="1"/>
          </p:cNvSpPr>
          <p:nvPr>
            <p:ph type="body" idx="1"/>
          </p:nvPr>
        </p:nvSpPr>
        <p:spPr>
          <a:xfrm>
            <a:off x="76816" y="924460"/>
            <a:ext cx="11276984" cy="4504314"/>
          </a:xfrm>
          <a:prstGeom prst="rect">
            <a:avLst/>
          </a:prstGeom>
          <a:noFill/>
          <a:ln>
            <a:noFill/>
          </a:ln>
        </p:spPr>
        <p:txBody>
          <a:bodyPr spcFirstLastPara="1" wrap="square" lIns="91425" tIns="45700" rIns="91425" bIns="45700" anchor="ctr" anchorCtr="0">
            <a:noAutofit/>
          </a:bodyPr>
          <a:lstStyle/>
          <a:p>
            <a:pPr marL="219075" lvl="1" indent="0" algn="l" rtl="0">
              <a:lnSpc>
                <a:spcPct val="150000"/>
              </a:lnSpc>
              <a:spcBef>
                <a:spcPts val="0"/>
              </a:spcBef>
              <a:spcAft>
                <a:spcPts val="0"/>
              </a:spcAft>
              <a:buClr>
                <a:schemeClr val="accent1"/>
              </a:buClr>
              <a:buSzPts val="2800"/>
              <a:buNone/>
            </a:pPr>
            <a:r>
              <a:rPr lang="en-US" sz="2800"/>
              <a:t>Upon completion of this project, you will be able to:</a:t>
            </a:r>
            <a:endParaRPr/>
          </a:p>
          <a:p>
            <a:pPr marL="682625" lvl="1" indent="-463550" algn="l" rtl="0">
              <a:lnSpc>
                <a:spcPct val="100000"/>
              </a:lnSpc>
              <a:spcBef>
                <a:spcPts val="600"/>
              </a:spcBef>
              <a:spcAft>
                <a:spcPts val="0"/>
              </a:spcAft>
              <a:buClr>
                <a:schemeClr val="accent1"/>
              </a:buClr>
              <a:buSzPts val="2800"/>
              <a:buChar char="•"/>
            </a:pPr>
            <a:r>
              <a:rPr lang="en-US" sz="2800"/>
              <a:t>Experience the communication challenges faced when attempting to apply technology as the solution to business problems.</a:t>
            </a:r>
            <a:endParaRPr/>
          </a:p>
          <a:p>
            <a:pPr marL="682625" lvl="1" indent="-463550" algn="l" rtl="0">
              <a:lnSpc>
                <a:spcPct val="100000"/>
              </a:lnSpc>
              <a:spcBef>
                <a:spcPts val="0"/>
              </a:spcBef>
              <a:spcAft>
                <a:spcPts val="0"/>
              </a:spcAft>
              <a:buClr>
                <a:schemeClr val="accent1"/>
              </a:buClr>
              <a:buSzPts val="2800"/>
              <a:buChar char="•"/>
            </a:pPr>
            <a:r>
              <a:rPr lang="en-US" sz="2800"/>
              <a:t>Translate customer requirements into a proposed technical solution.</a:t>
            </a:r>
            <a:endParaRPr/>
          </a:p>
          <a:p>
            <a:pPr marL="682625" lvl="1" indent="-463550" algn="l" rtl="0">
              <a:lnSpc>
                <a:spcPct val="100000"/>
              </a:lnSpc>
              <a:spcBef>
                <a:spcPts val="0"/>
              </a:spcBef>
              <a:spcAft>
                <a:spcPts val="0"/>
              </a:spcAft>
              <a:buClr>
                <a:schemeClr val="accent1"/>
              </a:buClr>
              <a:buSzPts val="2800"/>
              <a:buChar char="•"/>
            </a:pPr>
            <a:r>
              <a:rPr lang="en-US" sz="2800"/>
              <a:t>Present the proposed solution to the customer.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9"/>
          <p:cNvPicPr preferRelativeResize="0"/>
          <p:nvPr/>
        </p:nvPicPr>
        <p:blipFill rotWithShape="1">
          <a:blip r:embed="rId3">
            <a:alphaModFix/>
          </a:blip>
          <a:srcRect/>
          <a:stretch/>
        </p:blipFill>
        <p:spPr>
          <a:xfrm>
            <a:off x="6443546" y="2128083"/>
            <a:ext cx="4157472" cy="3960835"/>
          </a:xfrm>
          <a:prstGeom prst="rect">
            <a:avLst/>
          </a:prstGeom>
          <a:noFill/>
          <a:ln>
            <a:noFill/>
          </a:ln>
        </p:spPr>
      </p:pic>
      <p:sp>
        <p:nvSpPr>
          <p:cNvPr id="247" name="Google Shape;247;p29"/>
          <p:cNvSpPr txBox="1"/>
          <p:nvPr/>
        </p:nvSpPr>
        <p:spPr>
          <a:xfrm>
            <a:off x="5043948" y="1761424"/>
            <a:ext cx="6956668" cy="4529445"/>
          </a:xfrm>
          <a:prstGeom prst="rect">
            <a:avLst/>
          </a:prstGeom>
          <a:solidFill>
            <a:schemeClr val="lt1">
              <a:alpha val="69803"/>
            </a:schemeClr>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VPC: Virtual Private Connections</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EC2: For building the the required architecture</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RDS: Database Service</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S3: Storage </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Elastic Load Balancing: For distribution of traffic</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Key Management Services: Password Encryption Purposes</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Systems Manager: Management of User passwords</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Cloud Trail: Record Actions</a:t>
            </a:r>
            <a:endParaRPr/>
          </a:p>
        </p:txBody>
      </p:sp>
      <p:sp>
        <p:nvSpPr>
          <p:cNvPr id="248" name="Google Shape;248;p29"/>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49" name="Google Shape;249;p29"/>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Identify AWS Services </a:t>
            </a:r>
            <a:endParaRPr/>
          </a:p>
        </p:txBody>
      </p:sp>
      <p:sp>
        <p:nvSpPr>
          <p:cNvPr id="250" name="Google Shape;250;p29"/>
          <p:cNvSpPr txBox="1"/>
          <p:nvPr/>
        </p:nvSpPr>
        <p:spPr>
          <a:xfrm>
            <a:off x="390937" y="1990941"/>
            <a:ext cx="4535023"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Identify the</a:t>
            </a:r>
            <a:r>
              <a:rPr lang="en-US" sz="2800">
                <a:solidFill>
                  <a:srgbClr val="C00000"/>
                </a:solidFill>
                <a:latin typeface="Arial"/>
                <a:ea typeface="Arial"/>
                <a:cs typeface="Arial"/>
                <a:sym typeface="Arial"/>
              </a:rPr>
              <a:t> POTENTIAL </a:t>
            </a:r>
            <a:r>
              <a:rPr lang="en-US" sz="2800">
                <a:solidFill>
                  <a:schemeClr val="dk1"/>
                </a:solidFill>
                <a:latin typeface="Arial"/>
                <a:ea typeface="Arial"/>
                <a:cs typeface="Arial"/>
                <a:sym typeface="Arial"/>
              </a:rPr>
              <a:t>services needed and the purpose for each service that will be used to move </a:t>
            </a:r>
            <a:r>
              <a:rPr lang="en-US" sz="2800">
                <a:solidFill>
                  <a:srgbClr val="C55A11"/>
                </a:solidFill>
                <a:latin typeface="Arial"/>
                <a:ea typeface="Arial"/>
                <a:cs typeface="Arial"/>
                <a:sym typeface="Arial"/>
              </a:rPr>
              <a:t>A Medical Company’s </a:t>
            </a:r>
            <a:r>
              <a:rPr lang="en-US" sz="2800">
                <a:solidFill>
                  <a:schemeClr val="dk1"/>
                </a:solidFill>
                <a:latin typeface="Arial"/>
                <a:ea typeface="Arial"/>
                <a:cs typeface="Arial"/>
                <a:sym typeface="Arial"/>
              </a:rPr>
              <a:t>current environment to AWS.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sz="3600"/>
              <a:t>Detailed Requirements – User Authentication</a:t>
            </a:r>
            <a:endParaRPr/>
          </a:p>
        </p:txBody>
      </p:sp>
      <p:sp>
        <p:nvSpPr>
          <p:cNvPr id="257" name="Google Shape;257;p30"/>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258" name="Google Shape;258;p30"/>
          <p:cNvGrpSpPr/>
          <p:nvPr/>
        </p:nvGrpSpPr>
        <p:grpSpPr>
          <a:xfrm>
            <a:off x="100040" y="2797684"/>
            <a:ext cx="11649053" cy="2171814"/>
            <a:chOff x="100040" y="6377390"/>
            <a:chExt cx="11649053" cy="2171814"/>
          </a:xfrm>
        </p:grpSpPr>
        <p:grpSp>
          <p:nvGrpSpPr>
            <p:cNvPr id="259" name="Google Shape;259;p30"/>
            <p:cNvGrpSpPr/>
            <p:nvPr/>
          </p:nvGrpSpPr>
          <p:grpSpPr>
            <a:xfrm>
              <a:off x="100040" y="6377390"/>
              <a:ext cx="11649053" cy="2171813"/>
              <a:chOff x="2683882" y="5277456"/>
              <a:chExt cx="6991720" cy="1174906"/>
            </a:xfrm>
          </p:grpSpPr>
          <p:grpSp>
            <p:nvGrpSpPr>
              <p:cNvPr id="260" name="Google Shape;260;p30"/>
              <p:cNvGrpSpPr/>
              <p:nvPr/>
            </p:nvGrpSpPr>
            <p:grpSpPr>
              <a:xfrm>
                <a:off x="4010232" y="5664890"/>
                <a:ext cx="4339945" cy="0"/>
                <a:chOff x="5366763" y="5672764"/>
                <a:chExt cx="4339945" cy="0"/>
              </a:xfrm>
            </p:grpSpPr>
            <p:cxnSp>
              <p:nvCxnSpPr>
                <p:cNvPr id="261" name="Google Shape;261;p30"/>
                <p:cNvCxnSpPr/>
                <p:nvPr/>
              </p:nvCxnSpPr>
              <p:spPr>
                <a:xfrm>
                  <a:off x="8880231" y="5672764"/>
                  <a:ext cx="826477" cy="0"/>
                </a:xfrm>
                <a:prstGeom prst="straightConnector1">
                  <a:avLst/>
                </a:prstGeom>
                <a:noFill/>
                <a:ln w="127000" cap="flat" cmpd="sng">
                  <a:solidFill>
                    <a:srgbClr val="C55A11"/>
                  </a:solidFill>
                  <a:prstDash val="solid"/>
                  <a:miter lim="800000"/>
                  <a:headEnd type="none" w="sm" len="sm"/>
                  <a:tailEnd type="triangle" w="med" len="med"/>
                </a:ln>
              </p:spPr>
            </p:cxnSp>
            <p:cxnSp>
              <p:nvCxnSpPr>
                <p:cNvPr id="262" name="Google Shape;262;p30"/>
                <p:cNvCxnSpPr/>
                <p:nvPr/>
              </p:nvCxnSpPr>
              <p:spPr>
                <a:xfrm rot="10800000">
                  <a:off x="5366763" y="5672764"/>
                  <a:ext cx="856309" cy="0"/>
                </a:xfrm>
                <a:prstGeom prst="straightConnector1">
                  <a:avLst/>
                </a:prstGeom>
                <a:noFill/>
                <a:ln w="127000" cap="flat" cmpd="sng">
                  <a:solidFill>
                    <a:srgbClr val="C55A11"/>
                  </a:solidFill>
                  <a:prstDash val="solid"/>
                  <a:miter lim="800000"/>
                  <a:headEnd type="none" w="sm" len="sm"/>
                  <a:tailEnd type="triangle" w="med" len="med"/>
                </a:ln>
              </p:spPr>
            </p:cxnSp>
          </p:grpSp>
          <p:pic>
            <p:nvPicPr>
              <p:cNvPr id="263" name="Google Shape;263;p30"/>
              <p:cNvPicPr preferRelativeResize="0"/>
              <p:nvPr/>
            </p:nvPicPr>
            <p:blipFill rotWithShape="1">
              <a:blip r:embed="rId3">
                <a:alphaModFix/>
              </a:blip>
              <a:srcRect/>
              <a:stretch/>
            </p:blipFill>
            <p:spPr>
              <a:xfrm>
                <a:off x="3135419" y="5277456"/>
                <a:ext cx="761234" cy="789426"/>
              </a:xfrm>
              <a:prstGeom prst="rect">
                <a:avLst/>
              </a:prstGeom>
              <a:noFill/>
              <a:ln>
                <a:noFill/>
              </a:ln>
            </p:spPr>
          </p:pic>
          <p:pic>
            <p:nvPicPr>
              <p:cNvPr id="264" name="Google Shape;264;p30"/>
              <p:cNvPicPr preferRelativeResize="0"/>
              <p:nvPr/>
            </p:nvPicPr>
            <p:blipFill rotWithShape="1">
              <a:blip r:embed="rId3">
                <a:alphaModFix/>
              </a:blip>
              <a:srcRect/>
              <a:stretch/>
            </p:blipFill>
            <p:spPr>
              <a:xfrm>
                <a:off x="8482220" y="5277456"/>
                <a:ext cx="761234" cy="789426"/>
              </a:xfrm>
              <a:prstGeom prst="rect">
                <a:avLst/>
              </a:prstGeom>
              <a:noFill/>
              <a:ln>
                <a:noFill/>
              </a:ln>
            </p:spPr>
          </p:pic>
          <p:pic>
            <p:nvPicPr>
              <p:cNvPr id="265" name="Google Shape;265;p30" descr="Multimedia.png"/>
              <p:cNvPicPr preferRelativeResize="0"/>
              <p:nvPr/>
            </p:nvPicPr>
            <p:blipFill rotWithShape="1">
              <a:blip r:embed="rId4">
                <a:alphaModFix/>
              </a:blip>
              <a:srcRect/>
              <a:stretch/>
            </p:blipFill>
            <p:spPr>
              <a:xfrm>
                <a:off x="2683882" y="5528318"/>
                <a:ext cx="924044" cy="924044"/>
              </a:xfrm>
              <a:prstGeom prst="rect">
                <a:avLst/>
              </a:prstGeom>
              <a:noFill/>
              <a:ln>
                <a:noFill/>
              </a:ln>
            </p:spPr>
          </p:pic>
          <p:pic>
            <p:nvPicPr>
              <p:cNvPr id="266" name="Google Shape;266;p30" descr="Multimedia.png"/>
              <p:cNvPicPr preferRelativeResize="0"/>
              <p:nvPr/>
            </p:nvPicPr>
            <p:blipFill rotWithShape="1">
              <a:blip r:embed="rId4">
                <a:alphaModFix/>
              </a:blip>
              <a:srcRect/>
              <a:stretch/>
            </p:blipFill>
            <p:spPr>
              <a:xfrm>
                <a:off x="8751558" y="5528318"/>
                <a:ext cx="924044" cy="924044"/>
              </a:xfrm>
              <a:prstGeom prst="rect">
                <a:avLst/>
              </a:prstGeom>
              <a:noFill/>
              <a:ln>
                <a:noFill/>
              </a:ln>
            </p:spPr>
          </p:pic>
        </p:grpSp>
        <p:pic>
          <p:nvPicPr>
            <p:cNvPr id="267" name="Google Shape;267;p30"/>
            <p:cNvPicPr preferRelativeResize="0"/>
            <p:nvPr/>
          </p:nvPicPr>
          <p:blipFill rotWithShape="1">
            <a:blip r:embed="rId5">
              <a:alphaModFix/>
            </a:blip>
            <a:srcRect/>
            <a:stretch/>
          </p:blipFill>
          <p:spPr>
            <a:xfrm>
              <a:off x="4773864" y="6377390"/>
              <a:ext cx="2175714" cy="2145496"/>
            </a:xfrm>
            <a:prstGeom prst="rect">
              <a:avLst/>
            </a:prstGeom>
            <a:noFill/>
            <a:ln>
              <a:noFill/>
            </a:ln>
          </p:spPr>
        </p:pic>
      </p:grpSp>
      <p:sp>
        <p:nvSpPr>
          <p:cNvPr id="268" name="Google Shape;268;p30"/>
          <p:cNvSpPr/>
          <p:nvPr/>
        </p:nvSpPr>
        <p:spPr>
          <a:xfrm>
            <a:off x="6130927" y="1375212"/>
            <a:ext cx="5857875" cy="5016758"/>
          </a:xfrm>
          <a:prstGeom prst="rect">
            <a:avLst/>
          </a:prstGeom>
          <a:solidFill>
            <a:schemeClr val="lt1">
              <a:alpha val="84705"/>
            </a:schemeClr>
          </a:solidFill>
          <a:ln>
            <a:noFill/>
          </a:ln>
        </p:spPr>
        <p:txBody>
          <a:bodyPr spcFirstLastPara="1" wrap="square" lIns="91425" tIns="45700" rIns="91425" bIns="45700" anchor="t" anchorCtr="0">
            <a:noAutofit/>
          </a:bodyPr>
          <a:lstStyle/>
          <a:p>
            <a:pPr marL="456696" marR="0" lvl="1" indent="0" algn="l" rtl="0">
              <a:spcBef>
                <a:spcPts val="0"/>
              </a:spcBef>
              <a:spcAft>
                <a:spcPts val="0"/>
              </a:spcAft>
              <a:buNone/>
            </a:pPr>
            <a:r>
              <a:rPr lang="en-US" sz="2000" b="1" i="0" u="none" strike="noStrike" cap="none">
                <a:solidFill>
                  <a:srgbClr val="C55A11"/>
                </a:solidFill>
                <a:latin typeface="Arial"/>
                <a:ea typeface="Arial"/>
                <a:cs typeface="Arial"/>
                <a:sym typeface="Arial"/>
              </a:rPr>
              <a:t>All other users </a:t>
            </a:r>
            <a:r>
              <a:rPr lang="en-US" sz="2000" b="0" i="0" u="none" strike="noStrike" cap="none">
                <a:solidFill>
                  <a:schemeClr val="dk1"/>
                </a:solidFill>
                <a:latin typeface="Arial"/>
                <a:ea typeface="Arial"/>
                <a:cs typeface="Arial"/>
                <a:sym typeface="Arial"/>
              </a:rPr>
              <a:t>should only have AWS Management Console access, using a combination of user name and password.</a:t>
            </a:r>
            <a:endParaRPr/>
          </a:p>
          <a:p>
            <a:pPr marL="456696" marR="0" lvl="1" indent="0" algn="l" rtl="0">
              <a:spcBef>
                <a:spcPts val="1200"/>
              </a:spcBef>
              <a:spcAft>
                <a:spcPts val="0"/>
              </a:spcAft>
              <a:buNone/>
            </a:pPr>
            <a:r>
              <a:rPr lang="en-US" sz="2000" b="1" i="0" u="none" strike="noStrike" cap="none">
                <a:solidFill>
                  <a:srgbClr val="C55A11"/>
                </a:solidFill>
                <a:latin typeface="Arial"/>
                <a:ea typeface="Arial"/>
                <a:cs typeface="Arial"/>
                <a:sym typeface="Arial"/>
              </a:rPr>
              <a:t>Password Policy:</a:t>
            </a:r>
            <a:endParaRPr/>
          </a:p>
          <a:p>
            <a:pPr marL="1256295" marR="0" lvl="2" indent="-342900" algn="l" rtl="0">
              <a:spcBef>
                <a:spcPts val="1200"/>
              </a:spcBef>
              <a:spcAft>
                <a:spcPts val="0"/>
              </a:spcAft>
              <a:buClr>
                <a:srgbClr val="3F3F3F"/>
              </a:buClr>
              <a:buSzPts val="1800"/>
              <a:buFont typeface="Arial"/>
              <a:buChar char="•"/>
            </a:pPr>
            <a:r>
              <a:rPr lang="en-US" sz="1800" b="0" i="0" u="none" strike="noStrike" cap="none">
                <a:solidFill>
                  <a:srgbClr val="3F3F3F"/>
                </a:solidFill>
                <a:latin typeface="Arial"/>
                <a:ea typeface="Arial"/>
                <a:cs typeface="Arial"/>
                <a:sym typeface="Arial"/>
              </a:rPr>
              <a:t>A </a:t>
            </a:r>
            <a:r>
              <a:rPr lang="en-US" sz="1800" b="0" i="0" u="none" strike="noStrike" cap="none">
                <a:solidFill>
                  <a:schemeClr val="dk1"/>
                </a:solidFill>
                <a:latin typeface="Arial"/>
                <a:ea typeface="Arial"/>
                <a:cs typeface="Arial"/>
                <a:sym typeface="Arial"/>
              </a:rPr>
              <a:t>password with at least 8 characters, 1 uppercase and 1 lowercase letter, 1 number, and 1 special character</a:t>
            </a:r>
            <a:endParaRPr/>
          </a:p>
          <a:p>
            <a:pPr marL="1256295" marR="0" lvl="2" indent="-342900" algn="l" rtl="0">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Forced password change every 90 days</a:t>
            </a:r>
            <a:endParaRPr/>
          </a:p>
          <a:p>
            <a:pPr marL="1256295" marR="0" lvl="2" indent="-342900" algn="l" rtl="0">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No re-use of previous three passwords </a:t>
            </a:r>
            <a:endParaRPr/>
          </a:p>
          <a:p>
            <a:pPr marL="456696" marR="0" lvl="1" indent="0" algn="l" rtl="0">
              <a:spcBef>
                <a:spcPts val="1200"/>
              </a:spcBef>
              <a:spcAft>
                <a:spcPts val="0"/>
              </a:spcAft>
              <a:buNone/>
            </a:pPr>
            <a:endParaRPr sz="2000" b="1" i="0" u="none" strike="noStrike" cap="none">
              <a:solidFill>
                <a:srgbClr val="3F3F3F"/>
              </a:solidFill>
              <a:latin typeface="Arial"/>
              <a:ea typeface="Arial"/>
              <a:cs typeface="Arial"/>
              <a:sym typeface="Arial"/>
            </a:endParaRPr>
          </a:p>
          <a:p>
            <a:pPr marL="456696" marR="0" lvl="1" indent="0" algn="l" rtl="0">
              <a:spcBef>
                <a:spcPts val="1200"/>
              </a:spcBef>
              <a:spcAft>
                <a:spcPts val="0"/>
              </a:spcAft>
              <a:buNone/>
            </a:pPr>
            <a:r>
              <a:rPr lang="en-US" sz="2000" b="1" i="0" u="none" strike="noStrike" cap="none">
                <a:solidFill>
                  <a:srgbClr val="C55A11"/>
                </a:solidFill>
                <a:latin typeface="Arial"/>
                <a:ea typeface="Arial"/>
                <a:cs typeface="Arial"/>
                <a:sym typeface="Arial"/>
              </a:rPr>
              <a:t>The </a:t>
            </a:r>
            <a:r>
              <a:rPr lang="en-US" sz="2000" b="1" i="1" u="none" strike="noStrike" cap="none">
                <a:solidFill>
                  <a:srgbClr val="C55A11"/>
                </a:solidFill>
                <a:latin typeface="Arial"/>
                <a:ea typeface="Arial"/>
                <a:cs typeface="Arial"/>
                <a:sym typeface="Arial"/>
              </a:rPr>
              <a:t>A Medical Company </a:t>
            </a:r>
            <a:r>
              <a:rPr lang="en-US" sz="2000" b="1" i="0" u="none" strike="noStrike" cap="none">
                <a:solidFill>
                  <a:srgbClr val="C55A11"/>
                </a:solidFill>
                <a:latin typeface="Arial"/>
                <a:ea typeface="Arial"/>
                <a:cs typeface="Arial"/>
                <a:sym typeface="Arial"/>
              </a:rPr>
              <a:t>application must read and write to S3 buckets.</a:t>
            </a:r>
            <a:endParaRPr/>
          </a:p>
          <a:p>
            <a:pPr marL="456696" marR="0" lvl="1" indent="0" algn="l" rtl="0">
              <a:spcBef>
                <a:spcPts val="1200"/>
              </a:spcBef>
              <a:spcAft>
                <a:spcPts val="0"/>
              </a:spcAft>
              <a:buNone/>
            </a:pPr>
            <a:endParaRPr sz="2000" b="1" i="0" u="none" strike="noStrike" cap="none">
              <a:solidFill>
                <a:srgbClr val="C55A11"/>
              </a:solidFill>
              <a:latin typeface="Arial"/>
              <a:ea typeface="Arial"/>
              <a:cs typeface="Arial"/>
              <a:sym typeface="Arial"/>
            </a:endParaRPr>
          </a:p>
        </p:txBody>
      </p:sp>
      <p:sp>
        <p:nvSpPr>
          <p:cNvPr id="269" name="Google Shape;269;p30"/>
          <p:cNvSpPr/>
          <p:nvPr/>
        </p:nvSpPr>
        <p:spPr>
          <a:xfrm>
            <a:off x="33704" y="1365692"/>
            <a:ext cx="6346314" cy="4924425"/>
          </a:xfrm>
          <a:prstGeom prst="rect">
            <a:avLst/>
          </a:prstGeom>
          <a:solidFill>
            <a:schemeClr val="lt1">
              <a:alpha val="84705"/>
            </a:schemeClr>
          </a:solid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2000" b="1" i="0" u="none" strike="noStrike" cap="none">
                <a:solidFill>
                  <a:srgbClr val="C55A11"/>
                </a:solidFill>
                <a:latin typeface="Arial"/>
                <a:ea typeface="Arial"/>
                <a:cs typeface="Arial"/>
                <a:sym typeface="Arial"/>
              </a:rPr>
              <a:t>Follow AWS best practices for assigning permissions.</a:t>
            </a:r>
            <a:endParaRPr/>
          </a:p>
          <a:p>
            <a:pPr marL="456696" marR="0" lvl="1" indent="0" algn="l" rtl="0">
              <a:spcBef>
                <a:spcPts val="1200"/>
              </a:spcBef>
              <a:spcAft>
                <a:spcPts val="0"/>
              </a:spcAft>
              <a:buNone/>
            </a:pPr>
            <a:r>
              <a:rPr lang="en-US" sz="2000" b="1" i="0" u="none" strike="noStrike" cap="none">
                <a:solidFill>
                  <a:srgbClr val="C55A11"/>
                </a:solidFill>
                <a:latin typeface="Arial"/>
                <a:ea typeface="Arial"/>
                <a:cs typeface="Arial"/>
                <a:sym typeface="Arial"/>
              </a:rPr>
              <a:t>Three user groups with AWS access: </a:t>
            </a:r>
            <a:endParaRPr/>
          </a:p>
          <a:p>
            <a:pPr marL="1256295" marR="0" lvl="2" indent="-342900" algn="l" rtl="0">
              <a:spcBef>
                <a:spcPts val="120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System Administrator Group: 2 users</a:t>
            </a:r>
            <a:endParaRPr/>
          </a:p>
          <a:p>
            <a:pPr marL="1256295" marR="0" lvl="2" indent="-342900" algn="l" rtl="0">
              <a:spcBef>
                <a:spcPts val="120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Database Administrator Group: 2 users </a:t>
            </a:r>
            <a:endParaRPr/>
          </a:p>
          <a:p>
            <a:pPr marL="1256295" marR="0" lvl="2" indent="-342900" algn="l" rtl="0">
              <a:spcBef>
                <a:spcPts val="120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Monitoring Group: (monitors 4 users</a:t>
            </a:r>
            <a:endParaRPr/>
          </a:p>
          <a:p>
            <a:pPr marL="1657350" marR="0" lvl="3" indent="-285750" algn="l" rtl="0">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infrastructure resources (EC2, S3, RDS for the app)</a:t>
            </a:r>
            <a:endParaRPr/>
          </a:p>
          <a:p>
            <a:pPr marL="456696" marR="0" lvl="1" indent="0" algn="l" rtl="0">
              <a:spcBef>
                <a:spcPts val="1200"/>
              </a:spcBef>
              <a:spcAft>
                <a:spcPts val="0"/>
              </a:spcAft>
              <a:buNone/>
            </a:pPr>
            <a:r>
              <a:rPr lang="en-US" sz="2000" b="1" i="0" u="none" strike="noStrike" cap="none">
                <a:solidFill>
                  <a:srgbClr val="C55A11"/>
                </a:solidFill>
                <a:latin typeface="Arial"/>
                <a:ea typeface="Arial"/>
                <a:cs typeface="Arial"/>
                <a:sym typeface="Arial"/>
              </a:rPr>
              <a:t>Administrators require programmatic access and AWS Management Console access. </a:t>
            </a:r>
            <a:endParaRPr/>
          </a:p>
          <a:p>
            <a:pPr marL="456696" marR="0" lvl="1" indent="0" algn="l" rtl="0">
              <a:spcBef>
                <a:spcPts val="1200"/>
              </a:spcBef>
              <a:spcAft>
                <a:spcPts val="0"/>
              </a:spcAft>
              <a:buNone/>
            </a:pPr>
            <a:r>
              <a:rPr lang="en-US" sz="1800" b="0" i="0" u="none" strike="noStrike" cap="none">
                <a:solidFill>
                  <a:schemeClr val="dk1"/>
                </a:solidFill>
                <a:latin typeface="Arial"/>
                <a:ea typeface="Arial"/>
                <a:cs typeface="Arial"/>
                <a:sym typeface="Arial"/>
              </a:rPr>
              <a:t>When signing in to the console, each administrator is required to </a:t>
            </a:r>
            <a:r>
              <a:rPr lang="en-US" sz="1800" b="1" i="0" u="none" strike="noStrike" cap="none">
                <a:solidFill>
                  <a:schemeClr val="dk1"/>
                </a:solidFill>
                <a:latin typeface="Arial"/>
                <a:ea typeface="Arial"/>
                <a:cs typeface="Arial"/>
                <a:sym typeface="Arial"/>
              </a:rPr>
              <a:t>provide a user name, a password</a:t>
            </a:r>
            <a:r>
              <a:rPr lang="en-US" sz="1800" b="0" i="0" u="none" strike="noStrike" cap="none">
                <a:solidFill>
                  <a:schemeClr val="dk1"/>
                </a:solidFill>
                <a:latin typeface="Arial"/>
                <a:ea typeface="Arial"/>
                <a:cs typeface="Arial"/>
                <a:sym typeface="Arial"/>
              </a:rPr>
              <a:t>, and a </a:t>
            </a:r>
            <a:r>
              <a:rPr lang="en-US" sz="1800" b="1" i="0" u="none" strike="noStrike" cap="none">
                <a:solidFill>
                  <a:schemeClr val="dk1"/>
                </a:solidFill>
                <a:latin typeface="Arial"/>
                <a:ea typeface="Arial"/>
                <a:cs typeface="Arial"/>
                <a:sym typeface="Arial"/>
              </a:rPr>
              <a:t>random generated code </a:t>
            </a:r>
            <a:r>
              <a:rPr lang="en-US" sz="1800" b="0" i="0" u="none" strike="noStrike" cap="none">
                <a:solidFill>
                  <a:schemeClr val="dk1"/>
                </a:solidFill>
                <a:latin typeface="Arial"/>
                <a:ea typeface="Arial"/>
                <a:cs typeface="Arial"/>
                <a:sym typeface="Arial"/>
              </a:rPr>
              <a:t>provided by the Virtual MFA.</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76" name="Google Shape;276;p31"/>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User Authentication</a:t>
            </a:r>
            <a:endParaRPr/>
          </a:p>
        </p:txBody>
      </p:sp>
      <p:sp>
        <p:nvSpPr>
          <p:cNvPr id="277" name="Google Shape;277;p31"/>
          <p:cNvSpPr txBox="1"/>
          <p:nvPr/>
        </p:nvSpPr>
        <p:spPr>
          <a:xfrm>
            <a:off x="419099" y="1423837"/>
            <a:ext cx="1073068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Use this chart to document users, groups, and roles that need to be created.</a:t>
            </a:r>
            <a:endParaRPr/>
          </a:p>
        </p:txBody>
      </p:sp>
      <p:grpSp>
        <p:nvGrpSpPr>
          <p:cNvPr id="278" name="Google Shape;278;p31"/>
          <p:cNvGrpSpPr/>
          <p:nvPr/>
        </p:nvGrpSpPr>
        <p:grpSpPr>
          <a:xfrm>
            <a:off x="359941" y="2232245"/>
            <a:ext cx="11394898" cy="3639696"/>
            <a:chOff x="1719786" y="2189034"/>
            <a:chExt cx="7933508" cy="3639696"/>
          </a:xfrm>
        </p:grpSpPr>
        <p:cxnSp>
          <p:nvCxnSpPr>
            <p:cNvPr id="279" name="Google Shape;279;p31"/>
            <p:cNvCxnSpPr>
              <a:stCxn id="280" idx="2"/>
              <a:endCxn id="281" idx="0"/>
            </p:cNvCxnSpPr>
            <p:nvPr/>
          </p:nvCxnSpPr>
          <p:spPr>
            <a:xfrm rot="5400000">
              <a:off x="4130970" y="1414927"/>
              <a:ext cx="347400" cy="3340800"/>
            </a:xfrm>
            <a:prstGeom prst="bentConnector3">
              <a:avLst>
                <a:gd name="adj1" fmla="val 50019"/>
              </a:avLst>
            </a:prstGeom>
            <a:noFill/>
            <a:ln w="9525" cap="flat" cmpd="sng">
              <a:solidFill>
                <a:srgbClr val="7F7F7F"/>
              </a:solidFill>
              <a:prstDash val="solid"/>
              <a:miter lim="800000"/>
              <a:headEnd type="none" w="sm" len="sm"/>
              <a:tailEnd type="none" w="sm" len="sm"/>
            </a:ln>
          </p:spPr>
        </p:cxnSp>
        <p:cxnSp>
          <p:nvCxnSpPr>
            <p:cNvPr id="282" name="Google Shape;282;p31"/>
            <p:cNvCxnSpPr>
              <a:stCxn id="280" idx="2"/>
              <a:endCxn id="283" idx="0"/>
            </p:cNvCxnSpPr>
            <p:nvPr/>
          </p:nvCxnSpPr>
          <p:spPr>
            <a:xfrm rot="-5400000" flipH="1">
              <a:off x="6159720" y="2726977"/>
              <a:ext cx="359700" cy="729000"/>
            </a:xfrm>
            <a:prstGeom prst="bentConnector3">
              <a:avLst>
                <a:gd name="adj1" fmla="val 50011"/>
              </a:avLst>
            </a:prstGeom>
            <a:noFill/>
            <a:ln w="9525" cap="flat" cmpd="sng">
              <a:solidFill>
                <a:srgbClr val="7F7F7F"/>
              </a:solidFill>
              <a:prstDash val="solid"/>
              <a:miter lim="800000"/>
              <a:headEnd type="none" w="sm" len="sm"/>
              <a:tailEnd type="none" w="sm" len="sm"/>
            </a:ln>
          </p:spPr>
        </p:cxnSp>
        <p:grpSp>
          <p:nvGrpSpPr>
            <p:cNvPr id="284" name="Google Shape;284;p31"/>
            <p:cNvGrpSpPr/>
            <p:nvPr/>
          </p:nvGrpSpPr>
          <p:grpSpPr>
            <a:xfrm>
              <a:off x="1719786" y="3259156"/>
              <a:ext cx="1828800" cy="1472442"/>
              <a:chOff x="1042712" y="1753945"/>
              <a:chExt cx="1765504" cy="1472442"/>
            </a:xfrm>
          </p:grpSpPr>
          <p:sp>
            <p:nvSpPr>
              <p:cNvPr id="281" name="Google Shape;281;p31"/>
              <p:cNvSpPr txBox="1"/>
              <p:nvPr/>
            </p:nvSpPr>
            <p:spPr>
              <a:xfrm>
                <a:off x="1042712" y="1753945"/>
                <a:ext cx="1765504" cy="3385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Group: Admin User</a:t>
                </a:r>
                <a:endParaRPr/>
              </a:p>
            </p:txBody>
          </p:sp>
          <p:sp>
            <p:nvSpPr>
              <p:cNvPr id="285" name="Google Shape;285;p31"/>
              <p:cNvSpPr txBox="1"/>
              <p:nvPr/>
            </p:nvSpPr>
            <p:spPr>
              <a:xfrm>
                <a:off x="1176962" y="2351058"/>
                <a:ext cx="1497000"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AUser1</a:t>
                </a:r>
                <a:endParaRPr sz="1600">
                  <a:solidFill>
                    <a:schemeClr val="dk1"/>
                  </a:solidFill>
                  <a:latin typeface="Arial"/>
                  <a:ea typeface="Arial"/>
                  <a:cs typeface="Arial"/>
                  <a:sym typeface="Arial"/>
                </a:endParaRPr>
              </a:p>
            </p:txBody>
          </p:sp>
          <p:sp>
            <p:nvSpPr>
              <p:cNvPr id="286" name="Google Shape;286;p31"/>
              <p:cNvSpPr txBox="1"/>
              <p:nvPr/>
            </p:nvSpPr>
            <p:spPr>
              <a:xfrm>
                <a:off x="1176962" y="2887833"/>
                <a:ext cx="1497000"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AUser2</a:t>
                </a:r>
                <a:endParaRPr sz="1600">
                  <a:solidFill>
                    <a:schemeClr val="dk1"/>
                  </a:solidFill>
                  <a:latin typeface="Arial"/>
                  <a:ea typeface="Arial"/>
                  <a:cs typeface="Arial"/>
                  <a:sym typeface="Arial"/>
                </a:endParaRPr>
              </a:p>
            </p:txBody>
          </p:sp>
          <p:cxnSp>
            <p:nvCxnSpPr>
              <p:cNvPr id="287" name="Google Shape;287;p31"/>
              <p:cNvCxnSpPr>
                <a:stCxn id="281" idx="2"/>
                <a:endCxn id="285" idx="0"/>
              </p:cNvCxnSpPr>
              <p:nvPr/>
            </p:nvCxnSpPr>
            <p:spPr>
              <a:xfrm>
                <a:off x="1925464" y="2092499"/>
                <a:ext cx="0" cy="258600"/>
              </a:xfrm>
              <a:prstGeom prst="straightConnector1">
                <a:avLst/>
              </a:prstGeom>
              <a:noFill/>
              <a:ln w="9525" cap="flat" cmpd="sng">
                <a:solidFill>
                  <a:srgbClr val="7F7F7F"/>
                </a:solidFill>
                <a:prstDash val="solid"/>
                <a:miter lim="800000"/>
                <a:headEnd type="none" w="sm" len="sm"/>
                <a:tailEnd type="none" w="sm" len="sm"/>
              </a:ln>
            </p:spPr>
          </p:cxnSp>
          <p:cxnSp>
            <p:nvCxnSpPr>
              <p:cNvPr id="288" name="Google Shape;288;p31"/>
              <p:cNvCxnSpPr>
                <a:stCxn id="285" idx="2"/>
                <a:endCxn id="286" idx="0"/>
              </p:cNvCxnSpPr>
              <p:nvPr/>
            </p:nvCxnSpPr>
            <p:spPr>
              <a:xfrm>
                <a:off x="1925462" y="2689612"/>
                <a:ext cx="0" cy="198300"/>
              </a:xfrm>
              <a:prstGeom prst="straightConnector1">
                <a:avLst/>
              </a:prstGeom>
              <a:noFill/>
              <a:ln w="9525" cap="flat" cmpd="sng">
                <a:solidFill>
                  <a:srgbClr val="7F7F7F"/>
                </a:solidFill>
                <a:prstDash val="solid"/>
                <a:miter lim="800000"/>
                <a:headEnd type="none" w="sm" len="sm"/>
                <a:tailEnd type="none" w="sm" len="sm"/>
              </a:ln>
            </p:spPr>
          </p:cxnSp>
        </p:grpSp>
        <p:grpSp>
          <p:nvGrpSpPr>
            <p:cNvPr id="289" name="Google Shape;289;p31"/>
            <p:cNvGrpSpPr/>
            <p:nvPr/>
          </p:nvGrpSpPr>
          <p:grpSpPr>
            <a:xfrm>
              <a:off x="3754689" y="3259156"/>
              <a:ext cx="1828800" cy="1472442"/>
              <a:chOff x="3697791" y="1753945"/>
              <a:chExt cx="1951066" cy="1472442"/>
            </a:xfrm>
          </p:grpSpPr>
          <p:sp>
            <p:nvSpPr>
              <p:cNvPr id="290" name="Google Shape;290;p31"/>
              <p:cNvSpPr txBox="1"/>
              <p:nvPr/>
            </p:nvSpPr>
            <p:spPr>
              <a:xfrm>
                <a:off x="3697791" y="1753945"/>
                <a:ext cx="1951066" cy="338554"/>
              </a:xfrm>
              <a:prstGeom prst="rect">
                <a:avLst/>
              </a:prstGeom>
              <a:solidFill>
                <a:srgbClr val="C55A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Group: </a:t>
                </a:r>
                <a:r>
                  <a:rPr lang="en-US" sz="1600">
                    <a:solidFill>
                      <a:schemeClr val="lt1"/>
                    </a:solidFill>
                  </a:rPr>
                  <a:t>Database Admin</a:t>
                </a:r>
                <a:endParaRPr/>
              </a:p>
            </p:txBody>
          </p:sp>
          <p:sp>
            <p:nvSpPr>
              <p:cNvPr id="291" name="Google Shape;291;p31"/>
              <p:cNvSpPr txBox="1"/>
              <p:nvPr/>
            </p:nvSpPr>
            <p:spPr>
              <a:xfrm>
                <a:off x="3818036" y="2351058"/>
                <a:ext cx="1710571"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DUser1</a:t>
                </a:r>
                <a:endParaRPr sz="1600">
                  <a:solidFill>
                    <a:schemeClr val="dk1"/>
                  </a:solidFill>
                  <a:latin typeface="Arial"/>
                  <a:ea typeface="Arial"/>
                  <a:cs typeface="Arial"/>
                  <a:sym typeface="Arial"/>
                </a:endParaRPr>
              </a:p>
            </p:txBody>
          </p:sp>
          <p:sp>
            <p:nvSpPr>
              <p:cNvPr id="292" name="Google Shape;292;p31"/>
              <p:cNvSpPr txBox="1"/>
              <p:nvPr/>
            </p:nvSpPr>
            <p:spPr>
              <a:xfrm>
                <a:off x="3818036" y="2887833"/>
                <a:ext cx="1710571"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DUser2</a:t>
                </a:r>
                <a:endParaRPr sz="1600">
                  <a:solidFill>
                    <a:schemeClr val="dk1"/>
                  </a:solidFill>
                  <a:latin typeface="Arial"/>
                  <a:ea typeface="Arial"/>
                  <a:cs typeface="Arial"/>
                  <a:sym typeface="Arial"/>
                </a:endParaRPr>
              </a:p>
            </p:txBody>
          </p:sp>
          <p:cxnSp>
            <p:nvCxnSpPr>
              <p:cNvPr id="293" name="Google Shape;293;p31"/>
              <p:cNvCxnSpPr>
                <a:stCxn id="290" idx="2"/>
                <a:endCxn id="291" idx="0"/>
              </p:cNvCxnSpPr>
              <p:nvPr/>
            </p:nvCxnSpPr>
            <p:spPr>
              <a:xfrm>
                <a:off x="4673324" y="2092499"/>
                <a:ext cx="0" cy="258600"/>
              </a:xfrm>
              <a:prstGeom prst="straightConnector1">
                <a:avLst/>
              </a:prstGeom>
              <a:noFill/>
              <a:ln w="9525" cap="flat" cmpd="sng">
                <a:solidFill>
                  <a:srgbClr val="7F7F7F"/>
                </a:solidFill>
                <a:prstDash val="solid"/>
                <a:miter lim="800000"/>
                <a:headEnd type="none" w="sm" len="sm"/>
                <a:tailEnd type="none" w="sm" len="sm"/>
              </a:ln>
            </p:spPr>
          </p:cxnSp>
          <p:cxnSp>
            <p:nvCxnSpPr>
              <p:cNvPr id="294" name="Google Shape;294;p31"/>
              <p:cNvCxnSpPr>
                <a:stCxn id="291" idx="2"/>
                <a:endCxn id="292" idx="0"/>
              </p:cNvCxnSpPr>
              <p:nvPr/>
            </p:nvCxnSpPr>
            <p:spPr>
              <a:xfrm>
                <a:off x="4673321" y="2689612"/>
                <a:ext cx="0" cy="198300"/>
              </a:xfrm>
              <a:prstGeom prst="straightConnector1">
                <a:avLst/>
              </a:prstGeom>
              <a:noFill/>
              <a:ln w="9525" cap="flat" cmpd="sng">
                <a:solidFill>
                  <a:srgbClr val="7F7F7F"/>
                </a:solidFill>
                <a:prstDash val="solid"/>
                <a:miter lim="800000"/>
                <a:headEnd type="none" w="sm" len="sm"/>
                <a:tailEnd type="none" w="sm" len="sm"/>
              </a:ln>
            </p:spPr>
          </p:cxnSp>
        </p:grpSp>
        <p:grpSp>
          <p:nvGrpSpPr>
            <p:cNvPr id="295" name="Google Shape;295;p31"/>
            <p:cNvGrpSpPr/>
            <p:nvPr/>
          </p:nvGrpSpPr>
          <p:grpSpPr>
            <a:xfrm>
              <a:off x="5789592" y="3271404"/>
              <a:ext cx="1828800" cy="2557326"/>
              <a:chOff x="6416443" y="1753945"/>
              <a:chExt cx="1800602" cy="2557326"/>
            </a:xfrm>
          </p:grpSpPr>
          <p:sp>
            <p:nvSpPr>
              <p:cNvPr id="283" name="Google Shape;283;p31"/>
              <p:cNvSpPr txBox="1"/>
              <p:nvPr/>
            </p:nvSpPr>
            <p:spPr>
              <a:xfrm>
                <a:off x="6416443" y="1753945"/>
                <a:ext cx="1800602" cy="338554"/>
              </a:xfrm>
              <a:prstGeom prst="rect">
                <a:avLst/>
              </a:prstGeom>
              <a:solidFill>
                <a:srgbClr val="C55A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Group: Monitoring Group</a:t>
                </a:r>
                <a:endParaRPr/>
              </a:p>
            </p:txBody>
          </p:sp>
          <p:sp>
            <p:nvSpPr>
              <p:cNvPr id="296" name="Google Shape;296;p31"/>
              <p:cNvSpPr txBox="1"/>
              <p:nvPr/>
            </p:nvSpPr>
            <p:spPr>
              <a:xfrm>
                <a:off x="6529366" y="3972717"/>
                <a:ext cx="1575526"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600">
                    <a:solidFill>
                      <a:schemeClr val="dk1"/>
                    </a:solidFill>
                  </a:rPr>
                  <a:t>MUser3</a:t>
                </a:r>
                <a:endParaRPr sz="1600">
                  <a:solidFill>
                    <a:schemeClr val="dk1"/>
                  </a:solidFill>
                  <a:latin typeface="Arial"/>
                  <a:ea typeface="Arial"/>
                  <a:cs typeface="Arial"/>
                  <a:sym typeface="Arial"/>
                </a:endParaRPr>
              </a:p>
            </p:txBody>
          </p:sp>
          <p:sp>
            <p:nvSpPr>
              <p:cNvPr id="297" name="Google Shape;297;p31"/>
              <p:cNvSpPr txBox="1"/>
              <p:nvPr/>
            </p:nvSpPr>
            <p:spPr>
              <a:xfrm>
                <a:off x="6529366" y="2887833"/>
                <a:ext cx="1575526"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600">
                    <a:solidFill>
                      <a:schemeClr val="dk1"/>
                    </a:solidFill>
                  </a:rPr>
                  <a:t>MUser2</a:t>
                </a:r>
                <a:endParaRPr sz="1600">
                  <a:solidFill>
                    <a:schemeClr val="dk1"/>
                  </a:solidFill>
                  <a:latin typeface="Arial"/>
                  <a:ea typeface="Arial"/>
                  <a:cs typeface="Arial"/>
                  <a:sym typeface="Arial"/>
                </a:endParaRPr>
              </a:p>
            </p:txBody>
          </p:sp>
          <p:sp>
            <p:nvSpPr>
              <p:cNvPr id="298" name="Google Shape;298;p31"/>
              <p:cNvSpPr txBox="1"/>
              <p:nvPr/>
            </p:nvSpPr>
            <p:spPr>
              <a:xfrm>
                <a:off x="6529366" y="2351058"/>
                <a:ext cx="1575526"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MUser1</a:t>
                </a:r>
                <a:endParaRPr sz="1600">
                  <a:solidFill>
                    <a:schemeClr val="dk1"/>
                  </a:solidFill>
                  <a:latin typeface="Arial"/>
                  <a:ea typeface="Arial"/>
                  <a:cs typeface="Arial"/>
                  <a:sym typeface="Arial"/>
                </a:endParaRPr>
              </a:p>
            </p:txBody>
          </p:sp>
          <p:sp>
            <p:nvSpPr>
              <p:cNvPr id="299" name="Google Shape;299;p31"/>
              <p:cNvSpPr txBox="1"/>
              <p:nvPr/>
            </p:nvSpPr>
            <p:spPr>
              <a:xfrm>
                <a:off x="6529366" y="3439687"/>
                <a:ext cx="1575526"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600">
                    <a:solidFill>
                      <a:schemeClr val="dk1"/>
                    </a:solidFill>
                  </a:rPr>
                  <a:t>MUser3</a:t>
                </a:r>
                <a:endParaRPr sz="1600">
                  <a:solidFill>
                    <a:schemeClr val="dk1"/>
                  </a:solidFill>
                  <a:latin typeface="Arial"/>
                  <a:ea typeface="Arial"/>
                  <a:cs typeface="Arial"/>
                  <a:sym typeface="Arial"/>
                </a:endParaRPr>
              </a:p>
            </p:txBody>
          </p:sp>
          <p:cxnSp>
            <p:nvCxnSpPr>
              <p:cNvPr id="300" name="Google Shape;300;p31"/>
              <p:cNvCxnSpPr>
                <a:stCxn id="283" idx="2"/>
                <a:endCxn id="298" idx="0"/>
              </p:cNvCxnSpPr>
              <p:nvPr/>
            </p:nvCxnSpPr>
            <p:spPr>
              <a:xfrm>
                <a:off x="7316744" y="2092499"/>
                <a:ext cx="300" cy="258600"/>
              </a:xfrm>
              <a:prstGeom prst="straightConnector1">
                <a:avLst/>
              </a:prstGeom>
              <a:noFill/>
              <a:ln w="9525" cap="flat" cmpd="sng">
                <a:solidFill>
                  <a:srgbClr val="7F7F7F"/>
                </a:solidFill>
                <a:prstDash val="solid"/>
                <a:miter lim="800000"/>
                <a:headEnd type="none" w="sm" len="sm"/>
                <a:tailEnd type="none" w="sm" len="sm"/>
              </a:ln>
            </p:spPr>
          </p:cxnSp>
          <p:cxnSp>
            <p:nvCxnSpPr>
              <p:cNvPr id="301" name="Google Shape;301;p31"/>
              <p:cNvCxnSpPr>
                <a:stCxn id="297" idx="0"/>
                <a:endCxn id="298" idx="2"/>
              </p:cNvCxnSpPr>
              <p:nvPr/>
            </p:nvCxnSpPr>
            <p:spPr>
              <a:xfrm rot="10800000">
                <a:off x="7317129" y="2689533"/>
                <a:ext cx="0" cy="198300"/>
              </a:xfrm>
              <a:prstGeom prst="straightConnector1">
                <a:avLst/>
              </a:prstGeom>
              <a:noFill/>
              <a:ln w="9525" cap="flat" cmpd="sng">
                <a:solidFill>
                  <a:srgbClr val="7F7F7F"/>
                </a:solidFill>
                <a:prstDash val="solid"/>
                <a:miter lim="800000"/>
                <a:headEnd type="none" w="sm" len="sm"/>
                <a:tailEnd type="none" w="sm" len="sm"/>
              </a:ln>
            </p:spPr>
          </p:cxnSp>
          <p:cxnSp>
            <p:nvCxnSpPr>
              <p:cNvPr id="302" name="Google Shape;302;p31"/>
              <p:cNvCxnSpPr>
                <a:stCxn id="297" idx="2"/>
                <a:endCxn id="299" idx="0"/>
              </p:cNvCxnSpPr>
              <p:nvPr/>
            </p:nvCxnSpPr>
            <p:spPr>
              <a:xfrm>
                <a:off x="7317129" y="3226387"/>
                <a:ext cx="0" cy="213300"/>
              </a:xfrm>
              <a:prstGeom prst="straightConnector1">
                <a:avLst/>
              </a:prstGeom>
              <a:noFill/>
              <a:ln w="9525" cap="flat" cmpd="sng">
                <a:solidFill>
                  <a:srgbClr val="7F7F7F"/>
                </a:solidFill>
                <a:prstDash val="solid"/>
                <a:miter lim="800000"/>
                <a:headEnd type="none" w="sm" len="sm"/>
                <a:tailEnd type="none" w="sm" len="sm"/>
              </a:ln>
            </p:spPr>
          </p:cxnSp>
          <p:cxnSp>
            <p:nvCxnSpPr>
              <p:cNvPr id="303" name="Google Shape;303;p31"/>
              <p:cNvCxnSpPr>
                <a:stCxn id="299" idx="2"/>
                <a:endCxn id="296" idx="0"/>
              </p:cNvCxnSpPr>
              <p:nvPr/>
            </p:nvCxnSpPr>
            <p:spPr>
              <a:xfrm>
                <a:off x="7317129" y="3778241"/>
                <a:ext cx="0" cy="194400"/>
              </a:xfrm>
              <a:prstGeom prst="straightConnector1">
                <a:avLst/>
              </a:prstGeom>
              <a:noFill/>
              <a:ln w="9525" cap="flat" cmpd="sng">
                <a:solidFill>
                  <a:srgbClr val="7F7F7F"/>
                </a:solidFill>
                <a:prstDash val="solid"/>
                <a:miter lim="800000"/>
                <a:headEnd type="none" w="sm" len="sm"/>
                <a:tailEnd type="none" w="sm" len="sm"/>
              </a:ln>
            </p:spPr>
          </p:cxnSp>
        </p:grpSp>
        <p:sp>
          <p:nvSpPr>
            <p:cNvPr id="280" name="Google Shape;280;p31"/>
            <p:cNvSpPr/>
            <p:nvPr/>
          </p:nvSpPr>
          <p:spPr>
            <a:xfrm>
              <a:off x="4921392" y="2189034"/>
              <a:ext cx="2107355" cy="722593"/>
            </a:xfrm>
            <a:prstGeom prst="rect">
              <a:avLst/>
            </a:prstGeom>
            <a:solidFill>
              <a:srgbClr val="833C0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31"/>
            <p:cNvSpPr txBox="1"/>
            <p:nvPr/>
          </p:nvSpPr>
          <p:spPr>
            <a:xfrm>
              <a:off x="4828032" y="2276221"/>
              <a:ext cx="2276916"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lt1"/>
                  </a:solidFill>
                  <a:latin typeface="Arial"/>
                  <a:ea typeface="Arial"/>
                  <a:cs typeface="Arial"/>
                  <a:sym typeface="Arial"/>
                </a:rPr>
                <a:t>A Medical Company </a:t>
              </a:r>
              <a:r>
                <a:rPr lang="en-US" sz="1600">
                  <a:solidFill>
                    <a:schemeClr val="lt1"/>
                  </a:solidFill>
                  <a:latin typeface="Arial"/>
                  <a:ea typeface="Arial"/>
                  <a:cs typeface="Arial"/>
                  <a:sym typeface="Arial"/>
                </a:rPr>
                <a:t> </a:t>
              </a:r>
              <a:r>
                <a:rPr lang="en-US" sz="1600" b="1">
                  <a:solidFill>
                    <a:schemeClr val="lt1"/>
                  </a:solidFill>
                  <a:latin typeface="Arial"/>
                  <a:ea typeface="Arial"/>
                  <a:cs typeface="Arial"/>
                  <a:sym typeface="Arial"/>
                </a:rPr>
                <a:t>Account</a:t>
              </a:r>
              <a:endParaRPr/>
            </a:p>
          </p:txBody>
        </p:sp>
        <p:cxnSp>
          <p:nvCxnSpPr>
            <p:cNvPr id="305" name="Google Shape;305;p31"/>
            <p:cNvCxnSpPr>
              <a:stCxn id="280" idx="2"/>
              <a:endCxn id="290" idx="0"/>
            </p:cNvCxnSpPr>
            <p:nvPr/>
          </p:nvCxnSpPr>
          <p:spPr>
            <a:xfrm rot="5400000">
              <a:off x="5148420" y="2432377"/>
              <a:ext cx="347400" cy="1305900"/>
            </a:xfrm>
            <a:prstGeom prst="bentConnector3">
              <a:avLst>
                <a:gd name="adj1" fmla="val 50019"/>
              </a:avLst>
            </a:prstGeom>
            <a:noFill/>
            <a:ln w="9525" cap="flat" cmpd="sng">
              <a:solidFill>
                <a:srgbClr val="A5A5A5"/>
              </a:solidFill>
              <a:prstDash val="solid"/>
              <a:miter lim="800000"/>
              <a:headEnd type="none" w="sm" len="sm"/>
              <a:tailEnd type="none" w="sm" len="sm"/>
            </a:ln>
          </p:spPr>
        </p:cxnSp>
        <p:cxnSp>
          <p:nvCxnSpPr>
            <p:cNvPr id="306" name="Google Shape;306;p31"/>
            <p:cNvCxnSpPr>
              <a:stCxn id="280" idx="2"/>
              <a:endCxn id="307" idx="0"/>
            </p:cNvCxnSpPr>
            <p:nvPr/>
          </p:nvCxnSpPr>
          <p:spPr>
            <a:xfrm rot="-5400000" flipH="1">
              <a:off x="7177170" y="1709527"/>
              <a:ext cx="359700" cy="2763900"/>
            </a:xfrm>
            <a:prstGeom prst="bentConnector3">
              <a:avLst>
                <a:gd name="adj1" fmla="val 50011"/>
              </a:avLst>
            </a:prstGeom>
            <a:noFill/>
            <a:ln w="9525" cap="flat" cmpd="sng">
              <a:solidFill>
                <a:srgbClr val="7F7F7F"/>
              </a:solidFill>
              <a:prstDash val="solid"/>
              <a:miter lim="800000"/>
              <a:headEnd type="none" w="sm" len="sm"/>
              <a:tailEnd type="none" w="sm" len="sm"/>
            </a:ln>
          </p:spPr>
        </p:cxnSp>
        <p:grpSp>
          <p:nvGrpSpPr>
            <p:cNvPr id="308" name="Google Shape;308;p31"/>
            <p:cNvGrpSpPr/>
            <p:nvPr/>
          </p:nvGrpSpPr>
          <p:grpSpPr>
            <a:xfrm>
              <a:off x="7824494" y="3271405"/>
              <a:ext cx="1828800" cy="935667"/>
              <a:chOff x="3697791" y="1753945"/>
              <a:chExt cx="1951066" cy="935667"/>
            </a:xfrm>
          </p:grpSpPr>
          <p:sp>
            <p:nvSpPr>
              <p:cNvPr id="307" name="Google Shape;307;p31"/>
              <p:cNvSpPr txBox="1"/>
              <p:nvPr/>
            </p:nvSpPr>
            <p:spPr>
              <a:xfrm>
                <a:off x="3697791" y="1753945"/>
                <a:ext cx="1951066" cy="338554"/>
              </a:xfrm>
              <a:prstGeom prst="rect">
                <a:avLst/>
              </a:prstGeom>
              <a:solidFill>
                <a:srgbClr val="C55A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Role: </a:t>
                </a:r>
                <a:r>
                  <a:rPr lang="en-US" sz="1600">
                    <a:solidFill>
                      <a:schemeClr val="lt1"/>
                    </a:solidFill>
                  </a:rPr>
                  <a:t>Major Role</a:t>
                </a:r>
                <a:endParaRPr/>
              </a:p>
            </p:txBody>
          </p:sp>
          <p:sp>
            <p:nvSpPr>
              <p:cNvPr id="309" name="Google Shape;309;p31"/>
              <p:cNvSpPr txBox="1"/>
              <p:nvPr/>
            </p:nvSpPr>
            <p:spPr>
              <a:xfrm>
                <a:off x="3818036" y="2351058"/>
                <a:ext cx="1710571" cy="338554"/>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a:solidFill>
                      <a:schemeClr val="dk1"/>
                    </a:solidFill>
                  </a:rPr>
                  <a:t>MRole</a:t>
                </a:r>
                <a:endParaRPr sz="1600">
                  <a:solidFill>
                    <a:schemeClr val="dk1"/>
                  </a:solidFill>
                  <a:latin typeface="Arial"/>
                  <a:ea typeface="Arial"/>
                  <a:cs typeface="Arial"/>
                  <a:sym typeface="Arial"/>
                </a:endParaRPr>
              </a:p>
            </p:txBody>
          </p:sp>
          <p:cxnSp>
            <p:nvCxnSpPr>
              <p:cNvPr id="310" name="Google Shape;310;p31"/>
              <p:cNvCxnSpPr>
                <a:stCxn id="307" idx="2"/>
                <a:endCxn id="309" idx="0"/>
              </p:cNvCxnSpPr>
              <p:nvPr/>
            </p:nvCxnSpPr>
            <p:spPr>
              <a:xfrm>
                <a:off x="4673324" y="2092499"/>
                <a:ext cx="0" cy="258600"/>
              </a:xfrm>
              <a:prstGeom prst="straightConnector1">
                <a:avLst/>
              </a:prstGeom>
              <a:noFill/>
              <a:ln w="9525" cap="flat" cmpd="sng">
                <a:solidFill>
                  <a:srgbClr val="7F7F7F"/>
                </a:solidFill>
                <a:prstDash val="solid"/>
                <a:miter lim="800000"/>
                <a:headEnd type="none" w="sm" len="sm"/>
                <a:tailEnd type="none" w="sm" len="sm"/>
              </a:ln>
            </p:spPr>
          </p:cxn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7" name="Google Shape;317;p32"/>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User Authentication</a:t>
            </a:r>
            <a:endParaRPr/>
          </a:p>
        </p:txBody>
      </p:sp>
      <p:sp>
        <p:nvSpPr>
          <p:cNvPr id="318" name="Google Shape;318;p32"/>
          <p:cNvSpPr txBox="1"/>
          <p:nvPr/>
        </p:nvSpPr>
        <p:spPr>
          <a:xfrm>
            <a:off x="419100" y="1423837"/>
            <a:ext cx="1026795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document the groups and their associated permissions</a:t>
            </a:r>
            <a:r>
              <a:rPr lang="en-US" sz="2400">
                <a:solidFill>
                  <a:schemeClr val="dk1"/>
                </a:solidFill>
                <a:latin typeface="Arial"/>
                <a:ea typeface="Arial"/>
                <a:cs typeface="Arial"/>
                <a:sym typeface="Arial"/>
              </a:rPr>
              <a:t>.</a:t>
            </a:r>
            <a:endParaRPr/>
          </a:p>
        </p:txBody>
      </p:sp>
      <p:graphicFrame>
        <p:nvGraphicFramePr>
          <p:cNvPr id="319" name="Google Shape;319;p32"/>
          <p:cNvGraphicFramePr/>
          <p:nvPr/>
        </p:nvGraphicFramePr>
        <p:xfrm>
          <a:off x="1275899" y="2403997"/>
          <a:ext cx="3000000" cy="3000000"/>
        </p:xfrm>
        <a:graphic>
          <a:graphicData uri="http://schemas.openxmlformats.org/drawingml/2006/table">
            <a:tbl>
              <a:tblPr>
                <a:noFill/>
                <a:tableStyleId>{77284901-0F2F-4949-B9E7-14783D7CCD63}</a:tableStyleId>
              </a:tblPr>
              <a:tblGrid>
                <a:gridCol w="2089400">
                  <a:extLst>
                    <a:ext uri="{9D8B030D-6E8A-4147-A177-3AD203B41FA5}">
                      <a16:colId xmlns:a16="http://schemas.microsoft.com/office/drawing/2014/main" val="20000"/>
                    </a:ext>
                  </a:extLst>
                </a:gridCol>
                <a:gridCol w="3061700">
                  <a:extLst>
                    <a:ext uri="{9D8B030D-6E8A-4147-A177-3AD203B41FA5}">
                      <a16:colId xmlns:a16="http://schemas.microsoft.com/office/drawing/2014/main" val="20001"/>
                    </a:ext>
                  </a:extLst>
                </a:gridCol>
                <a:gridCol w="4125025">
                  <a:extLst>
                    <a:ext uri="{9D8B030D-6E8A-4147-A177-3AD203B41FA5}">
                      <a16:colId xmlns:a16="http://schemas.microsoft.com/office/drawing/2014/main" val="20002"/>
                    </a:ext>
                  </a:extLst>
                </a:gridCol>
              </a:tblGrid>
              <a:tr h="542775">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Group/Role #</a:t>
                      </a:r>
                      <a:endParaRPr sz="1600" b="1" u="none" strike="noStrike" cap="none">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80000"/>
                      </a:srgbClr>
                    </a:solidFill>
                  </a:tcPr>
                </a:tc>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Group/Role Name</a:t>
                      </a:r>
                      <a:endParaRPr sz="1600" b="1" u="none" strike="noStrike" cap="none">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80000"/>
                      </a:srgbClr>
                    </a:solidFill>
                  </a:tcPr>
                </a:tc>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Permissions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80000"/>
                      </a:srgbClr>
                    </a:solidFill>
                  </a:tcPr>
                </a:tc>
                <a:extLst>
                  <a:ext uri="{0D108BD9-81ED-4DB2-BD59-A6C34878D82A}">
                    <a16:rowId xmlns:a16="http://schemas.microsoft.com/office/drawing/2014/main" val="10000"/>
                  </a:ext>
                </a:extLst>
              </a:tr>
              <a:tr h="504225">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Group</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spcBef>
                          <a:spcPts val="0"/>
                        </a:spcBef>
                        <a:spcAft>
                          <a:spcPts val="0"/>
                        </a:spcAft>
                        <a:buNone/>
                      </a:pPr>
                      <a:r>
                        <a:rPr lang="en-US" sz="1600">
                          <a:solidFill>
                            <a:srgbClr val="474746"/>
                          </a:solidFill>
                        </a:rPr>
                        <a:t>System Administrator</a:t>
                      </a:r>
                      <a:endParaRPr sz="16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Admin privileges across the network</a:t>
                      </a:r>
                      <a:endParaRPr sz="16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7150">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Group</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solidFill>
                            <a:srgbClr val="474746"/>
                          </a:solidFill>
                        </a:rPr>
                        <a:t>Database Administrators</a:t>
                      </a:r>
                      <a:endParaRPr sz="16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474746"/>
                          </a:solidFill>
                        </a:rPr>
                        <a:t>Admin privileges over the databases</a:t>
                      </a:r>
                      <a:endParaRPr sz="1600" u="none" strike="noStrike" cap="none">
                        <a:solidFill>
                          <a:srgbClr val="474746"/>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7150">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Group</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solidFill>
                            <a:schemeClr val="dk1"/>
                          </a:solidFill>
                        </a:rPr>
                        <a:t>Monitoring Group</a:t>
                      </a:r>
                      <a:endParaRPr sz="1600" u="none" strike="noStrike" cap="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solidFill>
                            <a:srgbClr val="474746"/>
                          </a:solidFill>
                        </a:rPr>
                        <a:t>View all of the network for monitoring </a:t>
                      </a:r>
                      <a:endParaRPr sz="1600" u="none" strike="noStrike" cap="none">
                        <a:solidFill>
                          <a:srgbClr val="474746"/>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57150">
                <a:tc>
                  <a:txBody>
                    <a:bodyPr/>
                    <a:lstStyle/>
                    <a:p>
                      <a:pPr marL="0" marR="0" lvl="0" indent="0" algn="ctr" rtl="0">
                        <a:spcBef>
                          <a:spcPts val="0"/>
                        </a:spcBef>
                        <a:spcAft>
                          <a:spcPts val="0"/>
                        </a:spcAft>
                        <a:buNone/>
                      </a:pPr>
                      <a:r>
                        <a:rPr lang="en-US" sz="1600" b="1" u="none" strike="noStrike" cap="none">
                          <a:solidFill>
                            <a:schemeClr val="lt1"/>
                          </a:solidFill>
                          <a:latin typeface="Arial"/>
                          <a:ea typeface="Arial"/>
                          <a:cs typeface="Arial"/>
                          <a:sym typeface="Arial"/>
                        </a:rPr>
                        <a:t>Role</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solidFill>
                            <a:schemeClr val="dk1"/>
                          </a:solidFill>
                        </a:rPr>
                        <a:t>User Group</a:t>
                      </a:r>
                      <a:endParaRPr sz="1600" u="none" strike="noStrike" cap="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chemeClr val="dk1"/>
                          </a:solidFill>
                        </a:rPr>
                        <a:t>Access to a user view of the application</a:t>
                      </a:r>
                      <a:endParaRPr sz="1600" u="none" strike="noStrike" cap="none">
                        <a:solidFill>
                          <a:schemeClr val="dk1"/>
                        </a:solidFill>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26" name="Google Shape;326;p33"/>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User Authentication</a:t>
            </a:r>
            <a:endParaRPr/>
          </a:p>
        </p:txBody>
      </p:sp>
      <p:sp>
        <p:nvSpPr>
          <p:cNvPr id="327" name="Google Shape;327;p33"/>
          <p:cNvSpPr txBox="1"/>
          <p:nvPr/>
        </p:nvSpPr>
        <p:spPr>
          <a:xfrm>
            <a:off x="419100" y="1423837"/>
            <a:ext cx="1026795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identify solutions for each requirement.</a:t>
            </a:r>
            <a:endParaRPr sz="2400">
              <a:solidFill>
                <a:schemeClr val="dk1"/>
              </a:solidFill>
              <a:latin typeface="Arial"/>
              <a:ea typeface="Arial"/>
              <a:cs typeface="Arial"/>
              <a:sym typeface="Arial"/>
            </a:endParaRPr>
          </a:p>
        </p:txBody>
      </p:sp>
      <p:graphicFrame>
        <p:nvGraphicFramePr>
          <p:cNvPr id="328" name="Google Shape;328;p33"/>
          <p:cNvGraphicFramePr/>
          <p:nvPr/>
        </p:nvGraphicFramePr>
        <p:xfrm>
          <a:off x="323850" y="1885502"/>
          <a:ext cx="3000000" cy="3000000"/>
        </p:xfrm>
        <a:graphic>
          <a:graphicData uri="http://schemas.openxmlformats.org/drawingml/2006/table">
            <a:tbl>
              <a:tblPr>
                <a:noFill/>
                <a:tableStyleId>{77284901-0F2F-4949-B9E7-14783D7CCD63}</a:tableStyleId>
              </a:tblPr>
              <a:tblGrid>
                <a:gridCol w="5173300">
                  <a:extLst>
                    <a:ext uri="{9D8B030D-6E8A-4147-A177-3AD203B41FA5}">
                      <a16:colId xmlns:a16="http://schemas.microsoft.com/office/drawing/2014/main" val="20000"/>
                    </a:ext>
                  </a:extLst>
                </a:gridCol>
                <a:gridCol w="6275750">
                  <a:extLst>
                    <a:ext uri="{9D8B030D-6E8A-4147-A177-3AD203B41FA5}">
                      <a16:colId xmlns:a16="http://schemas.microsoft.com/office/drawing/2014/main" val="20001"/>
                    </a:ext>
                  </a:extLst>
                </a:gridCol>
              </a:tblGrid>
              <a:tr h="503975">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Requirement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Solution</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extLst>
                  <a:ext uri="{0D108BD9-81ED-4DB2-BD59-A6C34878D82A}">
                    <a16:rowId xmlns:a16="http://schemas.microsoft.com/office/drawing/2014/main" val="10000"/>
                  </a:ext>
                </a:extLst>
              </a:tr>
              <a:tr h="1288550">
                <a:tc>
                  <a:txBody>
                    <a:bodyPr/>
                    <a:lstStyle/>
                    <a:p>
                      <a:pPr marL="0" marR="0" lvl="1" indent="0" algn="l" rtl="0">
                        <a:lnSpc>
                          <a:spcPct val="100000"/>
                        </a:lnSpc>
                        <a:spcBef>
                          <a:spcPts val="0"/>
                        </a:spcBef>
                        <a:spcAft>
                          <a:spcPts val="0"/>
                        </a:spcAft>
                        <a:buClr>
                          <a:schemeClr val="lt1"/>
                        </a:buClr>
                        <a:buSzPts val="2000"/>
                        <a:buFont typeface="Arial"/>
                        <a:buNone/>
                      </a:pPr>
                      <a:r>
                        <a:rPr lang="en-US" sz="1700" u="none" strike="noStrike" cap="none">
                          <a:solidFill>
                            <a:schemeClr val="lt1"/>
                          </a:solidFill>
                          <a:latin typeface="Arial"/>
                          <a:ea typeface="Arial"/>
                          <a:cs typeface="Arial"/>
                          <a:sym typeface="Arial"/>
                        </a:rPr>
                        <a:t>Should be at least 8 characters and have 1 uppercase, 1 lowercase, 1 special character, and a number.</a:t>
                      </a:r>
                      <a:endParaRPr sz="110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spcBef>
                          <a:spcPts val="0"/>
                        </a:spcBef>
                        <a:spcAft>
                          <a:spcPts val="0"/>
                        </a:spcAft>
                        <a:buNone/>
                      </a:pPr>
                      <a:r>
                        <a:rPr lang="en-US" sz="1600"/>
                        <a:t>Algorithim based system that will generate a randomised password that will made available through RDS and managed by Key Mangement Services. When making new passwords the user must follow the rule of 8 characters, and also have 1 uppercase, special character, and a number.</a:t>
                      </a:r>
                      <a:endParaRPr sz="1600" u="none" strike="noStrike" cap="none">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075300">
                <a:tc>
                  <a:txBody>
                    <a:bodyPr/>
                    <a:lstStyle/>
                    <a:p>
                      <a:pPr marL="0" marR="0" lvl="1" indent="0" algn="l" rtl="0">
                        <a:lnSpc>
                          <a:spcPct val="100000"/>
                        </a:lnSpc>
                        <a:spcBef>
                          <a:spcPts val="0"/>
                        </a:spcBef>
                        <a:spcAft>
                          <a:spcPts val="0"/>
                        </a:spcAft>
                        <a:buClr>
                          <a:schemeClr val="lt1"/>
                        </a:buClr>
                        <a:buSzPts val="2000"/>
                        <a:buFont typeface="Arial"/>
                        <a:buNone/>
                      </a:pPr>
                      <a:r>
                        <a:rPr lang="en-US" sz="1700" u="none" strike="noStrike" cap="none">
                          <a:solidFill>
                            <a:schemeClr val="lt1"/>
                          </a:solidFill>
                          <a:latin typeface="Arial"/>
                          <a:ea typeface="Arial"/>
                          <a:cs typeface="Arial"/>
                          <a:sym typeface="Arial"/>
                        </a:rPr>
                        <a:t>Change passwords every 90 days and ensure that the previous three passwords can’t be re-used.</a:t>
                      </a:r>
                      <a:endParaRPr sz="1700" u="none" strike="noStrike" cap="none">
                        <a:solidFill>
                          <a:schemeClr val="lt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spcBef>
                          <a:spcPts val="0"/>
                        </a:spcBef>
                        <a:spcAft>
                          <a:spcPts val="0"/>
                        </a:spcAft>
                        <a:buNone/>
                      </a:pPr>
                      <a:r>
                        <a:rPr lang="en-US" sz="1600">
                          <a:solidFill>
                            <a:srgbClr val="474746"/>
                          </a:solidFill>
                        </a:rPr>
                        <a:t>Using Key Management Services we can allocate a 90 day key, while storing the ols keys in a secure database so they are not reused.</a:t>
                      </a:r>
                      <a:endParaRPr sz="16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08575">
                <a:tc>
                  <a:txBody>
                    <a:bodyPr/>
                    <a:lstStyle/>
                    <a:p>
                      <a:pPr marL="0" marR="0" lvl="1" indent="0" algn="l" rtl="0">
                        <a:lnSpc>
                          <a:spcPct val="100000"/>
                        </a:lnSpc>
                        <a:spcBef>
                          <a:spcPts val="0"/>
                        </a:spcBef>
                        <a:spcAft>
                          <a:spcPts val="0"/>
                        </a:spcAft>
                        <a:buClr>
                          <a:schemeClr val="lt1"/>
                        </a:buClr>
                        <a:buSzPts val="2000"/>
                        <a:buFont typeface="Arial"/>
                        <a:buNone/>
                      </a:pPr>
                      <a:r>
                        <a:rPr lang="en-US" sz="2000" u="none" strike="noStrike" cap="none">
                          <a:solidFill>
                            <a:schemeClr val="lt1"/>
                          </a:solidFill>
                          <a:latin typeface="Arial"/>
                          <a:ea typeface="Arial"/>
                          <a:cs typeface="Arial"/>
                          <a:sym typeface="Arial"/>
                        </a:rPr>
                        <a:t>All administrators require programmatic access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spcBef>
                          <a:spcPts val="0"/>
                        </a:spcBef>
                        <a:spcAft>
                          <a:spcPts val="0"/>
                        </a:spcAft>
                        <a:buNone/>
                      </a:pPr>
                      <a:r>
                        <a:rPr lang="en-US" sz="1600">
                          <a:solidFill>
                            <a:srgbClr val="474746"/>
                          </a:solidFill>
                        </a:rPr>
                        <a:t>Admins Will be able to access the root account and have full privilages in the aws management console and command line interface which gives them the required programmatic access.</a:t>
                      </a:r>
                      <a:endParaRPr sz="16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075300">
                <a:tc>
                  <a:txBody>
                    <a:bodyPr/>
                    <a:lstStyle/>
                    <a:p>
                      <a:pPr marL="0" marR="0" lvl="1" indent="0" algn="l" rtl="0">
                        <a:lnSpc>
                          <a:spcPct val="100000"/>
                        </a:lnSpc>
                        <a:spcBef>
                          <a:spcPts val="0"/>
                        </a:spcBef>
                        <a:spcAft>
                          <a:spcPts val="0"/>
                        </a:spcAft>
                        <a:buClr>
                          <a:schemeClr val="lt1"/>
                        </a:buClr>
                        <a:buSzPts val="2000"/>
                        <a:buFont typeface="Arial"/>
                        <a:buNone/>
                      </a:pPr>
                      <a:r>
                        <a:rPr lang="en-US" sz="1600" u="none" strike="noStrike" cap="none">
                          <a:solidFill>
                            <a:schemeClr val="lt1"/>
                          </a:solidFill>
                          <a:latin typeface="Arial"/>
                          <a:ea typeface="Arial"/>
                          <a:cs typeface="Arial"/>
                          <a:sym typeface="Arial"/>
                        </a:rPr>
                        <a:t>Administrator sign-in to the AWS Management Console requires the use of Virtual MFA.</a:t>
                      </a:r>
                      <a:endParaRPr sz="1600" u="none" strike="noStrike" cap="none">
                        <a:solidFill>
                          <a:schemeClr val="lt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alpha val="69803"/>
                      </a:srgbClr>
                    </a:solidFill>
                  </a:tcPr>
                </a:tc>
                <a:tc>
                  <a:txBody>
                    <a:bodyPr/>
                    <a:lstStyle/>
                    <a:p>
                      <a:pPr marL="0" marR="0" lvl="0" indent="0" algn="l" rtl="0">
                        <a:spcBef>
                          <a:spcPts val="0"/>
                        </a:spcBef>
                        <a:spcAft>
                          <a:spcPts val="0"/>
                        </a:spcAft>
                        <a:buNone/>
                      </a:pPr>
                      <a:r>
                        <a:rPr lang="en-US" sz="1600">
                          <a:solidFill>
                            <a:srgbClr val="474746"/>
                          </a:solidFill>
                        </a:rPr>
                        <a:t>There are multiple 2FA methods including through phone number and email which and also mobile authentication apps which has aws certification. these 2fa methods will generate 6 digit authentication codes.</a:t>
                      </a:r>
                      <a:endParaRPr sz="16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35" name="Google Shape;335;p34"/>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Detailed Requirements – Architecture</a:t>
            </a:r>
            <a:endParaRPr/>
          </a:p>
        </p:txBody>
      </p:sp>
      <p:sp>
        <p:nvSpPr>
          <p:cNvPr id="336" name="Google Shape;336;p34"/>
          <p:cNvSpPr/>
          <p:nvPr/>
        </p:nvSpPr>
        <p:spPr>
          <a:xfrm>
            <a:off x="5066409" y="1535812"/>
            <a:ext cx="6956256" cy="4754891"/>
          </a:xfrm>
          <a:prstGeom prst="rect">
            <a:avLst/>
          </a:prstGeom>
          <a:solidFill>
            <a:schemeClr val="lt1">
              <a:alpha val="84705"/>
            </a:schemeClr>
          </a:solid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2000" b="1" i="0" u="none" strike="noStrike" cap="none">
                <a:solidFill>
                  <a:srgbClr val="C55A11"/>
                </a:solidFill>
                <a:latin typeface="Arial"/>
                <a:ea typeface="Arial"/>
                <a:cs typeface="Arial"/>
                <a:sym typeface="Arial"/>
              </a:rPr>
              <a:t>Design a AWS solution with:</a:t>
            </a:r>
            <a:endParaRPr/>
          </a:p>
          <a:p>
            <a:pPr marL="914400" marR="0" lvl="1" indent="-457200" algn="l" rtl="0">
              <a:lnSpc>
                <a:spcPct val="110000"/>
              </a:lnSpc>
              <a:spcBef>
                <a:spcPts val="600"/>
              </a:spcBef>
              <a:spcAft>
                <a:spcPts val="0"/>
              </a:spcAft>
              <a:buClr>
                <a:schemeClr val="dk1"/>
              </a:buClr>
              <a:buSzPts val="2000"/>
              <a:buFont typeface="Calibri"/>
              <a:buAutoNum type="arabicPeriod"/>
            </a:pPr>
            <a:r>
              <a:rPr lang="en-US" sz="2000" b="1" i="0" u="none" strike="noStrike" cap="none">
                <a:solidFill>
                  <a:schemeClr val="dk1"/>
                </a:solidFill>
                <a:latin typeface="Arial"/>
                <a:ea typeface="Arial"/>
                <a:cs typeface="Arial"/>
                <a:sym typeface="Arial"/>
              </a:rPr>
              <a:t>Networks</a:t>
            </a:r>
            <a:r>
              <a:rPr lang="en-US" sz="2000" b="0" i="0" u="none" strike="noStrike" cap="none">
                <a:solidFill>
                  <a:schemeClr val="dk1"/>
                </a:solidFill>
                <a:latin typeface="Arial"/>
                <a:ea typeface="Arial"/>
                <a:cs typeface="Arial"/>
                <a:sym typeface="Arial"/>
              </a:rPr>
              <a:t> that conform to AWS best practices while providing all the necessary network services to the application in their different environments.</a:t>
            </a:r>
            <a:endParaRPr/>
          </a:p>
          <a:p>
            <a:pPr marL="914400" marR="0" lvl="1" indent="-457200" algn="l" rtl="0">
              <a:lnSpc>
                <a:spcPct val="110000"/>
              </a:lnSpc>
              <a:spcBef>
                <a:spcPts val="600"/>
              </a:spcBef>
              <a:spcAft>
                <a:spcPts val="0"/>
              </a:spcAft>
              <a:buClr>
                <a:schemeClr val="dk1"/>
              </a:buClr>
              <a:buSzPts val="2000"/>
              <a:buFont typeface="Calibri"/>
              <a:buAutoNum type="arabicPeriod"/>
            </a:pPr>
            <a:r>
              <a:rPr lang="en-US" sz="2000" b="0" i="0" u="none" strike="noStrike" cap="none">
                <a:solidFill>
                  <a:schemeClr val="dk1"/>
                </a:solidFill>
                <a:latin typeface="Arial"/>
                <a:ea typeface="Arial"/>
                <a:cs typeface="Arial"/>
                <a:sym typeface="Arial"/>
              </a:rPr>
              <a:t>An</a:t>
            </a:r>
            <a:r>
              <a:rPr lang="en-US" sz="2000" b="1" i="0" u="none" strike="noStrike" cap="none">
                <a:solidFill>
                  <a:schemeClr val="dk1"/>
                </a:solidFill>
                <a:latin typeface="Arial"/>
                <a:ea typeface="Arial"/>
                <a:cs typeface="Arial"/>
                <a:sym typeface="Arial"/>
              </a:rPr>
              <a:t> architecture</a:t>
            </a:r>
            <a:r>
              <a:rPr lang="en-US" sz="2000" b="0" i="0" u="none" strike="noStrike" cap="none">
                <a:solidFill>
                  <a:schemeClr val="dk1"/>
                </a:solidFill>
                <a:latin typeface="Arial"/>
                <a:ea typeface="Arial"/>
                <a:cs typeface="Arial"/>
                <a:sym typeface="Arial"/>
              </a:rPr>
              <a:t> that matches the current architecture at the server hosting company and that can handle doubling the number of servers.</a:t>
            </a:r>
            <a:endParaRPr/>
          </a:p>
          <a:p>
            <a:pPr marL="914400" marR="0" lvl="1" indent="-457200" algn="l" rtl="0">
              <a:lnSpc>
                <a:spcPct val="110000"/>
              </a:lnSpc>
              <a:spcBef>
                <a:spcPts val="600"/>
              </a:spcBef>
              <a:spcAft>
                <a:spcPts val="0"/>
              </a:spcAft>
              <a:buClr>
                <a:schemeClr val="dk1"/>
              </a:buClr>
              <a:buSzPts val="2000"/>
              <a:buFont typeface="Calibri"/>
              <a:buAutoNum type="arabicPeriod"/>
            </a:pPr>
            <a:r>
              <a:rPr lang="en-US" sz="2000" b="1" i="0" u="none" strike="noStrike" cap="none">
                <a:solidFill>
                  <a:schemeClr val="dk1"/>
                </a:solidFill>
                <a:latin typeface="Arial"/>
                <a:ea typeface="Arial"/>
                <a:cs typeface="Arial"/>
                <a:sym typeface="Arial"/>
              </a:rPr>
              <a:t>Security </a:t>
            </a:r>
            <a:r>
              <a:rPr lang="en-US" sz="2000" b="0" i="0" u="none" strike="noStrike" cap="none">
                <a:solidFill>
                  <a:schemeClr val="dk1"/>
                </a:solidFill>
                <a:latin typeface="Arial"/>
                <a:ea typeface="Arial"/>
                <a:cs typeface="Arial"/>
                <a:sym typeface="Arial"/>
              </a:rPr>
              <a:t>for all medical information, as medical information usually contains highly sensitive personally identifiable information (PII). </a:t>
            </a:r>
            <a:endParaRPr/>
          </a:p>
          <a:p>
            <a:pPr marL="914400" marR="0" lvl="1" indent="-457200" algn="l" rtl="0">
              <a:lnSpc>
                <a:spcPct val="110000"/>
              </a:lnSpc>
              <a:spcBef>
                <a:spcPts val="600"/>
              </a:spcBef>
              <a:spcAft>
                <a:spcPts val="0"/>
              </a:spcAft>
              <a:buClr>
                <a:schemeClr val="dk1"/>
              </a:buClr>
              <a:buSzPts val="2000"/>
              <a:buFont typeface="Calibri"/>
              <a:buAutoNum type="arabicPeriod"/>
            </a:pPr>
            <a:r>
              <a:rPr lang="en-US" sz="2000" b="1" i="0" u="none" strike="noStrike" cap="none">
                <a:solidFill>
                  <a:schemeClr val="dk1"/>
                </a:solidFill>
                <a:latin typeface="Arial"/>
                <a:ea typeface="Arial"/>
                <a:cs typeface="Arial"/>
                <a:sym typeface="Arial"/>
              </a:rPr>
              <a:t>Load balancers </a:t>
            </a:r>
            <a:r>
              <a:rPr lang="en-US" sz="2000" b="0" i="0" u="none" strike="noStrike" cap="none">
                <a:solidFill>
                  <a:schemeClr val="dk1"/>
                </a:solidFill>
                <a:latin typeface="Arial"/>
                <a:ea typeface="Arial"/>
                <a:cs typeface="Arial"/>
                <a:sym typeface="Arial"/>
              </a:rPr>
              <a:t>for web tier and application tier that must support </a:t>
            </a:r>
            <a:r>
              <a:rPr lang="en-US" sz="2000" b="1" i="0" u="none" strike="noStrike" cap="none">
                <a:solidFill>
                  <a:schemeClr val="dk1"/>
                </a:solidFill>
                <a:latin typeface="Arial"/>
                <a:ea typeface="Arial"/>
                <a:cs typeface="Arial"/>
                <a:sym typeface="Arial"/>
              </a:rPr>
              <a:t>HTTP, HTTPS, TCP protocols</a:t>
            </a:r>
            <a:r>
              <a:rPr lang="en-US" sz="2000" b="0" i="0" u="none" strike="noStrike" cap="none">
                <a:solidFill>
                  <a:schemeClr val="dk1"/>
                </a:solidFill>
                <a:latin typeface="Arial"/>
                <a:ea typeface="Arial"/>
                <a:cs typeface="Arial"/>
                <a:sym typeface="Arial"/>
              </a:rPr>
              <a:t> </a:t>
            </a:r>
            <a:r>
              <a:rPr lang="en-US" sz="2000" b="1" i="0" u="none" strike="noStrike" cap="none">
                <a:solidFill>
                  <a:schemeClr val="dk1"/>
                </a:solidFill>
                <a:latin typeface="Arial"/>
                <a:ea typeface="Arial"/>
                <a:cs typeface="Arial"/>
                <a:sym typeface="Arial"/>
              </a:rPr>
              <a:t>plans to move their application into AWS.</a:t>
            </a:r>
            <a:endParaRPr/>
          </a:p>
        </p:txBody>
      </p:sp>
      <p:grpSp>
        <p:nvGrpSpPr>
          <p:cNvPr id="337" name="Google Shape;337;p34"/>
          <p:cNvGrpSpPr/>
          <p:nvPr/>
        </p:nvGrpSpPr>
        <p:grpSpPr>
          <a:xfrm>
            <a:off x="139867" y="1269463"/>
            <a:ext cx="5477596" cy="5086888"/>
            <a:chOff x="7468380" y="1221556"/>
            <a:chExt cx="4459538" cy="5436421"/>
          </a:xfrm>
        </p:grpSpPr>
        <p:cxnSp>
          <p:nvCxnSpPr>
            <p:cNvPr id="338" name="Google Shape;338;p34"/>
            <p:cNvCxnSpPr>
              <a:stCxn id="339" idx="1"/>
              <a:endCxn id="340" idx="0"/>
            </p:cNvCxnSpPr>
            <p:nvPr/>
          </p:nvCxnSpPr>
          <p:spPr>
            <a:xfrm flipH="1">
              <a:off x="8340162" y="1983542"/>
              <a:ext cx="1179000" cy="362700"/>
            </a:xfrm>
            <a:prstGeom prst="straightConnector1">
              <a:avLst/>
            </a:prstGeom>
            <a:noFill/>
            <a:ln w="12700" cap="flat" cmpd="sng">
              <a:solidFill>
                <a:schemeClr val="dk1"/>
              </a:solidFill>
              <a:prstDash val="solid"/>
              <a:miter lim="800000"/>
              <a:headEnd type="none" w="sm" len="sm"/>
              <a:tailEnd type="none" w="sm" len="sm"/>
            </a:ln>
          </p:spPr>
        </p:cxnSp>
        <p:cxnSp>
          <p:nvCxnSpPr>
            <p:cNvPr id="341" name="Google Shape;341;p34"/>
            <p:cNvCxnSpPr>
              <a:stCxn id="339" idx="3"/>
              <a:endCxn id="342" idx="0"/>
            </p:cNvCxnSpPr>
            <p:nvPr/>
          </p:nvCxnSpPr>
          <p:spPr>
            <a:xfrm>
              <a:off x="9947552" y="1983542"/>
              <a:ext cx="1159800" cy="362700"/>
            </a:xfrm>
            <a:prstGeom prst="straightConnector1">
              <a:avLst/>
            </a:prstGeom>
            <a:noFill/>
            <a:ln w="12700" cap="flat" cmpd="sng">
              <a:solidFill>
                <a:schemeClr val="dk1"/>
              </a:solidFill>
              <a:prstDash val="solid"/>
              <a:miter lim="800000"/>
              <a:headEnd type="none" w="sm" len="sm"/>
              <a:tailEnd type="none" w="sm" len="sm"/>
            </a:ln>
          </p:spPr>
        </p:cxnSp>
        <p:pic>
          <p:nvPicPr>
            <p:cNvPr id="339" name="Google Shape;339;p34" descr="Amazon-Elastic-Load-Balacing.png"/>
            <p:cNvPicPr preferRelativeResize="0"/>
            <p:nvPr/>
          </p:nvPicPr>
          <p:blipFill rotWithShape="1">
            <a:blip r:embed="rId3">
              <a:alphaModFix/>
            </a:blip>
            <a:srcRect/>
            <a:stretch/>
          </p:blipFill>
          <p:spPr>
            <a:xfrm>
              <a:off x="9519162" y="1769347"/>
              <a:ext cx="428390" cy="428390"/>
            </a:xfrm>
            <a:prstGeom prst="rect">
              <a:avLst/>
            </a:prstGeom>
            <a:noFill/>
            <a:ln>
              <a:noFill/>
            </a:ln>
          </p:spPr>
        </p:pic>
        <p:sp>
          <p:nvSpPr>
            <p:cNvPr id="343" name="Google Shape;343;p34"/>
            <p:cNvSpPr txBox="1"/>
            <p:nvPr/>
          </p:nvSpPr>
          <p:spPr>
            <a:xfrm>
              <a:off x="7672807" y="3146356"/>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344" name="Google Shape;344;p34"/>
            <p:cNvSpPr txBox="1"/>
            <p:nvPr/>
          </p:nvSpPr>
          <p:spPr>
            <a:xfrm>
              <a:off x="10457315" y="3146356"/>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cxnSp>
          <p:nvCxnSpPr>
            <p:cNvPr id="345" name="Google Shape;345;p34"/>
            <p:cNvCxnSpPr>
              <a:stCxn id="346" idx="1"/>
              <a:endCxn id="347" idx="0"/>
            </p:cNvCxnSpPr>
            <p:nvPr/>
          </p:nvCxnSpPr>
          <p:spPr>
            <a:xfrm flipH="1">
              <a:off x="8340162" y="3553767"/>
              <a:ext cx="1179000" cy="336600"/>
            </a:xfrm>
            <a:prstGeom prst="straightConnector1">
              <a:avLst/>
            </a:prstGeom>
            <a:noFill/>
            <a:ln w="12700" cap="flat" cmpd="sng">
              <a:solidFill>
                <a:schemeClr val="dk1"/>
              </a:solidFill>
              <a:prstDash val="solid"/>
              <a:miter lim="800000"/>
              <a:headEnd type="none" w="sm" len="sm"/>
              <a:tailEnd type="none" w="sm" len="sm"/>
            </a:ln>
          </p:spPr>
        </p:cxnSp>
        <p:cxnSp>
          <p:nvCxnSpPr>
            <p:cNvPr id="348" name="Google Shape;348;p34"/>
            <p:cNvCxnSpPr>
              <a:stCxn id="346" idx="3"/>
              <a:endCxn id="349" idx="0"/>
            </p:cNvCxnSpPr>
            <p:nvPr/>
          </p:nvCxnSpPr>
          <p:spPr>
            <a:xfrm>
              <a:off x="9947552" y="3553767"/>
              <a:ext cx="1159800" cy="336600"/>
            </a:xfrm>
            <a:prstGeom prst="straightConnector1">
              <a:avLst/>
            </a:prstGeom>
            <a:noFill/>
            <a:ln w="12700" cap="flat" cmpd="sng">
              <a:solidFill>
                <a:schemeClr val="dk1"/>
              </a:solidFill>
              <a:prstDash val="solid"/>
              <a:miter lim="800000"/>
              <a:headEnd type="none" w="sm" len="sm"/>
              <a:tailEnd type="none" w="sm" len="sm"/>
            </a:ln>
          </p:spPr>
        </p:cxnSp>
        <p:pic>
          <p:nvPicPr>
            <p:cNvPr id="346" name="Google Shape;346;p34" descr="Amazon-Elastic-Load-Balacing.png"/>
            <p:cNvPicPr preferRelativeResize="0"/>
            <p:nvPr/>
          </p:nvPicPr>
          <p:blipFill rotWithShape="1">
            <a:blip r:embed="rId3">
              <a:alphaModFix/>
            </a:blip>
            <a:srcRect/>
            <a:stretch/>
          </p:blipFill>
          <p:spPr>
            <a:xfrm>
              <a:off x="9519162" y="3339572"/>
              <a:ext cx="428390" cy="428390"/>
            </a:xfrm>
            <a:prstGeom prst="rect">
              <a:avLst/>
            </a:prstGeom>
            <a:noFill/>
            <a:ln>
              <a:noFill/>
            </a:ln>
          </p:spPr>
        </p:pic>
        <p:pic>
          <p:nvPicPr>
            <p:cNvPr id="340" name="Google Shape;340;p34"/>
            <p:cNvPicPr preferRelativeResize="0"/>
            <p:nvPr/>
          </p:nvPicPr>
          <p:blipFill rotWithShape="1">
            <a:blip r:embed="rId4">
              <a:alphaModFix/>
            </a:blip>
            <a:srcRect/>
            <a:stretch/>
          </p:blipFill>
          <p:spPr>
            <a:xfrm>
              <a:off x="8075318" y="2346360"/>
              <a:ext cx="529721" cy="731520"/>
            </a:xfrm>
            <a:prstGeom prst="rect">
              <a:avLst/>
            </a:prstGeom>
            <a:noFill/>
            <a:ln>
              <a:noFill/>
            </a:ln>
          </p:spPr>
        </p:pic>
        <p:pic>
          <p:nvPicPr>
            <p:cNvPr id="342" name="Google Shape;342;p34"/>
            <p:cNvPicPr preferRelativeResize="0"/>
            <p:nvPr/>
          </p:nvPicPr>
          <p:blipFill rotWithShape="1">
            <a:blip r:embed="rId4">
              <a:alphaModFix/>
            </a:blip>
            <a:srcRect/>
            <a:stretch/>
          </p:blipFill>
          <p:spPr>
            <a:xfrm>
              <a:off x="10842521" y="2346360"/>
              <a:ext cx="529721" cy="731520"/>
            </a:xfrm>
            <a:prstGeom prst="rect">
              <a:avLst/>
            </a:prstGeom>
            <a:noFill/>
            <a:ln>
              <a:noFill/>
            </a:ln>
          </p:spPr>
        </p:pic>
        <p:sp>
          <p:nvSpPr>
            <p:cNvPr id="350" name="Google Shape;350;p34"/>
            <p:cNvSpPr txBox="1"/>
            <p:nvPr/>
          </p:nvSpPr>
          <p:spPr>
            <a:xfrm>
              <a:off x="7672810" y="4619011"/>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351" name="Google Shape;351;p34"/>
            <p:cNvSpPr txBox="1"/>
            <p:nvPr/>
          </p:nvSpPr>
          <p:spPr>
            <a:xfrm>
              <a:off x="10457318" y="4619011"/>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pic>
          <p:nvPicPr>
            <p:cNvPr id="347" name="Google Shape;347;p34"/>
            <p:cNvPicPr preferRelativeResize="0"/>
            <p:nvPr/>
          </p:nvPicPr>
          <p:blipFill rotWithShape="1">
            <a:blip r:embed="rId4">
              <a:alphaModFix/>
            </a:blip>
            <a:srcRect/>
            <a:stretch/>
          </p:blipFill>
          <p:spPr>
            <a:xfrm>
              <a:off x="8075320" y="3890454"/>
              <a:ext cx="529721" cy="731520"/>
            </a:xfrm>
            <a:prstGeom prst="rect">
              <a:avLst/>
            </a:prstGeom>
            <a:noFill/>
            <a:ln>
              <a:noFill/>
            </a:ln>
          </p:spPr>
        </p:pic>
        <p:pic>
          <p:nvPicPr>
            <p:cNvPr id="349" name="Google Shape;349;p34"/>
            <p:cNvPicPr preferRelativeResize="0"/>
            <p:nvPr/>
          </p:nvPicPr>
          <p:blipFill rotWithShape="1">
            <a:blip r:embed="rId4">
              <a:alphaModFix/>
            </a:blip>
            <a:srcRect/>
            <a:stretch/>
          </p:blipFill>
          <p:spPr>
            <a:xfrm>
              <a:off x="10842523" y="3890454"/>
              <a:ext cx="529721" cy="731520"/>
            </a:xfrm>
            <a:prstGeom prst="rect">
              <a:avLst/>
            </a:prstGeom>
            <a:noFill/>
            <a:ln>
              <a:noFill/>
            </a:ln>
          </p:spPr>
        </p:pic>
        <p:sp>
          <p:nvSpPr>
            <p:cNvPr id="352" name="Google Shape;352;p34"/>
            <p:cNvSpPr txBox="1"/>
            <p:nvPr/>
          </p:nvSpPr>
          <p:spPr>
            <a:xfrm>
              <a:off x="7468380" y="5870501"/>
              <a:ext cx="4413075" cy="55793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Database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8 CPUs, 32-GB memory, 5-TB storage,</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 SQL Server SE</a:t>
              </a:r>
              <a:endParaRPr/>
            </a:p>
          </p:txBody>
        </p:sp>
        <p:pic>
          <p:nvPicPr>
            <p:cNvPr id="353" name="Google Shape;353;p34"/>
            <p:cNvPicPr preferRelativeResize="0"/>
            <p:nvPr/>
          </p:nvPicPr>
          <p:blipFill rotWithShape="1">
            <a:blip r:embed="rId4">
              <a:alphaModFix/>
            </a:blip>
            <a:srcRect/>
            <a:stretch/>
          </p:blipFill>
          <p:spPr>
            <a:xfrm>
              <a:off x="9410058" y="5032166"/>
              <a:ext cx="529721" cy="731520"/>
            </a:xfrm>
            <a:prstGeom prst="rect">
              <a:avLst/>
            </a:prstGeom>
            <a:noFill/>
            <a:ln>
              <a:noFill/>
            </a:ln>
          </p:spPr>
        </p:pic>
        <p:cxnSp>
          <p:nvCxnSpPr>
            <p:cNvPr id="354" name="Google Shape;354;p34"/>
            <p:cNvCxnSpPr/>
            <p:nvPr/>
          </p:nvCxnSpPr>
          <p:spPr>
            <a:xfrm flipH="1">
              <a:off x="8605038" y="4588118"/>
              <a:ext cx="2237482" cy="1"/>
            </a:xfrm>
            <a:prstGeom prst="straightConnector1">
              <a:avLst/>
            </a:prstGeom>
            <a:noFill/>
            <a:ln w="12700" cap="flat" cmpd="sng">
              <a:solidFill>
                <a:schemeClr val="dk1"/>
              </a:solidFill>
              <a:prstDash val="solid"/>
              <a:miter lim="800000"/>
              <a:headEnd type="none" w="sm" len="sm"/>
              <a:tailEnd type="none" w="sm" len="sm"/>
            </a:ln>
          </p:spPr>
        </p:cxnSp>
        <p:cxnSp>
          <p:nvCxnSpPr>
            <p:cNvPr id="355" name="Google Shape;355;p34"/>
            <p:cNvCxnSpPr>
              <a:stCxn id="353" idx="0"/>
            </p:cNvCxnSpPr>
            <p:nvPr/>
          </p:nvCxnSpPr>
          <p:spPr>
            <a:xfrm rot="10800000">
              <a:off x="9674918" y="4584266"/>
              <a:ext cx="0" cy="447900"/>
            </a:xfrm>
            <a:prstGeom prst="straightConnector1">
              <a:avLst/>
            </a:prstGeom>
            <a:noFill/>
            <a:ln w="12700" cap="flat" cmpd="sng">
              <a:solidFill>
                <a:schemeClr val="dk1"/>
              </a:solidFill>
              <a:prstDash val="solid"/>
              <a:miter lim="800000"/>
              <a:headEnd type="none" w="sm" len="sm"/>
              <a:tailEnd type="none" w="sm" len="sm"/>
            </a:ln>
          </p:spPr>
        </p:cxnSp>
        <p:cxnSp>
          <p:nvCxnSpPr>
            <p:cNvPr id="356" name="Google Shape;356;p34"/>
            <p:cNvCxnSpPr/>
            <p:nvPr/>
          </p:nvCxnSpPr>
          <p:spPr>
            <a:xfrm rot="10800000">
              <a:off x="8605040" y="3077880"/>
              <a:ext cx="2237481" cy="0"/>
            </a:xfrm>
            <a:prstGeom prst="straightConnector1">
              <a:avLst/>
            </a:prstGeom>
            <a:noFill/>
            <a:ln w="12700" cap="flat" cmpd="sng">
              <a:solidFill>
                <a:schemeClr val="dk1"/>
              </a:solidFill>
              <a:prstDash val="solid"/>
              <a:miter lim="800000"/>
              <a:headEnd type="none" w="sm" len="sm"/>
              <a:tailEnd type="none" w="sm" len="sm"/>
            </a:ln>
          </p:spPr>
        </p:cxnSp>
        <p:cxnSp>
          <p:nvCxnSpPr>
            <p:cNvPr id="357" name="Google Shape;357;p34"/>
            <p:cNvCxnSpPr>
              <a:stCxn id="346" idx="0"/>
            </p:cNvCxnSpPr>
            <p:nvPr/>
          </p:nvCxnSpPr>
          <p:spPr>
            <a:xfrm rot="10800000">
              <a:off x="9733357" y="3077972"/>
              <a:ext cx="0" cy="261600"/>
            </a:xfrm>
            <a:prstGeom prst="straightConnector1">
              <a:avLst/>
            </a:prstGeom>
            <a:noFill/>
            <a:ln w="12700" cap="flat" cmpd="sng">
              <a:solidFill>
                <a:schemeClr val="dk1"/>
              </a:solidFill>
              <a:prstDash val="solid"/>
              <a:miter lim="800000"/>
              <a:headEnd type="none" w="sm" len="sm"/>
              <a:tailEnd type="none" w="sm" len="sm"/>
            </a:ln>
          </p:spPr>
        </p:cxnSp>
        <p:pic>
          <p:nvPicPr>
            <p:cNvPr id="358" name="Google Shape;358;p34"/>
            <p:cNvPicPr preferRelativeResize="0"/>
            <p:nvPr/>
          </p:nvPicPr>
          <p:blipFill rotWithShape="1">
            <a:blip r:embed="rId5">
              <a:alphaModFix/>
            </a:blip>
            <a:srcRect/>
            <a:stretch/>
          </p:blipFill>
          <p:spPr>
            <a:xfrm>
              <a:off x="9447723" y="1221556"/>
              <a:ext cx="502289" cy="496614"/>
            </a:xfrm>
            <a:prstGeom prst="rect">
              <a:avLst/>
            </a:prstGeom>
            <a:noFill/>
            <a:ln>
              <a:noFill/>
            </a:ln>
          </p:spPr>
        </p:pic>
        <p:sp>
          <p:nvSpPr>
            <p:cNvPr id="359" name="Google Shape;359;p34"/>
            <p:cNvSpPr/>
            <p:nvPr/>
          </p:nvSpPr>
          <p:spPr>
            <a:xfrm>
              <a:off x="7595113" y="1737515"/>
              <a:ext cx="4083839" cy="4920462"/>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5"/>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400"/>
              <a:buFont typeface="Arial"/>
              <a:buNone/>
            </a:pPr>
            <a:r>
              <a:rPr lang="en-US" sz="3400" b="0" i="0">
                <a:solidFill>
                  <a:schemeClr val="lt1"/>
                </a:solidFill>
                <a:latin typeface="Arial"/>
                <a:ea typeface="Arial"/>
                <a:cs typeface="Arial"/>
                <a:sym typeface="Arial"/>
              </a:rPr>
              <a:t>Detailed Requirements – Network and Security</a:t>
            </a:r>
            <a:endParaRPr/>
          </a:p>
        </p:txBody>
      </p:sp>
      <p:pic>
        <p:nvPicPr>
          <p:cNvPr id="366" name="Google Shape;366;p35"/>
          <p:cNvPicPr preferRelativeResize="0"/>
          <p:nvPr/>
        </p:nvPicPr>
        <p:blipFill rotWithShape="1">
          <a:blip r:embed="rId3">
            <a:alphaModFix/>
          </a:blip>
          <a:srcRect/>
          <a:stretch/>
        </p:blipFill>
        <p:spPr>
          <a:xfrm>
            <a:off x="9910512" y="1389569"/>
            <a:ext cx="2562999" cy="2562999"/>
          </a:xfrm>
          <a:prstGeom prst="rect">
            <a:avLst/>
          </a:prstGeom>
          <a:noFill/>
          <a:ln>
            <a:noFill/>
          </a:ln>
        </p:spPr>
      </p:pic>
      <p:sp>
        <p:nvSpPr>
          <p:cNvPr id="367" name="Google Shape;367;p35"/>
          <p:cNvSpPr txBox="1">
            <a:spLocks noGrp="1"/>
          </p:cNvSpPr>
          <p:nvPr>
            <p:ph type="body" idx="1"/>
          </p:nvPr>
        </p:nvSpPr>
        <p:spPr>
          <a:xfrm>
            <a:off x="160020" y="1380904"/>
            <a:ext cx="10075361" cy="5214845"/>
          </a:xfrm>
          <a:prstGeom prst="rect">
            <a:avLst/>
          </a:prstGeom>
          <a:solidFill>
            <a:schemeClr val="lt1">
              <a:alpha val="80000"/>
            </a:schemeClr>
          </a:solidFill>
          <a:ln>
            <a:noFill/>
          </a:ln>
        </p:spPr>
        <p:txBody>
          <a:bodyPr spcFirstLastPara="1" wrap="square" lIns="91425" tIns="45700" rIns="91425" bIns="45700" anchor="t" anchorCtr="0">
            <a:noAutofit/>
          </a:bodyPr>
          <a:lstStyle/>
          <a:p>
            <a:pPr marL="0" lvl="1" indent="0" algn="l" rtl="0">
              <a:lnSpc>
                <a:spcPct val="90000"/>
              </a:lnSpc>
              <a:spcBef>
                <a:spcPts val="0"/>
              </a:spcBef>
              <a:spcAft>
                <a:spcPts val="0"/>
              </a:spcAft>
              <a:buClr>
                <a:schemeClr val="dk1"/>
              </a:buClr>
              <a:buSzPts val="2400"/>
              <a:buNone/>
            </a:pPr>
            <a:r>
              <a:rPr lang="en-US" b="1">
                <a:latin typeface="Arial"/>
                <a:ea typeface="Arial"/>
                <a:cs typeface="Arial"/>
                <a:sym typeface="Arial"/>
              </a:rPr>
              <a:t>The new architecture must </a:t>
            </a:r>
            <a:r>
              <a:rPr lang="en-US" b="1">
                <a:solidFill>
                  <a:srgbClr val="C55A11"/>
                </a:solidFill>
                <a:latin typeface="Arial"/>
                <a:ea typeface="Arial"/>
                <a:cs typeface="Arial"/>
                <a:sym typeface="Arial"/>
              </a:rPr>
              <a:t>conform to AWS best practices </a:t>
            </a:r>
            <a:r>
              <a:rPr lang="en-US" b="1">
                <a:latin typeface="Arial"/>
                <a:ea typeface="Arial"/>
                <a:cs typeface="Arial"/>
                <a:sym typeface="Arial"/>
              </a:rPr>
              <a:t>including:</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Achieve high availability for all tiers to reduce downtime.</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Control access to the application and limit public entry points. </a:t>
            </a:r>
            <a:r>
              <a:rPr lang="en-US" sz="2000" i="1">
                <a:latin typeface="Arial"/>
                <a:ea typeface="Arial"/>
                <a:cs typeface="Arial"/>
                <a:sym typeface="Arial"/>
              </a:rPr>
              <a:t>Note</a:t>
            </a:r>
            <a:r>
              <a:rPr lang="en-US" sz="2000">
                <a:latin typeface="Arial"/>
                <a:ea typeface="Arial"/>
                <a:cs typeface="Arial"/>
                <a:sym typeface="Arial"/>
              </a:rPr>
              <a:t>: There should be no external access to the application or database tiers.</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Minimize IP address usage to reduce the attach surface.</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Maintain separate networks for </a:t>
            </a:r>
            <a:r>
              <a:rPr lang="en-US" sz="2000" i="1">
                <a:latin typeface="Arial"/>
                <a:ea typeface="Arial"/>
                <a:cs typeface="Arial"/>
                <a:sym typeface="Arial"/>
              </a:rPr>
              <a:t>A Medical Company’s </a:t>
            </a:r>
            <a:r>
              <a:rPr lang="en-US" sz="2000">
                <a:latin typeface="Arial"/>
                <a:ea typeface="Arial"/>
                <a:cs typeface="Arial"/>
                <a:sym typeface="Arial"/>
              </a:rPr>
              <a:t>development/testing environment and the production environment.</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The web tier load balancer can receive requests from the Internet on port 443.</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Web tier servers can receive request from the web tier load balancer only on port 443.</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The Application Load Balancer can receive requests from the application tier load balancer only on port 443.</a:t>
            </a:r>
            <a:endParaRPr/>
          </a:p>
          <a:p>
            <a:pPr marL="342900" lvl="1" indent="-342900" algn="l" rtl="0">
              <a:lnSpc>
                <a:spcPct val="110000"/>
              </a:lnSpc>
              <a:spcBef>
                <a:spcPts val="600"/>
              </a:spcBef>
              <a:spcAft>
                <a:spcPts val="0"/>
              </a:spcAft>
              <a:buClr>
                <a:schemeClr val="dk1"/>
              </a:buClr>
              <a:buSzPts val="2000"/>
              <a:buChar char="•"/>
            </a:pPr>
            <a:r>
              <a:rPr lang="en-US" sz="2000">
                <a:latin typeface="Arial"/>
                <a:ea typeface="Arial"/>
                <a:cs typeface="Arial"/>
                <a:sym typeface="Arial"/>
              </a:rPr>
              <a:t>Database servers can receive requests from application servers only on port 433.</a:t>
            </a:r>
            <a:endParaRPr/>
          </a:p>
          <a:p>
            <a:pPr marL="342900" lvl="1" indent="-190500" algn="l" rtl="0">
              <a:lnSpc>
                <a:spcPct val="110000"/>
              </a:lnSpc>
              <a:spcBef>
                <a:spcPts val="600"/>
              </a:spcBef>
              <a:spcAft>
                <a:spcPts val="0"/>
              </a:spcAft>
              <a:buClr>
                <a:schemeClr val="dk1"/>
              </a:buClr>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74" name="Google Shape;374;p36"/>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Network and Security</a:t>
            </a:r>
            <a:endParaRPr/>
          </a:p>
        </p:txBody>
      </p:sp>
      <p:sp>
        <p:nvSpPr>
          <p:cNvPr id="375" name="Google Shape;375;p36"/>
          <p:cNvSpPr txBox="1"/>
          <p:nvPr/>
        </p:nvSpPr>
        <p:spPr>
          <a:xfrm>
            <a:off x="419100" y="1423837"/>
            <a:ext cx="1026795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document the VPC solution.</a:t>
            </a:r>
            <a:endParaRPr sz="2400">
              <a:solidFill>
                <a:schemeClr val="dk1"/>
              </a:solidFill>
              <a:latin typeface="Arial"/>
              <a:ea typeface="Arial"/>
              <a:cs typeface="Arial"/>
              <a:sym typeface="Arial"/>
            </a:endParaRPr>
          </a:p>
        </p:txBody>
      </p:sp>
      <p:graphicFrame>
        <p:nvGraphicFramePr>
          <p:cNvPr id="376" name="Google Shape;376;p36"/>
          <p:cNvGraphicFramePr/>
          <p:nvPr/>
        </p:nvGraphicFramePr>
        <p:xfrm>
          <a:off x="163788" y="2009090"/>
          <a:ext cx="3000000" cy="3000000"/>
        </p:xfrm>
        <a:graphic>
          <a:graphicData uri="http://schemas.openxmlformats.org/drawingml/2006/table">
            <a:tbl>
              <a:tblPr>
                <a:noFill/>
                <a:tableStyleId>{77284901-0F2F-4949-B9E7-14783D7CCD63}</a:tableStyleId>
              </a:tblPr>
              <a:tblGrid>
                <a:gridCol w="1015175">
                  <a:extLst>
                    <a:ext uri="{9D8B030D-6E8A-4147-A177-3AD203B41FA5}">
                      <a16:colId xmlns:a16="http://schemas.microsoft.com/office/drawing/2014/main" val="20000"/>
                    </a:ext>
                  </a:extLst>
                </a:gridCol>
                <a:gridCol w="2778325">
                  <a:extLst>
                    <a:ext uri="{9D8B030D-6E8A-4147-A177-3AD203B41FA5}">
                      <a16:colId xmlns:a16="http://schemas.microsoft.com/office/drawing/2014/main" val="20001"/>
                    </a:ext>
                  </a:extLst>
                </a:gridCol>
                <a:gridCol w="2338600">
                  <a:extLst>
                    <a:ext uri="{9D8B030D-6E8A-4147-A177-3AD203B41FA5}">
                      <a16:colId xmlns:a16="http://schemas.microsoft.com/office/drawing/2014/main" val="20002"/>
                    </a:ext>
                  </a:extLst>
                </a:gridCol>
                <a:gridCol w="1888250">
                  <a:extLst>
                    <a:ext uri="{9D8B030D-6E8A-4147-A177-3AD203B41FA5}">
                      <a16:colId xmlns:a16="http://schemas.microsoft.com/office/drawing/2014/main" val="20003"/>
                    </a:ext>
                  </a:extLst>
                </a:gridCol>
                <a:gridCol w="1651125">
                  <a:extLst>
                    <a:ext uri="{9D8B030D-6E8A-4147-A177-3AD203B41FA5}">
                      <a16:colId xmlns:a16="http://schemas.microsoft.com/office/drawing/2014/main" val="20004"/>
                    </a:ext>
                  </a:extLst>
                </a:gridCol>
                <a:gridCol w="2192950">
                  <a:extLst>
                    <a:ext uri="{9D8B030D-6E8A-4147-A177-3AD203B41FA5}">
                      <a16:colId xmlns:a16="http://schemas.microsoft.com/office/drawing/2014/main" val="20005"/>
                    </a:ext>
                  </a:extLst>
                </a:gridCol>
              </a:tblGrid>
              <a:tr h="1085375">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VPC</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Region</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Purpose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Subnets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AZs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CIDR Range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2066100">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US" sz="2800">
                          <a:solidFill>
                            <a:srgbClr val="474746"/>
                          </a:solidFill>
                        </a:rPr>
                        <a:t>USA- East - 1</a:t>
                      </a:r>
                      <a:endParaRPr sz="28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a:solidFill>
                            <a:schemeClr val="dk1"/>
                          </a:solidFill>
                        </a:rPr>
                        <a:t>APP VPC</a:t>
                      </a:r>
                      <a:endParaRPr sz="2800" u="none" strike="noStrike" cap="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a:t>1public subnet</a:t>
                      </a:r>
                      <a:endParaRPr sz="2800"/>
                    </a:p>
                    <a:p>
                      <a:pPr marL="0" marR="0" lvl="0" indent="0" algn="l" rtl="0">
                        <a:spcBef>
                          <a:spcPts val="0"/>
                        </a:spcBef>
                        <a:spcAft>
                          <a:spcPts val="0"/>
                        </a:spcAft>
                        <a:buNone/>
                      </a:pPr>
                      <a:r>
                        <a:rPr lang="en-US" sz="2800"/>
                        <a:t>2 private</a:t>
                      </a:r>
                      <a:endParaRPr sz="2800"/>
                    </a:p>
                    <a:p>
                      <a:pPr marL="0" marR="0" lvl="0" indent="0" algn="l" rtl="0">
                        <a:spcBef>
                          <a:spcPts val="0"/>
                        </a:spcBef>
                        <a:spcAft>
                          <a:spcPts val="0"/>
                        </a:spcAft>
                        <a:buNone/>
                      </a:pPr>
                      <a:r>
                        <a:rPr lang="en-US" sz="2800"/>
                        <a:t>subnets</a:t>
                      </a:r>
                      <a:endParaRPr sz="2800"/>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US" sz="2800"/>
                        <a:t>Zone A</a:t>
                      </a:r>
                      <a:endParaRPr sz="28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950">
                          <a:solidFill>
                            <a:schemeClr val="dk1"/>
                          </a:solidFill>
                        </a:rPr>
                        <a:t>Public-10.0.2.0/16 Private1-10.0.3.0/16Private2-10.0.4.0/16</a:t>
                      </a:r>
                      <a:endParaRPr sz="28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2650">
                <a:tc>
                  <a:txBody>
                    <a:bodyPr/>
                    <a:lstStyle/>
                    <a:p>
                      <a:pPr marL="0" marR="0" lvl="0" indent="0" algn="ctr" rtl="0">
                        <a:spcBef>
                          <a:spcPts val="0"/>
                        </a:spcBef>
                        <a:spcAft>
                          <a:spcPts val="0"/>
                        </a:spcAft>
                        <a:buNone/>
                      </a:pPr>
                      <a:r>
                        <a:rPr lang="en-US" sz="2800" b="1" u="none" strike="noStrike" cap="none">
                          <a:solidFill>
                            <a:schemeClr val="lt1"/>
                          </a:solidFill>
                          <a:latin typeface="Arial"/>
                          <a:ea typeface="Arial"/>
                          <a:cs typeface="Arial"/>
                          <a:sym typeface="Arial"/>
                        </a:rPr>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chemeClr val="dk1"/>
                        </a:buClr>
                        <a:buSzPts val="2800"/>
                        <a:buFont typeface="Calibri"/>
                        <a:buNone/>
                      </a:pPr>
                      <a:r>
                        <a:rPr lang="en-US" sz="2800">
                          <a:solidFill>
                            <a:srgbClr val="474746"/>
                          </a:solidFill>
                        </a:rPr>
                        <a:t>USA - East - 1</a:t>
                      </a:r>
                      <a:endParaRPr sz="2800" u="none" strike="noStrike" cap="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a:solidFill>
                            <a:schemeClr val="dk1"/>
                          </a:solidFill>
                        </a:rPr>
                        <a:t>Web VPC</a:t>
                      </a:r>
                      <a:endParaRPr sz="2800" u="none" strike="noStrike" cap="none">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a:t>1 private</a:t>
                      </a:r>
                      <a:endParaRPr sz="2800"/>
                    </a:p>
                    <a:p>
                      <a:pPr marL="0" marR="0" lvl="0" indent="0" algn="l" rtl="0">
                        <a:spcBef>
                          <a:spcPts val="0"/>
                        </a:spcBef>
                        <a:spcAft>
                          <a:spcPts val="0"/>
                        </a:spcAft>
                        <a:buNone/>
                      </a:pPr>
                      <a:r>
                        <a:rPr lang="en-US" sz="2800"/>
                        <a:t>subnet</a:t>
                      </a:r>
                      <a:endParaRPr sz="2800"/>
                    </a:p>
                    <a:p>
                      <a:pPr marL="0" marR="0" lvl="0" indent="0" algn="l" rtl="0">
                        <a:spcBef>
                          <a:spcPts val="0"/>
                        </a:spcBef>
                        <a:spcAft>
                          <a:spcPts val="0"/>
                        </a:spcAft>
                        <a:buNone/>
                      </a:pPr>
                      <a:r>
                        <a:rPr lang="en-US" sz="2800"/>
                        <a:t>1 public subnet</a:t>
                      </a:r>
                      <a:endParaRPr sz="2800"/>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800"/>
                        <a:t>Zone B</a:t>
                      </a:r>
                      <a:endParaRPr sz="28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800"/>
                        <a:buFont typeface="Calibri"/>
                        <a:buNone/>
                      </a:pPr>
                      <a:r>
                        <a:rPr lang="en-US" sz="1950">
                          <a:solidFill>
                            <a:schemeClr val="dk1"/>
                          </a:solidFill>
                        </a:rPr>
                        <a:t>Public-10.0.0.0/16Private-10.0.1.0/16 </a:t>
                      </a:r>
                      <a:endParaRPr sz="2800" u="none" strike="noStrike" cap="none">
                        <a:latin typeface="Arial"/>
                        <a:ea typeface="Arial"/>
                        <a:cs typeface="Arial"/>
                        <a:sym typeface="Arial"/>
                      </a:endParaRPr>
                    </a:p>
                  </a:txBody>
                  <a:tcPr marL="91450" marR="1828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7"/>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83" name="Google Shape;383;p37"/>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Network and Security</a:t>
            </a:r>
            <a:endParaRPr/>
          </a:p>
        </p:txBody>
      </p:sp>
      <p:sp>
        <p:nvSpPr>
          <p:cNvPr id="384" name="Google Shape;384;p37"/>
          <p:cNvSpPr txBox="1"/>
          <p:nvPr/>
        </p:nvSpPr>
        <p:spPr>
          <a:xfrm>
            <a:off x="419100" y="1423837"/>
            <a:ext cx="1026795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document the DEV subnet solution.</a:t>
            </a:r>
            <a:endParaRPr sz="2400">
              <a:solidFill>
                <a:schemeClr val="dk1"/>
              </a:solidFill>
              <a:latin typeface="Arial"/>
              <a:ea typeface="Arial"/>
              <a:cs typeface="Arial"/>
              <a:sym typeface="Arial"/>
            </a:endParaRPr>
          </a:p>
        </p:txBody>
      </p:sp>
      <p:graphicFrame>
        <p:nvGraphicFramePr>
          <p:cNvPr id="385" name="Google Shape;385;p37"/>
          <p:cNvGraphicFramePr/>
          <p:nvPr/>
        </p:nvGraphicFramePr>
        <p:xfrm>
          <a:off x="1073150" y="2286000"/>
          <a:ext cx="3000000" cy="3000000"/>
        </p:xfrm>
        <a:graphic>
          <a:graphicData uri="http://schemas.openxmlformats.org/drawingml/2006/table">
            <a:tbl>
              <a:tblPr>
                <a:noFill/>
                <a:tableStyleId>{77284901-0F2F-4949-B9E7-14783D7CCD63}</a:tableStyleId>
              </a:tblPr>
              <a:tblGrid>
                <a:gridCol w="1860575">
                  <a:extLst>
                    <a:ext uri="{9D8B030D-6E8A-4147-A177-3AD203B41FA5}">
                      <a16:colId xmlns:a16="http://schemas.microsoft.com/office/drawing/2014/main" val="20000"/>
                    </a:ext>
                  </a:extLst>
                </a:gridCol>
                <a:gridCol w="1108050">
                  <a:extLst>
                    <a:ext uri="{9D8B030D-6E8A-4147-A177-3AD203B41FA5}">
                      <a16:colId xmlns:a16="http://schemas.microsoft.com/office/drawing/2014/main" val="20001"/>
                    </a:ext>
                  </a:extLst>
                </a:gridCol>
                <a:gridCol w="3335475">
                  <a:extLst>
                    <a:ext uri="{9D8B030D-6E8A-4147-A177-3AD203B41FA5}">
                      <a16:colId xmlns:a16="http://schemas.microsoft.com/office/drawing/2014/main" val="20002"/>
                    </a:ext>
                  </a:extLst>
                </a:gridCol>
                <a:gridCol w="2054950">
                  <a:extLst>
                    <a:ext uri="{9D8B030D-6E8A-4147-A177-3AD203B41FA5}">
                      <a16:colId xmlns:a16="http://schemas.microsoft.com/office/drawing/2014/main" val="20003"/>
                    </a:ext>
                  </a:extLst>
                </a:gridCol>
                <a:gridCol w="2054950">
                  <a:extLst>
                    <a:ext uri="{9D8B030D-6E8A-4147-A177-3AD203B41FA5}">
                      <a16:colId xmlns:a16="http://schemas.microsoft.com/office/drawing/2014/main" val="20004"/>
                    </a:ext>
                  </a:extLst>
                </a:gridCol>
              </a:tblGrid>
              <a:tr h="824975">
                <a:tc>
                  <a:txBody>
                    <a:bodyPr/>
                    <a:lstStyle/>
                    <a:p>
                      <a:pPr marL="0" marR="0" lvl="0" indent="0" algn="ctr" rtl="0">
                        <a:spcBef>
                          <a:spcPts val="0"/>
                        </a:spcBef>
                        <a:spcAft>
                          <a:spcPts val="0"/>
                        </a:spcAft>
                        <a:buNone/>
                      </a:pPr>
                      <a:r>
                        <a:rPr lang="en-US" sz="2000" b="1" u="none" strike="noStrike" cap="none">
                          <a:solidFill>
                            <a:schemeClr val="lt1"/>
                          </a:solidFill>
                          <a:latin typeface="Arial"/>
                          <a:ea typeface="Arial"/>
                          <a:cs typeface="Arial"/>
                          <a:sym typeface="Arial"/>
                        </a:rPr>
                        <a:t>Subnet Name</a:t>
                      </a:r>
                      <a:endParaRPr sz="2000" b="1" u="none" strike="noStrike" cap="none">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strike="noStrike" cap="none">
                          <a:solidFill>
                            <a:schemeClr val="lt1"/>
                          </a:solidFill>
                          <a:latin typeface="Arial"/>
                          <a:ea typeface="Arial"/>
                          <a:cs typeface="Arial"/>
                          <a:sym typeface="Arial"/>
                        </a:rPr>
                        <a:t>VPC</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strike="noStrike" cap="none">
                          <a:solidFill>
                            <a:schemeClr val="lt1"/>
                          </a:solidFill>
                          <a:latin typeface="Arial"/>
                          <a:ea typeface="Arial"/>
                          <a:cs typeface="Arial"/>
                          <a:sym typeface="Arial"/>
                        </a:rPr>
                        <a:t>Subnet Type (Public/private)</a:t>
                      </a:r>
                      <a:endParaRPr sz="2000" b="1" u="none" strike="noStrike" cap="none">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strike="noStrike" cap="none">
                          <a:solidFill>
                            <a:schemeClr val="lt1"/>
                          </a:solidFill>
                          <a:latin typeface="Arial"/>
                          <a:ea typeface="Arial"/>
                          <a:cs typeface="Arial"/>
                          <a:sym typeface="Arial"/>
                        </a:rPr>
                        <a:t>AZ</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strike="noStrike" cap="none">
                          <a:solidFill>
                            <a:schemeClr val="lt1"/>
                          </a:solidFill>
                          <a:latin typeface="Arial"/>
                          <a:ea typeface="Arial"/>
                          <a:cs typeface="Arial"/>
                          <a:sym typeface="Arial"/>
                        </a:rPr>
                        <a:t>Subnet Address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94550">
                <a:tc>
                  <a:txBody>
                    <a:bodyPr/>
                    <a:lstStyle/>
                    <a:p>
                      <a:pPr marL="0" marR="0" lvl="0" indent="0" algn="l" rtl="0">
                        <a:spcBef>
                          <a:spcPts val="0"/>
                        </a:spcBef>
                        <a:spcAft>
                          <a:spcPts val="0"/>
                        </a:spcAft>
                        <a:buNone/>
                      </a:pPr>
                      <a:r>
                        <a:rPr lang="en-US" sz="1600"/>
                        <a:t>App1</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solidFill>
                            <a:srgbClr val="474746"/>
                          </a:solidFill>
                        </a:rPr>
                        <a:t>Public</a:t>
                      </a:r>
                      <a:endParaRPr sz="16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Zone A</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10.0.2.0/16</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4550">
                <a:tc>
                  <a:txBody>
                    <a:bodyPr/>
                    <a:lstStyle/>
                    <a:p>
                      <a:pPr marL="0" marR="0" lvl="0" indent="0" algn="l" rtl="0">
                        <a:spcBef>
                          <a:spcPts val="0"/>
                        </a:spcBef>
                        <a:spcAft>
                          <a:spcPts val="0"/>
                        </a:spcAft>
                        <a:buNone/>
                      </a:pPr>
                      <a:r>
                        <a:rPr lang="en-US" sz="1600">
                          <a:solidFill>
                            <a:schemeClr val="dk1"/>
                          </a:solidFill>
                        </a:rPr>
                        <a:t>App2</a:t>
                      </a:r>
                      <a:endParaRPr sz="1600">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Arial"/>
                          <a:ea typeface="Arial"/>
                          <a:cs typeface="Arial"/>
                          <a:sym typeface="Arial"/>
                        </a:rPr>
                        <a:t>#1</a:t>
                      </a:r>
                      <a:endParaRPr sz="1800">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474746"/>
                          </a:solidFill>
                        </a:rPr>
                        <a:t>Private</a:t>
                      </a:r>
                      <a:endParaRPr sz="16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chemeClr val="dk1"/>
                          </a:solidFill>
                        </a:rPr>
                        <a:t>Zone A</a:t>
                      </a:r>
                      <a:endParaRPr sz="1600">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t>10.0.3.0/16</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4550">
                <a:tc>
                  <a:txBody>
                    <a:bodyPr/>
                    <a:lstStyle/>
                    <a:p>
                      <a:pPr marL="0" marR="0" lvl="0" indent="0" algn="l" rtl="0">
                        <a:spcBef>
                          <a:spcPts val="0"/>
                        </a:spcBef>
                        <a:spcAft>
                          <a:spcPts val="0"/>
                        </a:spcAft>
                        <a:buNone/>
                      </a:pPr>
                      <a:r>
                        <a:rPr lang="en-US" sz="1600"/>
                        <a:t>Database 1</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Arial"/>
                          <a:ea typeface="Arial"/>
                          <a:cs typeface="Arial"/>
                          <a:sym typeface="Arial"/>
                        </a:rPr>
                        <a:t>#1</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Private</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Zone A</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10.0.4.0/16</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8"/>
          <p:cNvSpPr txBox="1">
            <a:spLocks noGrp="1"/>
          </p:cNvSpPr>
          <p:nvPr>
            <p:ph type="sldNum" idx="12"/>
          </p:nvPr>
        </p:nvSpPr>
        <p:spPr>
          <a:xfrm>
            <a:off x="9139428"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92" name="Google Shape;392;p38"/>
          <p:cNvSpPr txBox="1"/>
          <p:nvPr/>
        </p:nvSpPr>
        <p:spPr>
          <a:xfrm>
            <a:off x="390939" y="382060"/>
            <a:ext cx="11115300" cy="7794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Network and Security</a:t>
            </a:r>
            <a:endParaRPr/>
          </a:p>
        </p:txBody>
      </p:sp>
      <p:sp>
        <p:nvSpPr>
          <p:cNvPr id="393" name="Google Shape;393;p38"/>
          <p:cNvSpPr txBox="1"/>
          <p:nvPr/>
        </p:nvSpPr>
        <p:spPr>
          <a:xfrm>
            <a:off x="419100" y="1423837"/>
            <a:ext cx="10268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document the Test subnet solution.</a:t>
            </a:r>
            <a:endParaRPr sz="2400">
              <a:solidFill>
                <a:schemeClr val="dk1"/>
              </a:solidFill>
              <a:latin typeface="Arial"/>
              <a:ea typeface="Arial"/>
              <a:cs typeface="Arial"/>
              <a:sym typeface="Arial"/>
            </a:endParaRPr>
          </a:p>
        </p:txBody>
      </p:sp>
      <p:graphicFrame>
        <p:nvGraphicFramePr>
          <p:cNvPr id="394" name="Google Shape;394;p38"/>
          <p:cNvGraphicFramePr/>
          <p:nvPr/>
        </p:nvGraphicFramePr>
        <p:xfrm>
          <a:off x="1073150" y="2168012"/>
          <a:ext cx="3000000" cy="3000000"/>
        </p:xfrm>
        <a:graphic>
          <a:graphicData uri="http://schemas.openxmlformats.org/drawingml/2006/table">
            <a:tbl>
              <a:tblPr>
                <a:noFill/>
                <a:tableStyleId>{77284901-0F2F-4949-B9E7-14783D7CCD63}</a:tableStyleId>
              </a:tblPr>
              <a:tblGrid>
                <a:gridCol w="1860575">
                  <a:extLst>
                    <a:ext uri="{9D8B030D-6E8A-4147-A177-3AD203B41FA5}">
                      <a16:colId xmlns:a16="http://schemas.microsoft.com/office/drawing/2014/main" val="20000"/>
                    </a:ext>
                  </a:extLst>
                </a:gridCol>
                <a:gridCol w="1108050">
                  <a:extLst>
                    <a:ext uri="{9D8B030D-6E8A-4147-A177-3AD203B41FA5}">
                      <a16:colId xmlns:a16="http://schemas.microsoft.com/office/drawing/2014/main" val="20001"/>
                    </a:ext>
                  </a:extLst>
                </a:gridCol>
                <a:gridCol w="3335475">
                  <a:extLst>
                    <a:ext uri="{9D8B030D-6E8A-4147-A177-3AD203B41FA5}">
                      <a16:colId xmlns:a16="http://schemas.microsoft.com/office/drawing/2014/main" val="20002"/>
                    </a:ext>
                  </a:extLst>
                </a:gridCol>
                <a:gridCol w="2054950">
                  <a:extLst>
                    <a:ext uri="{9D8B030D-6E8A-4147-A177-3AD203B41FA5}">
                      <a16:colId xmlns:a16="http://schemas.microsoft.com/office/drawing/2014/main" val="20003"/>
                    </a:ext>
                  </a:extLst>
                </a:gridCol>
                <a:gridCol w="2054950">
                  <a:extLst>
                    <a:ext uri="{9D8B030D-6E8A-4147-A177-3AD203B41FA5}">
                      <a16:colId xmlns:a16="http://schemas.microsoft.com/office/drawing/2014/main" val="20004"/>
                    </a:ext>
                  </a:extLst>
                </a:gridCol>
              </a:tblGrid>
              <a:tr h="824975">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Subnet</a:t>
                      </a:r>
                      <a:r>
                        <a:rPr lang="en-US" sz="2000" b="1">
                          <a:solidFill>
                            <a:schemeClr val="lt1"/>
                          </a:solidFill>
                          <a:latin typeface="Arial"/>
                          <a:ea typeface="Arial"/>
                          <a:cs typeface="Arial"/>
                          <a:sym typeface="Arial"/>
                        </a:rPr>
                        <a:t> Name</a:t>
                      </a:r>
                      <a:endParaRPr sz="2000" b="1">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VPC</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Subnet</a:t>
                      </a:r>
                      <a:r>
                        <a:rPr lang="en-US" sz="2000" b="1">
                          <a:solidFill>
                            <a:schemeClr val="lt1"/>
                          </a:solidFill>
                          <a:latin typeface="Arial"/>
                          <a:ea typeface="Arial"/>
                          <a:cs typeface="Arial"/>
                          <a:sym typeface="Arial"/>
                        </a:rPr>
                        <a:t> </a:t>
                      </a:r>
                      <a:r>
                        <a:rPr lang="en-US" sz="2000" b="1" u="none">
                          <a:solidFill>
                            <a:schemeClr val="lt1"/>
                          </a:solidFill>
                          <a:latin typeface="Arial"/>
                          <a:ea typeface="Arial"/>
                          <a:cs typeface="Arial"/>
                          <a:sym typeface="Arial"/>
                        </a:rPr>
                        <a:t>Type</a:t>
                      </a:r>
                      <a:r>
                        <a:rPr lang="en-US" sz="2000" b="1">
                          <a:solidFill>
                            <a:schemeClr val="lt1"/>
                          </a:solidFill>
                          <a:latin typeface="Arial"/>
                          <a:ea typeface="Arial"/>
                          <a:cs typeface="Arial"/>
                          <a:sym typeface="Arial"/>
                        </a:rPr>
                        <a:t> (Public/private)</a:t>
                      </a:r>
                      <a:endParaRPr sz="2000" b="1">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AZ</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Subnet</a:t>
                      </a:r>
                      <a:r>
                        <a:rPr lang="en-US" sz="2000" b="1">
                          <a:solidFill>
                            <a:schemeClr val="lt1"/>
                          </a:solidFill>
                          <a:latin typeface="Arial"/>
                          <a:ea typeface="Arial"/>
                          <a:cs typeface="Arial"/>
                          <a:sym typeface="Arial"/>
                        </a:rPr>
                        <a:t> </a:t>
                      </a:r>
                      <a:r>
                        <a:rPr lang="en-US" sz="2000" b="1" u="none">
                          <a:solidFill>
                            <a:schemeClr val="lt1"/>
                          </a:solidFill>
                          <a:latin typeface="Arial"/>
                          <a:ea typeface="Arial"/>
                          <a:cs typeface="Arial"/>
                          <a:sym typeface="Arial"/>
                        </a:rPr>
                        <a:t>Address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94550">
                <a:tc>
                  <a:txBody>
                    <a:bodyPr/>
                    <a:lstStyle/>
                    <a:p>
                      <a:pPr marL="0" marR="0" lvl="0" indent="0" algn="l" rtl="0">
                        <a:spcBef>
                          <a:spcPts val="0"/>
                        </a:spcBef>
                        <a:spcAft>
                          <a:spcPts val="0"/>
                        </a:spcAft>
                        <a:buNone/>
                      </a:pPr>
                      <a:r>
                        <a:rPr lang="en-US" sz="1600"/>
                        <a:t>Website</a:t>
                      </a:r>
                      <a:endParaRPr sz="1600" b="1">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Arial"/>
                          <a:ea typeface="Arial"/>
                          <a:cs typeface="Arial"/>
                          <a:sym typeface="Arial"/>
                        </a:rPr>
                        <a:t>#</a:t>
                      </a:r>
                      <a:r>
                        <a:rPr lang="en-US" sz="1800"/>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Public</a:t>
                      </a:r>
                      <a:endParaRPr sz="16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Zone B</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t>10.0.0.0/16</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4550">
                <a:tc>
                  <a:txBody>
                    <a:bodyPr/>
                    <a:lstStyle/>
                    <a:p>
                      <a:pPr marL="0" marR="0" lvl="0" indent="0" algn="l" rtl="0">
                        <a:spcBef>
                          <a:spcPts val="0"/>
                        </a:spcBef>
                        <a:spcAft>
                          <a:spcPts val="0"/>
                        </a:spcAft>
                        <a:buNone/>
                      </a:pPr>
                      <a:r>
                        <a:rPr lang="en-US" sz="1600"/>
                        <a:t>Website 2 </a:t>
                      </a:r>
                      <a:endParaRPr sz="1600">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a:latin typeface="Arial"/>
                          <a:ea typeface="Arial"/>
                          <a:cs typeface="Arial"/>
                          <a:sym typeface="Arial"/>
                        </a:rPr>
                        <a:t>#</a:t>
                      </a:r>
                      <a:r>
                        <a:rPr lang="en-US" sz="1800"/>
                        <a:t>2</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t>Private</a:t>
                      </a:r>
                      <a:endParaRPr sz="1600" u="none">
                        <a:solidFill>
                          <a:srgbClr val="474746"/>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Zone B</a:t>
                      </a:r>
                      <a:endParaRPr sz="1600">
                        <a:solidFill>
                          <a:schemeClr val="dk1"/>
                        </a:solidFill>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10.0.1.0/16</a:t>
                      </a:r>
                      <a:endParaRPr sz="1600">
                        <a:latin typeface="Arial"/>
                        <a:ea typeface="Arial"/>
                        <a:cs typeface="Arial"/>
                        <a:sym typeface="Arial"/>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Project Instructions</a:t>
            </a:r>
            <a:endParaRPr/>
          </a:p>
        </p:txBody>
      </p:sp>
      <p:sp>
        <p:nvSpPr>
          <p:cNvPr id="87" name="Google Shape;87;p12"/>
          <p:cNvSpPr txBox="1">
            <a:spLocks noGrp="1"/>
          </p:cNvSpPr>
          <p:nvPr>
            <p:ph type="body" idx="1"/>
          </p:nvPr>
        </p:nvSpPr>
        <p:spPr>
          <a:xfrm>
            <a:off x="238539" y="1440305"/>
            <a:ext cx="11352570" cy="491330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Some thoughts on this project:</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This project can be done individually or in in groups of 2-3 students.</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The high level and detailed customer requirements should be reviewed.</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A solution should be designed to address each of the requirements identified.</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Worksheets have been included to guide the documentation process.</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Upon completion of solution design, a presentation of the results should be prepared and given to the class. </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The class can be involved to evaluate the solution in terms of requirement fulfillment and solution accuracy.</a:t>
            </a:r>
            <a:endParaRPr/>
          </a:p>
          <a:p>
            <a:pPr marL="514350" lvl="0" indent="-514350" algn="l" rtl="0">
              <a:lnSpc>
                <a:spcPct val="90000"/>
              </a:lnSpc>
              <a:spcBef>
                <a:spcPts val="1000"/>
              </a:spcBef>
              <a:spcAft>
                <a:spcPts val="0"/>
              </a:spcAft>
              <a:buClr>
                <a:schemeClr val="dk1"/>
              </a:buClr>
              <a:buSzPts val="2400"/>
              <a:buFont typeface="Calibri"/>
              <a:buAutoNum type="arabicPeriod"/>
            </a:pPr>
            <a:r>
              <a:rPr lang="en-US" sz="2400"/>
              <a:t>It may be helpful to review the Academy Cloud Foundations service introduction slides as you work through the solution details.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Solution – Web and Application Tier</a:t>
            </a:r>
            <a:endParaRPr/>
          </a:p>
        </p:txBody>
      </p:sp>
      <p:sp>
        <p:nvSpPr>
          <p:cNvPr id="401" name="Google Shape;401;p39"/>
          <p:cNvSpPr txBox="1">
            <a:spLocks noGrp="1"/>
          </p:cNvSpPr>
          <p:nvPr>
            <p:ph type="sldNum" idx="12"/>
          </p:nvPr>
        </p:nvSpPr>
        <p:spPr>
          <a:xfrm>
            <a:off x="9341809" y="6408653"/>
            <a:ext cx="2216351" cy="31282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402" name="Google Shape;402;p39"/>
          <p:cNvSpPr/>
          <p:nvPr/>
        </p:nvSpPr>
        <p:spPr>
          <a:xfrm flipH="1">
            <a:off x="9146506" y="3643747"/>
            <a:ext cx="2446357" cy="1798481"/>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39"/>
          <p:cNvSpPr/>
          <p:nvPr/>
        </p:nvSpPr>
        <p:spPr>
          <a:xfrm>
            <a:off x="559645" y="1990298"/>
            <a:ext cx="2645047" cy="1836706"/>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4" name="Google Shape;404;p39"/>
          <p:cNvGrpSpPr/>
          <p:nvPr/>
        </p:nvGrpSpPr>
        <p:grpSpPr>
          <a:xfrm>
            <a:off x="4143857" y="2042719"/>
            <a:ext cx="4633004" cy="4624782"/>
            <a:chOff x="7468380" y="1221556"/>
            <a:chExt cx="4459538" cy="5436421"/>
          </a:xfrm>
        </p:grpSpPr>
        <p:cxnSp>
          <p:nvCxnSpPr>
            <p:cNvPr id="405" name="Google Shape;405;p39"/>
            <p:cNvCxnSpPr>
              <a:stCxn id="406" idx="1"/>
              <a:endCxn id="407" idx="0"/>
            </p:cNvCxnSpPr>
            <p:nvPr/>
          </p:nvCxnSpPr>
          <p:spPr>
            <a:xfrm flipH="1">
              <a:off x="8340162" y="1983542"/>
              <a:ext cx="1179000" cy="362700"/>
            </a:xfrm>
            <a:prstGeom prst="straightConnector1">
              <a:avLst/>
            </a:prstGeom>
            <a:noFill/>
            <a:ln w="12700" cap="flat" cmpd="sng">
              <a:solidFill>
                <a:schemeClr val="dk1"/>
              </a:solidFill>
              <a:prstDash val="solid"/>
              <a:miter lim="800000"/>
              <a:headEnd type="none" w="sm" len="sm"/>
              <a:tailEnd type="none" w="sm" len="sm"/>
            </a:ln>
          </p:spPr>
        </p:cxnSp>
        <p:cxnSp>
          <p:nvCxnSpPr>
            <p:cNvPr id="408" name="Google Shape;408;p39"/>
            <p:cNvCxnSpPr>
              <a:stCxn id="406" idx="3"/>
              <a:endCxn id="409" idx="0"/>
            </p:cNvCxnSpPr>
            <p:nvPr/>
          </p:nvCxnSpPr>
          <p:spPr>
            <a:xfrm>
              <a:off x="9947552" y="1983542"/>
              <a:ext cx="1159800" cy="362700"/>
            </a:xfrm>
            <a:prstGeom prst="straightConnector1">
              <a:avLst/>
            </a:prstGeom>
            <a:noFill/>
            <a:ln w="12700" cap="flat" cmpd="sng">
              <a:solidFill>
                <a:schemeClr val="dk1"/>
              </a:solidFill>
              <a:prstDash val="solid"/>
              <a:miter lim="800000"/>
              <a:headEnd type="none" w="sm" len="sm"/>
              <a:tailEnd type="none" w="sm" len="sm"/>
            </a:ln>
          </p:spPr>
        </p:cxnSp>
        <p:pic>
          <p:nvPicPr>
            <p:cNvPr id="406" name="Google Shape;406;p39" descr="Amazon-Elastic-Load-Balacing.png"/>
            <p:cNvPicPr preferRelativeResize="0"/>
            <p:nvPr/>
          </p:nvPicPr>
          <p:blipFill rotWithShape="1">
            <a:blip r:embed="rId3">
              <a:alphaModFix/>
            </a:blip>
            <a:srcRect/>
            <a:stretch/>
          </p:blipFill>
          <p:spPr>
            <a:xfrm>
              <a:off x="9519162" y="1769347"/>
              <a:ext cx="428390" cy="428390"/>
            </a:xfrm>
            <a:prstGeom prst="rect">
              <a:avLst/>
            </a:prstGeom>
            <a:noFill/>
            <a:ln>
              <a:noFill/>
            </a:ln>
          </p:spPr>
        </p:pic>
        <p:sp>
          <p:nvSpPr>
            <p:cNvPr id="410" name="Google Shape;410;p39"/>
            <p:cNvSpPr txBox="1"/>
            <p:nvPr/>
          </p:nvSpPr>
          <p:spPr>
            <a:xfrm>
              <a:off x="7672807" y="3146356"/>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411" name="Google Shape;411;p39"/>
            <p:cNvSpPr txBox="1"/>
            <p:nvPr/>
          </p:nvSpPr>
          <p:spPr>
            <a:xfrm>
              <a:off x="10457315" y="3146356"/>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cxnSp>
          <p:nvCxnSpPr>
            <p:cNvPr id="412" name="Google Shape;412;p39"/>
            <p:cNvCxnSpPr>
              <a:stCxn id="413" idx="1"/>
              <a:endCxn id="414" idx="0"/>
            </p:cNvCxnSpPr>
            <p:nvPr/>
          </p:nvCxnSpPr>
          <p:spPr>
            <a:xfrm flipH="1">
              <a:off x="8340162" y="3553767"/>
              <a:ext cx="1179000" cy="336600"/>
            </a:xfrm>
            <a:prstGeom prst="straightConnector1">
              <a:avLst/>
            </a:prstGeom>
            <a:noFill/>
            <a:ln w="12700" cap="flat" cmpd="sng">
              <a:solidFill>
                <a:schemeClr val="dk1"/>
              </a:solidFill>
              <a:prstDash val="solid"/>
              <a:miter lim="800000"/>
              <a:headEnd type="none" w="sm" len="sm"/>
              <a:tailEnd type="none" w="sm" len="sm"/>
            </a:ln>
          </p:spPr>
        </p:cxnSp>
        <p:cxnSp>
          <p:nvCxnSpPr>
            <p:cNvPr id="415" name="Google Shape;415;p39"/>
            <p:cNvCxnSpPr>
              <a:stCxn id="413" idx="3"/>
              <a:endCxn id="416" idx="0"/>
            </p:cNvCxnSpPr>
            <p:nvPr/>
          </p:nvCxnSpPr>
          <p:spPr>
            <a:xfrm>
              <a:off x="9947552" y="3553767"/>
              <a:ext cx="1159800" cy="336600"/>
            </a:xfrm>
            <a:prstGeom prst="straightConnector1">
              <a:avLst/>
            </a:prstGeom>
            <a:noFill/>
            <a:ln w="12700" cap="flat" cmpd="sng">
              <a:solidFill>
                <a:schemeClr val="dk1"/>
              </a:solidFill>
              <a:prstDash val="solid"/>
              <a:miter lim="800000"/>
              <a:headEnd type="none" w="sm" len="sm"/>
              <a:tailEnd type="none" w="sm" len="sm"/>
            </a:ln>
          </p:spPr>
        </p:cxnSp>
        <p:pic>
          <p:nvPicPr>
            <p:cNvPr id="413" name="Google Shape;413;p39" descr="Amazon-Elastic-Load-Balacing.png"/>
            <p:cNvPicPr preferRelativeResize="0"/>
            <p:nvPr/>
          </p:nvPicPr>
          <p:blipFill rotWithShape="1">
            <a:blip r:embed="rId3">
              <a:alphaModFix/>
            </a:blip>
            <a:srcRect/>
            <a:stretch/>
          </p:blipFill>
          <p:spPr>
            <a:xfrm>
              <a:off x="9519162" y="3339572"/>
              <a:ext cx="428390" cy="428390"/>
            </a:xfrm>
            <a:prstGeom prst="rect">
              <a:avLst/>
            </a:prstGeom>
            <a:noFill/>
            <a:ln>
              <a:noFill/>
            </a:ln>
          </p:spPr>
        </p:pic>
        <p:pic>
          <p:nvPicPr>
            <p:cNvPr id="407" name="Google Shape;407;p39"/>
            <p:cNvPicPr preferRelativeResize="0"/>
            <p:nvPr/>
          </p:nvPicPr>
          <p:blipFill rotWithShape="1">
            <a:blip r:embed="rId4">
              <a:alphaModFix/>
            </a:blip>
            <a:srcRect/>
            <a:stretch/>
          </p:blipFill>
          <p:spPr>
            <a:xfrm>
              <a:off x="8075318" y="2346360"/>
              <a:ext cx="529721" cy="731520"/>
            </a:xfrm>
            <a:prstGeom prst="rect">
              <a:avLst/>
            </a:prstGeom>
            <a:noFill/>
            <a:ln>
              <a:noFill/>
            </a:ln>
          </p:spPr>
        </p:pic>
        <p:pic>
          <p:nvPicPr>
            <p:cNvPr id="409" name="Google Shape;409;p39"/>
            <p:cNvPicPr preferRelativeResize="0"/>
            <p:nvPr/>
          </p:nvPicPr>
          <p:blipFill rotWithShape="1">
            <a:blip r:embed="rId4">
              <a:alphaModFix/>
            </a:blip>
            <a:srcRect/>
            <a:stretch/>
          </p:blipFill>
          <p:spPr>
            <a:xfrm>
              <a:off x="10842521" y="2346360"/>
              <a:ext cx="529721" cy="731520"/>
            </a:xfrm>
            <a:prstGeom prst="rect">
              <a:avLst/>
            </a:prstGeom>
            <a:noFill/>
            <a:ln>
              <a:noFill/>
            </a:ln>
          </p:spPr>
        </p:pic>
        <p:sp>
          <p:nvSpPr>
            <p:cNvPr id="417" name="Google Shape;417;p39"/>
            <p:cNvSpPr txBox="1"/>
            <p:nvPr/>
          </p:nvSpPr>
          <p:spPr>
            <a:xfrm>
              <a:off x="7672810" y="4619011"/>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418" name="Google Shape;418;p39"/>
            <p:cNvSpPr txBox="1"/>
            <p:nvPr/>
          </p:nvSpPr>
          <p:spPr>
            <a:xfrm>
              <a:off x="10457318" y="4619011"/>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pic>
          <p:nvPicPr>
            <p:cNvPr id="414" name="Google Shape;414;p39"/>
            <p:cNvPicPr preferRelativeResize="0"/>
            <p:nvPr/>
          </p:nvPicPr>
          <p:blipFill rotWithShape="1">
            <a:blip r:embed="rId4">
              <a:alphaModFix/>
            </a:blip>
            <a:srcRect/>
            <a:stretch/>
          </p:blipFill>
          <p:spPr>
            <a:xfrm>
              <a:off x="8075320" y="3890454"/>
              <a:ext cx="529721" cy="731520"/>
            </a:xfrm>
            <a:prstGeom prst="rect">
              <a:avLst/>
            </a:prstGeom>
            <a:noFill/>
            <a:ln>
              <a:noFill/>
            </a:ln>
          </p:spPr>
        </p:pic>
        <p:pic>
          <p:nvPicPr>
            <p:cNvPr id="416" name="Google Shape;416;p39"/>
            <p:cNvPicPr preferRelativeResize="0"/>
            <p:nvPr/>
          </p:nvPicPr>
          <p:blipFill rotWithShape="1">
            <a:blip r:embed="rId4">
              <a:alphaModFix/>
            </a:blip>
            <a:srcRect/>
            <a:stretch/>
          </p:blipFill>
          <p:spPr>
            <a:xfrm>
              <a:off x="10842523" y="3890454"/>
              <a:ext cx="529721" cy="731520"/>
            </a:xfrm>
            <a:prstGeom prst="rect">
              <a:avLst/>
            </a:prstGeom>
            <a:noFill/>
            <a:ln>
              <a:noFill/>
            </a:ln>
          </p:spPr>
        </p:pic>
        <p:sp>
          <p:nvSpPr>
            <p:cNvPr id="419" name="Google Shape;419;p39"/>
            <p:cNvSpPr txBox="1"/>
            <p:nvPr/>
          </p:nvSpPr>
          <p:spPr>
            <a:xfrm>
              <a:off x="7468380" y="5870501"/>
              <a:ext cx="4413075" cy="55793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Database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8 CPUs, 32-GB memory, 5-TB storage,</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 SQL Server SE</a:t>
              </a:r>
              <a:endParaRPr/>
            </a:p>
          </p:txBody>
        </p:sp>
        <p:pic>
          <p:nvPicPr>
            <p:cNvPr id="420" name="Google Shape;420;p39"/>
            <p:cNvPicPr preferRelativeResize="0"/>
            <p:nvPr/>
          </p:nvPicPr>
          <p:blipFill rotWithShape="1">
            <a:blip r:embed="rId4">
              <a:alphaModFix/>
            </a:blip>
            <a:srcRect/>
            <a:stretch/>
          </p:blipFill>
          <p:spPr>
            <a:xfrm>
              <a:off x="9410058" y="5032166"/>
              <a:ext cx="529721" cy="731520"/>
            </a:xfrm>
            <a:prstGeom prst="rect">
              <a:avLst/>
            </a:prstGeom>
            <a:noFill/>
            <a:ln>
              <a:noFill/>
            </a:ln>
          </p:spPr>
        </p:pic>
        <p:cxnSp>
          <p:nvCxnSpPr>
            <p:cNvPr id="421" name="Google Shape;421;p39"/>
            <p:cNvCxnSpPr/>
            <p:nvPr/>
          </p:nvCxnSpPr>
          <p:spPr>
            <a:xfrm flipH="1">
              <a:off x="8605038" y="4588118"/>
              <a:ext cx="2237482" cy="1"/>
            </a:xfrm>
            <a:prstGeom prst="straightConnector1">
              <a:avLst/>
            </a:prstGeom>
            <a:noFill/>
            <a:ln w="12700" cap="flat" cmpd="sng">
              <a:solidFill>
                <a:schemeClr val="dk1"/>
              </a:solidFill>
              <a:prstDash val="solid"/>
              <a:miter lim="800000"/>
              <a:headEnd type="none" w="sm" len="sm"/>
              <a:tailEnd type="none" w="sm" len="sm"/>
            </a:ln>
          </p:spPr>
        </p:cxnSp>
        <p:cxnSp>
          <p:nvCxnSpPr>
            <p:cNvPr id="422" name="Google Shape;422;p39"/>
            <p:cNvCxnSpPr>
              <a:stCxn id="420" idx="0"/>
            </p:cNvCxnSpPr>
            <p:nvPr/>
          </p:nvCxnSpPr>
          <p:spPr>
            <a:xfrm rot="10800000">
              <a:off x="9674918" y="4584266"/>
              <a:ext cx="0" cy="447900"/>
            </a:xfrm>
            <a:prstGeom prst="straightConnector1">
              <a:avLst/>
            </a:prstGeom>
            <a:noFill/>
            <a:ln w="12700" cap="flat" cmpd="sng">
              <a:solidFill>
                <a:schemeClr val="dk1"/>
              </a:solidFill>
              <a:prstDash val="solid"/>
              <a:miter lim="800000"/>
              <a:headEnd type="none" w="sm" len="sm"/>
              <a:tailEnd type="none" w="sm" len="sm"/>
            </a:ln>
          </p:spPr>
        </p:cxnSp>
        <p:cxnSp>
          <p:nvCxnSpPr>
            <p:cNvPr id="423" name="Google Shape;423;p39"/>
            <p:cNvCxnSpPr/>
            <p:nvPr/>
          </p:nvCxnSpPr>
          <p:spPr>
            <a:xfrm rot="10800000">
              <a:off x="8605040" y="3077880"/>
              <a:ext cx="2237481" cy="0"/>
            </a:xfrm>
            <a:prstGeom prst="straightConnector1">
              <a:avLst/>
            </a:prstGeom>
            <a:noFill/>
            <a:ln w="12700" cap="flat" cmpd="sng">
              <a:solidFill>
                <a:schemeClr val="dk1"/>
              </a:solidFill>
              <a:prstDash val="solid"/>
              <a:miter lim="800000"/>
              <a:headEnd type="none" w="sm" len="sm"/>
              <a:tailEnd type="none" w="sm" len="sm"/>
            </a:ln>
          </p:spPr>
        </p:cxnSp>
        <p:cxnSp>
          <p:nvCxnSpPr>
            <p:cNvPr id="424" name="Google Shape;424;p39"/>
            <p:cNvCxnSpPr>
              <a:stCxn id="413" idx="0"/>
            </p:cNvCxnSpPr>
            <p:nvPr/>
          </p:nvCxnSpPr>
          <p:spPr>
            <a:xfrm rot="10800000">
              <a:off x="9733357" y="3077972"/>
              <a:ext cx="0" cy="261600"/>
            </a:xfrm>
            <a:prstGeom prst="straightConnector1">
              <a:avLst/>
            </a:prstGeom>
            <a:noFill/>
            <a:ln w="12700" cap="flat" cmpd="sng">
              <a:solidFill>
                <a:schemeClr val="dk1"/>
              </a:solidFill>
              <a:prstDash val="solid"/>
              <a:miter lim="800000"/>
              <a:headEnd type="none" w="sm" len="sm"/>
              <a:tailEnd type="none" w="sm" len="sm"/>
            </a:ln>
          </p:spPr>
        </p:cxnSp>
        <p:pic>
          <p:nvPicPr>
            <p:cNvPr id="425" name="Google Shape;425;p39"/>
            <p:cNvPicPr preferRelativeResize="0"/>
            <p:nvPr/>
          </p:nvPicPr>
          <p:blipFill rotWithShape="1">
            <a:blip r:embed="rId5">
              <a:alphaModFix/>
            </a:blip>
            <a:srcRect/>
            <a:stretch/>
          </p:blipFill>
          <p:spPr>
            <a:xfrm>
              <a:off x="9447723" y="1221556"/>
              <a:ext cx="502289" cy="496614"/>
            </a:xfrm>
            <a:prstGeom prst="rect">
              <a:avLst/>
            </a:prstGeom>
            <a:noFill/>
            <a:ln>
              <a:noFill/>
            </a:ln>
          </p:spPr>
        </p:pic>
        <p:sp>
          <p:nvSpPr>
            <p:cNvPr id="426" name="Google Shape;426;p39"/>
            <p:cNvSpPr/>
            <p:nvPr/>
          </p:nvSpPr>
          <p:spPr>
            <a:xfrm>
              <a:off x="7595113" y="1737515"/>
              <a:ext cx="4083839" cy="4920462"/>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27" name="Google Shape;427;p39"/>
          <p:cNvSpPr/>
          <p:nvPr/>
        </p:nvSpPr>
        <p:spPr>
          <a:xfrm>
            <a:off x="9142068" y="3632958"/>
            <a:ext cx="2735943" cy="2523768"/>
          </a:xfrm>
          <a:prstGeom prst="rect">
            <a:avLst/>
          </a:prstGeom>
          <a:solidFill>
            <a:schemeClr val="lt1">
              <a:alpha val="88627"/>
            </a:schemeClr>
          </a:solid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none" strike="noStrike" cap="none">
                <a:solidFill>
                  <a:srgbClr val="C55A11"/>
                </a:solidFill>
                <a:latin typeface="Arial"/>
                <a:ea typeface="Arial"/>
                <a:cs typeface="Arial"/>
                <a:sym typeface="Arial"/>
              </a:rPr>
              <a:t>Application Tier:</a:t>
            </a:r>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Two physical servers (Four CPUs / 16-GB memory)</a:t>
            </a:r>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Microsoft Windows 2016 Base with Internet Information Services (IIS)</a:t>
            </a:r>
            <a:endParaRPr sz="1400" b="0" i="0" u="none" strike="noStrike" cap="none">
              <a:solidFill>
                <a:srgbClr val="3F3F3F"/>
              </a:solidFill>
              <a:latin typeface="Arial"/>
              <a:ea typeface="Arial"/>
              <a:cs typeface="Arial"/>
              <a:sym typeface="Arial"/>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High Availability Proxy load balancer used to balance traffic between app servers</a:t>
            </a:r>
            <a:endParaRPr/>
          </a:p>
        </p:txBody>
      </p:sp>
      <p:sp>
        <p:nvSpPr>
          <p:cNvPr id="428" name="Google Shape;428;p39"/>
          <p:cNvSpPr/>
          <p:nvPr/>
        </p:nvSpPr>
        <p:spPr>
          <a:xfrm>
            <a:off x="471945" y="1740310"/>
            <a:ext cx="2733559" cy="3139321"/>
          </a:xfrm>
          <a:prstGeom prst="rect">
            <a:avLst/>
          </a:prstGeom>
          <a:solidFill>
            <a:schemeClr val="lt1">
              <a:alpha val="88627"/>
            </a:schemeClr>
          </a:solidFill>
          <a:ln>
            <a:noFill/>
          </a:ln>
        </p:spPr>
        <p:txBody>
          <a:bodyPr spcFirstLastPara="1" wrap="square" lIns="91425" tIns="45700" rIns="91425" bIns="45700" anchor="t" anchorCtr="0">
            <a:noAutofit/>
          </a:bodyPr>
          <a:lstStyle/>
          <a:p>
            <a:pPr marL="57150" marR="0" lvl="1" indent="0" algn="l" rtl="0">
              <a:spcBef>
                <a:spcPts val="0"/>
              </a:spcBef>
              <a:spcAft>
                <a:spcPts val="0"/>
              </a:spcAft>
              <a:buNone/>
            </a:pPr>
            <a:r>
              <a:rPr lang="en-US" sz="1800" b="1" i="0" u="none" strike="noStrike" cap="none">
                <a:solidFill>
                  <a:srgbClr val="C55A11"/>
                </a:solidFill>
                <a:latin typeface="Arial"/>
                <a:ea typeface="Arial"/>
                <a:cs typeface="Arial"/>
                <a:sym typeface="Arial"/>
              </a:rPr>
              <a:t>Web Tier:</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Two physical servers (Two CPUs / 4-GB memory)</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Microsoft Windows 2016 Base with Internet Information Services (IIS)</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High Availability Proxy load balancer used to balance traffic between the web servers</a:t>
            </a:r>
            <a:endParaRPr/>
          </a:p>
        </p:txBody>
      </p:sp>
      <p:sp>
        <p:nvSpPr>
          <p:cNvPr id="429" name="Google Shape;429;p39"/>
          <p:cNvSpPr txBox="1"/>
          <p:nvPr/>
        </p:nvSpPr>
        <p:spPr>
          <a:xfrm>
            <a:off x="2956167" y="1275800"/>
            <a:ext cx="6982315"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Identify the type, size, and justification for the instances you will use for the web and application tiers.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0"/>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a:solidFill>
                  <a:schemeClr val="lt1"/>
                </a:solidFill>
                <a:latin typeface="Arial"/>
                <a:ea typeface="Arial"/>
                <a:cs typeface="Arial"/>
                <a:sym typeface="Arial"/>
              </a:rPr>
              <a:t>Detailed Requirements – Web and Application Tier</a:t>
            </a:r>
            <a:endParaRPr/>
          </a:p>
        </p:txBody>
      </p:sp>
      <p:pic>
        <p:nvPicPr>
          <p:cNvPr id="436" name="Google Shape;436;p40"/>
          <p:cNvPicPr preferRelativeResize="0"/>
          <p:nvPr/>
        </p:nvPicPr>
        <p:blipFill rotWithShape="1">
          <a:blip r:embed="rId3">
            <a:alphaModFix/>
          </a:blip>
          <a:srcRect/>
          <a:stretch/>
        </p:blipFill>
        <p:spPr>
          <a:xfrm>
            <a:off x="9910512" y="1389569"/>
            <a:ext cx="2562999" cy="2562999"/>
          </a:xfrm>
          <a:prstGeom prst="rect">
            <a:avLst/>
          </a:prstGeom>
          <a:noFill/>
          <a:ln>
            <a:noFill/>
          </a:ln>
        </p:spPr>
      </p:pic>
      <p:sp>
        <p:nvSpPr>
          <p:cNvPr id="437" name="Google Shape;437;p40"/>
          <p:cNvSpPr/>
          <p:nvPr/>
        </p:nvSpPr>
        <p:spPr>
          <a:xfrm>
            <a:off x="-57150" y="1389569"/>
            <a:ext cx="10177096" cy="2831544"/>
          </a:xfrm>
          <a:prstGeom prst="rect">
            <a:avLst/>
          </a:prstGeom>
          <a:noFill/>
          <a:ln>
            <a:noFill/>
          </a:ln>
        </p:spPr>
        <p:txBody>
          <a:bodyPr spcFirstLastPara="1" wrap="square" lIns="91425" tIns="45700" rIns="91425" bIns="45700" anchor="t" anchorCtr="0">
            <a:noAutofit/>
          </a:bodyPr>
          <a:lstStyle/>
          <a:p>
            <a:pPr marL="456696" marR="0" lvl="1" indent="0" algn="l" rtl="0">
              <a:spcBef>
                <a:spcPts val="0"/>
              </a:spcBef>
              <a:spcAft>
                <a:spcPts val="0"/>
              </a:spcAft>
              <a:buNone/>
            </a:pPr>
            <a:r>
              <a:rPr lang="en-US" sz="2800" b="1" i="0" u="none" strike="noStrike" cap="none">
                <a:solidFill>
                  <a:srgbClr val="833C0B"/>
                </a:solidFill>
                <a:latin typeface="Arial"/>
                <a:ea typeface="Arial"/>
                <a:cs typeface="Arial"/>
                <a:sym typeface="Arial"/>
              </a:rPr>
              <a:t>Instance Names:</a:t>
            </a:r>
            <a:endParaRPr/>
          </a:p>
          <a:p>
            <a:pPr marL="1256295" marR="0" lvl="2"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All </a:t>
            </a:r>
            <a:r>
              <a:rPr lang="en-US" sz="2400" b="1" i="0" u="none" strike="noStrike" cap="none">
                <a:solidFill>
                  <a:schemeClr val="dk1"/>
                </a:solidFill>
                <a:latin typeface="Arial"/>
                <a:ea typeface="Arial"/>
                <a:cs typeface="Arial"/>
                <a:sym typeface="Arial"/>
              </a:rPr>
              <a:t>web</a:t>
            </a:r>
            <a:r>
              <a:rPr lang="en-US" sz="2400" b="0" i="0" u="none" strike="noStrike" cap="none">
                <a:solidFill>
                  <a:schemeClr val="dk1"/>
                </a:solidFill>
                <a:latin typeface="Arial"/>
                <a:ea typeface="Arial"/>
                <a:cs typeface="Arial"/>
                <a:sym typeface="Arial"/>
              </a:rPr>
              <a:t> tier instance names should be tagged as Key = Name and value = web-tier.</a:t>
            </a:r>
            <a:endParaRPr/>
          </a:p>
          <a:p>
            <a:pPr marL="1256295" marR="0" lvl="2"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All </a:t>
            </a:r>
            <a:r>
              <a:rPr lang="en-US" sz="2400" b="1" i="0" u="none" strike="noStrike" cap="none">
                <a:solidFill>
                  <a:schemeClr val="dk1"/>
                </a:solidFill>
                <a:latin typeface="Arial"/>
                <a:ea typeface="Arial"/>
                <a:cs typeface="Arial"/>
                <a:sym typeface="Arial"/>
              </a:rPr>
              <a:t>application</a:t>
            </a:r>
            <a:r>
              <a:rPr lang="en-US" sz="2400" b="0" i="0" u="none" strike="noStrike" cap="none">
                <a:solidFill>
                  <a:schemeClr val="dk1"/>
                </a:solidFill>
                <a:latin typeface="Arial"/>
                <a:ea typeface="Arial"/>
                <a:cs typeface="Arial"/>
                <a:sym typeface="Arial"/>
              </a:rPr>
              <a:t> tier instance names should be tagged as Key = Name and value = app-tier.</a:t>
            </a:r>
            <a:endParaRPr/>
          </a:p>
          <a:p>
            <a:pPr marL="456696" marR="0" lvl="1" indent="0" algn="l" rtl="0">
              <a:spcBef>
                <a:spcPts val="1200"/>
              </a:spcBef>
              <a:spcAft>
                <a:spcPts val="0"/>
              </a:spcAft>
              <a:buNone/>
            </a:pPr>
            <a:r>
              <a:rPr lang="en-US" sz="2400" b="0" i="0" u="none" strike="noStrike" cap="none">
                <a:solidFill>
                  <a:schemeClr val="dk1"/>
                </a:solidFill>
                <a:latin typeface="Arial"/>
                <a:ea typeface="Arial"/>
                <a:cs typeface="Arial"/>
                <a:sym typeface="Arial"/>
              </a:rPr>
              <a:t>All instances in the application tier </a:t>
            </a:r>
            <a:r>
              <a:rPr lang="en-US" sz="2400" b="1" i="0" u="none" strike="noStrike" cap="none">
                <a:solidFill>
                  <a:schemeClr val="dk1"/>
                </a:solidFill>
                <a:latin typeface="Arial"/>
                <a:ea typeface="Arial"/>
                <a:cs typeface="Arial"/>
                <a:sym typeface="Arial"/>
              </a:rPr>
              <a:t>must support EBS optimization</a:t>
            </a:r>
            <a:r>
              <a:rPr lang="en-US" sz="2400" b="0" i="0" u="none" strike="noStrike" cap="none">
                <a:solidFill>
                  <a:schemeClr val="dk1"/>
                </a:solidFill>
                <a:latin typeface="Arial"/>
                <a:ea typeface="Arial"/>
                <a:cs typeface="Arial"/>
                <a:sym typeface="Arial"/>
              </a:rPr>
              <a:t>.</a:t>
            </a:r>
            <a:endParaRPr/>
          </a:p>
        </p:txBody>
      </p:sp>
      <p:sp>
        <p:nvSpPr>
          <p:cNvPr id="438" name="Google Shape;438;p40"/>
          <p:cNvSpPr/>
          <p:nvPr/>
        </p:nvSpPr>
        <p:spPr>
          <a:xfrm>
            <a:off x="419100" y="4509959"/>
            <a:ext cx="977265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Load balancers for web tier and application tier </a:t>
            </a:r>
            <a:r>
              <a:rPr lang="en-US" sz="2400" b="1">
                <a:solidFill>
                  <a:schemeClr val="dk1"/>
                </a:solidFill>
                <a:latin typeface="Arial"/>
                <a:ea typeface="Arial"/>
                <a:cs typeface="Arial"/>
                <a:sym typeface="Arial"/>
              </a:rPr>
              <a:t>must support: </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HTTP</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HTTPS </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Arial"/>
                <a:ea typeface="Arial"/>
                <a:cs typeface="Arial"/>
                <a:sym typeface="Arial"/>
              </a:rPr>
              <a:t>TCP protocols</a:t>
            </a: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a:solidFill>
                  <a:schemeClr val="lt1"/>
                </a:solidFill>
                <a:latin typeface="Arial"/>
                <a:ea typeface="Arial"/>
                <a:cs typeface="Arial"/>
                <a:sym typeface="Arial"/>
              </a:rPr>
              <a:t>Solution – Web and Application Tier</a:t>
            </a:r>
            <a:endParaRPr/>
          </a:p>
        </p:txBody>
      </p:sp>
      <p:sp>
        <p:nvSpPr>
          <p:cNvPr id="445" name="Google Shape;445;p41"/>
          <p:cNvSpPr txBox="1"/>
          <p:nvPr/>
        </p:nvSpPr>
        <p:spPr>
          <a:xfrm>
            <a:off x="419100" y="1423837"/>
            <a:ext cx="110871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describe the type, size, and justification for the instances you will use for each tier.</a:t>
            </a:r>
            <a:endParaRPr sz="2400">
              <a:solidFill>
                <a:schemeClr val="dk1"/>
              </a:solidFill>
              <a:latin typeface="Arial"/>
              <a:ea typeface="Arial"/>
              <a:cs typeface="Arial"/>
              <a:sym typeface="Arial"/>
            </a:endParaRPr>
          </a:p>
        </p:txBody>
      </p:sp>
      <p:graphicFrame>
        <p:nvGraphicFramePr>
          <p:cNvPr id="446" name="Google Shape;446;p41"/>
          <p:cNvGraphicFramePr/>
          <p:nvPr/>
        </p:nvGraphicFramePr>
        <p:xfrm>
          <a:off x="419099" y="2254832"/>
          <a:ext cx="3000000" cy="3000000"/>
        </p:xfrm>
        <a:graphic>
          <a:graphicData uri="http://schemas.openxmlformats.org/drawingml/2006/table">
            <a:tbl>
              <a:tblPr>
                <a:noFill/>
                <a:tableStyleId>{77284901-0F2F-4949-B9E7-14783D7CCD63}</a:tableStyleId>
              </a:tblPr>
              <a:tblGrid>
                <a:gridCol w="833550">
                  <a:extLst>
                    <a:ext uri="{9D8B030D-6E8A-4147-A177-3AD203B41FA5}">
                      <a16:colId xmlns:a16="http://schemas.microsoft.com/office/drawing/2014/main" val="20000"/>
                    </a:ext>
                  </a:extLst>
                </a:gridCol>
                <a:gridCol w="1480275">
                  <a:extLst>
                    <a:ext uri="{9D8B030D-6E8A-4147-A177-3AD203B41FA5}">
                      <a16:colId xmlns:a16="http://schemas.microsoft.com/office/drawing/2014/main" val="20001"/>
                    </a:ext>
                  </a:extLst>
                </a:gridCol>
                <a:gridCol w="1416650">
                  <a:extLst>
                    <a:ext uri="{9D8B030D-6E8A-4147-A177-3AD203B41FA5}">
                      <a16:colId xmlns:a16="http://schemas.microsoft.com/office/drawing/2014/main" val="20002"/>
                    </a:ext>
                  </a:extLst>
                </a:gridCol>
                <a:gridCol w="1209750">
                  <a:extLst>
                    <a:ext uri="{9D8B030D-6E8A-4147-A177-3AD203B41FA5}">
                      <a16:colId xmlns:a16="http://schemas.microsoft.com/office/drawing/2014/main" val="20003"/>
                    </a:ext>
                  </a:extLst>
                </a:gridCol>
                <a:gridCol w="1128000">
                  <a:extLst>
                    <a:ext uri="{9D8B030D-6E8A-4147-A177-3AD203B41FA5}">
                      <a16:colId xmlns:a16="http://schemas.microsoft.com/office/drawing/2014/main" val="20004"/>
                    </a:ext>
                  </a:extLst>
                </a:gridCol>
                <a:gridCol w="1776050">
                  <a:extLst>
                    <a:ext uri="{9D8B030D-6E8A-4147-A177-3AD203B41FA5}">
                      <a16:colId xmlns:a16="http://schemas.microsoft.com/office/drawing/2014/main" val="20005"/>
                    </a:ext>
                  </a:extLst>
                </a:gridCol>
                <a:gridCol w="1880075">
                  <a:extLst>
                    <a:ext uri="{9D8B030D-6E8A-4147-A177-3AD203B41FA5}">
                      <a16:colId xmlns:a16="http://schemas.microsoft.com/office/drawing/2014/main" val="20006"/>
                    </a:ext>
                  </a:extLst>
                </a:gridCol>
                <a:gridCol w="1743750">
                  <a:extLst>
                    <a:ext uri="{9D8B030D-6E8A-4147-A177-3AD203B41FA5}">
                      <a16:colId xmlns:a16="http://schemas.microsoft.com/office/drawing/2014/main" val="20007"/>
                    </a:ext>
                  </a:extLst>
                </a:gridCol>
              </a:tblGrid>
              <a:tr h="1049125">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Tag</a:t>
                      </a:r>
                      <a:r>
                        <a:rPr lang="en-US" sz="2000" b="1">
                          <a:solidFill>
                            <a:schemeClr val="lt1"/>
                          </a:solidFill>
                          <a:latin typeface="Arial"/>
                          <a:ea typeface="Arial"/>
                          <a:cs typeface="Arial"/>
                          <a:sym typeface="Arial"/>
                        </a:rPr>
                        <a:t>*</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OS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Type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Size </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Justification</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 of </a:t>
                      </a:r>
                      <a:r>
                        <a:rPr lang="en-US" sz="2000" b="1" u="none">
                          <a:solidFill>
                            <a:schemeClr val="lt1"/>
                          </a:solidFill>
                          <a:latin typeface="Arial"/>
                          <a:ea typeface="Arial"/>
                          <a:cs typeface="Arial"/>
                          <a:sym typeface="Arial"/>
                        </a:rPr>
                        <a:t>instances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User Data?</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1276925">
                <a:tc>
                  <a:txBody>
                    <a:bodyPr/>
                    <a:lstStyle/>
                    <a:p>
                      <a:pPr marL="0" marR="0" lvl="0" indent="0" algn="ctr" rtl="0">
                        <a:spcBef>
                          <a:spcPts val="0"/>
                        </a:spcBef>
                        <a:spcAft>
                          <a:spcPts val="0"/>
                        </a:spcAft>
                        <a:buNone/>
                      </a:pPr>
                      <a:r>
                        <a:rPr lang="en-US" sz="1800" u="none">
                          <a:solidFill>
                            <a:schemeClr val="lt1"/>
                          </a:solidFill>
                          <a:latin typeface="Arial"/>
                          <a:ea typeface="Arial"/>
                          <a:cs typeface="Arial"/>
                          <a:sym typeface="Arial"/>
                        </a:rPr>
                        <a:t>Web</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US" sz="900" u="none">
                          <a:solidFill>
                            <a:schemeClr val="dk1"/>
                          </a:solidFill>
                          <a:latin typeface="Arial"/>
                          <a:ea typeface="Arial"/>
                          <a:cs typeface="Arial"/>
                          <a:sym typeface="Arial"/>
                        </a:rPr>
                        <a:t>Key</a:t>
                      </a:r>
                      <a:r>
                        <a:rPr lang="en-US" sz="900">
                          <a:solidFill>
                            <a:schemeClr val="dk1"/>
                          </a:solidFill>
                          <a:latin typeface="Arial"/>
                          <a:ea typeface="Arial"/>
                          <a:cs typeface="Arial"/>
                          <a:sym typeface="Arial"/>
                        </a:rPr>
                        <a:t> = Name</a:t>
                      </a:r>
                      <a:endParaRPr sz="700"/>
                    </a:p>
                    <a:p>
                      <a:pPr marL="0" marR="0" lvl="0" indent="0" algn="l" rtl="0">
                        <a:spcBef>
                          <a:spcPts val="0"/>
                        </a:spcBef>
                        <a:spcAft>
                          <a:spcPts val="0"/>
                        </a:spcAft>
                        <a:buNone/>
                      </a:pPr>
                      <a:r>
                        <a:rPr lang="en-US" sz="900" u="none">
                          <a:solidFill>
                            <a:schemeClr val="dk1"/>
                          </a:solidFill>
                          <a:latin typeface="Arial"/>
                          <a:ea typeface="Arial"/>
                          <a:cs typeface="Arial"/>
                          <a:sym typeface="Arial"/>
                        </a:rPr>
                        <a:t>Value</a:t>
                      </a:r>
                      <a:r>
                        <a:rPr lang="en-US" sz="900">
                          <a:solidFill>
                            <a:schemeClr val="dk1"/>
                          </a:solidFill>
                          <a:latin typeface="Arial"/>
                          <a:ea typeface="Arial"/>
                          <a:cs typeface="Arial"/>
                          <a:sym typeface="Arial"/>
                        </a:rPr>
                        <a:t> = web-tier</a:t>
                      </a:r>
                      <a:endParaRPr sz="9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Microsoft windows server</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t2.medium</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8GB</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Usage low</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2</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Download IIS</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59725">
                <a:tc>
                  <a:txBody>
                    <a:bodyPr/>
                    <a:lstStyle/>
                    <a:p>
                      <a:pPr marL="0" marR="0" lvl="0" indent="0" algn="ctr" rtl="0">
                        <a:spcBef>
                          <a:spcPts val="0"/>
                        </a:spcBef>
                        <a:spcAft>
                          <a:spcPts val="0"/>
                        </a:spcAft>
                        <a:buNone/>
                      </a:pPr>
                      <a:r>
                        <a:rPr lang="en-US" sz="1800" u="none">
                          <a:solidFill>
                            <a:schemeClr val="lt1"/>
                          </a:solidFill>
                          <a:latin typeface="Arial"/>
                          <a:ea typeface="Arial"/>
                          <a:cs typeface="Arial"/>
                          <a:sym typeface="Arial"/>
                        </a:rPr>
                        <a:t>App</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900" b="0" i="0" u="none" strike="noStrike" cap="none">
                          <a:solidFill>
                            <a:schemeClr val="dk1"/>
                          </a:solidFill>
                          <a:latin typeface="Arial"/>
                          <a:ea typeface="Arial"/>
                          <a:cs typeface="Arial"/>
                          <a:sym typeface="Arial"/>
                        </a:rPr>
                        <a:t>Key = Name</a:t>
                      </a:r>
                      <a:endParaRPr sz="700"/>
                    </a:p>
                    <a:p>
                      <a:pPr marL="0" marR="0" lvl="0" indent="0" algn="l" rtl="0">
                        <a:lnSpc>
                          <a:spcPct val="100000"/>
                        </a:lnSpc>
                        <a:spcBef>
                          <a:spcPts val="0"/>
                        </a:spcBef>
                        <a:spcAft>
                          <a:spcPts val="0"/>
                        </a:spcAft>
                        <a:buClr>
                          <a:schemeClr val="dk1"/>
                        </a:buClr>
                        <a:buSzPts val="1600"/>
                        <a:buFont typeface="Arial"/>
                        <a:buNone/>
                      </a:pPr>
                      <a:r>
                        <a:rPr lang="en-US" sz="900" b="0" i="0" u="none" strike="noStrike" cap="none">
                          <a:solidFill>
                            <a:schemeClr val="dk1"/>
                          </a:solidFill>
                          <a:latin typeface="Arial"/>
                          <a:ea typeface="Arial"/>
                          <a:cs typeface="Arial"/>
                          <a:sym typeface="Arial"/>
                        </a:rPr>
                        <a:t>Value = app-tier</a:t>
                      </a:r>
                      <a:endParaRPr sz="7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100">
                          <a:solidFill>
                            <a:schemeClr val="dk1"/>
                          </a:solidFill>
                        </a:rPr>
                        <a:t>Microsoft windows</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t2.xlarge</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32gb</a:t>
                      </a:r>
                      <a:endParaRPr sz="11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100">
                          <a:solidFill>
                            <a:schemeClr val="dk1"/>
                          </a:solidFill>
                        </a:rPr>
                        <a:t>Usage high</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100">
                          <a:solidFill>
                            <a:schemeClr val="dk1"/>
                          </a:solidFill>
                        </a:rPr>
                        <a:t>2</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100">
                          <a:solidFill>
                            <a:schemeClr val="dk1"/>
                          </a:solidFill>
                        </a:rPr>
                        <a:t>Download IIS</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14250">
                <a:tc>
                  <a:txBody>
                    <a:bodyPr/>
                    <a:lstStyle/>
                    <a:p>
                      <a:pPr marL="0" marR="0" lvl="0" indent="0" algn="ctr" rtl="0">
                        <a:spcBef>
                          <a:spcPts val="0"/>
                        </a:spcBef>
                        <a:spcAft>
                          <a:spcPts val="0"/>
                        </a:spcAft>
                        <a:buNone/>
                      </a:pPr>
                      <a:r>
                        <a:rPr lang="en-US" sz="1800" u="none">
                          <a:solidFill>
                            <a:schemeClr val="lt1"/>
                          </a:solidFill>
                          <a:latin typeface="Arial"/>
                          <a:ea typeface="Arial"/>
                          <a:cs typeface="Arial"/>
                          <a:sym typeface="Arial"/>
                        </a:rPr>
                        <a:t>DB</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lnSpc>
                          <a:spcPct val="100000"/>
                        </a:lnSpc>
                        <a:spcBef>
                          <a:spcPts val="0"/>
                        </a:spcBef>
                        <a:spcAft>
                          <a:spcPts val="0"/>
                        </a:spcAft>
                        <a:buClr>
                          <a:schemeClr val="dk1"/>
                        </a:buClr>
                        <a:buSzPts val="1600"/>
                        <a:buFont typeface="Arial"/>
                        <a:buNone/>
                      </a:pPr>
                      <a:r>
                        <a:rPr lang="en-US" sz="900" b="0" i="0" u="none" strike="noStrike" cap="none">
                          <a:solidFill>
                            <a:schemeClr val="dk1"/>
                          </a:solidFill>
                          <a:latin typeface="Arial"/>
                          <a:ea typeface="Arial"/>
                          <a:cs typeface="Arial"/>
                          <a:sym typeface="Arial"/>
                        </a:rPr>
                        <a:t>Key = Name</a:t>
                      </a:r>
                      <a:endParaRPr sz="700"/>
                    </a:p>
                    <a:p>
                      <a:pPr marL="0" marR="0" lvl="0" indent="0" algn="l" rtl="0">
                        <a:lnSpc>
                          <a:spcPct val="100000"/>
                        </a:lnSpc>
                        <a:spcBef>
                          <a:spcPts val="0"/>
                        </a:spcBef>
                        <a:spcAft>
                          <a:spcPts val="0"/>
                        </a:spcAft>
                        <a:buClr>
                          <a:schemeClr val="dk1"/>
                        </a:buClr>
                        <a:buSzPts val="1600"/>
                        <a:buFont typeface="Arial"/>
                        <a:buNone/>
                      </a:pPr>
                      <a:r>
                        <a:rPr lang="en-US" sz="900" b="0" i="0" u="none" strike="noStrike" cap="none">
                          <a:solidFill>
                            <a:schemeClr val="dk1"/>
                          </a:solidFill>
                          <a:latin typeface="Arial"/>
                          <a:ea typeface="Arial"/>
                          <a:cs typeface="Arial"/>
                          <a:sym typeface="Arial"/>
                        </a:rPr>
                        <a:t>Value = db-tier</a:t>
                      </a:r>
                      <a:endParaRPr sz="7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100">
                          <a:solidFill>
                            <a:schemeClr val="dk1"/>
                          </a:solidFill>
                        </a:rPr>
                        <a:t>Microsoft windows</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t2.2xlarge</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32gb &amp; 5tb storage</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Large storage and interaction volumes with databases would require the sizes</a:t>
                      </a:r>
                      <a:endParaRPr sz="11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1</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100">
                          <a:solidFill>
                            <a:schemeClr val="dk1"/>
                          </a:solidFill>
                        </a:rPr>
                        <a:t>N/A</a:t>
                      </a:r>
                      <a:endParaRPr sz="11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2"/>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a:solidFill>
                  <a:schemeClr val="lt1"/>
                </a:solidFill>
                <a:latin typeface="Arial"/>
                <a:ea typeface="Arial"/>
                <a:cs typeface="Arial"/>
                <a:sym typeface="Arial"/>
              </a:rPr>
              <a:t>Solution – Web and Application Tier</a:t>
            </a:r>
            <a:endParaRPr/>
          </a:p>
        </p:txBody>
      </p:sp>
      <p:sp>
        <p:nvSpPr>
          <p:cNvPr id="453" name="Google Shape;453;p42"/>
          <p:cNvSpPr txBox="1"/>
          <p:nvPr/>
        </p:nvSpPr>
        <p:spPr>
          <a:xfrm>
            <a:off x="419100" y="1423837"/>
            <a:ext cx="110871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Use this chart to describe the load balancer and instance security group details.</a:t>
            </a:r>
            <a:endParaRPr sz="2400">
              <a:solidFill>
                <a:schemeClr val="dk1"/>
              </a:solidFill>
              <a:latin typeface="Arial"/>
              <a:ea typeface="Arial"/>
              <a:cs typeface="Arial"/>
              <a:sym typeface="Arial"/>
            </a:endParaRPr>
          </a:p>
        </p:txBody>
      </p:sp>
      <p:graphicFrame>
        <p:nvGraphicFramePr>
          <p:cNvPr id="454" name="Google Shape;454;p42"/>
          <p:cNvGraphicFramePr/>
          <p:nvPr/>
        </p:nvGraphicFramePr>
        <p:xfrm>
          <a:off x="606479" y="1943884"/>
          <a:ext cx="3000000" cy="3000000"/>
        </p:xfrm>
        <a:graphic>
          <a:graphicData uri="http://schemas.openxmlformats.org/drawingml/2006/table">
            <a:tbl>
              <a:tblPr>
                <a:noFill/>
                <a:tableStyleId>{77284901-0F2F-4949-B9E7-14783D7CCD63}</a:tableStyleId>
              </a:tblPr>
              <a:tblGrid>
                <a:gridCol w="1140800">
                  <a:extLst>
                    <a:ext uri="{9D8B030D-6E8A-4147-A177-3AD203B41FA5}">
                      <a16:colId xmlns:a16="http://schemas.microsoft.com/office/drawing/2014/main" val="20000"/>
                    </a:ext>
                  </a:extLst>
                </a:gridCol>
                <a:gridCol w="1137375">
                  <a:extLst>
                    <a:ext uri="{9D8B030D-6E8A-4147-A177-3AD203B41FA5}">
                      <a16:colId xmlns:a16="http://schemas.microsoft.com/office/drawing/2014/main" val="20001"/>
                    </a:ext>
                  </a:extLst>
                </a:gridCol>
                <a:gridCol w="1212475">
                  <a:extLst>
                    <a:ext uri="{9D8B030D-6E8A-4147-A177-3AD203B41FA5}">
                      <a16:colId xmlns:a16="http://schemas.microsoft.com/office/drawing/2014/main" val="20002"/>
                    </a:ext>
                  </a:extLst>
                </a:gridCol>
                <a:gridCol w="2553550">
                  <a:extLst>
                    <a:ext uri="{9D8B030D-6E8A-4147-A177-3AD203B41FA5}">
                      <a16:colId xmlns:a16="http://schemas.microsoft.com/office/drawing/2014/main" val="20003"/>
                    </a:ext>
                  </a:extLst>
                </a:gridCol>
                <a:gridCol w="1392500">
                  <a:extLst>
                    <a:ext uri="{9D8B030D-6E8A-4147-A177-3AD203B41FA5}">
                      <a16:colId xmlns:a16="http://schemas.microsoft.com/office/drawing/2014/main" val="20004"/>
                    </a:ext>
                  </a:extLst>
                </a:gridCol>
                <a:gridCol w="1703600">
                  <a:extLst>
                    <a:ext uri="{9D8B030D-6E8A-4147-A177-3AD203B41FA5}">
                      <a16:colId xmlns:a16="http://schemas.microsoft.com/office/drawing/2014/main" val="20005"/>
                    </a:ext>
                  </a:extLst>
                </a:gridCol>
                <a:gridCol w="1303625">
                  <a:extLst>
                    <a:ext uri="{9D8B030D-6E8A-4147-A177-3AD203B41FA5}">
                      <a16:colId xmlns:a16="http://schemas.microsoft.com/office/drawing/2014/main" val="20006"/>
                    </a:ext>
                  </a:extLst>
                </a:gridCol>
              </a:tblGrid>
              <a:tr h="553325">
                <a:tc>
                  <a:txBody>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Load Balancer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Name*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External/Internal</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Subnets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SG Name*</a:t>
                      </a:r>
                      <a:endParaRPr sz="1800" b="1">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Rule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Source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21525">
                <a:tc>
                  <a:txBody>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For </a:t>
                      </a:r>
                      <a:r>
                        <a:rPr lang="en-US" sz="1800" u="none">
                          <a:solidFill>
                            <a:schemeClr val="lt1"/>
                          </a:solidFill>
                          <a:latin typeface="Arial"/>
                          <a:ea typeface="Arial"/>
                          <a:cs typeface="Arial"/>
                          <a:sym typeface="Arial"/>
                        </a:rPr>
                        <a:t>Web</a:t>
                      </a:r>
                      <a:r>
                        <a:rPr lang="en-US" sz="1800">
                          <a:solidFill>
                            <a:schemeClr val="lt1"/>
                          </a:solidFill>
                          <a:latin typeface="Arial"/>
                          <a:ea typeface="Arial"/>
                          <a:cs typeface="Arial"/>
                          <a:sym typeface="Arial"/>
                        </a:rPr>
                        <a:t> Tier</a:t>
                      </a:r>
                      <a:endParaRPr sz="1800">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US" sz="1800" u="none">
                          <a:solidFill>
                            <a:srgbClr val="474746"/>
                          </a:solidFill>
                          <a:latin typeface="Arial"/>
                          <a:ea typeface="Arial"/>
                          <a:cs typeface="Arial"/>
                          <a:sym typeface="Arial"/>
                        </a:rPr>
                        <a:t>web-elb</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Internal</a:t>
                      </a:r>
                      <a:endParaRPr sz="18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10.0.0.0/16</a:t>
                      </a:r>
                      <a:endParaRPr sz="1800"/>
                    </a:p>
                    <a:p>
                      <a:pPr marL="0" marR="0" lvl="0" indent="0" algn="l" rtl="0">
                        <a:spcBef>
                          <a:spcPts val="0"/>
                        </a:spcBef>
                        <a:spcAft>
                          <a:spcPts val="0"/>
                        </a:spcAft>
                        <a:buNone/>
                      </a:pPr>
                      <a:r>
                        <a:rPr lang="en-US" sz="1800"/>
                        <a:t>10.0.1.0/16</a:t>
                      </a:r>
                      <a:endParaRPr sz="18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a:solidFill>
                            <a:srgbClr val="474746"/>
                          </a:solidFill>
                          <a:latin typeface="Arial"/>
                          <a:ea typeface="Arial"/>
                          <a:cs typeface="Arial"/>
                          <a:sym typeface="Arial"/>
                        </a:rPr>
                        <a:t>web-elb-sg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HTTP, TCP</a:t>
                      </a:r>
                      <a:endParaRPr sz="18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rPr>
                        <a:t>80</a:t>
                      </a:r>
                      <a:endParaRPr sz="18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3100">
                <a:tc>
                  <a:txBody>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For </a:t>
                      </a:r>
                      <a:r>
                        <a:rPr lang="en-US" sz="1800" u="none">
                          <a:solidFill>
                            <a:schemeClr val="lt1"/>
                          </a:solidFill>
                          <a:latin typeface="Arial"/>
                          <a:ea typeface="Arial"/>
                          <a:cs typeface="Arial"/>
                          <a:sym typeface="Arial"/>
                        </a:rPr>
                        <a:t>App</a:t>
                      </a:r>
                      <a:r>
                        <a:rPr lang="en-US" sz="1800">
                          <a:solidFill>
                            <a:schemeClr val="lt1"/>
                          </a:solidFill>
                          <a:latin typeface="Arial"/>
                          <a:ea typeface="Arial"/>
                          <a:cs typeface="Arial"/>
                          <a:sym typeface="Arial"/>
                        </a:rPr>
                        <a:t> Tier</a:t>
                      </a:r>
                      <a:endParaRPr sz="1800">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l" rtl="0">
                        <a:spcBef>
                          <a:spcPts val="0"/>
                        </a:spcBef>
                        <a:spcAft>
                          <a:spcPts val="0"/>
                        </a:spcAft>
                        <a:buNone/>
                      </a:pPr>
                      <a:r>
                        <a:rPr lang="en-US" sz="1800" u="none">
                          <a:solidFill>
                            <a:srgbClr val="474746"/>
                          </a:solidFill>
                          <a:latin typeface="Arial"/>
                          <a:ea typeface="Arial"/>
                          <a:cs typeface="Arial"/>
                          <a:sym typeface="Arial"/>
                        </a:rPr>
                        <a:t>app-elb</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Internal</a:t>
                      </a:r>
                      <a:endParaRPr sz="18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1800">
                          <a:solidFill>
                            <a:schemeClr val="dk1"/>
                          </a:solidFill>
                        </a:rPr>
                        <a:t>10.0.2.0/16</a:t>
                      </a:r>
                      <a:endParaRPr sz="1800">
                        <a:solidFill>
                          <a:schemeClr val="dk1"/>
                        </a:solidFill>
                      </a:endParaRPr>
                    </a:p>
                    <a:p>
                      <a:pPr marL="0" lvl="0" indent="0" algn="l" rtl="0">
                        <a:spcBef>
                          <a:spcPts val="0"/>
                        </a:spcBef>
                        <a:spcAft>
                          <a:spcPts val="0"/>
                        </a:spcAft>
                        <a:buClr>
                          <a:schemeClr val="dk1"/>
                        </a:buClr>
                        <a:buFont typeface="Arial"/>
                        <a:buNone/>
                      </a:pPr>
                      <a:r>
                        <a:rPr lang="en-US" sz="1800">
                          <a:solidFill>
                            <a:schemeClr val="dk1"/>
                          </a:solidFill>
                        </a:rPr>
                        <a:t>10.0.3.0/16</a:t>
                      </a:r>
                      <a:endParaRPr sz="180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a:solidFill>
                            <a:srgbClr val="474746"/>
                          </a:solidFill>
                          <a:latin typeface="Arial"/>
                          <a:ea typeface="Arial"/>
                          <a:cs typeface="Arial"/>
                          <a:sym typeface="Arial"/>
                        </a:rPr>
                        <a:t>app-elb-sg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HTTP</a:t>
                      </a:r>
                      <a:endParaRPr sz="1800">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solidFill>
                            <a:srgbClr val="474746"/>
                          </a:solidFill>
                        </a:rPr>
                        <a:t>8080</a:t>
                      </a:r>
                      <a:endParaRPr sz="1800" u="none">
                        <a:solidFill>
                          <a:srgbClr val="474746"/>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455" name="Google Shape;455;p42"/>
          <p:cNvGraphicFramePr/>
          <p:nvPr/>
        </p:nvGraphicFramePr>
        <p:xfrm>
          <a:off x="606478" y="4128378"/>
          <a:ext cx="3000000" cy="3000000"/>
        </p:xfrm>
        <a:graphic>
          <a:graphicData uri="http://schemas.openxmlformats.org/drawingml/2006/table">
            <a:tbl>
              <a:tblPr>
                <a:noFill/>
                <a:tableStyleId>{77284901-0F2F-4949-B9E7-14783D7CCD63}</a:tableStyleId>
              </a:tblPr>
              <a:tblGrid>
                <a:gridCol w="2634750">
                  <a:extLst>
                    <a:ext uri="{9D8B030D-6E8A-4147-A177-3AD203B41FA5}">
                      <a16:colId xmlns:a16="http://schemas.microsoft.com/office/drawing/2014/main" val="20000"/>
                    </a:ext>
                  </a:extLst>
                </a:gridCol>
                <a:gridCol w="2543775">
                  <a:extLst>
                    <a:ext uri="{9D8B030D-6E8A-4147-A177-3AD203B41FA5}">
                      <a16:colId xmlns:a16="http://schemas.microsoft.com/office/drawing/2014/main" val="20001"/>
                    </a:ext>
                  </a:extLst>
                </a:gridCol>
                <a:gridCol w="3168200">
                  <a:extLst>
                    <a:ext uri="{9D8B030D-6E8A-4147-A177-3AD203B41FA5}">
                      <a16:colId xmlns:a16="http://schemas.microsoft.com/office/drawing/2014/main" val="20002"/>
                    </a:ext>
                  </a:extLst>
                </a:gridCol>
                <a:gridCol w="2097175">
                  <a:extLst>
                    <a:ext uri="{9D8B030D-6E8A-4147-A177-3AD203B41FA5}">
                      <a16:colId xmlns:a16="http://schemas.microsoft.com/office/drawing/2014/main" val="20003"/>
                    </a:ext>
                  </a:extLst>
                </a:gridCol>
              </a:tblGrid>
              <a:tr h="671800">
                <a:tc>
                  <a:txBody>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Instance</a:t>
                      </a:r>
                      <a:r>
                        <a:rPr lang="en-US" sz="1800" b="1">
                          <a:solidFill>
                            <a:schemeClr val="lt1"/>
                          </a:solidFill>
                          <a:latin typeface="Arial"/>
                          <a:ea typeface="Arial"/>
                          <a:cs typeface="Arial"/>
                          <a:sym typeface="Arial"/>
                        </a:rPr>
                        <a:t> 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SG Name*</a:t>
                      </a:r>
                      <a:endParaRPr sz="1800" b="1">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u="none">
                          <a:solidFill>
                            <a:schemeClr val="lt1"/>
                          </a:solidFill>
                          <a:latin typeface="Arial"/>
                          <a:ea typeface="Arial"/>
                          <a:cs typeface="Arial"/>
                          <a:sym typeface="Arial"/>
                        </a:rPr>
                        <a:t>Rule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Source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381750">
                <a:tc>
                  <a:txBody>
                    <a:bodyPr/>
                    <a:lstStyle/>
                    <a:p>
                      <a:pPr marL="0" marR="0" lvl="0" indent="0" algn="ctr" rtl="0">
                        <a:spcBef>
                          <a:spcPts val="0"/>
                        </a:spcBef>
                        <a:spcAft>
                          <a:spcPts val="0"/>
                        </a:spcAft>
                        <a:buNone/>
                      </a:pPr>
                      <a:r>
                        <a:rPr lang="en-US" sz="1600" u="none">
                          <a:solidFill>
                            <a:schemeClr val="lt1"/>
                          </a:solidFill>
                          <a:latin typeface="Arial"/>
                          <a:ea typeface="Arial"/>
                          <a:cs typeface="Arial"/>
                          <a:sym typeface="Arial"/>
                        </a:rPr>
                        <a:t>Web</a:t>
                      </a:r>
                      <a:r>
                        <a:rPr lang="en-US" sz="1600">
                          <a:solidFill>
                            <a:schemeClr val="lt1"/>
                          </a:solidFill>
                          <a:latin typeface="Arial"/>
                          <a:ea typeface="Arial"/>
                          <a:cs typeface="Arial"/>
                          <a:sym typeface="Arial"/>
                        </a:rPr>
                        <a:t> Tier</a:t>
                      </a:r>
                      <a:endParaRPr sz="1600">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600" u="none">
                          <a:solidFill>
                            <a:schemeClr val="dk1"/>
                          </a:solidFill>
                          <a:latin typeface="Arial"/>
                          <a:ea typeface="Arial"/>
                          <a:cs typeface="Arial"/>
                          <a:sym typeface="Arial"/>
                        </a:rPr>
                        <a:t>web-tier-sg</a:t>
                      </a:r>
                      <a:endParaRPr sz="16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HTTP</a:t>
                      </a:r>
                      <a:endParaRPr sz="16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80</a:t>
                      </a:r>
                      <a:endParaRPr sz="16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1900">
                <a:tc>
                  <a:txBody>
                    <a:bodyPr/>
                    <a:lstStyle/>
                    <a:p>
                      <a:pPr marL="0" marR="0" lvl="0" indent="0" algn="ctr" rtl="0">
                        <a:spcBef>
                          <a:spcPts val="0"/>
                        </a:spcBef>
                        <a:spcAft>
                          <a:spcPts val="0"/>
                        </a:spcAft>
                        <a:buNone/>
                      </a:pPr>
                      <a:r>
                        <a:rPr lang="en-US" sz="1600" u="none">
                          <a:solidFill>
                            <a:schemeClr val="lt1"/>
                          </a:solidFill>
                          <a:latin typeface="Arial"/>
                          <a:ea typeface="Arial"/>
                          <a:cs typeface="Arial"/>
                          <a:sym typeface="Arial"/>
                        </a:rPr>
                        <a:t>App</a:t>
                      </a:r>
                      <a:r>
                        <a:rPr lang="en-US" sz="1600">
                          <a:solidFill>
                            <a:schemeClr val="lt1"/>
                          </a:solidFill>
                          <a:latin typeface="Arial"/>
                          <a:ea typeface="Arial"/>
                          <a:cs typeface="Arial"/>
                          <a:sym typeface="Arial"/>
                        </a:rPr>
                        <a:t> Tier</a:t>
                      </a:r>
                      <a:endParaRPr sz="1600">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600" u="none">
                          <a:solidFill>
                            <a:schemeClr val="dk1"/>
                          </a:solidFill>
                          <a:latin typeface="Arial"/>
                          <a:ea typeface="Arial"/>
                          <a:cs typeface="Arial"/>
                          <a:sym typeface="Arial"/>
                        </a:rPr>
                        <a:t>app-tier-sg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rPr>
                        <a:t>HTTP</a:t>
                      </a:r>
                      <a:endParaRPr sz="16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80</a:t>
                      </a:r>
                      <a:endParaRPr sz="16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3625">
                <a:tc>
                  <a:txBody>
                    <a:bodyPr/>
                    <a:lstStyle/>
                    <a:p>
                      <a:pPr marL="0" marR="0" lvl="0" indent="0" algn="ctr" rtl="0">
                        <a:spcBef>
                          <a:spcPts val="0"/>
                        </a:spcBef>
                        <a:spcAft>
                          <a:spcPts val="0"/>
                        </a:spcAft>
                        <a:buNone/>
                      </a:pPr>
                      <a:r>
                        <a:rPr lang="en-US" sz="1600">
                          <a:solidFill>
                            <a:schemeClr val="lt1"/>
                          </a:solidFill>
                          <a:latin typeface="Arial"/>
                          <a:ea typeface="Arial"/>
                          <a:cs typeface="Arial"/>
                          <a:sym typeface="Arial"/>
                        </a:rPr>
                        <a:t>Database 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1600" u="none">
                          <a:solidFill>
                            <a:schemeClr val="dk1"/>
                          </a:solidFill>
                          <a:latin typeface="Arial"/>
                          <a:ea typeface="Arial"/>
                          <a:cs typeface="Arial"/>
                          <a:sym typeface="Arial"/>
                        </a:rPr>
                        <a:t>db-tier-sg</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MYSQL</a:t>
                      </a:r>
                      <a:endParaRPr sz="16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rPr>
                        <a:t>433</a:t>
                      </a:r>
                      <a:endParaRPr sz="16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56" name="Google Shape;456;p42"/>
          <p:cNvSpPr txBox="1"/>
          <p:nvPr/>
        </p:nvSpPr>
        <p:spPr>
          <a:xfrm>
            <a:off x="606479" y="5939770"/>
            <a:ext cx="621030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 Names must be configured as shown to meet the lab objectives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3"/>
          <p:cNvSpPr/>
          <p:nvPr/>
        </p:nvSpPr>
        <p:spPr>
          <a:xfrm>
            <a:off x="419100" y="1473885"/>
            <a:ext cx="4381500" cy="48320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a:solidFill>
                  <a:srgbClr val="C55A11"/>
                </a:solidFill>
                <a:latin typeface="Calibri"/>
                <a:ea typeface="Calibri"/>
                <a:cs typeface="Calibri"/>
                <a:sym typeface="Calibri"/>
              </a:rPr>
              <a:t>The new architecture should be designed for business continuity and resiliency.</a:t>
            </a:r>
            <a:endParaRPr/>
          </a:p>
        </p:txBody>
      </p:sp>
      <p:sp>
        <p:nvSpPr>
          <p:cNvPr id="463" name="Google Shape;463;p43"/>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sz="3600"/>
              <a:t>Detailed Requirements – Business Continuity</a:t>
            </a:r>
            <a:endParaRPr/>
          </a:p>
        </p:txBody>
      </p:sp>
      <p:sp>
        <p:nvSpPr>
          <p:cNvPr id="464" name="Google Shape;464;p43"/>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5" name="Google Shape;465;p43"/>
          <p:cNvSpPr/>
          <p:nvPr/>
        </p:nvSpPr>
        <p:spPr>
          <a:xfrm>
            <a:off x="4400550" y="1365691"/>
            <a:ext cx="7505700" cy="5509200"/>
          </a:xfrm>
          <a:prstGeom prst="rect">
            <a:avLst/>
          </a:prstGeom>
          <a:solidFill>
            <a:schemeClr val="lt1">
              <a:alpha val="49803"/>
            </a:schemeClr>
          </a:solidFill>
          <a:ln>
            <a:noFill/>
          </a:ln>
        </p:spPr>
        <p:txBody>
          <a:bodyPr spcFirstLastPara="1" wrap="square" lIns="91425" tIns="45700" rIns="91425" bIns="45700" anchor="t" anchorCtr="0">
            <a:noAutofit/>
          </a:bodyPr>
          <a:lstStyle/>
          <a:p>
            <a:pPr marL="1256295" marR="0" lvl="2" indent="-3429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web and application tiers should be </a:t>
            </a:r>
            <a:r>
              <a:rPr lang="en-US" sz="2400" b="1" i="0" u="none" strike="noStrike" cap="none">
                <a:solidFill>
                  <a:schemeClr val="dk1"/>
                </a:solidFill>
                <a:latin typeface="Arial"/>
                <a:ea typeface="Arial"/>
                <a:cs typeface="Arial"/>
                <a:sym typeface="Arial"/>
              </a:rPr>
              <a:t>resilient and designed for business continuity</a:t>
            </a:r>
            <a:r>
              <a:rPr lang="en-US" sz="2400" b="0" i="0" u="none" strike="noStrike" cap="none">
                <a:solidFill>
                  <a:schemeClr val="dk1"/>
                </a:solidFill>
                <a:latin typeface="Arial"/>
                <a:ea typeface="Arial"/>
                <a:cs typeface="Arial"/>
                <a:sym typeface="Arial"/>
              </a:rPr>
              <a:t>.</a:t>
            </a:r>
            <a:endParaRPr/>
          </a:p>
          <a:p>
            <a:pPr marL="1712991" marR="0" lvl="3"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If a server becomes unavailable it will be </a:t>
            </a:r>
            <a:r>
              <a:rPr lang="en-US" sz="2400" b="1" i="0" u="none" strike="noStrike" cap="none">
                <a:solidFill>
                  <a:schemeClr val="dk1"/>
                </a:solidFill>
                <a:latin typeface="Arial"/>
                <a:ea typeface="Arial"/>
                <a:cs typeface="Arial"/>
                <a:sym typeface="Arial"/>
              </a:rPr>
              <a:t>replaced by a new server</a:t>
            </a:r>
            <a:r>
              <a:rPr lang="en-US" sz="2400" b="0" i="0" u="none" strike="noStrike" cap="none">
                <a:solidFill>
                  <a:schemeClr val="dk1"/>
                </a:solidFill>
                <a:latin typeface="Arial"/>
                <a:ea typeface="Arial"/>
                <a:cs typeface="Arial"/>
                <a:sym typeface="Arial"/>
              </a:rPr>
              <a:t>.</a:t>
            </a:r>
            <a:endParaRPr/>
          </a:p>
          <a:p>
            <a:pPr marL="1712991" marR="0" lvl="3"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a:t>
            </a:r>
            <a:r>
              <a:rPr lang="en-US" sz="2400" b="1" i="0" u="none" strike="noStrike" cap="none">
                <a:solidFill>
                  <a:schemeClr val="dk1"/>
                </a:solidFill>
                <a:latin typeface="Arial"/>
                <a:ea typeface="Arial"/>
                <a:cs typeface="Arial"/>
                <a:sym typeface="Arial"/>
              </a:rPr>
              <a:t>server is considered to be unavailable </a:t>
            </a:r>
            <a:r>
              <a:rPr lang="en-US" sz="2400" b="0" i="0" u="none" strike="noStrike" cap="none">
                <a:solidFill>
                  <a:schemeClr val="dk1"/>
                </a:solidFill>
                <a:latin typeface="Arial"/>
                <a:ea typeface="Arial"/>
                <a:cs typeface="Arial"/>
                <a:sym typeface="Arial"/>
              </a:rPr>
              <a:t>if the operating system or application fails to respond.</a:t>
            </a:r>
            <a:endParaRPr/>
          </a:p>
          <a:p>
            <a:pPr marL="1256295" marR="0" lvl="2"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database tier should </a:t>
            </a:r>
            <a:r>
              <a:rPr lang="en-US" sz="2400" b="1" i="0" u="none" strike="noStrike" cap="none">
                <a:solidFill>
                  <a:schemeClr val="dk1"/>
                </a:solidFill>
                <a:latin typeface="Arial"/>
                <a:ea typeface="Arial"/>
                <a:cs typeface="Arial"/>
                <a:sym typeface="Arial"/>
              </a:rPr>
              <a:t>support Multi-AZ deployment</a:t>
            </a:r>
            <a:r>
              <a:rPr lang="en-US" sz="2400" b="0" i="0" u="none" strike="noStrike" cap="none">
                <a:solidFill>
                  <a:schemeClr val="dk1"/>
                </a:solidFill>
                <a:latin typeface="Arial"/>
                <a:ea typeface="Arial"/>
                <a:cs typeface="Arial"/>
                <a:sym typeface="Arial"/>
              </a:rPr>
              <a:t>.</a:t>
            </a:r>
            <a:endParaRPr/>
          </a:p>
          <a:p>
            <a:pPr marL="1256295" marR="0" lvl="2" indent="-342900" algn="l" rtl="0">
              <a:spcBef>
                <a:spcPts val="12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architecture should handle doubling the number of servers to </a:t>
            </a:r>
            <a:r>
              <a:rPr lang="en-US" sz="2400" b="1" i="0" u="none" strike="noStrike" cap="none">
                <a:solidFill>
                  <a:schemeClr val="dk1"/>
                </a:solidFill>
                <a:latin typeface="Arial"/>
                <a:ea typeface="Arial"/>
                <a:cs typeface="Arial"/>
                <a:sym typeface="Arial"/>
              </a:rPr>
              <a:t>support its rapid growth</a:t>
            </a:r>
            <a:r>
              <a:rPr lang="en-US" sz="2400" b="0" i="0" u="none" strike="noStrike" cap="none">
                <a:solidFill>
                  <a:srgbClr val="3F3F3F"/>
                </a:solidFill>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4"/>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a:solidFill>
                  <a:schemeClr val="lt1"/>
                </a:solidFill>
                <a:latin typeface="Arial"/>
                <a:ea typeface="Arial"/>
                <a:cs typeface="Arial"/>
                <a:sym typeface="Arial"/>
              </a:rPr>
              <a:t>Solution – Business Continuity</a:t>
            </a:r>
            <a:endParaRPr/>
          </a:p>
        </p:txBody>
      </p:sp>
      <p:sp>
        <p:nvSpPr>
          <p:cNvPr id="472" name="Google Shape;472;p44"/>
          <p:cNvSpPr txBox="1"/>
          <p:nvPr/>
        </p:nvSpPr>
        <p:spPr>
          <a:xfrm>
            <a:off x="419100" y="1423837"/>
            <a:ext cx="110871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Use this chart to describe the automatic scaling launch configuration.</a:t>
            </a:r>
            <a:endParaRPr/>
          </a:p>
        </p:txBody>
      </p:sp>
      <p:sp>
        <p:nvSpPr>
          <p:cNvPr id="473" name="Google Shape;473;p44"/>
          <p:cNvSpPr txBox="1"/>
          <p:nvPr/>
        </p:nvSpPr>
        <p:spPr>
          <a:xfrm>
            <a:off x="511149" y="4925216"/>
            <a:ext cx="621030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 Names must be configured as shown to meet the lab objectives</a:t>
            </a:r>
            <a:endParaRPr/>
          </a:p>
        </p:txBody>
      </p:sp>
      <p:graphicFrame>
        <p:nvGraphicFramePr>
          <p:cNvPr id="474" name="Google Shape;474;p44"/>
          <p:cNvGraphicFramePr/>
          <p:nvPr/>
        </p:nvGraphicFramePr>
        <p:xfrm>
          <a:off x="595180" y="2047778"/>
          <a:ext cx="3000000" cy="3000000"/>
        </p:xfrm>
        <a:graphic>
          <a:graphicData uri="http://schemas.openxmlformats.org/drawingml/2006/table">
            <a:tbl>
              <a:tblPr>
                <a:noFill/>
                <a:tableStyleId>{77284901-0F2F-4949-B9E7-14783D7CCD63}</a:tableStyleId>
              </a:tblPr>
              <a:tblGrid>
                <a:gridCol w="1020450">
                  <a:extLst>
                    <a:ext uri="{9D8B030D-6E8A-4147-A177-3AD203B41FA5}">
                      <a16:colId xmlns:a16="http://schemas.microsoft.com/office/drawing/2014/main" val="20000"/>
                    </a:ext>
                  </a:extLst>
                </a:gridCol>
                <a:gridCol w="1517325">
                  <a:extLst>
                    <a:ext uri="{9D8B030D-6E8A-4147-A177-3AD203B41FA5}">
                      <a16:colId xmlns:a16="http://schemas.microsoft.com/office/drawing/2014/main" val="20001"/>
                    </a:ext>
                  </a:extLst>
                </a:gridCol>
                <a:gridCol w="1118025">
                  <a:extLst>
                    <a:ext uri="{9D8B030D-6E8A-4147-A177-3AD203B41FA5}">
                      <a16:colId xmlns:a16="http://schemas.microsoft.com/office/drawing/2014/main" val="20002"/>
                    </a:ext>
                  </a:extLst>
                </a:gridCol>
                <a:gridCol w="1377575">
                  <a:extLst>
                    <a:ext uri="{9D8B030D-6E8A-4147-A177-3AD203B41FA5}">
                      <a16:colId xmlns:a16="http://schemas.microsoft.com/office/drawing/2014/main" val="20003"/>
                    </a:ext>
                  </a:extLst>
                </a:gridCol>
                <a:gridCol w="2276000">
                  <a:extLst>
                    <a:ext uri="{9D8B030D-6E8A-4147-A177-3AD203B41FA5}">
                      <a16:colId xmlns:a16="http://schemas.microsoft.com/office/drawing/2014/main" val="20004"/>
                    </a:ext>
                  </a:extLst>
                </a:gridCol>
                <a:gridCol w="1197900">
                  <a:extLst>
                    <a:ext uri="{9D8B030D-6E8A-4147-A177-3AD203B41FA5}">
                      <a16:colId xmlns:a16="http://schemas.microsoft.com/office/drawing/2014/main" val="20005"/>
                    </a:ext>
                  </a:extLst>
                </a:gridCol>
                <a:gridCol w="1736950">
                  <a:extLst>
                    <a:ext uri="{9D8B030D-6E8A-4147-A177-3AD203B41FA5}">
                      <a16:colId xmlns:a16="http://schemas.microsoft.com/office/drawing/2014/main" val="20006"/>
                    </a:ext>
                  </a:extLst>
                </a:gridCol>
              </a:tblGrid>
              <a:tr h="611550">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OS</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Type</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Size </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Configuration Name*</a:t>
                      </a:r>
                      <a:endParaRPr sz="2000" b="1">
                        <a:solidFill>
                          <a:schemeClr val="lt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Role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b="1" u="none">
                          <a:solidFill>
                            <a:schemeClr val="lt1"/>
                          </a:solidFill>
                          <a:latin typeface="Arial"/>
                          <a:ea typeface="Arial"/>
                          <a:cs typeface="Arial"/>
                          <a:sym typeface="Arial"/>
                        </a:rPr>
                        <a:t>Security Group</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extLst>
                  <a:ext uri="{0D108BD9-81ED-4DB2-BD59-A6C34878D82A}">
                    <a16:rowId xmlns:a16="http://schemas.microsoft.com/office/drawing/2014/main" val="10000"/>
                  </a:ext>
                </a:extLst>
              </a:tr>
              <a:tr h="0">
                <a:tc>
                  <a:txBody>
                    <a:bodyPr/>
                    <a:lstStyle/>
                    <a:p>
                      <a:pPr marL="0" marR="0" lvl="0" indent="0" algn="l" rtl="0">
                        <a:spcBef>
                          <a:spcPts val="0"/>
                        </a:spcBef>
                        <a:spcAft>
                          <a:spcPts val="0"/>
                        </a:spcAft>
                        <a:buNone/>
                      </a:pPr>
                      <a:r>
                        <a:rPr lang="en-US" sz="2000" u="none">
                          <a:solidFill>
                            <a:schemeClr val="lt1"/>
                          </a:solidFill>
                          <a:latin typeface="Arial"/>
                          <a:ea typeface="Arial"/>
                          <a:cs typeface="Arial"/>
                          <a:sym typeface="Arial"/>
                        </a:rPr>
                        <a:t>Web</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spcBef>
                          <a:spcPts val="0"/>
                        </a:spcBef>
                        <a:spcAft>
                          <a:spcPts val="0"/>
                        </a:spcAft>
                        <a:buNone/>
                      </a:pPr>
                      <a:r>
                        <a:rPr lang="en-US" sz="2000">
                          <a:solidFill>
                            <a:schemeClr val="dk1"/>
                          </a:solidFill>
                        </a:rPr>
                        <a:t>Key = Name</a:t>
                      </a:r>
                      <a:endParaRPr sz="2000">
                        <a:solidFill>
                          <a:schemeClr val="dk1"/>
                        </a:solidFill>
                      </a:endParaRPr>
                    </a:p>
                    <a:p>
                      <a:pPr marL="0" marR="0" lvl="0" indent="0" algn="ctr" rtl="0">
                        <a:spcBef>
                          <a:spcPts val="0"/>
                        </a:spcBef>
                        <a:spcAft>
                          <a:spcPts val="0"/>
                        </a:spcAft>
                        <a:buNone/>
                      </a:pPr>
                      <a:r>
                        <a:rPr lang="en-US" sz="2000">
                          <a:solidFill>
                            <a:schemeClr val="dk1"/>
                          </a:solidFill>
                        </a:rPr>
                        <a:t>Value = web_tier</a:t>
                      </a:r>
                      <a:endParaRPr sz="2000">
                        <a:solidFill>
                          <a:schemeClr val="dk1"/>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u="none">
                          <a:solidFill>
                            <a:schemeClr val="dk1"/>
                          </a:solidFill>
                          <a:latin typeface="Arial"/>
                          <a:ea typeface="Arial"/>
                          <a:cs typeface="Arial"/>
                          <a:sym typeface="Arial"/>
                        </a:rPr>
                        <a:t>WebTier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alibri"/>
                        <a:buNone/>
                      </a:pPr>
                      <a:endParaRPr sz="20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97800">
                <a:tc>
                  <a:txBody>
                    <a:bodyPr/>
                    <a:lstStyle/>
                    <a:p>
                      <a:pPr marL="0" marR="0" lvl="0" indent="0" algn="l" rtl="0">
                        <a:spcBef>
                          <a:spcPts val="0"/>
                        </a:spcBef>
                        <a:spcAft>
                          <a:spcPts val="0"/>
                        </a:spcAft>
                        <a:buNone/>
                      </a:pPr>
                      <a:r>
                        <a:rPr lang="en-US" sz="2000" u="none">
                          <a:solidFill>
                            <a:schemeClr val="lt1"/>
                          </a:solidFill>
                          <a:latin typeface="Arial"/>
                          <a:ea typeface="Arial"/>
                          <a:cs typeface="Arial"/>
                          <a:sym typeface="Arial"/>
                        </a:rPr>
                        <a:t>App</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833C0B"/>
                    </a:solidFill>
                  </a:tcPr>
                </a:tc>
                <a:tc>
                  <a:txBody>
                    <a:bodyPr/>
                    <a:lstStyle/>
                    <a:p>
                      <a:pPr marL="0" marR="0" lvl="0" indent="0" algn="ctr" rtl="0">
                        <a:lnSpc>
                          <a:spcPct val="100000"/>
                        </a:lnSpc>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endParaRPr sz="20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AppTier</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alibri"/>
                        <a:buNone/>
                      </a:pPr>
                      <a:endParaRPr sz="2000" u="none">
                        <a:solidFill>
                          <a:schemeClr val="dk1"/>
                        </a:solidFill>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475" name="Google Shape;475;p44"/>
          <p:cNvPicPr preferRelativeResize="0"/>
          <p:nvPr/>
        </p:nvPicPr>
        <p:blipFill>
          <a:blip r:embed="rId3">
            <a:alphaModFix/>
          </a:blip>
          <a:stretch>
            <a:fillRect/>
          </a:stretch>
        </p:blipFill>
        <p:spPr>
          <a:xfrm>
            <a:off x="304338" y="1885500"/>
            <a:ext cx="11725275" cy="3886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5"/>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a:solidFill>
                  <a:schemeClr val="lt1"/>
                </a:solidFill>
                <a:latin typeface="Arial"/>
                <a:ea typeface="Arial"/>
                <a:cs typeface="Arial"/>
                <a:sym typeface="Arial"/>
              </a:rPr>
              <a:t>Solution – Business Continuity</a:t>
            </a:r>
            <a:endParaRPr/>
          </a:p>
        </p:txBody>
      </p:sp>
      <p:sp>
        <p:nvSpPr>
          <p:cNvPr id="482" name="Google Shape;482;p45"/>
          <p:cNvSpPr txBox="1"/>
          <p:nvPr/>
        </p:nvSpPr>
        <p:spPr>
          <a:xfrm>
            <a:off x="688949" y="1509564"/>
            <a:ext cx="107807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Use this chart to describe the automatic scaling groups.</a:t>
            </a:r>
            <a:endParaRPr/>
          </a:p>
        </p:txBody>
      </p:sp>
      <p:graphicFrame>
        <p:nvGraphicFramePr>
          <p:cNvPr id="483" name="Google Shape;483;p45"/>
          <p:cNvGraphicFramePr/>
          <p:nvPr/>
        </p:nvGraphicFramePr>
        <p:xfrm>
          <a:off x="639725" y="2083063"/>
          <a:ext cx="3000000" cy="3000000"/>
        </p:xfrm>
        <a:graphic>
          <a:graphicData uri="http://schemas.openxmlformats.org/drawingml/2006/table">
            <a:tbl>
              <a:tblPr>
                <a:noFill/>
                <a:tableStyleId>{77284901-0F2F-4949-B9E7-14783D7CCD63}</a:tableStyleId>
              </a:tblPr>
              <a:tblGrid>
                <a:gridCol w="1182075">
                  <a:extLst>
                    <a:ext uri="{9D8B030D-6E8A-4147-A177-3AD203B41FA5}">
                      <a16:colId xmlns:a16="http://schemas.microsoft.com/office/drawing/2014/main" val="20000"/>
                    </a:ext>
                  </a:extLst>
                </a:gridCol>
                <a:gridCol w="999475">
                  <a:extLst>
                    <a:ext uri="{9D8B030D-6E8A-4147-A177-3AD203B41FA5}">
                      <a16:colId xmlns:a16="http://schemas.microsoft.com/office/drawing/2014/main" val="20001"/>
                    </a:ext>
                  </a:extLst>
                </a:gridCol>
                <a:gridCol w="1806775">
                  <a:extLst>
                    <a:ext uri="{9D8B030D-6E8A-4147-A177-3AD203B41FA5}">
                      <a16:colId xmlns:a16="http://schemas.microsoft.com/office/drawing/2014/main" val="20002"/>
                    </a:ext>
                  </a:extLst>
                </a:gridCol>
                <a:gridCol w="1893250">
                  <a:extLst>
                    <a:ext uri="{9D8B030D-6E8A-4147-A177-3AD203B41FA5}">
                      <a16:colId xmlns:a16="http://schemas.microsoft.com/office/drawing/2014/main" val="20003"/>
                    </a:ext>
                  </a:extLst>
                </a:gridCol>
                <a:gridCol w="1431950">
                  <a:extLst>
                    <a:ext uri="{9D8B030D-6E8A-4147-A177-3AD203B41FA5}">
                      <a16:colId xmlns:a16="http://schemas.microsoft.com/office/drawing/2014/main" val="20004"/>
                    </a:ext>
                  </a:extLst>
                </a:gridCol>
                <a:gridCol w="2229625">
                  <a:extLst>
                    <a:ext uri="{9D8B030D-6E8A-4147-A177-3AD203B41FA5}">
                      <a16:colId xmlns:a16="http://schemas.microsoft.com/office/drawing/2014/main" val="20005"/>
                    </a:ext>
                  </a:extLst>
                </a:gridCol>
                <a:gridCol w="980275">
                  <a:extLst>
                    <a:ext uri="{9D8B030D-6E8A-4147-A177-3AD203B41FA5}">
                      <a16:colId xmlns:a16="http://schemas.microsoft.com/office/drawing/2014/main" val="20006"/>
                    </a:ext>
                  </a:extLst>
                </a:gridCol>
              </a:tblGrid>
              <a:tr h="744200">
                <a:tc>
                  <a:txBody>
                    <a:bodyPr/>
                    <a:lstStyle/>
                    <a:p>
                      <a:pPr marL="0" lvl="0" indent="0" algn="ctr" rtl="0">
                        <a:lnSpc>
                          <a:spcPct val="115000"/>
                        </a:lnSpc>
                        <a:spcBef>
                          <a:spcPts val="0"/>
                        </a:spcBef>
                        <a:spcAft>
                          <a:spcPts val="0"/>
                        </a:spcAft>
                        <a:buNone/>
                      </a:pPr>
                      <a:r>
                        <a:rPr lang="en-US" sz="1800" b="1">
                          <a:solidFill>
                            <a:srgbClr val="FFFFFF"/>
                          </a:solidFill>
                        </a:rPr>
                        <a:t>Load Balancer</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Name*</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External/Internal</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Subnets</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SG Name*</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Rule</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Source</a:t>
                      </a:r>
                      <a:endParaRPr sz="1800" b="1">
                        <a:solidFill>
                          <a:srgbClr val="FFFFFF"/>
                        </a:solidFill>
                      </a:endParaRPr>
                    </a:p>
                  </a:txBody>
                  <a:tcPr marL="91425" marR="91425" marT="91425" marB="91425">
                    <a:solidFill>
                      <a:srgbClr val="980000"/>
                    </a:solidFill>
                  </a:tcPr>
                </a:tc>
                <a:extLst>
                  <a:ext uri="{0D108BD9-81ED-4DB2-BD59-A6C34878D82A}">
                    <a16:rowId xmlns:a16="http://schemas.microsoft.com/office/drawing/2014/main" val="10000"/>
                  </a:ext>
                </a:extLst>
              </a:tr>
              <a:tr h="744200">
                <a:tc>
                  <a:txBody>
                    <a:bodyPr/>
                    <a:lstStyle/>
                    <a:p>
                      <a:pPr marL="0" lvl="0" indent="0" algn="ctr" rtl="0">
                        <a:lnSpc>
                          <a:spcPct val="115000"/>
                        </a:lnSpc>
                        <a:spcBef>
                          <a:spcPts val="0"/>
                        </a:spcBef>
                        <a:spcAft>
                          <a:spcPts val="0"/>
                        </a:spcAft>
                        <a:buNone/>
                      </a:pPr>
                      <a:r>
                        <a:rPr lang="en-US" sz="1800">
                          <a:solidFill>
                            <a:srgbClr val="FFFFFF"/>
                          </a:solidFill>
                        </a:rPr>
                        <a:t>For Web Tier</a:t>
                      </a:r>
                      <a:endParaRPr sz="1800">
                        <a:solidFill>
                          <a:srgbClr val="FFFFFF"/>
                        </a:solidFill>
                      </a:endParaRPr>
                    </a:p>
                  </a:txBody>
                  <a:tcPr marL="91425" marR="91425" marT="91425" marB="91425">
                    <a:solidFill>
                      <a:srgbClr val="980000"/>
                    </a:solidFill>
                  </a:tcPr>
                </a:tc>
                <a:tc>
                  <a:txBody>
                    <a:bodyPr/>
                    <a:lstStyle/>
                    <a:p>
                      <a:pPr marL="0" lvl="0" indent="0" algn="l" rtl="0">
                        <a:lnSpc>
                          <a:spcPct val="115000"/>
                        </a:lnSpc>
                        <a:spcBef>
                          <a:spcPts val="0"/>
                        </a:spcBef>
                        <a:spcAft>
                          <a:spcPts val="0"/>
                        </a:spcAft>
                        <a:buNone/>
                      </a:pPr>
                      <a:r>
                        <a:rPr lang="en-US" sz="1800">
                          <a:solidFill>
                            <a:srgbClr val="474746"/>
                          </a:solidFill>
                        </a:rPr>
                        <a:t>web-elb</a:t>
                      </a:r>
                      <a:endParaRPr sz="1800">
                        <a:solidFill>
                          <a:srgbClr val="474746"/>
                        </a:solidFill>
                      </a:endParaRPr>
                    </a:p>
                  </a:txBody>
                  <a:tcPr marL="91425" marR="91425" marT="91425" marB="91425"/>
                </a:tc>
                <a:tc>
                  <a:txBody>
                    <a:bodyPr/>
                    <a:lstStyle/>
                    <a:p>
                      <a:pPr marL="0" lvl="0" indent="0" algn="l" rtl="0">
                        <a:lnSpc>
                          <a:spcPct val="115000"/>
                        </a:lnSpc>
                        <a:spcBef>
                          <a:spcPts val="0"/>
                        </a:spcBef>
                        <a:spcAft>
                          <a:spcPts val="0"/>
                        </a:spcAft>
                        <a:buNone/>
                      </a:pPr>
                      <a:r>
                        <a:rPr lang="en-US" sz="1800"/>
                        <a:t>Internal</a:t>
                      </a:r>
                      <a:endParaRPr sz="1800"/>
                    </a:p>
                  </a:txBody>
                  <a:tcPr marL="91425" marR="91425" marT="91425" marB="91425"/>
                </a:tc>
                <a:tc>
                  <a:txBody>
                    <a:bodyPr/>
                    <a:lstStyle/>
                    <a:p>
                      <a:pPr marL="0" lvl="0" indent="0" algn="l" rtl="0">
                        <a:lnSpc>
                          <a:spcPct val="115000"/>
                        </a:lnSpc>
                        <a:spcBef>
                          <a:spcPts val="0"/>
                        </a:spcBef>
                        <a:spcAft>
                          <a:spcPts val="0"/>
                        </a:spcAft>
                        <a:buNone/>
                      </a:pPr>
                      <a:r>
                        <a:rPr lang="en-US" sz="1600"/>
                        <a:t>10.0.0.0/16</a:t>
                      </a:r>
                      <a:endParaRPr sz="1600"/>
                    </a:p>
                    <a:p>
                      <a:pPr marL="0" lvl="0" indent="0" algn="l" rtl="0">
                        <a:lnSpc>
                          <a:spcPct val="115000"/>
                        </a:lnSpc>
                        <a:spcBef>
                          <a:spcPts val="0"/>
                        </a:spcBef>
                        <a:spcAft>
                          <a:spcPts val="0"/>
                        </a:spcAft>
                        <a:buNone/>
                      </a:pPr>
                      <a:r>
                        <a:rPr lang="en-US" sz="1600"/>
                        <a:t>10.0.1.0/16</a:t>
                      </a:r>
                      <a:endParaRPr sz="1600"/>
                    </a:p>
                  </a:txBody>
                  <a:tcPr marL="91425" marR="91425" marT="91425" marB="91425"/>
                </a:tc>
                <a:tc>
                  <a:txBody>
                    <a:bodyPr/>
                    <a:lstStyle/>
                    <a:p>
                      <a:pPr marL="0" lvl="0" indent="0" algn="l" rtl="0">
                        <a:lnSpc>
                          <a:spcPct val="115000"/>
                        </a:lnSpc>
                        <a:spcBef>
                          <a:spcPts val="0"/>
                        </a:spcBef>
                        <a:spcAft>
                          <a:spcPts val="0"/>
                        </a:spcAft>
                        <a:buNone/>
                      </a:pPr>
                      <a:r>
                        <a:rPr lang="en-US" sz="1800">
                          <a:solidFill>
                            <a:srgbClr val="474746"/>
                          </a:solidFill>
                        </a:rPr>
                        <a:t>web-elb-sg</a:t>
                      </a:r>
                      <a:endParaRPr sz="1800">
                        <a:solidFill>
                          <a:srgbClr val="474746"/>
                        </a:solidFill>
                      </a:endParaRPr>
                    </a:p>
                  </a:txBody>
                  <a:tcPr marL="91425" marR="91425" marT="91425" marB="91425"/>
                </a:tc>
                <a:tc>
                  <a:txBody>
                    <a:bodyPr/>
                    <a:lstStyle/>
                    <a:p>
                      <a:pPr marL="0" lvl="0" indent="0" algn="l" rtl="0">
                        <a:lnSpc>
                          <a:spcPct val="115000"/>
                        </a:lnSpc>
                        <a:spcBef>
                          <a:spcPts val="0"/>
                        </a:spcBef>
                        <a:spcAft>
                          <a:spcPts val="0"/>
                        </a:spcAft>
                        <a:buNone/>
                      </a:pPr>
                      <a:r>
                        <a:rPr lang="en-US" sz="1800"/>
                        <a:t>HTTP,Custom TCP</a:t>
                      </a:r>
                      <a:endParaRPr sz="1800"/>
                    </a:p>
                  </a:txBody>
                  <a:tcPr marL="91425" marR="91425" marT="91425" marB="91425"/>
                </a:tc>
                <a:tc>
                  <a:txBody>
                    <a:bodyPr/>
                    <a:lstStyle/>
                    <a:p>
                      <a:pPr marL="0" lvl="0" indent="0" algn="l" rtl="0">
                        <a:lnSpc>
                          <a:spcPct val="115000"/>
                        </a:lnSpc>
                        <a:spcBef>
                          <a:spcPts val="0"/>
                        </a:spcBef>
                        <a:spcAft>
                          <a:spcPts val="0"/>
                        </a:spcAft>
                        <a:buNone/>
                      </a:pPr>
                      <a:r>
                        <a:rPr lang="en-US" sz="1800"/>
                        <a:t>80</a:t>
                      </a:r>
                      <a:endParaRPr sz="1800"/>
                    </a:p>
                  </a:txBody>
                  <a:tcPr marL="91425" marR="91425" marT="91425" marB="91425"/>
                </a:tc>
                <a:extLst>
                  <a:ext uri="{0D108BD9-81ED-4DB2-BD59-A6C34878D82A}">
                    <a16:rowId xmlns:a16="http://schemas.microsoft.com/office/drawing/2014/main" val="10001"/>
                  </a:ext>
                </a:extLst>
              </a:tr>
              <a:tr h="744200">
                <a:tc>
                  <a:txBody>
                    <a:bodyPr/>
                    <a:lstStyle/>
                    <a:p>
                      <a:pPr marL="0" lvl="0" indent="0" algn="ctr" rtl="0">
                        <a:lnSpc>
                          <a:spcPct val="115000"/>
                        </a:lnSpc>
                        <a:spcBef>
                          <a:spcPts val="0"/>
                        </a:spcBef>
                        <a:spcAft>
                          <a:spcPts val="0"/>
                        </a:spcAft>
                        <a:buNone/>
                      </a:pPr>
                      <a:r>
                        <a:rPr lang="en-US" sz="1800">
                          <a:solidFill>
                            <a:srgbClr val="FFFFFF"/>
                          </a:solidFill>
                        </a:rPr>
                        <a:t>For App Tier</a:t>
                      </a:r>
                      <a:endParaRPr sz="1800">
                        <a:solidFill>
                          <a:srgbClr val="FFFFFF"/>
                        </a:solidFill>
                      </a:endParaRPr>
                    </a:p>
                  </a:txBody>
                  <a:tcPr marL="91425" marR="91425" marT="91425" marB="91425">
                    <a:solidFill>
                      <a:srgbClr val="980000"/>
                    </a:solidFill>
                  </a:tcPr>
                </a:tc>
                <a:tc>
                  <a:txBody>
                    <a:bodyPr/>
                    <a:lstStyle/>
                    <a:p>
                      <a:pPr marL="0" lvl="0" indent="0" algn="l" rtl="0">
                        <a:lnSpc>
                          <a:spcPct val="115000"/>
                        </a:lnSpc>
                        <a:spcBef>
                          <a:spcPts val="0"/>
                        </a:spcBef>
                        <a:spcAft>
                          <a:spcPts val="0"/>
                        </a:spcAft>
                        <a:buNone/>
                      </a:pPr>
                      <a:r>
                        <a:rPr lang="en-US" sz="1800">
                          <a:solidFill>
                            <a:srgbClr val="474746"/>
                          </a:solidFill>
                        </a:rPr>
                        <a:t>app-elb</a:t>
                      </a:r>
                      <a:endParaRPr sz="1800">
                        <a:solidFill>
                          <a:srgbClr val="474746"/>
                        </a:solidFill>
                      </a:endParaRPr>
                    </a:p>
                  </a:txBody>
                  <a:tcPr marL="91425" marR="91425" marT="91425" marB="91425"/>
                </a:tc>
                <a:tc>
                  <a:txBody>
                    <a:bodyPr/>
                    <a:lstStyle/>
                    <a:p>
                      <a:pPr marL="0" lvl="0" indent="0" algn="l" rtl="0">
                        <a:lnSpc>
                          <a:spcPct val="115000"/>
                        </a:lnSpc>
                        <a:spcBef>
                          <a:spcPts val="0"/>
                        </a:spcBef>
                        <a:spcAft>
                          <a:spcPts val="0"/>
                        </a:spcAft>
                        <a:buNone/>
                      </a:pPr>
                      <a:r>
                        <a:rPr lang="en-US" sz="1800"/>
                        <a:t>Internal</a:t>
                      </a:r>
                      <a:endParaRPr sz="1800"/>
                    </a:p>
                  </a:txBody>
                  <a:tcPr marL="91425" marR="91425" marT="91425" marB="91425"/>
                </a:tc>
                <a:tc>
                  <a:txBody>
                    <a:bodyPr/>
                    <a:lstStyle/>
                    <a:p>
                      <a:pPr marL="0" lvl="0" indent="0" algn="l" rtl="0">
                        <a:lnSpc>
                          <a:spcPct val="115000"/>
                        </a:lnSpc>
                        <a:spcBef>
                          <a:spcPts val="0"/>
                        </a:spcBef>
                        <a:spcAft>
                          <a:spcPts val="0"/>
                        </a:spcAft>
                        <a:buNone/>
                      </a:pPr>
                      <a:r>
                        <a:rPr lang="en-US" sz="1600"/>
                        <a:t>10.0.2.0/16</a:t>
                      </a:r>
                      <a:endParaRPr sz="1600"/>
                    </a:p>
                    <a:p>
                      <a:pPr marL="0" lvl="0" indent="0" algn="l" rtl="0">
                        <a:lnSpc>
                          <a:spcPct val="115000"/>
                        </a:lnSpc>
                        <a:spcBef>
                          <a:spcPts val="0"/>
                        </a:spcBef>
                        <a:spcAft>
                          <a:spcPts val="0"/>
                        </a:spcAft>
                        <a:buNone/>
                      </a:pPr>
                      <a:r>
                        <a:rPr lang="en-US" sz="1600"/>
                        <a:t>10.0.3.0/16</a:t>
                      </a:r>
                      <a:endParaRPr sz="1600"/>
                    </a:p>
                  </a:txBody>
                  <a:tcPr marL="91425" marR="91425" marT="91425" marB="91425"/>
                </a:tc>
                <a:tc>
                  <a:txBody>
                    <a:bodyPr/>
                    <a:lstStyle/>
                    <a:p>
                      <a:pPr marL="0" lvl="0" indent="0" algn="l" rtl="0">
                        <a:lnSpc>
                          <a:spcPct val="115000"/>
                        </a:lnSpc>
                        <a:spcBef>
                          <a:spcPts val="0"/>
                        </a:spcBef>
                        <a:spcAft>
                          <a:spcPts val="0"/>
                        </a:spcAft>
                        <a:buNone/>
                      </a:pPr>
                      <a:r>
                        <a:rPr lang="en-US" sz="1800">
                          <a:solidFill>
                            <a:srgbClr val="474746"/>
                          </a:solidFill>
                        </a:rPr>
                        <a:t>app-elb-sg</a:t>
                      </a:r>
                      <a:endParaRPr sz="1800">
                        <a:solidFill>
                          <a:srgbClr val="474746"/>
                        </a:solidFill>
                      </a:endParaRPr>
                    </a:p>
                  </a:txBody>
                  <a:tcPr marL="91425" marR="91425" marT="91425" marB="91425"/>
                </a:tc>
                <a:tc>
                  <a:txBody>
                    <a:bodyPr/>
                    <a:lstStyle/>
                    <a:p>
                      <a:pPr marL="0" lvl="0" indent="0" algn="l" rtl="0">
                        <a:lnSpc>
                          <a:spcPct val="115000"/>
                        </a:lnSpc>
                        <a:spcBef>
                          <a:spcPts val="0"/>
                        </a:spcBef>
                        <a:spcAft>
                          <a:spcPts val="0"/>
                        </a:spcAft>
                        <a:buNone/>
                      </a:pPr>
                      <a:r>
                        <a:rPr lang="en-US" sz="1800"/>
                        <a:t>HTTP</a:t>
                      </a:r>
                      <a:endParaRPr sz="1800"/>
                    </a:p>
                  </a:txBody>
                  <a:tcPr marL="91425" marR="91425" marT="91425" marB="91425"/>
                </a:tc>
                <a:tc>
                  <a:txBody>
                    <a:bodyPr/>
                    <a:lstStyle/>
                    <a:p>
                      <a:pPr marL="0" lvl="0" indent="0" algn="l" rtl="0">
                        <a:lnSpc>
                          <a:spcPct val="115000"/>
                        </a:lnSpc>
                        <a:spcBef>
                          <a:spcPts val="0"/>
                        </a:spcBef>
                        <a:spcAft>
                          <a:spcPts val="0"/>
                        </a:spcAft>
                        <a:buNone/>
                      </a:pPr>
                      <a:r>
                        <a:rPr lang="en-US" sz="1800">
                          <a:solidFill>
                            <a:srgbClr val="474746"/>
                          </a:solidFill>
                        </a:rPr>
                        <a:t>8080</a:t>
                      </a:r>
                      <a:endParaRPr sz="1800">
                        <a:solidFill>
                          <a:srgbClr val="474746"/>
                        </a:solidFill>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484" name="Google Shape;484;p45"/>
          <p:cNvGraphicFramePr/>
          <p:nvPr/>
        </p:nvGraphicFramePr>
        <p:xfrm>
          <a:off x="709988" y="4587200"/>
          <a:ext cx="3000000" cy="3000000"/>
        </p:xfrm>
        <a:graphic>
          <a:graphicData uri="http://schemas.openxmlformats.org/drawingml/2006/table">
            <a:tbl>
              <a:tblPr>
                <a:noFill/>
                <a:tableStyleId>{77284901-0F2F-4949-B9E7-14783D7CCD63}</a:tableStyleId>
              </a:tblPr>
              <a:tblGrid>
                <a:gridCol w="1858025">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600575">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676275">
                <a:tc>
                  <a:txBody>
                    <a:bodyPr/>
                    <a:lstStyle/>
                    <a:p>
                      <a:pPr marL="0" lvl="0" indent="0" algn="ctr" rtl="0">
                        <a:lnSpc>
                          <a:spcPct val="115000"/>
                        </a:lnSpc>
                        <a:spcBef>
                          <a:spcPts val="0"/>
                        </a:spcBef>
                        <a:spcAft>
                          <a:spcPts val="0"/>
                        </a:spcAft>
                        <a:buNone/>
                      </a:pPr>
                      <a:r>
                        <a:rPr lang="en-US" sz="1800" b="1">
                          <a:solidFill>
                            <a:srgbClr val="FFFFFF"/>
                          </a:solidFill>
                        </a:rPr>
                        <a:t>Instance Tier</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SG Name*</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Rule</a:t>
                      </a:r>
                      <a:endParaRPr sz="1800" b="1">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800" b="1">
                          <a:solidFill>
                            <a:srgbClr val="FFFFFF"/>
                          </a:solidFill>
                        </a:rPr>
                        <a:t>Source</a:t>
                      </a:r>
                      <a:endParaRPr sz="1800" b="1">
                        <a:solidFill>
                          <a:srgbClr val="FFFFFF"/>
                        </a:solidFill>
                      </a:endParaRPr>
                    </a:p>
                  </a:txBody>
                  <a:tcPr marL="91425" marR="91425" marT="91425" marB="91425">
                    <a:solidFill>
                      <a:srgbClr val="980000"/>
                    </a:solidFill>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0"/>
                        </a:spcBef>
                        <a:spcAft>
                          <a:spcPts val="0"/>
                        </a:spcAft>
                        <a:buNone/>
                      </a:pPr>
                      <a:r>
                        <a:rPr lang="en-US" sz="1600">
                          <a:solidFill>
                            <a:srgbClr val="FFFFFF"/>
                          </a:solidFill>
                        </a:rPr>
                        <a:t>Web Tier</a:t>
                      </a:r>
                      <a:endParaRPr sz="1600">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600"/>
                        <a:t>web-tier-sg</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HTTP</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80</a:t>
                      </a:r>
                      <a:endParaRPr sz="1600"/>
                    </a:p>
                  </a:txBody>
                  <a:tcPr marL="91425" marR="91425" marT="91425" marB="91425"/>
                </a:tc>
                <a:extLst>
                  <a:ext uri="{0D108BD9-81ED-4DB2-BD59-A6C34878D82A}">
                    <a16:rowId xmlns:a16="http://schemas.microsoft.com/office/drawing/2014/main" val="10001"/>
                  </a:ext>
                </a:extLst>
              </a:tr>
              <a:tr h="352425">
                <a:tc>
                  <a:txBody>
                    <a:bodyPr/>
                    <a:lstStyle/>
                    <a:p>
                      <a:pPr marL="0" lvl="0" indent="0" algn="ctr" rtl="0">
                        <a:lnSpc>
                          <a:spcPct val="115000"/>
                        </a:lnSpc>
                        <a:spcBef>
                          <a:spcPts val="0"/>
                        </a:spcBef>
                        <a:spcAft>
                          <a:spcPts val="0"/>
                        </a:spcAft>
                        <a:buNone/>
                      </a:pPr>
                      <a:r>
                        <a:rPr lang="en-US" sz="1600">
                          <a:solidFill>
                            <a:srgbClr val="FFFFFF"/>
                          </a:solidFill>
                        </a:rPr>
                        <a:t>App Tier</a:t>
                      </a:r>
                      <a:endParaRPr sz="1600">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600"/>
                        <a:t>app-tier-sg</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HTTP</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80</a:t>
                      </a:r>
                      <a:endParaRPr sz="16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lnSpc>
                          <a:spcPct val="115000"/>
                        </a:lnSpc>
                        <a:spcBef>
                          <a:spcPts val="0"/>
                        </a:spcBef>
                        <a:spcAft>
                          <a:spcPts val="0"/>
                        </a:spcAft>
                        <a:buNone/>
                      </a:pPr>
                      <a:r>
                        <a:rPr lang="en-US" sz="1600">
                          <a:solidFill>
                            <a:srgbClr val="FFFFFF"/>
                          </a:solidFill>
                        </a:rPr>
                        <a:t>Database Tier</a:t>
                      </a:r>
                      <a:endParaRPr sz="1600">
                        <a:solidFill>
                          <a:srgbClr val="FFFFFF"/>
                        </a:solidFill>
                      </a:endParaRPr>
                    </a:p>
                  </a:txBody>
                  <a:tcPr marL="91425" marR="91425" marT="91425" marB="91425">
                    <a:solidFill>
                      <a:srgbClr val="980000"/>
                    </a:solidFill>
                  </a:tcPr>
                </a:tc>
                <a:tc>
                  <a:txBody>
                    <a:bodyPr/>
                    <a:lstStyle/>
                    <a:p>
                      <a:pPr marL="0" lvl="0" indent="0" algn="ctr" rtl="0">
                        <a:lnSpc>
                          <a:spcPct val="115000"/>
                        </a:lnSpc>
                        <a:spcBef>
                          <a:spcPts val="0"/>
                        </a:spcBef>
                        <a:spcAft>
                          <a:spcPts val="0"/>
                        </a:spcAft>
                        <a:buNone/>
                      </a:pPr>
                      <a:r>
                        <a:rPr lang="en-US" sz="1600"/>
                        <a:t>db-tier-sg</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MYSQL</a:t>
                      </a:r>
                      <a:endParaRPr sz="1600"/>
                    </a:p>
                  </a:txBody>
                  <a:tcPr marL="91425" marR="91425" marT="91425" marB="91425"/>
                </a:tc>
                <a:tc>
                  <a:txBody>
                    <a:bodyPr/>
                    <a:lstStyle/>
                    <a:p>
                      <a:pPr marL="0" lvl="0" indent="0" algn="ctr" rtl="0">
                        <a:lnSpc>
                          <a:spcPct val="115000"/>
                        </a:lnSpc>
                        <a:spcBef>
                          <a:spcPts val="0"/>
                        </a:spcBef>
                        <a:spcAft>
                          <a:spcPts val="0"/>
                        </a:spcAft>
                        <a:buNone/>
                      </a:pPr>
                      <a:r>
                        <a:rPr lang="en-US" sz="1600"/>
                        <a:t>433</a:t>
                      </a:r>
                      <a:endParaRPr sz="16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6"/>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Arial"/>
              <a:buNone/>
            </a:pPr>
            <a:r>
              <a:rPr lang="en-US" sz="3600"/>
              <a:t>Detailed Requirements – Auditing</a:t>
            </a:r>
            <a:endParaRPr/>
          </a:p>
        </p:txBody>
      </p:sp>
      <p:sp>
        <p:nvSpPr>
          <p:cNvPr id="491" name="Google Shape;491;p46"/>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grpSp>
        <p:nvGrpSpPr>
          <p:cNvPr id="492" name="Google Shape;492;p46"/>
          <p:cNvGrpSpPr/>
          <p:nvPr/>
        </p:nvGrpSpPr>
        <p:grpSpPr>
          <a:xfrm>
            <a:off x="100040" y="2797684"/>
            <a:ext cx="11649053" cy="2171814"/>
            <a:chOff x="100040" y="6377390"/>
            <a:chExt cx="11649053" cy="2171814"/>
          </a:xfrm>
        </p:grpSpPr>
        <p:grpSp>
          <p:nvGrpSpPr>
            <p:cNvPr id="493" name="Google Shape;493;p46"/>
            <p:cNvGrpSpPr/>
            <p:nvPr/>
          </p:nvGrpSpPr>
          <p:grpSpPr>
            <a:xfrm>
              <a:off x="100040" y="6377390"/>
              <a:ext cx="11649053" cy="2171813"/>
              <a:chOff x="2683882" y="5277456"/>
              <a:chExt cx="6991720" cy="1174906"/>
            </a:xfrm>
          </p:grpSpPr>
          <p:grpSp>
            <p:nvGrpSpPr>
              <p:cNvPr id="494" name="Google Shape;494;p46"/>
              <p:cNvGrpSpPr/>
              <p:nvPr/>
            </p:nvGrpSpPr>
            <p:grpSpPr>
              <a:xfrm>
                <a:off x="4010232" y="5664890"/>
                <a:ext cx="4339945" cy="0"/>
                <a:chOff x="5366763" y="5672764"/>
                <a:chExt cx="4339945" cy="0"/>
              </a:xfrm>
            </p:grpSpPr>
            <p:cxnSp>
              <p:nvCxnSpPr>
                <p:cNvPr id="495" name="Google Shape;495;p46"/>
                <p:cNvCxnSpPr/>
                <p:nvPr/>
              </p:nvCxnSpPr>
              <p:spPr>
                <a:xfrm>
                  <a:off x="8880231" y="5672764"/>
                  <a:ext cx="826477" cy="0"/>
                </a:xfrm>
                <a:prstGeom prst="straightConnector1">
                  <a:avLst/>
                </a:prstGeom>
                <a:noFill/>
                <a:ln w="127000" cap="flat" cmpd="sng">
                  <a:solidFill>
                    <a:srgbClr val="C55A11"/>
                  </a:solidFill>
                  <a:prstDash val="solid"/>
                  <a:miter lim="800000"/>
                  <a:headEnd type="none" w="sm" len="sm"/>
                  <a:tailEnd type="triangle" w="med" len="med"/>
                </a:ln>
              </p:spPr>
            </p:cxnSp>
            <p:cxnSp>
              <p:nvCxnSpPr>
                <p:cNvPr id="496" name="Google Shape;496;p46"/>
                <p:cNvCxnSpPr/>
                <p:nvPr/>
              </p:nvCxnSpPr>
              <p:spPr>
                <a:xfrm rot="10800000">
                  <a:off x="5366763" y="5672764"/>
                  <a:ext cx="856309" cy="0"/>
                </a:xfrm>
                <a:prstGeom prst="straightConnector1">
                  <a:avLst/>
                </a:prstGeom>
                <a:noFill/>
                <a:ln w="127000" cap="flat" cmpd="sng">
                  <a:solidFill>
                    <a:srgbClr val="C55A11"/>
                  </a:solidFill>
                  <a:prstDash val="solid"/>
                  <a:miter lim="800000"/>
                  <a:headEnd type="none" w="sm" len="sm"/>
                  <a:tailEnd type="triangle" w="med" len="med"/>
                </a:ln>
              </p:spPr>
            </p:cxnSp>
          </p:grpSp>
          <p:pic>
            <p:nvPicPr>
              <p:cNvPr id="497" name="Google Shape;497;p46"/>
              <p:cNvPicPr preferRelativeResize="0"/>
              <p:nvPr/>
            </p:nvPicPr>
            <p:blipFill rotWithShape="1">
              <a:blip r:embed="rId3">
                <a:alphaModFix/>
              </a:blip>
              <a:srcRect/>
              <a:stretch/>
            </p:blipFill>
            <p:spPr>
              <a:xfrm>
                <a:off x="3135419" y="5277456"/>
                <a:ext cx="761234" cy="789426"/>
              </a:xfrm>
              <a:prstGeom prst="rect">
                <a:avLst/>
              </a:prstGeom>
              <a:noFill/>
              <a:ln>
                <a:noFill/>
              </a:ln>
            </p:spPr>
          </p:pic>
          <p:pic>
            <p:nvPicPr>
              <p:cNvPr id="498" name="Google Shape;498;p46"/>
              <p:cNvPicPr preferRelativeResize="0"/>
              <p:nvPr/>
            </p:nvPicPr>
            <p:blipFill rotWithShape="1">
              <a:blip r:embed="rId3">
                <a:alphaModFix/>
              </a:blip>
              <a:srcRect/>
              <a:stretch/>
            </p:blipFill>
            <p:spPr>
              <a:xfrm>
                <a:off x="8482220" y="5277456"/>
                <a:ext cx="761234" cy="789426"/>
              </a:xfrm>
              <a:prstGeom prst="rect">
                <a:avLst/>
              </a:prstGeom>
              <a:noFill/>
              <a:ln>
                <a:noFill/>
              </a:ln>
            </p:spPr>
          </p:pic>
          <p:pic>
            <p:nvPicPr>
              <p:cNvPr id="499" name="Google Shape;499;p46" descr="Multimedia.png"/>
              <p:cNvPicPr preferRelativeResize="0"/>
              <p:nvPr/>
            </p:nvPicPr>
            <p:blipFill rotWithShape="1">
              <a:blip r:embed="rId4">
                <a:alphaModFix/>
              </a:blip>
              <a:srcRect/>
              <a:stretch/>
            </p:blipFill>
            <p:spPr>
              <a:xfrm>
                <a:off x="2683882" y="5528318"/>
                <a:ext cx="924044" cy="924044"/>
              </a:xfrm>
              <a:prstGeom prst="rect">
                <a:avLst/>
              </a:prstGeom>
              <a:noFill/>
              <a:ln>
                <a:noFill/>
              </a:ln>
            </p:spPr>
          </p:pic>
          <p:pic>
            <p:nvPicPr>
              <p:cNvPr id="500" name="Google Shape;500;p46" descr="Multimedia.png"/>
              <p:cNvPicPr preferRelativeResize="0"/>
              <p:nvPr/>
            </p:nvPicPr>
            <p:blipFill rotWithShape="1">
              <a:blip r:embed="rId4">
                <a:alphaModFix/>
              </a:blip>
              <a:srcRect/>
              <a:stretch/>
            </p:blipFill>
            <p:spPr>
              <a:xfrm>
                <a:off x="8751558" y="5528318"/>
                <a:ext cx="924044" cy="924044"/>
              </a:xfrm>
              <a:prstGeom prst="rect">
                <a:avLst/>
              </a:prstGeom>
              <a:noFill/>
              <a:ln>
                <a:noFill/>
              </a:ln>
            </p:spPr>
          </p:pic>
        </p:grpSp>
        <p:pic>
          <p:nvPicPr>
            <p:cNvPr id="501" name="Google Shape;501;p46"/>
            <p:cNvPicPr preferRelativeResize="0"/>
            <p:nvPr/>
          </p:nvPicPr>
          <p:blipFill rotWithShape="1">
            <a:blip r:embed="rId5">
              <a:alphaModFix/>
            </a:blip>
            <a:srcRect/>
            <a:stretch/>
          </p:blipFill>
          <p:spPr>
            <a:xfrm>
              <a:off x="4773864" y="6377390"/>
              <a:ext cx="2175714" cy="2145496"/>
            </a:xfrm>
            <a:prstGeom prst="rect">
              <a:avLst/>
            </a:prstGeom>
            <a:noFill/>
            <a:ln>
              <a:noFill/>
            </a:ln>
          </p:spPr>
        </p:pic>
      </p:grpSp>
      <p:sp>
        <p:nvSpPr>
          <p:cNvPr id="502" name="Google Shape;502;p46"/>
          <p:cNvSpPr/>
          <p:nvPr/>
        </p:nvSpPr>
        <p:spPr>
          <a:xfrm>
            <a:off x="33704" y="1535812"/>
            <a:ext cx="11715389" cy="5232202"/>
          </a:xfrm>
          <a:prstGeom prst="rect">
            <a:avLst/>
          </a:prstGeom>
          <a:solidFill>
            <a:schemeClr val="lt1">
              <a:alpha val="84705"/>
            </a:schemeClr>
          </a:solid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2400" b="1" i="0" u="none" strike="noStrike" cap="none">
                <a:solidFill>
                  <a:srgbClr val="C55A11"/>
                </a:solidFill>
                <a:latin typeface="Arial"/>
                <a:ea typeface="Arial"/>
                <a:cs typeface="Arial"/>
                <a:sym typeface="Arial"/>
              </a:rPr>
              <a:t>Follow AWS best practices for implementing auditing of all user actions.</a:t>
            </a:r>
            <a:endParaRPr/>
          </a:p>
          <a:p>
            <a:pPr marL="456696" marR="0" lvl="1" indent="0" algn="l" rtl="0">
              <a:spcBef>
                <a:spcPts val="1200"/>
              </a:spcBef>
              <a:spcAft>
                <a:spcPts val="0"/>
              </a:spcAft>
              <a:buNone/>
            </a:pPr>
            <a:r>
              <a:rPr lang="en-US" sz="2400" b="1" i="0" u="none" strike="noStrike" cap="none">
                <a:solidFill>
                  <a:srgbClr val="C55A11"/>
                </a:solidFill>
                <a:latin typeface="Arial"/>
                <a:ea typeface="Arial"/>
                <a:cs typeface="Arial"/>
                <a:sym typeface="Arial"/>
              </a:rPr>
              <a:t>Three user groups with AWS access: </a:t>
            </a:r>
            <a:endParaRPr/>
          </a:p>
          <a:p>
            <a:pPr marL="1256295" marR="0" lvl="2" indent="-342900" algn="l" rtl="0">
              <a:spcBef>
                <a:spcPts val="1200"/>
              </a:spcBef>
              <a:spcAft>
                <a:spcPts val="0"/>
              </a:spcAft>
              <a:buClr>
                <a:schemeClr val="dk1"/>
              </a:buClr>
              <a:buSzPts val="2400"/>
              <a:buFont typeface="Calibri"/>
              <a:buAutoNum type="arabicPeriod"/>
            </a:pPr>
            <a:r>
              <a:rPr lang="en-US" sz="2400" b="0" i="0" u="none" strike="noStrike" cap="none">
                <a:solidFill>
                  <a:schemeClr val="dk1"/>
                </a:solidFill>
                <a:latin typeface="Calibri"/>
                <a:ea typeface="Calibri"/>
                <a:cs typeface="Calibri"/>
                <a:sym typeface="Calibri"/>
              </a:rPr>
              <a:t> Continuously monitor, and retain account activity related to actions across your AWS infrastructure. </a:t>
            </a:r>
            <a:endParaRPr/>
          </a:p>
          <a:p>
            <a:pPr marL="1256295" marR="0" lvl="2" indent="-342900" algn="l" rtl="0">
              <a:spcBef>
                <a:spcPts val="1200"/>
              </a:spcBef>
              <a:spcAft>
                <a:spcPts val="0"/>
              </a:spcAft>
              <a:buClr>
                <a:schemeClr val="dk1"/>
              </a:buClr>
              <a:buSzPts val="2400"/>
              <a:buFont typeface="Calibri"/>
              <a:buAutoNum type="arabicPeriod"/>
            </a:pPr>
            <a:r>
              <a:rPr lang="en-US" sz="2400" b="0" i="0" u="none" strike="noStrike" cap="none">
                <a:solidFill>
                  <a:schemeClr val="dk1"/>
                </a:solidFill>
                <a:latin typeface="Calibri"/>
                <a:ea typeface="Calibri"/>
                <a:cs typeface="Calibri"/>
                <a:sym typeface="Calibri"/>
              </a:rPr>
              <a:t>Log the event history of AWS account activity, including actions taken through the AWS Management Console, AWS SDKs, command line tools, and other AWS services.</a:t>
            </a:r>
            <a:endParaRPr/>
          </a:p>
          <a:p>
            <a:pPr marL="1256295" marR="0" lvl="2" indent="-342900" algn="l" rtl="0">
              <a:spcBef>
                <a:spcPts val="1200"/>
              </a:spcBef>
              <a:spcAft>
                <a:spcPts val="0"/>
              </a:spcAft>
              <a:buClr>
                <a:schemeClr val="dk1"/>
              </a:buClr>
              <a:buSzPts val="2400"/>
              <a:buFont typeface="Calibri"/>
              <a:buAutoNum type="arabicPeriod"/>
            </a:pPr>
            <a:r>
              <a:rPr lang="en-US" sz="2400" b="0" i="0" u="none" strike="noStrike" cap="none">
                <a:solidFill>
                  <a:schemeClr val="dk1"/>
                </a:solidFill>
                <a:latin typeface="Calibri"/>
                <a:ea typeface="Calibri"/>
                <a:cs typeface="Calibri"/>
                <a:sym typeface="Calibri"/>
              </a:rPr>
              <a:t>Ensure that is an audit trail for all executed API calls.</a:t>
            </a:r>
            <a:endParaRPr/>
          </a:p>
          <a:p>
            <a:pPr marL="1256295" marR="0" lvl="2" indent="-342900" algn="l" rtl="0">
              <a:spcBef>
                <a:spcPts val="1200"/>
              </a:spcBef>
              <a:spcAft>
                <a:spcPts val="0"/>
              </a:spcAft>
              <a:buClr>
                <a:schemeClr val="dk1"/>
              </a:buClr>
              <a:buSzPts val="2400"/>
              <a:buFont typeface="Calibri"/>
              <a:buAutoNum type="arabicPeriod"/>
            </a:pPr>
            <a:r>
              <a:rPr lang="en-US" sz="2400" b="0" i="0" u="none" strike="noStrike" cap="none">
                <a:solidFill>
                  <a:schemeClr val="dk1"/>
                </a:solidFill>
                <a:latin typeface="Calibri"/>
                <a:ea typeface="Calibri"/>
                <a:cs typeface="Calibri"/>
                <a:sym typeface="Calibri"/>
              </a:rPr>
              <a:t>Ensure that logs are stored in a secure location.</a:t>
            </a:r>
            <a:endParaRPr/>
          </a:p>
          <a:p>
            <a:pPr marL="1256295" marR="0" lvl="2" indent="-190500" algn="l" rtl="0">
              <a:spcBef>
                <a:spcPts val="1200"/>
              </a:spcBef>
              <a:spcAft>
                <a:spcPts val="0"/>
              </a:spcAft>
              <a:buClr>
                <a:schemeClr val="dk1"/>
              </a:buClr>
              <a:buSzPts val="2400"/>
              <a:buFont typeface="Calibri"/>
              <a:buNone/>
            </a:pPr>
            <a:endParaRPr sz="2400" b="0" i="0" u="none" strike="noStrike" cap="none">
              <a:solidFill>
                <a:schemeClr val="dk1"/>
              </a:solidFill>
              <a:latin typeface="Arial"/>
              <a:ea typeface="Arial"/>
              <a:cs typeface="Arial"/>
              <a:sym typeface="Arial"/>
            </a:endParaRPr>
          </a:p>
          <a:p>
            <a:pPr marL="913395" marR="0" lvl="2" indent="0" algn="l" rtl="0">
              <a:spcBef>
                <a:spcPts val="120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47"/>
          <p:cNvPicPr preferRelativeResize="0"/>
          <p:nvPr/>
        </p:nvPicPr>
        <p:blipFill rotWithShape="1">
          <a:blip r:embed="rId3">
            <a:alphaModFix/>
          </a:blip>
          <a:srcRect/>
          <a:stretch/>
        </p:blipFill>
        <p:spPr>
          <a:xfrm>
            <a:off x="6443546" y="2128083"/>
            <a:ext cx="4157472" cy="3960835"/>
          </a:xfrm>
          <a:prstGeom prst="rect">
            <a:avLst/>
          </a:prstGeom>
          <a:noFill/>
          <a:ln>
            <a:noFill/>
          </a:ln>
        </p:spPr>
      </p:pic>
      <p:sp>
        <p:nvSpPr>
          <p:cNvPr id="509" name="Google Shape;509;p47"/>
          <p:cNvSpPr txBox="1"/>
          <p:nvPr/>
        </p:nvSpPr>
        <p:spPr>
          <a:xfrm>
            <a:off x="5043948" y="1761424"/>
            <a:ext cx="6956668" cy="4529445"/>
          </a:xfrm>
          <a:prstGeom prst="rect">
            <a:avLst/>
          </a:prstGeom>
          <a:solidFill>
            <a:schemeClr val="lt1">
              <a:alpha val="69803"/>
            </a:schemeClr>
          </a:solid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Aws cloudtrail allows admins to monitor any activity, as well as allowing them to view actions taken through the console. </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It will also allow the tracking of API calls from the Sys Manager console. </a:t>
            </a:r>
            <a:endParaRPr/>
          </a:p>
          <a:p>
            <a:pPr marL="285750" marR="0" lvl="0" indent="-285750" algn="l" rtl="0">
              <a:spcBef>
                <a:spcPts val="22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Logs may be stored in AWS S3, which itself will be on a database securced by the security group.</a:t>
            </a:r>
            <a:endParaRPr/>
          </a:p>
        </p:txBody>
      </p:sp>
      <p:sp>
        <p:nvSpPr>
          <p:cNvPr id="510" name="Google Shape;510;p47"/>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11" name="Google Shape;511;p47"/>
          <p:cNvSpPr txBox="1"/>
          <p:nvPr/>
        </p:nvSpPr>
        <p:spPr>
          <a:xfrm>
            <a:off x="390939" y="382060"/>
            <a:ext cx="11115261" cy="7794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Arial"/>
              <a:buNone/>
            </a:pPr>
            <a:r>
              <a:rPr lang="en-US" sz="3600" b="0" i="0">
                <a:solidFill>
                  <a:schemeClr val="lt1"/>
                </a:solidFill>
                <a:latin typeface="Arial"/>
                <a:ea typeface="Arial"/>
                <a:cs typeface="Arial"/>
                <a:sym typeface="Arial"/>
              </a:rPr>
              <a:t>Solution – Auditing</a:t>
            </a:r>
            <a:endParaRPr/>
          </a:p>
        </p:txBody>
      </p:sp>
      <p:sp>
        <p:nvSpPr>
          <p:cNvPr id="512" name="Google Shape;512;p47"/>
          <p:cNvSpPr txBox="1"/>
          <p:nvPr/>
        </p:nvSpPr>
        <p:spPr>
          <a:xfrm>
            <a:off x="390937" y="1990941"/>
            <a:ext cx="4535023" cy="35394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Administrators must be </a:t>
            </a:r>
            <a:r>
              <a:rPr lang="en-US" sz="2800">
                <a:solidFill>
                  <a:srgbClr val="C55A11"/>
                </a:solidFill>
                <a:latin typeface="Arial"/>
                <a:ea typeface="Arial"/>
                <a:cs typeface="Arial"/>
                <a:sym typeface="Arial"/>
              </a:rPr>
              <a:t>able to track every AWS service related action </a:t>
            </a:r>
            <a:r>
              <a:rPr lang="en-US" sz="2800">
                <a:solidFill>
                  <a:schemeClr val="dk1"/>
                </a:solidFill>
                <a:latin typeface="Arial"/>
                <a:ea typeface="Arial"/>
                <a:cs typeface="Arial"/>
                <a:sym typeface="Arial"/>
              </a:rPr>
              <a:t>in the account.</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Arial"/>
                <a:ea typeface="Arial"/>
                <a:cs typeface="Arial"/>
                <a:sym typeface="Arial"/>
              </a:rPr>
              <a:t>How can the these requirements be satisfied using AWS?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8"/>
          <p:cNvSpPr txBox="1">
            <a:spLocks noGrp="1"/>
          </p:cNvSpPr>
          <p:nvPr>
            <p:ph type="title"/>
          </p:nvPr>
        </p:nvSpPr>
        <p:spPr>
          <a:xfrm>
            <a:off x="662610" y="2770243"/>
            <a:ext cx="7989022"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Arial"/>
              <a:buNone/>
            </a:pPr>
            <a:r>
              <a:rPr lang="en-US"/>
              <a:t>Solution Presentation</a:t>
            </a:r>
            <a:endParaRPr/>
          </a:p>
        </p:txBody>
      </p:sp>
      <p:sp>
        <p:nvSpPr>
          <p:cNvPr id="519" name="Google Shape;519;p48"/>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662608" y="2770243"/>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Arial"/>
              <a:buNone/>
            </a:pPr>
            <a:r>
              <a:rPr lang="en-US"/>
              <a:t>Introduction and Overview</a:t>
            </a:r>
            <a:endParaRPr/>
          </a:p>
        </p:txBody>
      </p:sp>
      <p:sp>
        <p:nvSpPr>
          <p:cNvPr id="94" name="Google Shape;94;p13"/>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95" name="Google Shape;95;p13"/>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900" b="0" i="0">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Google Shape;524;p49"/>
          <p:cNvPicPr preferRelativeResize="0"/>
          <p:nvPr/>
        </p:nvPicPr>
        <p:blipFill rotWithShape="1">
          <a:blip r:embed="rId3">
            <a:alphaModFix/>
          </a:blip>
          <a:srcRect/>
          <a:stretch/>
        </p:blipFill>
        <p:spPr>
          <a:xfrm>
            <a:off x="7607808" y="1862610"/>
            <a:ext cx="4157472" cy="3960835"/>
          </a:xfrm>
          <a:prstGeom prst="rect">
            <a:avLst/>
          </a:prstGeom>
          <a:noFill/>
          <a:ln>
            <a:noFill/>
          </a:ln>
        </p:spPr>
      </p:pic>
      <p:sp>
        <p:nvSpPr>
          <p:cNvPr id="525" name="Google Shape;525;p49"/>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Presentation Instructions</a:t>
            </a:r>
            <a:endParaRPr/>
          </a:p>
        </p:txBody>
      </p:sp>
      <p:sp>
        <p:nvSpPr>
          <p:cNvPr id="526" name="Google Shape;526;p49"/>
          <p:cNvSpPr txBox="1">
            <a:spLocks noGrp="1"/>
          </p:cNvSpPr>
          <p:nvPr>
            <p:ph type="body" idx="1"/>
          </p:nvPr>
        </p:nvSpPr>
        <p:spPr>
          <a:xfrm>
            <a:off x="238539" y="1440305"/>
            <a:ext cx="7369269" cy="4913308"/>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Font typeface="Calibri"/>
              <a:buAutoNum type="arabicPeriod"/>
            </a:pPr>
            <a:r>
              <a:rPr lang="en-US" sz="2000"/>
              <a:t>The presentation can be done individually or in in groups of 2-3 students.</a:t>
            </a:r>
            <a:endParaRPr/>
          </a:p>
          <a:p>
            <a:pPr marL="514350" lvl="0" indent="-514350" algn="l" rtl="0">
              <a:lnSpc>
                <a:spcPct val="90000"/>
              </a:lnSpc>
              <a:spcBef>
                <a:spcPts val="1000"/>
              </a:spcBef>
              <a:spcAft>
                <a:spcPts val="0"/>
              </a:spcAft>
              <a:buClr>
                <a:schemeClr val="dk1"/>
              </a:buClr>
              <a:buSzPts val="2000"/>
              <a:buFont typeface="Calibri"/>
              <a:buAutoNum type="arabicPeriod"/>
            </a:pPr>
            <a:r>
              <a:rPr lang="en-US" sz="2000"/>
              <a:t>The presentation simulates the experience of presenting to the actual customer</a:t>
            </a:r>
            <a:endParaRPr/>
          </a:p>
          <a:p>
            <a:pPr marL="974725" lvl="1" indent="-457200" algn="l" rtl="0">
              <a:lnSpc>
                <a:spcPct val="90000"/>
              </a:lnSpc>
              <a:spcBef>
                <a:spcPts val="500"/>
              </a:spcBef>
              <a:spcAft>
                <a:spcPts val="0"/>
              </a:spcAft>
              <a:buClr>
                <a:schemeClr val="dk1"/>
              </a:buClr>
              <a:buSzPts val="2000"/>
              <a:buFont typeface="Arial"/>
              <a:buChar char="•"/>
            </a:pPr>
            <a:r>
              <a:rPr lang="en-US" sz="2000"/>
              <a:t>Showcase your solution! Justify choices for your architectural decisions.</a:t>
            </a:r>
            <a:endParaRPr/>
          </a:p>
          <a:p>
            <a:pPr marL="974725" lvl="1" indent="-457200" algn="l" rtl="0">
              <a:lnSpc>
                <a:spcPct val="90000"/>
              </a:lnSpc>
              <a:spcBef>
                <a:spcPts val="500"/>
              </a:spcBef>
              <a:spcAft>
                <a:spcPts val="0"/>
              </a:spcAft>
              <a:buClr>
                <a:schemeClr val="dk1"/>
              </a:buClr>
              <a:buSzPts val="2000"/>
              <a:buFont typeface="Arial"/>
              <a:buChar char="•"/>
            </a:pPr>
            <a:r>
              <a:rPr lang="en-US" sz="2000"/>
              <a:t>Instructor and/or peer feedback will help you enhancing your strengths and improve your weaknesses for future design meetings with customers.</a:t>
            </a:r>
            <a:endParaRPr/>
          </a:p>
          <a:p>
            <a:pPr marL="514350" lvl="0" indent="-514350" algn="l" rtl="0">
              <a:lnSpc>
                <a:spcPct val="90000"/>
              </a:lnSpc>
              <a:spcBef>
                <a:spcPts val="1000"/>
              </a:spcBef>
              <a:spcAft>
                <a:spcPts val="0"/>
              </a:spcAft>
              <a:buClr>
                <a:schemeClr val="dk1"/>
              </a:buClr>
              <a:buSzPts val="2000"/>
              <a:buFont typeface="Calibri"/>
              <a:buAutoNum type="arabicPeriod"/>
            </a:pPr>
            <a:r>
              <a:rPr lang="en-US" sz="2000"/>
              <a:t>You will be allotted 20 minutes to present you solution and an additional 5 minutes for the instructor and/or class to ask questions regarding the design, the chosen services, and or how the solution was determined.</a:t>
            </a:r>
            <a:endParaRPr/>
          </a:p>
          <a:p>
            <a:pPr marL="514350" lvl="0" indent="-514350" algn="l" rtl="0">
              <a:lnSpc>
                <a:spcPct val="90000"/>
              </a:lnSpc>
              <a:spcBef>
                <a:spcPts val="1000"/>
              </a:spcBef>
              <a:spcAft>
                <a:spcPts val="0"/>
              </a:spcAft>
              <a:buClr>
                <a:schemeClr val="dk1"/>
              </a:buClr>
              <a:buSzPts val="2000"/>
              <a:buFont typeface="Calibri"/>
              <a:buAutoNum type="arabicPeriod"/>
            </a:pPr>
            <a:r>
              <a:rPr lang="en-US" sz="2000" b="1" i="1"/>
              <a:t>NOTE</a:t>
            </a:r>
            <a:r>
              <a:rPr lang="en-US" sz="2000"/>
              <a:t>: The presentations should follow the outline of the actual project. See the project guide for additional information.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50"/>
          <p:cNvPicPr preferRelativeResize="0"/>
          <p:nvPr/>
        </p:nvPicPr>
        <p:blipFill rotWithShape="1">
          <a:blip r:embed="rId3">
            <a:alphaModFix/>
          </a:blip>
          <a:srcRect/>
          <a:stretch/>
        </p:blipFill>
        <p:spPr>
          <a:xfrm>
            <a:off x="7607808" y="1862610"/>
            <a:ext cx="4157472" cy="3960835"/>
          </a:xfrm>
          <a:prstGeom prst="rect">
            <a:avLst/>
          </a:prstGeom>
          <a:noFill/>
          <a:ln>
            <a:noFill/>
          </a:ln>
        </p:spPr>
      </p:pic>
      <p:sp>
        <p:nvSpPr>
          <p:cNvPr id="532" name="Google Shape;532;p50"/>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Presentation Topics</a:t>
            </a:r>
            <a:endParaRPr/>
          </a:p>
        </p:txBody>
      </p:sp>
      <p:sp>
        <p:nvSpPr>
          <p:cNvPr id="533" name="Google Shape;533;p50"/>
          <p:cNvSpPr txBox="1">
            <a:spLocks noGrp="1"/>
          </p:cNvSpPr>
          <p:nvPr>
            <p:ph type="body" idx="1"/>
          </p:nvPr>
        </p:nvSpPr>
        <p:spPr>
          <a:xfrm>
            <a:off x="238539" y="1440305"/>
            <a:ext cx="7369269" cy="491330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Include information about your solution for the following:</a:t>
            </a:r>
            <a:endParaRPr/>
          </a:p>
          <a:p>
            <a:pPr marL="457200" lvl="0" indent="-457200" algn="l" rtl="0">
              <a:lnSpc>
                <a:spcPct val="90000"/>
              </a:lnSpc>
              <a:spcBef>
                <a:spcPts val="1000"/>
              </a:spcBef>
              <a:spcAft>
                <a:spcPts val="0"/>
              </a:spcAft>
              <a:buClr>
                <a:schemeClr val="dk1"/>
              </a:buClr>
              <a:buSzPts val="2000"/>
              <a:buFont typeface="Arial"/>
              <a:buChar char="•"/>
            </a:pPr>
            <a:r>
              <a:rPr lang="en-US" sz="2000"/>
              <a:t>Configuring access permissions to conform to AWS best practices.</a:t>
            </a:r>
            <a:endParaRPr/>
          </a:p>
          <a:p>
            <a:pPr marL="457200" lvl="0" indent="-457200" algn="l" rtl="0">
              <a:lnSpc>
                <a:spcPct val="90000"/>
              </a:lnSpc>
              <a:spcBef>
                <a:spcPts val="1000"/>
              </a:spcBef>
              <a:spcAft>
                <a:spcPts val="0"/>
              </a:spcAft>
              <a:buClr>
                <a:schemeClr val="dk1"/>
              </a:buClr>
              <a:buSzPts val="2000"/>
              <a:buFont typeface="Arial"/>
              <a:buChar char="•"/>
            </a:pPr>
            <a:r>
              <a:rPr lang="en-US" sz="2000"/>
              <a:t>Network design features that conform to AWS best practices</a:t>
            </a:r>
            <a:endParaRPr/>
          </a:p>
          <a:p>
            <a:pPr marL="457200" lvl="0" indent="-457200" algn="l" rtl="0">
              <a:lnSpc>
                <a:spcPct val="90000"/>
              </a:lnSpc>
              <a:spcBef>
                <a:spcPts val="1000"/>
              </a:spcBef>
              <a:spcAft>
                <a:spcPts val="0"/>
              </a:spcAft>
              <a:buClr>
                <a:schemeClr val="dk1"/>
              </a:buClr>
              <a:buSzPts val="2000"/>
              <a:buFont typeface="Arial"/>
              <a:buChar char="•"/>
            </a:pPr>
            <a:r>
              <a:rPr lang="en-US" sz="2000"/>
              <a:t>Architecture alignment with and deviations from the current server hosting company.</a:t>
            </a:r>
            <a:endParaRPr/>
          </a:p>
          <a:p>
            <a:pPr marL="457200" lvl="0" indent="-457200" algn="l" rtl="0">
              <a:lnSpc>
                <a:spcPct val="90000"/>
              </a:lnSpc>
              <a:spcBef>
                <a:spcPts val="1000"/>
              </a:spcBef>
              <a:spcAft>
                <a:spcPts val="0"/>
              </a:spcAft>
              <a:buClr>
                <a:schemeClr val="dk1"/>
              </a:buClr>
              <a:buSzPts val="2000"/>
              <a:buFont typeface="Arial"/>
              <a:buChar char="•"/>
            </a:pPr>
            <a:r>
              <a:rPr lang="en-US" sz="2000"/>
              <a:t>Architecture's ability to accommodate future growth</a:t>
            </a:r>
            <a:endParaRPr/>
          </a:p>
          <a:p>
            <a:pPr marL="457200" lvl="0" indent="-457200" algn="l" rtl="0">
              <a:lnSpc>
                <a:spcPct val="90000"/>
              </a:lnSpc>
              <a:spcBef>
                <a:spcPts val="1000"/>
              </a:spcBef>
              <a:spcAft>
                <a:spcPts val="0"/>
              </a:spcAft>
              <a:buClr>
                <a:schemeClr val="dk1"/>
              </a:buClr>
              <a:buSzPts val="2000"/>
              <a:buFont typeface="Arial"/>
              <a:buChar char="•"/>
            </a:pPr>
            <a:r>
              <a:rPr lang="en-US" sz="2000"/>
              <a:t>Securing all sensitive information.</a:t>
            </a:r>
            <a:endParaRPr/>
          </a:p>
          <a:p>
            <a:pPr marL="457200" lvl="0" indent="-457200" algn="l" rtl="0">
              <a:lnSpc>
                <a:spcPct val="90000"/>
              </a:lnSpc>
              <a:spcBef>
                <a:spcPts val="1000"/>
              </a:spcBef>
              <a:spcAft>
                <a:spcPts val="0"/>
              </a:spcAft>
              <a:buClr>
                <a:schemeClr val="dk1"/>
              </a:buClr>
              <a:buSzPts val="2000"/>
              <a:buFont typeface="Arial"/>
              <a:buChar char="•"/>
            </a:pPr>
            <a:r>
              <a:rPr lang="en-US" sz="2000"/>
              <a:t>Utilizing load balancers for web tier and application tier that support HTTP, HTTPS, TCP protocols.</a:t>
            </a:r>
            <a:endParaRPr/>
          </a:p>
          <a:p>
            <a:pPr marL="457200" lvl="0" indent="-457200" algn="l" rtl="0">
              <a:lnSpc>
                <a:spcPct val="90000"/>
              </a:lnSpc>
              <a:spcBef>
                <a:spcPts val="1000"/>
              </a:spcBef>
              <a:spcAft>
                <a:spcPts val="0"/>
              </a:spcAft>
              <a:buClr>
                <a:schemeClr val="dk1"/>
              </a:buClr>
              <a:buSzPts val="2000"/>
              <a:buFont typeface="Arial"/>
              <a:buChar char="•"/>
            </a:pPr>
            <a:r>
              <a:rPr lang="en-US" sz="2000"/>
              <a:t>Architecture resiliency features.</a:t>
            </a:r>
            <a:endParaRPr/>
          </a:p>
          <a:p>
            <a:pPr marL="457200" lvl="0" indent="-457200" algn="l" rtl="0">
              <a:lnSpc>
                <a:spcPct val="90000"/>
              </a:lnSpc>
              <a:spcBef>
                <a:spcPts val="1000"/>
              </a:spcBef>
              <a:spcAft>
                <a:spcPts val="0"/>
              </a:spcAft>
              <a:buClr>
                <a:schemeClr val="dk1"/>
              </a:buClr>
              <a:buSzPts val="2000"/>
              <a:buFont typeface="Arial"/>
              <a:buChar char="•"/>
            </a:pPr>
            <a:r>
              <a:rPr lang="en-US" sz="2000"/>
              <a:t>Configuring auditing to track all user actions.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1"/>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Presentation Suggestions</a:t>
            </a:r>
            <a:endParaRPr/>
          </a:p>
        </p:txBody>
      </p:sp>
      <p:sp>
        <p:nvSpPr>
          <p:cNvPr id="539" name="Google Shape;539;p51"/>
          <p:cNvSpPr txBox="1">
            <a:spLocks noGrp="1"/>
          </p:cNvSpPr>
          <p:nvPr>
            <p:ph type="body" idx="1"/>
          </p:nvPr>
        </p:nvSpPr>
        <p:spPr>
          <a:xfrm>
            <a:off x="238539" y="1440305"/>
            <a:ext cx="9237970" cy="4913308"/>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000"/>
              <a:buFont typeface="Arial"/>
              <a:buChar char="•"/>
            </a:pPr>
            <a:r>
              <a:rPr lang="en-US" sz="2000"/>
              <a:t>Keep graphics simple and ensure that copyrights are not infringed</a:t>
            </a:r>
            <a:endParaRPr/>
          </a:p>
          <a:p>
            <a:pPr marL="457200" lvl="0" indent="-457200" algn="l" rtl="0">
              <a:lnSpc>
                <a:spcPct val="90000"/>
              </a:lnSpc>
              <a:spcBef>
                <a:spcPts val="1000"/>
              </a:spcBef>
              <a:spcAft>
                <a:spcPts val="0"/>
              </a:spcAft>
              <a:buClr>
                <a:schemeClr val="dk1"/>
              </a:buClr>
              <a:buSzPts val="2000"/>
              <a:buFont typeface="Arial"/>
              <a:buChar char="•"/>
            </a:pPr>
            <a:r>
              <a:rPr lang="en-US" sz="2000"/>
              <a:t>Leverage simple graphics and diagrams, when possible </a:t>
            </a:r>
            <a:endParaRPr/>
          </a:p>
          <a:p>
            <a:pPr marL="457200" lvl="0" indent="-457200" algn="l" rtl="0">
              <a:lnSpc>
                <a:spcPct val="90000"/>
              </a:lnSpc>
              <a:spcBef>
                <a:spcPts val="1000"/>
              </a:spcBef>
              <a:spcAft>
                <a:spcPts val="0"/>
              </a:spcAft>
              <a:buClr>
                <a:schemeClr val="dk1"/>
              </a:buClr>
              <a:buSzPts val="2000"/>
              <a:buFont typeface="Arial"/>
              <a:buChar char="•"/>
            </a:pPr>
            <a:r>
              <a:rPr lang="en-US" sz="2000"/>
              <a:t>Keep screen text concise and clear</a:t>
            </a:r>
            <a:endParaRPr/>
          </a:p>
          <a:p>
            <a:pPr marL="457200" lvl="0" indent="-457200" algn="l" rtl="0">
              <a:lnSpc>
                <a:spcPct val="90000"/>
              </a:lnSpc>
              <a:spcBef>
                <a:spcPts val="1000"/>
              </a:spcBef>
              <a:spcAft>
                <a:spcPts val="0"/>
              </a:spcAft>
              <a:buClr>
                <a:schemeClr val="dk1"/>
              </a:buClr>
              <a:buSzPts val="2000"/>
              <a:buFont typeface="Arial"/>
              <a:buChar char="•"/>
            </a:pPr>
            <a:r>
              <a:rPr lang="en-US" sz="2000"/>
              <a:t>Ensure headers align to the screen text</a:t>
            </a:r>
            <a:endParaRPr/>
          </a:p>
          <a:p>
            <a:pPr marL="457200" lvl="0" indent="-457200" algn="l" rtl="0">
              <a:lnSpc>
                <a:spcPct val="90000"/>
              </a:lnSpc>
              <a:spcBef>
                <a:spcPts val="1000"/>
              </a:spcBef>
              <a:spcAft>
                <a:spcPts val="0"/>
              </a:spcAft>
              <a:buClr>
                <a:schemeClr val="dk1"/>
              </a:buClr>
              <a:buSzPts val="2000"/>
              <a:buFont typeface="Arial"/>
              <a:buChar char="•"/>
            </a:pPr>
            <a:r>
              <a:rPr lang="en-US" sz="2000"/>
              <a:t>Contrasting colors provide an area of focus</a:t>
            </a:r>
            <a:endParaRPr/>
          </a:p>
          <a:p>
            <a:pPr marL="457200" lvl="0" indent="-457200" algn="l" rtl="0">
              <a:lnSpc>
                <a:spcPct val="90000"/>
              </a:lnSpc>
              <a:spcBef>
                <a:spcPts val="1000"/>
              </a:spcBef>
              <a:spcAft>
                <a:spcPts val="0"/>
              </a:spcAft>
              <a:buClr>
                <a:schemeClr val="dk1"/>
              </a:buClr>
              <a:buSzPts val="2000"/>
              <a:buFont typeface="Arial"/>
              <a:buChar char="•"/>
            </a:pPr>
            <a:r>
              <a:rPr lang="en-US" sz="2000"/>
              <a:t>Maintain consistency with font styles, sizes, and colors </a:t>
            </a:r>
            <a:endParaRPr/>
          </a:p>
          <a:p>
            <a:pPr marL="457200" lvl="0" indent="-457200" algn="l" rtl="0">
              <a:lnSpc>
                <a:spcPct val="90000"/>
              </a:lnSpc>
              <a:spcBef>
                <a:spcPts val="1000"/>
              </a:spcBef>
              <a:spcAft>
                <a:spcPts val="0"/>
              </a:spcAft>
              <a:buClr>
                <a:schemeClr val="dk1"/>
              </a:buClr>
              <a:buSzPts val="2000"/>
              <a:buFont typeface="Arial"/>
              <a:buChar char="•"/>
            </a:pPr>
            <a:r>
              <a:rPr lang="en-US" sz="2000"/>
              <a:t>Avoid repetitive slides and content</a:t>
            </a:r>
            <a:endParaRPr/>
          </a:p>
          <a:p>
            <a:pPr marL="457200" lvl="0" indent="-457200" algn="l" rtl="0">
              <a:lnSpc>
                <a:spcPct val="90000"/>
              </a:lnSpc>
              <a:spcBef>
                <a:spcPts val="1000"/>
              </a:spcBef>
              <a:spcAft>
                <a:spcPts val="0"/>
              </a:spcAft>
              <a:buClr>
                <a:schemeClr val="dk1"/>
              </a:buClr>
              <a:buSzPts val="2000"/>
              <a:buFont typeface="Arial"/>
              <a:buChar char="•"/>
            </a:pPr>
            <a:r>
              <a:rPr lang="en-US" sz="2000"/>
              <a:t>Ensure capitalization, punctuation, and grammar are applied</a:t>
            </a:r>
            <a:endParaRPr/>
          </a:p>
          <a:p>
            <a:pPr marL="457200" lvl="0" indent="-457200" algn="l" rtl="0">
              <a:lnSpc>
                <a:spcPct val="90000"/>
              </a:lnSpc>
              <a:spcBef>
                <a:spcPts val="1000"/>
              </a:spcBef>
              <a:spcAft>
                <a:spcPts val="0"/>
              </a:spcAft>
              <a:buClr>
                <a:schemeClr val="dk1"/>
              </a:buClr>
              <a:buSzPts val="2000"/>
              <a:buFont typeface="Arial"/>
              <a:buChar char="•"/>
            </a:pPr>
            <a:r>
              <a:rPr lang="en-US" sz="2000"/>
              <a:t>Apply text into the notes section that provide guidance for the presentation</a:t>
            </a:r>
            <a:endParaRPr/>
          </a:p>
          <a:p>
            <a:pPr marL="457200" lvl="0" indent="-457200" algn="l" rtl="0">
              <a:lnSpc>
                <a:spcPct val="90000"/>
              </a:lnSpc>
              <a:spcBef>
                <a:spcPts val="1000"/>
              </a:spcBef>
              <a:spcAft>
                <a:spcPts val="0"/>
              </a:spcAft>
              <a:buClr>
                <a:schemeClr val="dk1"/>
              </a:buClr>
              <a:buSzPts val="2000"/>
              <a:buFont typeface="Arial"/>
              <a:buChar char="•"/>
            </a:pPr>
            <a:r>
              <a:rPr lang="en-US" sz="2000"/>
              <a:t>Avoid distracting backgrounds</a:t>
            </a:r>
            <a:endParaRPr/>
          </a:p>
          <a:p>
            <a:pPr marL="457200" lvl="0" indent="-457200" algn="l" rtl="0">
              <a:lnSpc>
                <a:spcPct val="90000"/>
              </a:lnSpc>
              <a:spcBef>
                <a:spcPts val="1000"/>
              </a:spcBef>
              <a:spcAft>
                <a:spcPts val="0"/>
              </a:spcAft>
              <a:buClr>
                <a:schemeClr val="dk1"/>
              </a:buClr>
              <a:buSzPts val="2000"/>
              <a:buFont typeface="Arial"/>
              <a:buChar char="•"/>
            </a:pPr>
            <a:r>
              <a:rPr lang="en-US" sz="2000"/>
              <a:t>View your presentation in the final presentation mode to ensure everything appears on screen as intended</a:t>
            </a:r>
            <a:endParaRPr/>
          </a:p>
          <a:p>
            <a:pPr marL="514350" lvl="0" indent="-387350" algn="l" rtl="0">
              <a:lnSpc>
                <a:spcPct val="90000"/>
              </a:lnSpc>
              <a:spcBef>
                <a:spcPts val="1000"/>
              </a:spcBef>
              <a:spcAft>
                <a:spcPts val="0"/>
              </a:spcAft>
              <a:buClr>
                <a:schemeClr val="dk1"/>
              </a:buClr>
              <a:buSzPts val="2000"/>
              <a:buFont typeface="Calibri"/>
              <a:buNone/>
            </a:pP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2"/>
          <p:cNvSpPr txBox="1"/>
          <p:nvPr/>
        </p:nvSpPr>
        <p:spPr>
          <a:xfrm>
            <a:off x="1143000" y="3090447"/>
            <a:ext cx="9906000"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a:solidFill>
                  <a:srgbClr val="000000"/>
                </a:solidFill>
                <a:latin typeface="Arial"/>
                <a:ea typeface="Arial"/>
                <a:cs typeface="Arial"/>
                <a:sym typeface="Arial"/>
              </a:rPr>
              <a:t>Questions?</a:t>
            </a:r>
            <a:endParaRPr sz="7200" b="1" i="0" u="sng"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3"/>
          <p:cNvSpPr txBox="1"/>
          <p:nvPr/>
        </p:nvSpPr>
        <p:spPr>
          <a:xfrm>
            <a:off x="609600" y="4967115"/>
            <a:ext cx="11294532" cy="124649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500">
                <a:solidFill>
                  <a:schemeClr val="lt1"/>
                </a:solidFill>
                <a:latin typeface="Arial"/>
                <a:ea typeface="Arial"/>
                <a:cs typeface="Arial"/>
                <a:sym typeface="Arial"/>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a:solidFill>
                  <a:schemeClr val="lt1"/>
                </a:solidFill>
                <a:latin typeface="Arial"/>
                <a:ea typeface="Arial"/>
                <a:cs typeface="Arial"/>
                <a:sym typeface="Arial"/>
              </a:rPr>
              <a:t>aws-course-feedback@amazon.com</a:t>
            </a:r>
            <a:r>
              <a:rPr lang="en-US" sz="1500">
                <a:solidFill>
                  <a:schemeClr val="lt1"/>
                </a:solidFill>
                <a:latin typeface="Arial"/>
                <a:ea typeface="Arial"/>
                <a:cs typeface="Arial"/>
                <a:sym typeface="Arial"/>
              </a:rPr>
              <a:t>. For all other questions, contact us at: </a:t>
            </a:r>
            <a:r>
              <a:rPr lang="en-US" sz="1500" u="sng">
                <a:solidFill>
                  <a:schemeClr val="lt1"/>
                </a:solidFill>
                <a:latin typeface="Arial"/>
                <a:ea typeface="Arial"/>
                <a:cs typeface="Arial"/>
                <a:sym typeface="Arial"/>
              </a:rPr>
              <a:t>https://aws.amazon.com/contact-us/aws-training/</a:t>
            </a:r>
            <a:r>
              <a:rPr lang="en-US" sz="1500">
                <a:solidFill>
                  <a:schemeClr val="lt1"/>
                </a:solidFill>
                <a:latin typeface="Arial"/>
                <a:ea typeface="Arial"/>
                <a:cs typeface="Arial"/>
                <a:sym typeface="Arial"/>
              </a:rPr>
              <a:t>. All trademarks are the property of their owners.</a:t>
            </a:r>
            <a:endParaRPr/>
          </a:p>
          <a:p>
            <a:pPr marL="0" marR="0" lvl="0" indent="0" algn="just" rtl="0">
              <a:spcBef>
                <a:spcPts val="0"/>
              </a:spcBef>
              <a:spcAft>
                <a:spcPts val="0"/>
              </a:spcAft>
              <a:buNone/>
            </a:pPr>
            <a:endParaRPr sz="1500">
              <a:solidFill>
                <a:schemeClr val="dk1"/>
              </a:solidFill>
              <a:latin typeface="Calibri"/>
              <a:ea typeface="Calibri"/>
              <a:cs typeface="Calibri"/>
              <a:sym typeface="Calibri"/>
            </a:endParaRPr>
          </a:p>
        </p:txBody>
      </p:sp>
      <p:sp>
        <p:nvSpPr>
          <p:cNvPr id="550" name="Google Shape;550;p53"/>
          <p:cNvSpPr txBox="1">
            <a:spLocks noGrp="1"/>
          </p:cNvSpPr>
          <p:nvPr>
            <p:ph type="ctrTitle"/>
          </p:nvPr>
        </p:nvSpPr>
        <p:spPr>
          <a:xfrm>
            <a:off x="5933197" y="2810934"/>
            <a:ext cx="6056583" cy="83449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Arial"/>
              <a:buNone/>
            </a:pPr>
            <a:r>
              <a:rPr lang="en-US"/>
              <a:t>Thanks for participating!</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3">
            <a:alphaModFix/>
          </a:blip>
          <a:srcRect/>
          <a:stretch/>
        </p:blipFill>
        <p:spPr>
          <a:xfrm>
            <a:off x="8453887" y="1643155"/>
            <a:ext cx="3044305" cy="4219829"/>
          </a:xfrm>
          <a:prstGeom prst="rect">
            <a:avLst/>
          </a:prstGeom>
          <a:noFill/>
          <a:ln>
            <a:noFill/>
          </a:ln>
        </p:spPr>
      </p:pic>
      <p:sp>
        <p:nvSpPr>
          <p:cNvPr id="102" name="Google Shape;102;p14"/>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800"/>
              <a:buFont typeface="Arial"/>
              <a:buNone/>
            </a:pPr>
            <a:r>
              <a:rPr lang="en-US" sz="3800"/>
              <a:t>Company Background: A Medical Company</a:t>
            </a:r>
            <a:endParaRPr/>
          </a:p>
        </p:txBody>
      </p:sp>
      <p:sp>
        <p:nvSpPr>
          <p:cNvPr id="103" name="Google Shape;103;p14"/>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04" name="Google Shape;104;p14"/>
          <p:cNvSpPr txBox="1"/>
          <p:nvPr/>
        </p:nvSpPr>
        <p:spPr>
          <a:xfrm>
            <a:off x="621792" y="1480849"/>
            <a:ext cx="10876400" cy="4932651"/>
          </a:xfrm>
          <a:prstGeom prst="rect">
            <a:avLst/>
          </a:prstGeom>
          <a:solidFill>
            <a:schemeClr val="lt1">
              <a:alpha val="69803"/>
            </a:schemeClr>
          </a:solidFill>
          <a:ln>
            <a:noFill/>
          </a:ln>
        </p:spPr>
        <p:txBody>
          <a:bodyPr spcFirstLastPara="1" wrap="square" lIns="91425" tIns="45700" rIns="91425" bIns="45700" anchor="t" anchorCtr="0">
            <a:noAutofit/>
          </a:bodyPr>
          <a:lstStyle/>
          <a:p>
            <a:pPr marL="330200" marR="0" lvl="0" indent="-330200" algn="l" rtl="0">
              <a:lnSpc>
                <a:spcPct val="90000"/>
              </a:lnSpc>
              <a:spcBef>
                <a:spcPts val="0"/>
              </a:spcBef>
              <a:spcAft>
                <a:spcPts val="0"/>
              </a:spcAft>
              <a:buClr>
                <a:srgbClr val="C55A11"/>
              </a:buClr>
              <a:buSzPts val="2400"/>
              <a:buFont typeface="Arial"/>
              <a:buChar char="•"/>
            </a:pPr>
            <a:r>
              <a:rPr lang="en-US" sz="2400" b="0" i="0">
                <a:solidFill>
                  <a:srgbClr val="C55A11"/>
                </a:solidFill>
                <a:latin typeface="Arial"/>
                <a:ea typeface="Arial"/>
                <a:cs typeface="Arial"/>
                <a:sym typeface="Arial"/>
              </a:rPr>
              <a:t>A Medical Company </a:t>
            </a:r>
            <a:r>
              <a:rPr lang="en-US" sz="2400" b="0" i="0">
                <a:solidFill>
                  <a:schemeClr val="dk1"/>
                </a:solidFill>
                <a:latin typeface="Arial"/>
                <a:ea typeface="Arial"/>
                <a:cs typeface="Arial"/>
                <a:sym typeface="Arial"/>
              </a:rPr>
              <a:t>is </a:t>
            </a:r>
            <a:r>
              <a:rPr lang="en-US" sz="2400" b="1" i="0">
                <a:solidFill>
                  <a:schemeClr val="dk1"/>
                </a:solidFill>
                <a:latin typeface="Arial"/>
                <a:ea typeface="Arial"/>
                <a:cs typeface="Arial"/>
                <a:sym typeface="Arial"/>
              </a:rPr>
              <a:t>a startup software as a service (SaaS) company</a:t>
            </a:r>
            <a:r>
              <a:rPr lang="en-US" sz="2400" b="0" i="0">
                <a:solidFill>
                  <a:schemeClr val="dk1"/>
                </a:solidFill>
                <a:latin typeface="Arial"/>
                <a:ea typeface="Arial"/>
                <a:cs typeface="Arial"/>
                <a:sym typeface="Arial"/>
              </a:rPr>
              <a:t>.</a:t>
            </a:r>
            <a:endParaRPr/>
          </a:p>
          <a:p>
            <a:pPr marL="330200" marR="0" lvl="0" indent="-330200" algn="l" rtl="0">
              <a:lnSpc>
                <a:spcPct val="90000"/>
              </a:lnSpc>
              <a:spcBef>
                <a:spcPts val="1800"/>
              </a:spcBef>
              <a:spcAft>
                <a:spcPts val="0"/>
              </a:spcAft>
              <a:buClr>
                <a:schemeClr val="dk1"/>
              </a:buClr>
              <a:buSzPts val="2400"/>
              <a:buFont typeface="Arial"/>
              <a:buChar char="•"/>
            </a:pPr>
            <a:r>
              <a:rPr lang="en-US" sz="2400" b="0" i="0">
                <a:solidFill>
                  <a:schemeClr val="dk1"/>
                </a:solidFill>
                <a:latin typeface="Arial"/>
                <a:ea typeface="Arial"/>
                <a:cs typeface="Arial"/>
                <a:sym typeface="Arial"/>
              </a:rPr>
              <a:t>It has built </a:t>
            </a:r>
            <a:r>
              <a:rPr lang="en-US" sz="2400" b="1" i="0">
                <a:solidFill>
                  <a:schemeClr val="dk1"/>
                </a:solidFill>
                <a:latin typeface="Arial"/>
                <a:ea typeface="Arial"/>
                <a:cs typeface="Arial"/>
                <a:sym typeface="Arial"/>
              </a:rPr>
              <a:t>an online medical social networking and diagnosis assistance application </a:t>
            </a:r>
            <a:r>
              <a:rPr lang="en-US" sz="2400" b="0" i="0">
                <a:solidFill>
                  <a:schemeClr val="dk1"/>
                </a:solidFill>
                <a:latin typeface="Arial"/>
                <a:ea typeface="Arial"/>
                <a:cs typeface="Arial"/>
                <a:sym typeface="Arial"/>
              </a:rPr>
              <a:t>for users in APAC, the US, and Europe.</a:t>
            </a:r>
            <a:endParaRPr/>
          </a:p>
          <a:p>
            <a:pPr marL="330200" marR="0" lvl="0" indent="-330200" algn="l" rtl="0">
              <a:lnSpc>
                <a:spcPct val="90000"/>
              </a:lnSpc>
              <a:spcBef>
                <a:spcPts val="1800"/>
              </a:spcBef>
              <a:spcAft>
                <a:spcPts val="0"/>
              </a:spcAft>
              <a:buClr>
                <a:schemeClr val="dk1"/>
              </a:buClr>
              <a:buSzPts val="2400"/>
              <a:buFont typeface="Arial"/>
              <a:buChar char="•"/>
            </a:pPr>
            <a:r>
              <a:rPr lang="en-US" sz="2400" b="0" i="0">
                <a:solidFill>
                  <a:schemeClr val="dk1"/>
                </a:solidFill>
                <a:latin typeface="Arial"/>
                <a:ea typeface="Arial"/>
                <a:cs typeface="Arial"/>
                <a:sym typeface="Arial"/>
              </a:rPr>
              <a:t>The application </a:t>
            </a:r>
            <a:r>
              <a:rPr lang="en-US" sz="2400" b="1" i="0">
                <a:solidFill>
                  <a:schemeClr val="dk1"/>
                </a:solidFill>
                <a:latin typeface="Arial"/>
                <a:ea typeface="Arial"/>
                <a:cs typeface="Arial"/>
                <a:sym typeface="Arial"/>
              </a:rPr>
              <a:t>connects patients and doctors to</a:t>
            </a:r>
            <a:r>
              <a:rPr lang="en-US" sz="2400" b="0" i="0">
                <a:solidFill>
                  <a:schemeClr val="dk1"/>
                </a:solidFill>
                <a:latin typeface="Arial"/>
                <a:ea typeface="Arial"/>
                <a:cs typeface="Arial"/>
                <a:sym typeface="Arial"/>
              </a:rPr>
              <a:t>: </a:t>
            </a:r>
            <a:endParaRPr/>
          </a:p>
          <a:p>
            <a:pPr marL="787400" marR="0" lvl="1" indent="-330200" algn="l" rtl="0">
              <a:lnSpc>
                <a:spcPct val="90000"/>
              </a:lnSpc>
              <a:spcBef>
                <a:spcPts val="18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Allow online appointments, remote consultation, remote diagnosis, electronic prescription transfer, and payment services.</a:t>
            </a:r>
            <a:endParaRPr/>
          </a:p>
          <a:p>
            <a:pPr marL="787400" marR="0" lvl="1" indent="-330200" algn="l" rtl="0">
              <a:lnSpc>
                <a:spcPct val="90000"/>
              </a:lnSpc>
              <a:spcBef>
                <a:spcPts val="18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Allow customers to upload documents and images. Text is extracted from documents, and images are converted into multiple formats.</a:t>
            </a:r>
            <a:endParaRPr/>
          </a:p>
          <a:p>
            <a:pPr marL="330200" marR="0" lvl="0" indent="-330200" algn="l" rtl="0">
              <a:lnSpc>
                <a:spcPct val="90000"/>
              </a:lnSpc>
              <a:spcBef>
                <a:spcPts val="1800"/>
              </a:spcBef>
              <a:spcAft>
                <a:spcPts val="0"/>
              </a:spcAft>
              <a:buClr>
                <a:schemeClr val="dk1"/>
              </a:buClr>
              <a:buSzPts val="2400"/>
              <a:buFont typeface="Arial"/>
              <a:buChar char="•"/>
            </a:pPr>
            <a:r>
              <a:rPr lang="en-US" sz="2400" b="0" i="0">
                <a:solidFill>
                  <a:schemeClr val="dk1"/>
                </a:solidFill>
                <a:latin typeface="Arial"/>
                <a:ea typeface="Arial"/>
                <a:cs typeface="Arial"/>
                <a:sym typeface="Arial"/>
              </a:rPr>
              <a:t>The application has </a:t>
            </a:r>
            <a:r>
              <a:rPr lang="en-US" sz="2400" b="1" i="0">
                <a:solidFill>
                  <a:schemeClr val="dk1"/>
                </a:solidFill>
                <a:latin typeface="Arial"/>
                <a:ea typeface="Arial"/>
                <a:cs typeface="Arial"/>
                <a:sym typeface="Arial"/>
              </a:rPr>
              <a:t>not yet been launched publicly</a:t>
            </a:r>
            <a:r>
              <a:rPr lang="en-US" sz="2400" b="0" i="0">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a:stretch/>
        </p:blipFill>
        <p:spPr>
          <a:xfrm>
            <a:off x="7607808" y="1862610"/>
            <a:ext cx="4157472" cy="3960835"/>
          </a:xfrm>
          <a:prstGeom prst="rect">
            <a:avLst/>
          </a:prstGeom>
          <a:noFill/>
          <a:ln>
            <a:noFill/>
          </a:ln>
        </p:spPr>
      </p:pic>
      <p:sp>
        <p:nvSpPr>
          <p:cNvPr id="111" name="Google Shape;111;p15"/>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a:t>The Request</a:t>
            </a:r>
            <a:endParaRPr/>
          </a:p>
        </p:txBody>
      </p:sp>
      <p:sp>
        <p:nvSpPr>
          <p:cNvPr id="112" name="Google Shape;112;p15"/>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13" name="Google Shape;113;p15"/>
          <p:cNvSpPr txBox="1">
            <a:spLocks noGrp="1"/>
          </p:cNvSpPr>
          <p:nvPr>
            <p:ph type="body" idx="1"/>
          </p:nvPr>
        </p:nvSpPr>
        <p:spPr>
          <a:xfrm>
            <a:off x="419100" y="1452655"/>
            <a:ext cx="7188708" cy="4903695"/>
          </a:xfrm>
          <a:prstGeom prst="rect">
            <a:avLst/>
          </a:prstGeom>
          <a:solidFill>
            <a:schemeClr val="lt1">
              <a:alpha val="80000"/>
            </a:schemeClr>
          </a:solidFill>
          <a:ln>
            <a:noFill/>
          </a:ln>
        </p:spPr>
        <p:txBody>
          <a:bodyPr spcFirstLastPara="1" wrap="square" lIns="91425" tIns="45700" rIns="91425" bIns="45700" anchor="t" anchorCtr="0">
            <a:noAutofit/>
          </a:bodyPr>
          <a:lstStyle/>
          <a:p>
            <a:pPr marL="0" lvl="1" indent="0" algn="l" rtl="0">
              <a:lnSpc>
                <a:spcPct val="90000"/>
              </a:lnSpc>
              <a:spcBef>
                <a:spcPts val="0"/>
              </a:spcBef>
              <a:spcAft>
                <a:spcPts val="0"/>
              </a:spcAft>
              <a:buClr>
                <a:schemeClr val="dk1"/>
              </a:buClr>
              <a:buSzPts val="2200"/>
              <a:buNone/>
            </a:pPr>
            <a:endParaRPr sz="2200"/>
          </a:p>
          <a:p>
            <a:pPr marL="0" lvl="1" indent="0" algn="l" rtl="0">
              <a:lnSpc>
                <a:spcPct val="90000"/>
              </a:lnSpc>
              <a:spcBef>
                <a:spcPts val="1200"/>
              </a:spcBef>
              <a:spcAft>
                <a:spcPts val="0"/>
              </a:spcAft>
              <a:buClr>
                <a:srgbClr val="C55A11"/>
              </a:buClr>
              <a:buSzPts val="2900"/>
              <a:buNone/>
            </a:pPr>
            <a:r>
              <a:rPr lang="en-US" sz="2900">
                <a:solidFill>
                  <a:srgbClr val="C55A11"/>
                </a:solidFill>
                <a:latin typeface="Arial"/>
                <a:ea typeface="Arial"/>
                <a:cs typeface="Arial"/>
                <a:sym typeface="Arial"/>
              </a:rPr>
              <a:t>A Medical Company </a:t>
            </a:r>
            <a:r>
              <a:rPr lang="en-US" sz="2900">
                <a:solidFill>
                  <a:schemeClr val="dk1"/>
                </a:solidFill>
                <a:latin typeface="Arial"/>
                <a:ea typeface="Arial"/>
                <a:cs typeface="Arial"/>
                <a:sym typeface="Arial"/>
              </a:rPr>
              <a:t>has hired </a:t>
            </a:r>
            <a:r>
              <a:rPr lang="en-US" sz="2900" b="1">
                <a:solidFill>
                  <a:schemeClr val="dk1"/>
                </a:solidFill>
                <a:latin typeface="Arial"/>
                <a:ea typeface="Arial"/>
                <a:cs typeface="Arial"/>
                <a:sym typeface="Arial"/>
              </a:rPr>
              <a:t>you</a:t>
            </a:r>
            <a:r>
              <a:rPr lang="en-US" sz="2900">
                <a:solidFill>
                  <a:schemeClr val="dk1"/>
                </a:solidFill>
                <a:latin typeface="Arial"/>
                <a:ea typeface="Arial"/>
                <a:cs typeface="Arial"/>
                <a:sym typeface="Arial"/>
              </a:rPr>
              <a:t> to architect an infrastructure in AWS to meet their application needs.</a:t>
            </a:r>
            <a:endParaRPr/>
          </a:p>
          <a:p>
            <a:pPr marL="0" lvl="1" indent="0" algn="l" rtl="0">
              <a:lnSpc>
                <a:spcPct val="90000"/>
              </a:lnSpc>
              <a:spcBef>
                <a:spcPts val="1200"/>
              </a:spcBef>
              <a:spcAft>
                <a:spcPts val="0"/>
              </a:spcAft>
              <a:buClr>
                <a:schemeClr val="dk1"/>
              </a:buClr>
              <a:buSzPts val="2900"/>
              <a:buNone/>
            </a:pPr>
            <a:endParaRPr sz="2900">
              <a:latin typeface="Arial"/>
              <a:ea typeface="Arial"/>
              <a:cs typeface="Arial"/>
              <a:sym typeface="Arial"/>
            </a:endParaRPr>
          </a:p>
          <a:p>
            <a:pPr marL="0" lvl="1" indent="0" algn="l" rtl="0">
              <a:lnSpc>
                <a:spcPct val="90000"/>
              </a:lnSpc>
              <a:spcBef>
                <a:spcPts val="1200"/>
              </a:spcBef>
              <a:spcAft>
                <a:spcPts val="0"/>
              </a:spcAft>
              <a:buClr>
                <a:schemeClr val="dk1"/>
              </a:buClr>
              <a:buSzPts val="2900"/>
              <a:buNone/>
            </a:pPr>
            <a:r>
              <a:rPr lang="en-US" sz="2900">
                <a:solidFill>
                  <a:schemeClr val="dk1"/>
                </a:solidFill>
                <a:latin typeface="Arial"/>
                <a:ea typeface="Arial"/>
                <a:cs typeface="Arial"/>
                <a:sym typeface="Arial"/>
              </a:rPr>
              <a:t>In preparation for your meeting with them, they provided </a:t>
            </a:r>
            <a:r>
              <a:rPr lang="en-US" sz="2900">
                <a:latin typeface="Arial"/>
                <a:ea typeface="Arial"/>
                <a:cs typeface="Arial"/>
                <a:sym typeface="Arial"/>
              </a:rPr>
              <a:t>information about </a:t>
            </a:r>
            <a:r>
              <a:rPr lang="en-US" sz="2900">
                <a:solidFill>
                  <a:schemeClr val="dk1"/>
                </a:solidFill>
                <a:latin typeface="Arial"/>
                <a:ea typeface="Arial"/>
                <a:cs typeface="Arial"/>
                <a:sym typeface="Arial"/>
              </a:rPr>
              <a:t>their current environment.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62609" y="2770243"/>
            <a:ext cx="9554054"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Arial"/>
              <a:buNone/>
            </a:pPr>
            <a:r>
              <a:rPr lang="en-US"/>
              <a:t>Preparation for the Customer Meeting</a:t>
            </a:r>
            <a:endParaRPr/>
          </a:p>
        </p:txBody>
      </p:sp>
      <p:sp>
        <p:nvSpPr>
          <p:cNvPr id="120" name="Google Shape;120;p16"/>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21" name="Google Shape;121;p16"/>
          <p:cNvSpPr txBox="1">
            <a:spLocks noGrp="1"/>
          </p:cNvSpPr>
          <p:nvPr>
            <p:ph type="ftr" idx="11"/>
          </p:nvPr>
        </p:nvSpPr>
        <p:spPr>
          <a:xfrm>
            <a:off x="419100" y="6356350"/>
            <a:ext cx="6871048"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900" b="0" i="0">
                <a:solidFill>
                  <a:srgbClr val="888888"/>
                </a:solidFill>
                <a:latin typeface="Arial"/>
                <a:ea typeface="Arial"/>
                <a:cs typeface="Arial"/>
                <a:sym typeface="Arial"/>
              </a:rPr>
              <a:t>© 2018 Amazon Web Services, Inc. or its Affiliates. All rights reserved. Amazon confidential.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a:stretch/>
        </p:blipFill>
        <p:spPr>
          <a:xfrm>
            <a:off x="7607808" y="1862610"/>
            <a:ext cx="4157472" cy="3960835"/>
          </a:xfrm>
          <a:prstGeom prst="rect">
            <a:avLst/>
          </a:prstGeom>
          <a:noFill/>
          <a:ln>
            <a:noFill/>
          </a:ln>
        </p:spPr>
      </p:pic>
      <p:sp>
        <p:nvSpPr>
          <p:cNvPr id="128" name="Google Shape;128;p17"/>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800"/>
              <a:buFont typeface="Arial"/>
              <a:buNone/>
            </a:pPr>
            <a:r>
              <a:rPr lang="en-US" sz="3800"/>
              <a:t>A Medical Company: Current Environment</a:t>
            </a:r>
            <a:endParaRPr/>
          </a:p>
        </p:txBody>
      </p:sp>
      <p:sp>
        <p:nvSpPr>
          <p:cNvPr id="129" name="Google Shape;129;p17"/>
          <p:cNvSpPr txBox="1">
            <a:spLocks noGrp="1"/>
          </p:cNvSpPr>
          <p:nvPr>
            <p:ph type="sldNum" idx="12"/>
          </p:nvPr>
        </p:nvSpPr>
        <p:spPr>
          <a:xfrm>
            <a:off x="90297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30" name="Google Shape;130;p17"/>
          <p:cNvSpPr txBox="1">
            <a:spLocks noGrp="1"/>
          </p:cNvSpPr>
          <p:nvPr>
            <p:ph type="body" idx="1"/>
          </p:nvPr>
        </p:nvSpPr>
        <p:spPr>
          <a:xfrm>
            <a:off x="419100" y="1366930"/>
            <a:ext cx="11346180" cy="5214845"/>
          </a:xfrm>
          <a:prstGeom prst="rect">
            <a:avLst/>
          </a:prstGeom>
          <a:solidFill>
            <a:schemeClr val="lt1">
              <a:alpha val="80000"/>
            </a:schemeClr>
          </a:solidFill>
          <a:ln>
            <a:noFill/>
          </a:ln>
        </p:spPr>
        <p:txBody>
          <a:bodyPr spcFirstLastPara="1" wrap="square" lIns="91425" tIns="45700" rIns="91425" bIns="45700" anchor="t" anchorCtr="0">
            <a:noAutofit/>
          </a:bodyPr>
          <a:lstStyle/>
          <a:p>
            <a:pPr marL="0" lvl="1" indent="0" algn="l" rtl="0">
              <a:lnSpc>
                <a:spcPct val="110000"/>
              </a:lnSpc>
              <a:spcBef>
                <a:spcPts val="0"/>
              </a:spcBef>
              <a:spcAft>
                <a:spcPts val="0"/>
              </a:spcAft>
              <a:buClr>
                <a:schemeClr val="dk1"/>
              </a:buClr>
              <a:buSzPts val="2400"/>
              <a:buNone/>
            </a:pPr>
            <a:r>
              <a:rPr lang="en-US"/>
              <a:t>For your preparations, the customer provided this information on their current environment. </a:t>
            </a:r>
            <a:r>
              <a:rPr lang="en-US">
                <a:solidFill>
                  <a:srgbClr val="C55A11"/>
                </a:solidFill>
                <a:latin typeface="Arial"/>
                <a:ea typeface="Arial"/>
                <a:cs typeface="Arial"/>
                <a:sym typeface="Arial"/>
              </a:rPr>
              <a:t>A Medical Company:</a:t>
            </a:r>
            <a:endParaRPr/>
          </a:p>
          <a:p>
            <a:pPr marL="342900" lvl="1" indent="-342900" algn="l" rtl="0">
              <a:lnSpc>
                <a:spcPct val="110000"/>
              </a:lnSpc>
              <a:spcBef>
                <a:spcPts val="600"/>
              </a:spcBef>
              <a:spcAft>
                <a:spcPts val="0"/>
              </a:spcAft>
              <a:buClr>
                <a:schemeClr val="dk1"/>
              </a:buClr>
              <a:buSzPts val="2400"/>
              <a:buChar char="•"/>
            </a:pPr>
            <a:r>
              <a:rPr lang="en-US">
                <a:solidFill>
                  <a:schemeClr val="dk1"/>
                </a:solidFill>
                <a:latin typeface="Arial"/>
                <a:ea typeface="Arial"/>
                <a:cs typeface="Arial"/>
                <a:sym typeface="Arial"/>
              </a:rPr>
              <a:t>Deployed it’s current development and test infrastructure </a:t>
            </a:r>
            <a:r>
              <a:rPr lang="en-US" b="1">
                <a:solidFill>
                  <a:schemeClr val="dk1"/>
                </a:solidFill>
                <a:latin typeface="Arial"/>
                <a:ea typeface="Arial"/>
                <a:cs typeface="Arial"/>
                <a:sym typeface="Arial"/>
              </a:rPr>
              <a:t>with a server hosting company</a:t>
            </a:r>
            <a:r>
              <a:rPr lang="en-US">
                <a:solidFill>
                  <a:schemeClr val="dk1"/>
                </a:solidFill>
                <a:latin typeface="Arial"/>
                <a:ea typeface="Arial"/>
                <a:cs typeface="Arial"/>
                <a:sym typeface="Arial"/>
              </a:rPr>
              <a:t>. </a:t>
            </a:r>
            <a:endParaRPr/>
          </a:p>
          <a:p>
            <a:pPr marL="342900" lvl="1" indent="-342900" algn="l" rtl="0">
              <a:lnSpc>
                <a:spcPct val="110000"/>
              </a:lnSpc>
              <a:spcBef>
                <a:spcPts val="600"/>
              </a:spcBef>
              <a:spcAft>
                <a:spcPts val="0"/>
              </a:spcAft>
              <a:buClr>
                <a:schemeClr val="dk1"/>
              </a:buClr>
              <a:buSzPts val="2400"/>
              <a:buChar char="•"/>
            </a:pPr>
            <a:r>
              <a:rPr lang="en-US">
                <a:latin typeface="Arial"/>
                <a:ea typeface="Arial"/>
                <a:cs typeface="Arial"/>
                <a:sym typeface="Arial"/>
              </a:rPr>
              <a:t>U</a:t>
            </a:r>
            <a:r>
              <a:rPr lang="en-US">
                <a:solidFill>
                  <a:schemeClr val="dk1"/>
                </a:solidFill>
                <a:latin typeface="Arial"/>
                <a:ea typeface="Arial"/>
                <a:cs typeface="Arial"/>
                <a:sym typeface="Arial"/>
              </a:rPr>
              <a:t>ses </a:t>
            </a:r>
            <a:r>
              <a:rPr lang="en-US" b="1">
                <a:solidFill>
                  <a:schemeClr val="dk1"/>
                </a:solidFill>
                <a:latin typeface="Arial"/>
                <a:ea typeface="Arial"/>
                <a:cs typeface="Arial"/>
                <a:sym typeface="Arial"/>
              </a:rPr>
              <a:t>Microsoft Windows servers to host their web and application tiers</a:t>
            </a:r>
            <a:r>
              <a:rPr lang="en-US">
                <a:solidFill>
                  <a:schemeClr val="dk1"/>
                </a:solidFill>
                <a:latin typeface="Arial"/>
                <a:ea typeface="Arial"/>
                <a:cs typeface="Arial"/>
                <a:sym typeface="Arial"/>
              </a:rPr>
              <a:t> with </a:t>
            </a:r>
            <a:r>
              <a:rPr lang="en-US" b="1">
                <a:solidFill>
                  <a:schemeClr val="dk1"/>
                </a:solidFill>
                <a:latin typeface="Arial"/>
                <a:ea typeface="Arial"/>
                <a:cs typeface="Arial"/>
                <a:sym typeface="Arial"/>
              </a:rPr>
              <a:t>Microsoft SQL Server Standard Edition backend databases</a:t>
            </a:r>
            <a:r>
              <a:rPr lang="en-US">
                <a:solidFill>
                  <a:schemeClr val="dk1"/>
                </a:solidFill>
                <a:latin typeface="Arial"/>
                <a:ea typeface="Arial"/>
                <a:cs typeface="Arial"/>
                <a:sym typeface="Arial"/>
              </a:rPr>
              <a:t>.</a:t>
            </a:r>
            <a:endParaRPr/>
          </a:p>
          <a:p>
            <a:pPr marL="330200" lvl="1" indent="-330200" algn="l" rtl="0">
              <a:lnSpc>
                <a:spcPct val="110000"/>
              </a:lnSpc>
              <a:spcBef>
                <a:spcPts val="600"/>
              </a:spcBef>
              <a:spcAft>
                <a:spcPts val="0"/>
              </a:spcAft>
              <a:buClr>
                <a:schemeClr val="dk1"/>
              </a:buClr>
              <a:buSzPts val="2400"/>
              <a:buChar char="•"/>
            </a:pPr>
            <a:r>
              <a:rPr lang="en-US">
                <a:solidFill>
                  <a:schemeClr val="dk1"/>
                </a:solidFill>
                <a:latin typeface="Arial"/>
                <a:ea typeface="Arial"/>
                <a:cs typeface="Arial"/>
                <a:sym typeface="Arial"/>
              </a:rPr>
              <a:t>The application </a:t>
            </a:r>
            <a:r>
              <a:rPr lang="en-US" b="1">
                <a:solidFill>
                  <a:schemeClr val="dk1"/>
                </a:solidFill>
                <a:latin typeface="Arial"/>
                <a:ea typeface="Arial"/>
                <a:cs typeface="Arial"/>
                <a:sym typeface="Arial"/>
              </a:rPr>
              <a:t>launch date is coming soon </a:t>
            </a:r>
            <a:r>
              <a:rPr lang="en-US">
                <a:solidFill>
                  <a:schemeClr val="dk1"/>
                </a:solidFill>
                <a:latin typeface="Arial"/>
                <a:ea typeface="Arial"/>
                <a:cs typeface="Arial"/>
                <a:sym typeface="Arial"/>
              </a:rPr>
              <a:t>and they expect many users to start using the application.</a:t>
            </a:r>
            <a:endParaRPr/>
          </a:p>
          <a:p>
            <a:pPr marL="330200" lvl="1" indent="-330200" algn="l" rtl="0">
              <a:lnSpc>
                <a:spcPct val="110000"/>
              </a:lnSpc>
              <a:spcBef>
                <a:spcPts val="600"/>
              </a:spcBef>
              <a:spcAft>
                <a:spcPts val="0"/>
              </a:spcAft>
              <a:buClr>
                <a:schemeClr val="dk1"/>
              </a:buClr>
              <a:buSzPts val="2400"/>
              <a:buChar char="•"/>
            </a:pPr>
            <a:r>
              <a:rPr lang="en-US">
                <a:latin typeface="Arial"/>
                <a:ea typeface="Arial"/>
                <a:cs typeface="Arial"/>
                <a:sym typeface="Arial"/>
              </a:rPr>
              <a:t>Believes it would be best </a:t>
            </a:r>
            <a:r>
              <a:rPr lang="en-US" b="1">
                <a:latin typeface="Arial"/>
                <a:ea typeface="Arial"/>
                <a:cs typeface="Arial"/>
                <a:sym typeface="Arial"/>
              </a:rPr>
              <a:t>to use cloud technologies to support its rapid growth</a:t>
            </a:r>
            <a:r>
              <a:rPr lang="en-US">
                <a:latin typeface="Arial"/>
                <a:ea typeface="Arial"/>
                <a:cs typeface="Arial"/>
                <a:sym typeface="Arial"/>
              </a:rPr>
              <a:t>.</a:t>
            </a:r>
            <a:endParaRPr/>
          </a:p>
          <a:p>
            <a:pPr marL="330200" lvl="1" indent="-330200" algn="l" rtl="0">
              <a:lnSpc>
                <a:spcPct val="110000"/>
              </a:lnSpc>
              <a:spcBef>
                <a:spcPts val="600"/>
              </a:spcBef>
              <a:spcAft>
                <a:spcPts val="0"/>
              </a:spcAft>
              <a:buClr>
                <a:schemeClr val="dk1"/>
              </a:buClr>
              <a:buSzPts val="2400"/>
              <a:buChar char="•"/>
            </a:pPr>
            <a:r>
              <a:rPr lang="en-US" sz="2400">
                <a:latin typeface="Arial"/>
                <a:ea typeface="Arial"/>
                <a:cs typeface="Arial"/>
                <a:sym typeface="Arial"/>
              </a:rPr>
              <a:t>Thinks the new cloud platform could host the development, test, and production environments.</a:t>
            </a:r>
            <a:endParaRPr/>
          </a:p>
          <a:p>
            <a:pPr marL="0" lvl="1" indent="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238539" y="263527"/>
            <a:ext cx="11115261" cy="7794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800"/>
              <a:buFont typeface="Arial"/>
              <a:buNone/>
            </a:pPr>
            <a:r>
              <a:rPr lang="en-US" sz="3800"/>
              <a:t>A Medical Company: Current Environment</a:t>
            </a:r>
            <a:endParaRPr/>
          </a:p>
        </p:txBody>
      </p:sp>
      <p:sp>
        <p:nvSpPr>
          <p:cNvPr id="137" name="Google Shape;137;p18"/>
          <p:cNvSpPr txBox="1">
            <a:spLocks noGrp="1"/>
          </p:cNvSpPr>
          <p:nvPr>
            <p:ph type="sldNum" idx="12"/>
          </p:nvPr>
        </p:nvSpPr>
        <p:spPr>
          <a:xfrm>
            <a:off x="9139428"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38" name="Google Shape;138;p18"/>
          <p:cNvSpPr/>
          <p:nvPr/>
        </p:nvSpPr>
        <p:spPr>
          <a:xfrm>
            <a:off x="213917" y="4282694"/>
            <a:ext cx="3273802" cy="2143801"/>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18"/>
          <p:cNvSpPr/>
          <p:nvPr/>
        </p:nvSpPr>
        <p:spPr>
          <a:xfrm flipH="1">
            <a:off x="8889450" y="3343043"/>
            <a:ext cx="3027881" cy="2099185"/>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8"/>
          <p:cNvSpPr/>
          <p:nvPr/>
        </p:nvSpPr>
        <p:spPr>
          <a:xfrm>
            <a:off x="255358" y="1683203"/>
            <a:ext cx="3273802" cy="2143801"/>
          </a:xfrm>
          <a:prstGeom prst="rightArrow">
            <a:avLst>
              <a:gd name="adj1" fmla="val 50000"/>
              <a:gd name="adj2" fmla="val 50000"/>
            </a:avLst>
          </a:prstGeom>
          <a:solidFill>
            <a:srgbClr val="833C0B"/>
          </a:solid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1" name="Google Shape;141;p18"/>
          <p:cNvGrpSpPr/>
          <p:nvPr/>
        </p:nvGrpSpPr>
        <p:grpSpPr>
          <a:xfrm>
            <a:off x="3367011" y="1269462"/>
            <a:ext cx="5734316" cy="5398039"/>
            <a:chOff x="7468380" y="1221556"/>
            <a:chExt cx="4459538" cy="5436421"/>
          </a:xfrm>
        </p:grpSpPr>
        <p:cxnSp>
          <p:nvCxnSpPr>
            <p:cNvPr id="142" name="Google Shape;142;p18"/>
            <p:cNvCxnSpPr>
              <a:stCxn id="143" idx="1"/>
              <a:endCxn id="144" idx="0"/>
            </p:cNvCxnSpPr>
            <p:nvPr/>
          </p:nvCxnSpPr>
          <p:spPr>
            <a:xfrm flipH="1">
              <a:off x="8340162" y="1983542"/>
              <a:ext cx="1179000" cy="362700"/>
            </a:xfrm>
            <a:prstGeom prst="straightConnector1">
              <a:avLst/>
            </a:prstGeom>
            <a:noFill/>
            <a:ln w="12700" cap="flat" cmpd="sng">
              <a:solidFill>
                <a:schemeClr val="dk1"/>
              </a:solidFill>
              <a:prstDash val="solid"/>
              <a:miter lim="800000"/>
              <a:headEnd type="none" w="sm" len="sm"/>
              <a:tailEnd type="none" w="sm" len="sm"/>
            </a:ln>
          </p:spPr>
        </p:cxnSp>
        <p:cxnSp>
          <p:nvCxnSpPr>
            <p:cNvPr id="145" name="Google Shape;145;p18"/>
            <p:cNvCxnSpPr>
              <a:stCxn id="143" idx="3"/>
              <a:endCxn id="146" idx="0"/>
            </p:cNvCxnSpPr>
            <p:nvPr/>
          </p:nvCxnSpPr>
          <p:spPr>
            <a:xfrm>
              <a:off x="9947552" y="1983542"/>
              <a:ext cx="1159800" cy="362700"/>
            </a:xfrm>
            <a:prstGeom prst="straightConnector1">
              <a:avLst/>
            </a:prstGeom>
            <a:noFill/>
            <a:ln w="12700" cap="flat" cmpd="sng">
              <a:solidFill>
                <a:schemeClr val="dk1"/>
              </a:solidFill>
              <a:prstDash val="solid"/>
              <a:miter lim="800000"/>
              <a:headEnd type="none" w="sm" len="sm"/>
              <a:tailEnd type="none" w="sm" len="sm"/>
            </a:ln>
          </p:spPr>
        </p:cxnSp>
        <p:pic>
          <p:nvPicPr>
            <p:cNvPr id="143" name="Google Shape;143;p18" descr="Amazon-Elastic-Load-Balacing.png"/>
            <p:cNvPicPr preferRelativeResize="0"/>
            <p:nvPr/>
          </p:nvPicPr>
          <p:blipFill rotWithShape="1">
            <a:blip r:embed="rId3">
              <a:alphaModFix/>
            </a:blip>
            <a:srcRect/>
            <a:stretch/>
          </p:blipFill>
          <p:spPr>
            <a:xfrm>
              <a:off x="9519162" y="1769347"/>
              <a:ext cx="428390" cy="428390"/>
            </a:xfrm>
            <a:prstGeom prst="rect">
              <a:avLst/>
            </a:prstGeom>
            <a:noFill/>
            <a:ln>
              <a:noFill/>
            </a:ln>
          </p:spPr>
        </p:pic>
        <p:sp>
          <p:nvSpPr>
            <p:cNvPr id="147" name="Google Shape;147;p18"/>
            <p:cNvSpPr txBox="1"/>
            <p:nvPr/>
          </p:nvSpPr>
          <p:spPr>
            <a:xfrm>
              <a:off x="7672807" y="3146356"/>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148" name="Google Shape;148;p18"/>
            <p:cNvSpPr txBox="1"/>
            <p:nvPr/>
          </p:nvSpPr>
          <p:spPr>
            <a:xfrm>
              <a:off x="10457315" y="3146356"/>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Web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2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4-GB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cxnSp>
          <p:nvCxnSpPr>
            <p:cNvPr id="149" name="Google Shape;149;p18"/>
            <p:cNvCxnSpPr>
              <a:stCxn id="150" idx="1"/>
              <a:endCxn id="151" idx="0"/>
            </p:cNvCxnSpPr>
            <p:nvPr/>
          </p:nvCxnSpPr>
          <p:spPr>
            <a:xfrm flipH="1">
              <a:off x="8340162" y="3553767"/>
              <a:ext cx="1179000" cy="336600"/>
            </a:xfrm>
            <a:prstGeom prst="straightConnector1">
              <a:avLst/>
            </a:prstGeom>
            <a:noFill/>
            <a:ln w="12700" cap="flat" cmpd="sng">
              <a:solidFill>
                <a:schemeClr val="dk1"/>
              </a:solidFill>
              <a:prstDash val="solid"/>
              <a:miter lim="800000"/>
              <a:headEnd type="none" w="sm" len="sm"/>
              <a:tailEnd type="none" w="sm" len="sm"/>
            </a:ln>
          </p:spPr>
        </p:cxnSp>
        <p:cxnSp>
          <p:nvCxnSpPr>
            <p:cNvPr id="152" name="Google Shape;152;p18"/>
            <p:cNvCxnSpPr>
              <a:stCxn id="150" idx="3"/>
              <a:endCxn id="153" idx="0"/>
            </p:cNvCxnSpPr>
            <p:nvPr/>
          </p:nvCxnSpPr>
          <p:spPr>
            <a:xfrm>
              <a:off x="9947552" y="3553767"/>
              <a:ext cx="1159800" cy="336600"/>
            </a:xfrm>
            <a:prstGeom prst="straightConnector1">
              <a:avLst/>
            </a:prstGeom>
            <a:noFill/>
            <a:ln w="12700" cap="flat" cmpd="sng">
              <a:solidFill>
                <a:schemeClr val="dk1"/>
              </a:solidFill>
              <a:prstDash val="solid"/>
              <a:miter lim="800000"/>
              <a:headEnd type="none" w="sm" len="sm"/>
              <a:tailEnd type="none" w="sm" len="sm"/>
            </a:ln>
          </p:spPr>
        </p:cxnSp>
        <p:pic>
          <p:nvPicPr>
            <p:cNvPr id="150" name="Google Shape;150;p18" descr="Amazon-Elastic-Load-Balacing.png"/>
            <p:cNvPicPr preferRelativeResize="0"/>
            <p:nvPr/>
          </p:nvPicPr>
          <p:blipFill rotWithShape="1">
            <a:blip r:embed="rId3">
              <a:alphaModFix/>
            </a:blip>
            <a:srcRect/>
            <a:stretch/>
          </p:blipFill>
          <p:spPr>
            <a:xfrm>
              <a:off x="9519162" y="3339572"/>
              <a:ext cx="428390" cy="428390"/>
            </a:xfrm>
            <a:prstGeom prst="rect">
              <a:avLst/>
            </a:prstGeom>
            <a:noFill/>
            <a:ln>
              <a:noFill/>
            </a:ln>
          </p:spPr>
        </p:pic>
        <p:pic>
          <p:nvPicPr>
            <p:cNvPr id="144" name="Google Shape;144;p18"/>
            <p:cNvPicPr preferRelativeResize="0"/>
            <p:nvPr/>
          </p:nvPicPr>
          <p:blipFill rotWithShape="1">
            <a:blip r:embed="rId4">
              <a:alphaModFix/>
            </a:blip>
            <a:srcRect/>
            <a:stretch/>
          </p:blipFill>
          <p:spPr>
            <a:xfrm>
              <a:off x="8075318" y="2346360"/>
              <a:ext cx="529721" cy="731520"/>
            </a:xfrm>
            <a:prstGeom prst="rect">
              <a:avLst/>
            </a:prstGeom>
            <a:noFill/>
            <a:ln>
              <a:noFill/>
            </a:ln>
          </p:spPr>
        </p:pic>
        <p:pic>
          <p:nvPicPr>
            <p:cNvPr id="146" name="Google Shape;146;p18"/>
            <p:cNvPicPr preferRelativeResize="0"/>
            <p:nvPr/>
          </p:nvPicPr>
          <p:blipFill rotWithShape="1">
            <a:blip r:embed="rId4">
              <a:alphaModFix/>
            </a:blip>
            <a:srcRect/>
            <a:stretch/>
          </p:blipFill>
          <p:spPr>
            <a:xfrm>
              <a:off x="10842521" y="2346360"/>
              <a:ext cx="529721" cy="731520"/>
            </a:xfrm>
            <a:prstGeom prst="rect">
              <a:avLst/>
            </a:prstGeom>
            <a:noFill/>
            <a:ln>
              <a:noFill/>
            </a:ln>
          </p:spPr>
        </p:pic>
        <p:sp>
          <p:nvSpPr>
            <p:cNvPr id="154" name="Google Shape;154;p18"/>
            <p:cNvSpPr txBox="1"/>
            <p:nvPr/>
          </p:nvSpPr>
          <p:spPr>
            <a:xfrm>
              <a:off x="7672810" y="4619011"/>
              <a:ext cx="1449771"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sp>
          <p:nvSpPr>
            <p:cNvPr id="155" name="Google Shape;155;p18"/>
            <p:cNvSpPr txBox="1"/>
            <p:nvPr/>
          </p:nvSpPr>
          <p:spPr>
            <a:xfrm>
              <a:off x="10457318" y="4619011"/>
              <a:ext cx="1470600" cy="74391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App Tier –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4 CPUs,</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 16-GB memory,</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a:t>
              </a:r>
              <a:endParaRPr/>
            </a:p>
          </p:txBody>
        </p:sp>
        <p:pic>
          <p:nvPicPr>
            <p:cNvPr id="151" name="Google Shape;151;p18"/>
            <p:cNvPicPr preferRelativeResize="0"/>
            <p:nvPr/>
          </p:nvPicPr>
          <p:blipFill rotWithShape="1">
            <a:blip r:embed="rId4">
              <a:alphaModFix/>
            </a:blip>
            <a:srcRect/>
            <a:stretch/>
          </p:blipFill>
          <p:spPr>
            <a:xfrm>
              <a:off x="8075320" y="3890454"/>
              <a:ext cx="529721" cy="731520"/>
            </a:xfrm>
            <a:prstGeom prst="rect">
              <a:avLst/>
            </a:prstGeom>
            <a:noFill/>
            <a:ln>
              <a:noFill/>
            </a:ln>
          </p:spPr>
        </p:pic>
        <p:pic>
          <p:nvPicPr>
            <p:cNvPr id="153" name="Google Shape;153;p18"/>
            <p:cNvPicPr preferRelativeResize="0"/>
            <p:nvPr/>
          </p:nvPicPr>
          <p:blipFill rotWithShape="1">
            <a:blip r:embed="rId4">
              <a:alphaModFix/>
            </a:blip>
            <a:srcRect/>
            <a:stretch/>
          </p:blipFill>
          <p:spPr>
            <a:xfrm>
              <a:off x="10842523" y="3890454"/>
              <a:ext cx="529721" cy="731520"/>
            </a:xfrm>
            <a:prstGeom prst="rect">
              <a:avLst/>
            </a:prstGeom>
            <a:noFill/>
            <a:ln>
              <a:noFill/>
            </a:ln>
          </p:spPr>
        </p:pic>
        <p:sp>
          <p:nvSpPr>
            <p:cNvPr id="156" name="Google Shape;156;p18"/>
            <p:cNvSpPr txBox="1"/>
            <p:nvPr/>
          </p:nvSpPr>
          <p:spPr>
            <a:xfrm>
              <a:off x="7468380" y="5870501"/>
              <a:ext cx="4413075" cy="55793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b="1">
                  <a:solidFill>
                    <a:srgbClr val="414042"/>
                  </a:solidFill>
                  <a:latin typeface="Arial"/>
                  <a:ea typeface="Arial"/>
                  <a:cs typeface="Arial"/>
                  <a:sym typeface="Arial"/>
                </a:rPr>
                <a:t>Database Tier –</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8 CPUs, 32-GB memory, 5-TB storage,</a:t>
              </a:r>
              <a:endParaRPr/>
            </a:p>
            <a:p>
              <a:pPr marL="0" marR="0" lvl="0" indent="0" algn="ctr" rtl="0">
                <a:spcBef>
                  <a:spcPts val="0"/>
                </a:spcBef>
                <a:spcAft>
                  <a:spcPts val="0"/>
                </a:spcAft>
                <a:buNone/>
              </a:pPr>
              <a:r>
                <a:rPr lang="en-US" sz="1200" b="1">
                  <a:solidFill>
                    <a:srgbClr val="414042"/>
                  </a:solidFill>
                  <a:latin typeface="Arial"/>
                  <a:ea typeface="Arial"/>
                  <a:cs typeface="Arial"/>
                  <a:sym typeface="Arial"/>
                </a:rPr>
                <a:t>MS Windows, SQL Server SE</a:t>
              </a:r>
              <a:endParaRPr/>
            </a:p>
          </p:txBody>
        </p:sp>
        <p:pic>
          <p:nvPicPr>
            <p:cNvPr id="157" name="Google Shape;157;p18"/>
            <p:cNvPicPr preferRelativeResize="0"/>
            <p:nvPr/>
          </p:nvPicPr>
          <p:blipFill rotWithShape="1">
            <a:blip r:embed="rId4">
              <a:alphaModFix/>
            </a:blip>
            <a:srcRect/>
            <a:stretch/>
          </p:blipFill>
          <p:spPr>
            <a:xfrm>
              <a:off x="9410058" y="5032166"/>
              <a:ext cx="529721" cy="731520"/>
            </a:xfrm>
            <a:prstGeom prst="rect">
              <a:avLst/>
            </a:prstGeom>
            <a:noFill/>
            <a:ln>
              <a:noFill/>
            </a:ln>
          </p:spPr>
        </p:pic>
        <p:cxnSp>
          <p:nvCxnSpPr>
            <p:cNvPr id="158" name="Google Shape;158;p18"/>
            <p:cNvCxnSpPr/>
            <p:nvPr/>
          </p:nvCxnSpPr>
          <p:spPr>
            <a:xfrm flipH="1">
              <a:off x="8605038" y="4588118"/>
              <a:ext cx="2237482" cy="1"/>
            </a:xfrm>
            <a:prstGeom prst="straightConnector1">
              <a:avLst/>
            </a:prstGeom>
            <a:noFill/>
            <a:ln w="12700" cap="flat" cmpd="sng">
              <a:solidFill>
                <a:schemeClr val="dk1"/>
              </a:solidFill>
              <a:prstDash val="solid"/>
              <a:miter lim="800000"/>
              <a:headEnd type="none" w="sm" len="sm"/>
              <a:tailEnd type="none" w="sm" len="sm"/>
            </a:ln>
          </p:spPr>
        </p:cxnSp>
        <p:cxnSp>
          <p:nvCxnSpPr>
            <p:cNvPr id="159" name="Google Shape;159;p18"/>
            <p:cNvCxnSpPr>
              <a:stCxn id="157" idx="0"/>
            </p:cNvCxnSpPr>
            <p:nvPr/>
          </p:nvCxnSpPr>
          <p:spPr>
            <a:xfrm rot="10800000">
              <a:off x="9674918" y="4584266"/>
              <a:ext cx="0" cy="447900"/>
            </a:xfrm>
            <a:prstGeom prst="straightConnector1">
              <a:avLst/>
            </a:prstGeom>
            <a:noFill/>
            <a:ln w="12700" cap="flat" cmpd="sng">
              <a:solidFill>
                <a:schemeClr val="dk1"/>
              </a:solidFill>
              <a:prstDash val="solid"/>
              <a:miter lim="800000"/>
              <a:headEnd type="none" w="sm" len="sm"/>
              <a:tailEnd type="none" w="sm" len="sm"/>
            </a:ln>
          </p:spPr>
        </p:cxnSp>
        <p:cxnSp>
          <p:nvCxnSpPr>
            <p:cNvPr id="160" name="Google Shape;160;p18"/>
            <p:cNvCxnSpPr/>
            <p:nvPr/>
          </p:nvCxnSpPr>
          <p:spPr>
            <a:xfrm rot="10800000">
              <a:off x="8605040" y="3077880"/>
              <a:ext cx="2237481" cy="0"/>
            </a:xfrm>
            <a:prstGeom prst="straightConnector1">
              <a:avLst/>
            </a:prstGeom>
            <a:noFill/>
            <a:ln w="12700" cap="flat" cmpd="sng">
              <a:solidFill>
                <a:schemeClr val="dk1"/>
              </a:solidFill>
              <a:prstDash val="solid"/>
              <a:miter lim="800000"/>
              <a:headEnd type="none" w="sm" len="sm"/>
              <a:tailEnd type="none" w="sm" len="sm"/>
            </a:ln>
          </p:spPr>
        </p:cxnSp>
        <p:cxnSp>
          <p:nvCxnSpPr>
            <p:cNvPr id="161" name="Google Shape;161;p18"/>
            <p:cNvCxnSpPr>
              <a:stCxn id="150" idx="0"/>
            </p:cNvCxnSpPr>
            <p:nvPr/>
          </p:nvCxnSpPr>
          <p:spPr>
            <a:xfrm rot="10800000">
              <a:off x="9733357" y="3077972"/>
              <a:ext cx="0" cy="261600"/>
            </a:xfrm>
            <a:prstGeom prst="straightConnector1">
              <a:avLst/>
            </a:prstGeom>
            <a:noFill/>
            <a:ln w="12700" cap="flat" cmpd="sng">
              <a:solidFill>
                <a:schemeClr val="dk1"/>
              </a:solidFill>
              <a:prstDash val="solid"/>
              <a:miter lim="800000"/>
              <a:headEnd type="none" w="sm" len="sm"/>
              <a:tailEnd type="none" w="sm" len="sm"/>
            </a:ln>
          </p:spPr>
        </p:cxnSp>
        <p:pic>
          <p:nvPicPr>
            <p:cNvPr id="162" name="Google Shape;162;p18"/>
            <p:cNvPicPr preferRelativeResize="0"/>
            <p:nvPr/>
          </p:nvPicPr>
          <p:blipFill rotWithShape="1">
            <a:blip r:embed="rId5">
              <a:alphaModFix/>
            </a:blip>
            <a:srcRect/>
            <a:stretch/>
          </p:blipFill>
          <p:spPr>
            <a:xfrm>
              <a:off x="9447723" y="1221556"/>
              <a:ext cx="502289" cy="496614"/>
            </a:xfrm>
            <a:prstGeom prst="rect">
              <a:avLst/>
            </a:prstGeom>
            <a:noFill/>
            <a:ln>
              <a:noFill/>
            </a:ln>
          </p:spPr>
        </p:pic>
        <p:sp>
          <p:nvSpPr>
            <p:cNvPr id="163" name="Google Shape;163;p18"/>
            <p:cNvSpPr/>
            <p:nvPr/>
          </p:nvSpPr>
          <p:spPr>
            <a:xfrm>
              <a:off x="7595113" y="1737515"/>
              <a:ext cx="4083839" cy="4920462"/>
            </a:xfrm>
            <a:prstGeom prst="roundRect">
              <a:avLst>
                <a:gd name="adj" fmla="val 16667"/>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4" name="Google Shape;164;p18"/>
          <p:cNvSpPr/>
          <p:nvPr/>
        </p:nvSpPr>
        <p:spPr>
          <a:xfrm>
            <a:off x="8816173" y="3333158"/>
            <a:ext cx="3386305" cy="2092881"/>
          </a:xfrm>
          <a:prstGeom prst="rect">
            <a:avLst/>
          </a:prstGeom>
          <a:solidFill>
            <a:schemeClr val="lt1">
              <a:alpha val="88627"/>
            </a:schemeClr>
          </a:solid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none" strike="noStrike" cap="none">
                <a:solidFill>
                  <a:srgbClr val="C55A11"/>
                </a:solidFill>
                <a:latin typeface="Arial"/>
                <a:ea typeface="Arial"/>
                <a:cs typeface="Arial"/>
                <a:sym typeface="Arial"/>
              </a:rPr>
              <a:t>Application Tier:</a:t>
            </a:r>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Two physical servers (Four CPUs / 16-GB memory)</a:t>
            </a:r>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Microsoft Windows 2016 Base with Internet Information Services (IIS)</a:t>
            </a:r>
            <a:endParaRPr sz="1400" b="0" i="0" u="none" strike="noStrike" cap="none">
              <a:solidFill>
                <a:srgbClr val="3F3F3F"/>
              </a:solidFill>
              <a:latin typeface="Arial"/>
              <a:ea typeface="Arial"/>
              <a:cs typeface="Arial"/>
              <a:sym typeface="Arial"/>
            </a:endParaRPr>
          </a:p>
          <a:p>
            <a:pPr marL="571500" marR="0" lvl="2" indent="-342900" algn="l" rtl="0">
              <a:spcBef>
                <a:spcPts val="0"/>
              </a:spcBef>
              <a:spcAft>
                <a:spcPts val="0"/>
              </a:spcAft>
              <a:buClr>
                <a:srgbClr val="3F3F3F"/>
              </a:buClr>
              <a:buSzPts val="1400"/>
              <a:buFont typeface="Arial"/>
              <a:buChar char="•"/>
            </a:pPr>
            <a:r>
              <a:rPr lang="en-US" sz="1400" b="0" i="0" u="none" strike="noStrike" cap="none">
                <a:solidFill>
                  <a:srgbClr val="3F3F3F"/>
                </a:solidFill>
                <a:latin typeface="Arial"/>
                <a:ea typeface="Arial"/>
                <a:cs typeface="Arial"/>
                <a:sym typeface="Arial"/>
              </a:rPr>
              <a:t>High Availability Proxy load balancer used to balance traffic between app servers</a:t>
            </a:r>
            <a:endParaRPr/>
          </a:p>
        </p:txBody>
      </p:sp>
      <p:sp>
        <p:nvSpPr>
          <p:cNvPr id="165" name="Google Shape;165;p18"/>
          <p:cNvSpPr/>
          <p:nvPr/>
        </p:nvSpPr>
        <p:spPr>
          <a:xfrm>
            <a:off x="146618" y="1389808"/>
            <a:ext cx="3383354" cy="2446824"/>
          </a:xfrm>
          <a:prstGeom prst="rect">
            <a:avLst/>
          </a:prstGeom>
          <a:solidFill>
            <a:schemeClr val="lt1">
              <a:alpha val="88627"/>
            </a:schemeClr>
          </a:solidFill>
          <a:ln>
            <a:noFill/>
          </a:ln>
        </p:spPr>
        <p:txBody>
          <a:bodyPr spcFirstLastPara="1" wrap="square" lIns="91425" tIns="45700" rIns="91425" bIns="45700" anchor="t" anchorCtr="0">
            <a:noAutofit/>
          </a:bodyPr>
          <a:lstStyle/>
          <a:p>
            <a:pPr marL="57150" marR="0" lvl="1" indent="0" algn="l" rtl="0">
              <a:spcBef>
                <a:spcPts val="0"/>
              </a:spcBef>
              <a:spcAft>
                <a:spcPts val="0"/>
              </a:spcAft>
              <a:buNone/>
            </a:pPr>
            <a:r>
              <a:rPr lang="en-US" sz="1800" b="1" i="0" u="none" strike="noStrike" cap="none">
                <a:solidFill>
                  <a:srgbClr val="C55A11"/>
                </a:solidFill>
                <a:latin typeface="Arial"/>
                <a:ea typeface="Arial"/>
                <a:cs typeface="Arial"/>
                <a:sym typeface="Arial"/>
              </a:rPr>
              <a:t>Web Tier:</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Two physical servers (Two CPUs / 4-GB memory)</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Microsoft Windows 2016 Base with Internet Information Services (IIS)</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High Availability Proxy load balancer used to balance traffic between the web servers</a:t>
            </a:r>
            <a:endParaRPr/>
          </a:p>
        </p:txBody>
      </p:sp>
      <p:sp>
        <p:nvSpPr>
          <p:cNvPr id="166" name="Google Shape;166;p18"/>
          <p:cNvSpPr/>
          <p:nvPr/>
        </p:nvSpPr>
        <p:spPr>
          <a:xfrm>
            <a:off x="82498" y="3885776"/>
            <a:ext cx="3447474" cy="2677656"/>
          </a:xfrm>
          <a:prstGeom prst="rect">
            <a:avLst/>
          </a:prstGeom>
          <a:solidFill>
            <a:schemeClr val="lt1">
              <a:alpha val="88627"/>
            </a:schemeClr>
          </a:solid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none" strike="noStrike" cap="none">
                <a:solidFill>
                  <a:srgbClr val="C55A11"/>
                </a:solidFill>
                <a:latin typeface="Arial"/>
                <a:ea typeface="Arial"/>
                <a:cs typeface="Arial"/>
                <a:sym typeface="Arial"/>
              </a:rPr>
              <a:t>Database Tier:</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One physical server (Eight CPUs / 32-GB memory / 5-TB storage)</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SQL Server Standard Edition with Microsoft Windows 2016 Base</a:t>
            </a:r>
            <a:endParaRPr/>
          </a:p>
          <a:p>
            <a:pPr marL="571500" marR="0" lvl="2" indent="-342900" algn="l" rtl="0">
              <a:spcBef>
                <a:spcPts val="0"/>
              </a:spcBef>
              <a:spcAft>
                <a:spcPts val="0"/>
              </a:spcAft>
              <a:buClr>
                <a:srgbClr val="3F3F3F"/>
              </a:buClr>
              <a:buSzPts val="1500"/>
              <a:buFont typeface="Arial"/>
              <a:buChar char="•"/>
            </a:pPr>
            <a:r>
              <a:rPr lang="en-US" sz="1500" b="0" i="0" u="none" strike="noStrike" cap="none">
                <a:solidFill>
                  <a:srgbClr val="3F3F3F"/>
                </a:solidFill>
                <a:latin typeface="Arial"/>
                <a:ea typeface="Arial"/>
                <a:cs typeface="Arial"/>
                <a:sym typeface="Arial"/>
              </a:rPr>
              <a:t>DBAs access and manage the database, but no RDMBS or advanced configuration is required.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9097</Words>
  <Application>Microsoft Office PowerPoint</Application>
  <PresentationFormat>Widescreen</PresentationFormat>
  <Paragraphs>925</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Helvetica Neue</vt:lpstr>
      <vt:lpstr>Noto Sans Symbols</vt:lpstr>
      <vt:lpstr>Office Theme</vt:lpstr>
      <vt:lpstr>Project 1 – Designing a Cloud Solution</vt:lpstr>
      <vt:lpstr>Project Objectives</vt:lpstr>
      <vt:lpstr>Project Instructions</vt:lpstr>
      <vt:lpstr>Introduction and Overview</vt:lpstr>
      <vt:lpstr>Company Background: A Medical Company</vt:lpstr>
      <vt:lpstr>The Request</vt:lpstr>
      <vt:lpstr>Preparation for the Customer Meeting</vt:lpstr>
      <vt:lpstr>A Medical Company: Current Environment</vt:lpstr>
      <vt:lpstr>A Medical Company: Current Environment</vt:lpstr>
      <vt:lpstr>Customer Meeting Role Play</vt:lpstr>
      <vt:lpstr>Directions</vt:lpstr>
      <vt:lpstr>PowerPoint Presentation</vt:lpstr>
      <vt:lpstr>Role Play Group #1</vt:lpstr>
      <vt:lpstr>Role Play Group #2</vt:lpstr>
      <vt:lpstr>Role Play Group #3</vt:lpstr>
      <vt:lpstr>Role Play Group #4</vt:lpstr>
      <vt:lpstr>Role Play Group #5</vt:lpstr>
      <vt:lpstr>Customer Requirements and Solution Design Worksheets</vt:lpstr>
      <vt:lpstr>A Medical Company Customer Requirements</vt:lpstr>
      <vt:lpstr>PowerPoint Presentation</vt:lpstr>
      <vt:lpstr>Detailed Requirements – User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 Web and Application Tier</vt:lpstr>
      <vt:lpstr>PowerPoint Presentation</vt:lpstr>
      <vt:lpstr>PowerPoint Presentation</vt:lpstr>
      <vt:lpstr>PowerPoint Presentation</vt:lpstr>
      <vt:lpstr>Detailed Requirements – Business Continuity</vt:lpstr>
      <vt:lpstr>PowerPoint Presentation</vt:lpstr>
      <vt:lpstr>PowerPoint Presentation</vt:lpstr>
      <vt:lpstr>Detailed Requirements – Auditing</vt:lpstr>
      <vt:lpstr>PowerPoint Presentation</vt:lpstr>
      <vt:lpstr>Solution Presentation</vt:lpstr>
      <vt:lpstr>Presentation Instructions</vt:lpstr>
      <vt:lpstr>Presentation Topics</vt:lpstr>
      <vt:lpstr>Presentation Suggestions</vt:lpstr>
      <vt:lpstr>PowerPoint Presentation</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Designing a Cloud Solution</dc:title>
  <dc:creator>Omair Duadu</dc:creator>
  <cp:lastModifiedBy>Omair Duadu</cp:lastModifiedBy>
  <cp:revision>1</cp:revision>
  <dcterms:modified xsi:type="dcterms:W3CDTF">2020-11-21T17:36:28Z</dcterms:modified>
</cp:coreProperties>
</file>