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0" r:id="rId9"/>
    <p:sldId id="262" r:id="rId10"/>
    <p:sldId id="264" r:id="rId11"/>
    <p:sldId id="266" r:id="rId12"/>
  </p:sldIdLst>
  <p:sldSz cx="18288000" cy="10287000"/>
  <p:notesSz cx="6858000" cy="9144000"/>
  <p:embeddedFontLst>
    <p:embeddedFont>
      <p:font typeface="Century Gothic Paneuropean" panose="020B0604020202020204" charset="0"/>
      <p:regular r:id="rId13"/>
    </p:embeddedFont>
    <p:embeddedFont>
      <p:font typeface="Century Gothic Paneuropean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1621" y="3577027"/>
            <a:ext cx="17164757" cy="281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59"/>
              </a:lnSpc>
            </a:pPr>
            <a:r>
              <a:rPr lang="en-US" sz="1647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FCFS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947168" y="1312276"/>
            <a:ext cx="14393665" cy="8073946"/>
          </a:xfrm>
          <a:custGeom>
            <a:avLst/>
            <a:gdLst/>
            <a:ahLst/>
            <a:cxnLst/>
            <a:rect l="l" t="t" r="r" b="b"/>
            <a:pathLst>
              <a:path w="14393665" h="8073946">
                <a:moveTo>
                  <a:pt x="0" y="0"/>
                </a:moveTo>
                <a:lnTo>
                  <a:pt x="14393664" y="0"/>
                </a:lnTo>
                <a:lnTo>
                  <a:pt x="14393664" y="8073946"/>
                </a:lnTo>
                <a:lnTo>
                  <a:pt x="0" y="8073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4211276" y="-82828"/>
            <a:ext cx="986544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8670" y="863205"/>
            <a:ext cx="9130660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GROUP MEMBERS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6614" y="3884095"/>
            <a:ext cx="6227386" cy="3133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3383" lvl="1" indent="-501691" algn="l">
              <a:lnSpc>
                <a:spcPts val="8504"/>
              </a:lnSpc>
              <a:buFont typeface="Arial"/>
              <a:buChar char="•"/>
            </a:pPr>
            <a:r>
              <a:rPr lang="en-US" sz="4647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Danish Abdullah</a:t>
            </a:r>
          </a:p>
          <a:p>
            <a:pPr marL="1003383" lvl="1" indent="-501691" algn="l">
              <a:lnSpc>
                <a:spcPts val="8504"/>
              </a:lnSpc>
              <a:buFont typeface="Arial"/>
              <a:buChar char="•"/>
            </a:pPr>
            <a:r>
              <a:rPr lang="en-US" sz="4647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Mamoon Haseeb</a:t>
            </a:r>
          </a:p>
          <a:p>
            <a:pPr marL="1003383" lvl="1" indent="-501691" algn="l">
              <a:lnSpc>
                <a:spcPts val="8504"/>
              </a:lnSpc>
              <a:buFont typeface="Arial"/>
              <a:buChar char="•"/>
            </a:pPr>
            <a:r>
              <a:rPr lang="en-US" sz="4647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Alina Khan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144000" y="3884095"/>
            <a:ext cx="6227386" cy="3133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3383" lvl="1" indent="-501691" algn="l">
              <a:lnSpc>
                <a:spcPts val="8504"/>
              </a:lnSpc>
              <a:buFont typeface="Arial"/>
              <a:buChar char="•"/>
            </a:pPr>
            <a:r>
              <a:rPr lang="en-US" sz="4647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M. Munawar</a:t>
            </a:r>
          </a:p>
          <a:p>
            <a:pPr marL="1003383" lvl="1" indent="-501691" algn="l">
              <a:lnSpc>
                <a:spcPts val="8504"/>
              </a:lnSpc>
              <a:buFont typeface="Arial"/>
              <a:buChar char="•"/>
            </a:pPr>
            <a:r>
              <a:rPr lang="en-US" sz="4647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Umair Ahmad</a:t>
            </a:r>
          </a:p>
          <a:p>
            <a:pPr marL="1003383" lvl="1" indent="-501691" algn="l">
              <a:lnSpc>
                <a:spcPts val="8504"/>
              </a:lnSpc>
              <a:buFont typeface="Arial"/>
              <a:buChar char="•"/>
            </a:pPr>
            <a:r>
              <a:rPr lang="en-US" sz="4647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Arslan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690069"/>
            <a:ext cx="853717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02930" y="3648764"/>
            <a:ext cx="14482140" cy="3060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6400" lvl="1" indent="-473200" algn="l">
              <a:lnSpc>
                <a:spcPts val="6136"/>
              </a:lnSpc>
              <a:buFont typeface="Arial"/>
              <a:buChar char="•"/>
            </a:pPr>
            <a:r>
              <a:rPr lang="en-US" sz="438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 the </a:t>
            </a:r>
            <a:r>
              <a:rPr lang="en-US" sz="438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FCFS</a:t>
            </a:r>
            <a:r>
              <a:rPr lang="en-US" sz="438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scheduling algorithm, the job that arrived first in the ready queue is allocated to the </a:t>
            </a:r>
            <a:r>
              <a:rPr lang="en-US" sz="438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CPU </a:t>
            </a:r>
            <a:r>
              <a:rPr lang="en-US" sz="438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and then the job that came second, and so on.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02930" y="6760420"/>
            <a:ext cx="14482140" cy="2288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6400" lvl="1" indent="-473200" algn="l">
              <a:lnSpc>
                <a:spcPts val="6136"/>
              </a:lnSpc>
              <a:buFont typeface="Arial"/>
              <a:buChar char="•"/>
            </a:pPr>
            <a:r>
              <a:rPr lang="en-US" sz="438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follows the non-preemptive approach i.e. once a process has control over the </a:t>
            </a:r>
            <a:r>
              <a:rPr lang="en-US" sz="438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CPU </a:t>
            </a:r>
            <a:r>
              <a:rPr lang="en-US" sz="438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will not preempt until it terminates.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982020" y="4617855"/>
            <a:ext cx="7090136" cy="5388503"/>
          </a:xfrm>
          <a:custGeom>
            <a:avLst/>
            <a:gdLst/>
            <a:ahLst/>
            <a:cxnLst/>
            <a:rect l="l" t="t" r="r" b="b"/>
            <a:pathLst>
              <a:path w="7090136" h="5388503">
                <a:moveTo>
                  <a:pt x="0" y="0"/>
                </a:moveTo>
                <a:lnTo>
                  <a:pt x="7090136" y="0"/>
                </a:lnTo>
                <a:lnTo>
                  <a:pt x="7090136" y="5388503"/>
                </a:lnTo>
                <a:lnTo>
                  <a:pt x="0" y="5388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42796" y="1814615"/>
            <a:ext cx="1040240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96199" y="4076938"/>
            <a:ext cx="9885821" cy="4746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9372" lvl="1" indent="-579686" algn="l">
              <a:lnSpc>
                <a:spcPts val="7517"/>
              </a:lnSpc>
              <a:buFont typeface="Arial"/>
              <a:buChar char="•"/>
            </a:pPr>
            <a:r>
              <a:rPr lang="en-US" sz="536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Simulating process execution using </a:t>
            </a:r>
            <a:r>
              <a:rPr lang="en-US" sz="5369" b="1" dirty="0" err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Pygame</a:t>
            </a:r>
            <a:r>
              <a:rPr lang="en-US" sz="536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&amp; Tk inter.</a:t>
            </a:r>
          </a:p>
          <a:p>
            <a:pPr marL="1159372" lvl="1" indent="-579686" algn="l">
              <a:lnSpc>
                <a:spcPts val="7517"/>
              </a:lnSpc>
              <a:buFont typeface="Arial"/>
              <a:buChar char="•"/>
            </a:pPr>
            <a:r>
              <a:rPr lang="en-US" sz="536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Visual representation of FCFS scheduling.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36251" y="1690069"/>
            <a:ext cx="1001549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TOOLS &amp; CONCEPTS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52721" y="3334302"/>
            <a:ext cx="11320388" cy="2167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8027" lvl="1" indent="-449014" algn="l">
              <a:lnSpc>
                <a:spcPts val="5823"/>
              </a:lnSpc>
              <a:buFont typeface="Arial"/>
              <a:buChar char="•"/>
            </a:pPr>
            <a:r>
              <a:rPr lang="en-US" sz="415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Programming Language: Python</a:t>
            </a:r>
          </a:p>
          <a:p>
            <a:pPr marL="898027" lvl="1" indent="-449014" algn="l">
              <a:lnSpc>
                <a:spcPts val="5823"/>
              </a:lnSpc>
              <a:buFont typeface="Arial"/>
              <a:buChar char="•"/>
            </a:pPr>
            <a:r>
              <a:rPr lang="en-US" sz="415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Library: Tkinter</a:t>
            </a:r>
          </a:p>
          <a:p>
            <a:pPr marL="898027" lvl="1" indent="-449014" algn="l">
              <a:lnSpc>
                <a:spcPts val="5823"/>
              </a:lnSpc>
              <a:buFont typeface="Arial"/>
              <a:buChar char="•"/>
            </a:pPr>
            <a:r>
              <a:rPr lang="en-US" sz="415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Core Concepts: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77839" y="5501964"/>
            <a:ext cx="8991886" cy="25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Object-Oriented Programming (OOP).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Visually representation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Run time simulation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2176231" y="4655157"/>
            <a:ext cx="6111769" cy="6111769"/>
          </a:xfrm>
          <a:custGeom>
            <a:avLst/>
            <a:gdLst/>
            <a:ahLst/>
            <a:cxnLst/>
            <a:rect l="l" t="t" r="r" b="b"/>
            <a:pathLst>
              <a:path w="6111769" h="6111769">
                <a:moveTo>
                  <a:pt x="0" y="0"/>
                </a:moveTo>
                <a:lnTo>
                  <a:pt x="6111769" y="0"/>
                </a:lnTo>
                <a:lnTo>
                  <a:pt x="6111769" y="6111769"/>
                </a:lnTo>
                <a:lnTo>
                  <a:pt x="0" y="6111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5051" y="3511717"/>
            <a:ext cx="14894249" cy="3780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4257" lvl="1" indent="-587129" algn="l">
              <a:lnSpc>
                <a:spcPts val="7614"/>
              </a:lnSpc>
              <a:buFont typeface="Arial"/>
              <a:buChar char="•"/>
            </a:pPr>
            <a:r>
              <a:rPr lang="en-US" sz="5438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Visual representation</a:t>
            </a:r>
          </a:p>
          <a:p>
            <a:pPr marL="1174257" lvl="1" indent="-587129" algn="l">
              <a:lnSpc>
                <a:spcPts val="7614"/>
              </a:lnSpc>
              <a:buFont typeface="Arial"/>
              <a:buChar char="•"/>
            </a:pPr>
            <a:r>
              <a:rPr lang="en-US" sz="5438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Input</a:t>
            </a:r>
          </a:p>
          <a:p>
            <a:pPr marL="1174257" lvl="1" indent="-587129" algn="l">
              <a:lnSpc>
                <a:spcPts val="7614"/>
              </a:lnSpc>
              <a:buFont typeface="Arial"/>
              <a:buChar char="•"/>
            </a:pPr>
            <a:r>
              <a:rPr lang="en-US" sz="5438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Table &amp; Gantt Chart</a:t>
            </a:r>
          </a:p>
          <a:p>
            <a:pPr marL="1174257" lvl="1" indent="-587129" algn="l">
              <a:lnSpc>
                <a:spcPts val="7614"/>
              </a:lnSpc>
              <a:buFont typeface="Arial"/>
              <a:buChar char="•"/>
            </a:pPr>
            <a:r>
              <a:rPr lang="en-US" sz="5438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Time Calculation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076724" y="6279968"/>
            <a:ext cx="3352087" cy="3523876"/>
          </a:xfrm>
          <a:custGeom>
            <a:avLst/>
            <a:gdLst/>
            <a:ahLst/>
            <a:cxnLst/>
            <a:rect l="l" t="t" r="r" b="b"/>
            <a:pathLst>
              <a:path w="3352087" h="3523876">
                <a:moveTo>
                  <a:pt x="0" y="0"/>
                </a:moveTo>
                <a:lnTo>
                  <a:pt x="3352087" y="0"/>
                </a:lnTo>
                <a:lnTo>
                  <a:pt x="3352087" y="3523875"/>
                </a:lnTo>
                <a:lnTo>
                  <a:pt x="0" y="3523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211276" y="1690069"/>
            <a:ext cx="986544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88475" y="1398001"/>
            <a:ext cx="15511051" cy="8264482"/>
          </a:xfrm>
          <a:custGeom>
            <a:avLst/>
            <a:gdLst/>
            <a:ahLst/>
            <a:cxnLst/>
            <a:rect l="l" t="t" r="r" b="b"/>
            <a:pathLst>
              <a:path w="15511051" h="8264482">
                <a:moveTo>
                  <a:pt x="0" y="0"/>
                </a:moveTo>
                <a:lnTo>
                  <a:pt x="15511050" y="0"/>
                </a:lnTo>
                <a:lnTo>
                  <a:pt x="15511050" y="8264482"/>
                </a:lnTo>
                <a:lnTo>
                  <a:pt x="0" y="8264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4211276" y="-82828"/>
            <a:ext cx="986544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36251" y="1690069"/>
            <a:ext cx="1001549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TOOLS &amp; CONCEPTS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52721" y="3334302"/>
            <a:ext cx="11320388" cy="2167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8027" lvl="1" indent="-449014" algn="l">
              <a:lnSpc>
                <a:spcPts val="5823"/>
              </a:lnSpc>
              <a:buFont typeface="Arial"/>
              <a:buChar char="•"/>
            </a:pPr>
            <a:r>
              <a:rPr lang="en-US" sz="415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Programming Language: Python</a:t>
            </a:r>
          </a:p>
          <a:p>
            <a:pPr marL="898027" lvl="1" indent="-449014" algn="l">
              <a:lnSpc>
                <a:spcPts val="5823"/>
              </a:lnSpc>
              <a:buFont typeface="Arial"/>
              <a:buChar char="•"/>
            </a:pPr>
            <a:r>
              <a:rPr lang="en-US" sz="415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Library: Pygame</a:t>
            </a:r>
          </a:p>
          <a:p>
            <a:pPr marL="898027" lvl="1" indent="-449014" algn="l">
              <a:lnSpc>
                <a:spcPts val="5823"/>
              </a:lnSpc>
              <a:buFont typeface="Arial"/>
              <a:buChar char="•"/>
            </a:pPr>
            <a:r>
              <a:rPr lang="en-US" sz="415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Core Concepts: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77839" y="5501964"/>
            <a:ext cx="8991886" cy="316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Object-Oriented Programming (OOP) for process handling.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Real-time animations.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Sound integration for user interaction.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2176231" y="4655157"/>
            <a:ext cx="6111769" cy="6111769"/>
          </a:xfrm>
          <a:custGeom>
            <a:avLst/>
            <a:gdLst/>
            <a:ahLst/>
            <a:cxnLst/>
            <a:rect l="l" t="t" r="r" b="b"/>
            <a:pathLst>
              <a:path w="6111769" h="6111769">
                <a:moveTo>
                  <a:pt x="0" y="0"/>
                </a:moveTo>
                <a:lnTo>
                  <a:pt x="6111769" y="0"/>
                </a:lnTo>
                <a:lnTo>
                  <a:pt x="6111769" y="6111769"/>
                </a:lnTo>
                <a:lnTo>
                  <a:pt x="0" y="6111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5051" y="3530767"/>
            <a:ext cx="12059449" cy="4605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763" lvl="1" indent="-475381" algn="l">
              <a:lnSpc>
                <a:spcPts val="6165"/>
              </a:lnSpc>
              <a:buFont typeface="Arial"/>
              <a:buChar char="•"/>
            </a:pPr>
            <a:r>
              <a:rPr lang="en-US" sz="440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Visual representation of process execution order</a:t>
            </a:r>
          </a:p>
          <a:p>
            <a:pPr marL="950763" lvl="1" indent="-475381" algn="l">
              <a:lnSpc>
                <a:spcPts val="6165"/>
              </a:lnSpc>
              <a:buFont typeface="Arial"/>
              <a:buChar char="•"/>
            </a:pPr>
            <a:r>
              <a:rPr lang="en-US" sz="440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Processes move dynamically to the CPU</a:t>
            </a:r>
          </a:p>
          <a:p>
            <a:pPr marL="950763" lvl="1" indent="-475381" algn="l">
              <a:lnSpc>
                <a:spcPts val="6165"/>
              </a:lnSpc>
              <a:buFont typeface="Arial"/>
              <a:buChar char="•"/>
            </a:pPr>
            <a:r>
              <a:rPr lang="en-US" sz="440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Sounds for different process states</a:t>
            </a:r>
          </a:p>
          <a:p>
            <a:pPr marL="950763" lvl="1" indent="-475381" algn="l">
              <a:lnSpc>
                <a:spcPts val="6165"/>
              </a:lnSpc>
              <a:buFont typeface="Arial"/>
              <a:buChar char="•"/>
            </a:pPr>
            <a:r>
              <a:rPr lang="en-US" sz="440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Enhances visual appeal for better understanding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076724" y="6279968"/>
            <a:ext cx="3352087" cy="3523876"/>
          </a:xfrm>
          <a:custGeom>
            <a:avLst/>
            <a:gdLst/>
            <a:ahLst/>
            <a:cxnLst/>
            <a:rect l="l" t="t" r="r" b="b"/>
            <a:pathLst>
              <a:path w="3352087" h="3523876">
                <a:moveTo>
                  <a:pt x="0" y="0"/>
                </a:moveTo>
                <a:lnTo>
                  <a:pt x="3352087" y="0"/>
                </a:lnTo>
                <a:lnTo>
                  <a:pt x="3352087" y="3523875"/>
                </a:lnTo>
                <a:lnTo>
                  <a:pt x="0" y="3523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211276" y="1690069"/>
            <a:ext cx="986544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184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 Paneuropean</vt:lpstr>
      <vt:lpstr>Arial</vt:lpstr>
      <vt:lpstr>Calibri</vt:lpstr>
      <vt:lpstr>Century Gothic Paneuropean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Come First Serve - Presentation</dc:title>
  <cp:lastModifiedBy>bscs22f36</cp:lastModifiedBy>
  <cp:revision>3</cp:revision>
  <dcterms:created xsi:type="dcterms:W3CDTF">2006-08-16T00:00:00Z</dcterms:created>
  <dcterms:modified xsi:type="dcterms:W3CDTF">2025-01-16T04:28:43Z</dcterms:modified>
  <dc:identifier>DAGcSNb606E</dc:identifier>
</cp:coreProperties>
</file>