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6" r:id="rId9"/>
    <p:sldId id="270" r:id="rId10"/>
    <p:sldId id="271" r:id="rId11"/>
    <p:sldId id="262" r:id="rId12"/>
    <p:sldId id="263" r:id="rId13"/>
    <p:sldId id="27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82879" autoAdjust="0"/>
  </p:normalViewPr>
  <p:slideViewPr>
    <p:cSldViewPr snapToGrid="0" snapToObjects="1">
      <p:cViewPr>
        <p:scale>
          <a:sx n="33" d="100"/>
          <a:sy n="33" d="100"/>
        </p:scale>
        <p:origin x="208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A8FEB-287E-7449-85E7-A927F7CB73B1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D4E81-1DD6-1240-8180-8C16B23C8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afternoon, respected panel.</a:t>
            </a:r>
            <a:br>
              <a:rPr lang="en-US" dirty="0"/>
            </a:br>
            <a:r>
              <a:rPr lang="en-US" dirty="0"/>
              <a:t>We are presenting our Final Year Project Proposal titled </a:t>
            </a:r>
            <a:r>
              <a:rPr lang="en-US" i="1" dirty="0"/>
              <a:t>“Intelligent AI-Powered HR Recruitment Assistant.”</a:t>
            </a:r>
            <a:br>
              <a:rPr lang="en-US" dirty="0"/>
            </a:br>
            <a:r>
              <a:rPr lang="en-US" dirty="0"/>
              <a:t>I am </a:t>
            </a:r>
            <a:r>
              <a:rPr lang="en-US" b="1" dirty="0"/>
              <a:t>Zunaira Akbar</a:t>
            </a:r>
            <a:r>
              <a:rPr lang="en-US" dirty="0"/>
              <a:t>, and my teammate is </a:t>
            </a:r>
            <a:r>
              <a:rPr lang="en-US" b="1" dirty="0"/>
              <a:t>Umair Ahmad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Our supervisor is </a:t>
            </a:r>
            <a:r>
              <a:rPr lang="en-US" b="1" dirty="0"/>
              <a:t>Sir Abdul Rafay</a:t>
            </a:r>
            <a:r>
              <a:rPr lang="en-US" dirty="0"/>
              <a:t>, with </a:t>
            </a:r>
            <a:r>
              <a:rPr lang="en-US" b="1" dirty="0"/>
              <a:t>Miss Asiya Batool</a:t>
            </a:r>
            <a:r>
              <a:rPr lang="en-US" dirty="0"/>
              <a:t> as our co-supervisor, and our industrial partner is </a:t>
            </a:r>
            <a:r>
              <a:rPr lang="en-US" b="1" dirty="0" err="1"/>
              <a:t>Zapta</a:t>
            </a:r>
            <a:r>
              <a:rPr lang="en-US" b="1" dirty="0"/>
              <a:t> Technologies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41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software, we’ll use </a:t>
            </a:r>
            <a:r>
              <a:rPr lang="en-US" b="1" dirty="0"/>
              <a:t>Python</a:t>
            </a:r>
            <a:r>
              <a:rPr lang="en-US" dirty="0"/>
              <a:t> as the main language, </a:t>
            </a:r>
            <a:r>
              <a:rPr lang="en-US" b="1" dirty="0"/>
              <a:t>Hugging Face Transformers</a:t>
            </a:r>
            <a:r>
              <a:rPr lang="en-US" dirty="0"/>
              <a:t> for NLP, and </a:t>
            </a:r>
            <a:r>
              <a:rPr lang="en-US" b="1" dirty="0"/>
              <a:t>OpenCV/</a:t>
            </a:r>
            <a:r>
              <a:rPr lang="en-US" b="1" dirty="0" err="1"/>
              <a:t>MediaPipe</a:t>
            </a:r>
            <a:r>
              <a:rPr lang="en-US" dirty="0"/>
              <a:t> for video analysis.</a:t>
            </a:r>
            <a:br>
              <a:rPr lang="en-US" dirty="0"/>
            </a:br>
            <a:r>
              <a:rPr lang="en-US" dirty="0"/>
              <a:t>The frontend will be in </a:t>
            </a:r>
            <a:r>
              <a:rPr lang="en-US" b="1" dirty="0"/>
              <a:t>React</a:t>
            </a:r>
            <a:r>
              <a:rPr lang="en-US" dirty="0"/>
              <a:t>, backend in </a:t>
            </a:r>
            <a:r>
              <a:rPr lang="en-US" b="1" dirty="0"/>
              <a:t>Flask or Django</a:t>
            </a:r>
            <a:r>
              <a:rPr lang="en-US" dirty="0"/>
              <a:t>, and for deployment, we may use </a:t>
            </a:r>
            <a:r>
              <a:rPr lang="en-US" b="1" dirty="0"/>
              <a:t>cloud platforms</a:t>
            </a:r>
            <a:r>
              <a:rPr lang="en-US" dirty="0"/>
              <a:t> like AWS.</a:t>
            </a:r>
            <a:br>
              <a:rPr lang="en-US" dirty="0"/>
            </a:br>
            <a:r>
              <a:rPr lang="en-US" dirty="0"/>
              <a:t>All tools are </a:t>
            </a:r>
            <a:r>
              <a:rPr lang="en-US" b="1" dirty="0"/>
              <a:t>open-source</a:t>
            </a:r>
            <a:r>
              <a:rPr lang="en-US" dirty="0"/>
              <a:t>, cost-effective, and widely used in recruitment AI systems.</a:t>
            </a:r>
            <a:br>
              <a:rPr lang="en-US" dirty="0"/>
            </a:br>
            <a:r>
              <a:rPr lang="en-US" dirty="0"/>
              <a:t>Our hardware setup includes a </a:t>
            </a:r>
            <a:r>
              <a:rPr lang="en-US" b="1" dirty="0"/>
              <a:t>Core i7 laptop with 16GB RAM</a:t>
            </a:r>
            <a:r>
              <a:rPr lang="en-US" dirty="0"/>
              <a:t>, suitable for development and testing.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74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project will be completed in six months — from </a:t>
            </a:r>
            <a:r>
              <a:rPr lang="en-US" b="1" dirty="0"/>
              <a:t>October 2025 to June 2026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First, we’ll do research and literature review, then develop the CV analyzer, followed by the interview and gamified modules, and finally the dashboard and testing phase.</a:t>
            </a:r>
            <a:br>
              <a:rPr lang="en-US" dirty="0"/>
            </a:br>
            <a:r>
              <a:rPr lang="en-US" b="1" dirty="0"/>
              <a:t>Umair</a:t>
            </a:r>
            <a:r>
              <a:rPr lang="en-US" dirty="0"/>
              <a:t> will mainly handle backend and AI parts, while </a:t>
            </a:r>
            <a:r>
              <a:rPr lang="en-US" b="1" dirty="0"/>
              <a:t>I’ll</a:t>
            </a:r>
            <a:r>
              <a:rPr lang="en-US" dirty="0"/>
              <a:t> focus on frontend and integration.</a:t>
            </a:r>
            <a:br>
              <a:rPr lang="en-US" dirty="0"/>
            </a:br>
            <a:r>
              <a:rPr lang="en-US" dirty="0"/>
              <a:t>We’ll collaborate closely on testing and documentation.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all from our side.</a:t>
            </a:r>
            <a:br>
              <a:rPr lang="en-US" dirty="0"/>
            </a:br>
            <a:r>
              <a:rPr lang="en-US" dirty="0"/>
              <a:t>Thank you for listening patiently.</a:t>
            </a:r>
            <a:br>
              <a:rPr lang="en-US" dirty="0"/>
            </a:br>
            <a:r>
              <a:rPr lang="en-US" dirty="0"/>
              <a:t>We’ll now be happy to answer any questions.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7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the outline of our presentation.</a:t>
            </a:r>
            <a:br>
              <a:rPr lang="en-US" dirty="0"/>
            </a:br>
            <a:r>
              <a:rPr lang="en-US" dirty="0"/>
              <a:t>We’ll start with an introduction, followed by literature review and existing systems.</a:t>
            </a:r>
            <a:br>
              <a:rPr lang="en-US" dirty="0"/>
            </a:br>
            <a:r>
              <a:rPr lang="en-US" dirty="0"/>
              <a:t>Then we’ll discuss our problem statement, objectives, and proposed design and methodology.</a:t>
            </a:r>
            <a:br>
              <a:rPr lang="en-US" dirty="0"/>
            </a:br>
            <a:r>
              <a:rPr lang="en-US" dirty="0"/>
              <a:t>After that, we’ll explain the tools we’ll use, our semester-wise work plan, and end with Q&amp;A.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2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idea behind our project is to </a:t>
            </a:r>
            <a:r>
              <a:rPr lang="en-US" b="1" dirty="0"/>
              <a:t>revolutionize the recruitment process using Artificial Intelligence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Today, HR teams handle </a:t>
            </a:r>
            <a:r>
              <a:rPr lang="en-US" b="1" dirty="0"/>
              <a:t>thousands of CVs manually</a:t>
            </a:r>
            <a:r>
              <a:rPr lang="en-US" dirty="0"/>
              <a:t>, which is slow, tiring, and prone to bias.</a:t>
            </a:r>
            <a:br>
              <a:rPr lang="en-US" dirty="0"/>
            </a:br>
            <a:r>
              <a:rPr lang="en-US" dirty="0"/>
              <a:t>Our system aims to </a:t>
            </a:r>
            <a:r>
              <a:rPr lang="en-US" b="1" dirty="0"/>
              <a:t>automate the entire recruitment pipeline</a:t>
            </a:r>
            <a:r>
              <a:rPr lang="en-US" dirty="0"/>
              <a:t> — from CV screening to interviews and assessments — using AI tools.</a:t>
            </a:r>
            <a:br>
              <a:rPr lang="en-US" dirty="0"/>
            </a:br>
            <a:r>
              <a:rPr lang="en-US" dirty="0"/>
              <a:t>This will help HR teams make </a:t>
            </a:r>
            <a:r>
              <a:rPr lang="en-US" b="1" dirty="0"/>
              <a:t>faster, fairer, and more accurate hiring decisions</a:t>
            </a:r>
            <a:r>
              <a:rPr lang="en-US" dirty="0"/>
              <a:t>, saving </a:t>
            </a:r>
            <a:r>
              <a:rPr lang="en-US" b="1" dirty="0"/>
              <a:t>up to 50–70%</a:t>
            </a:r>
            <a:r>
              <a:rPr lang="en-US" dirty="0"/>
              <a:t> of their time.</a:t>
            </a:r>
            <a:br>
              <a:rPr lang="en-US" dirty="0"/>
            </a:br>
            <a:r>
              <a:rPr lang="en-US" dirty="0"/>
              <a:t>In short, our project focuses on </a:t>
            </a:r>
            <a:r>
              <a:rPr lang="en-US" b="1" dirty="0"/>
              <a:t>smart, data-driven hiring</a:t>
            </a:r>
            <a:r>
              <a:rPr lang="en-US" dirty="0"/>
              <a:t> instead of traditional manual screening.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71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main problem is that organizations spend too much time on manual CV review, which leads to delays and missed talent.</a:t>
            </a:r>
            <a:br>
              <a:rPr lang="en-US" dirty="0"/>
            </a:br>
            <a:r>
              <a:rPr lang="en-US" dirty="0"/>
              <a:t>HR staff also face bias and inconsistency during screening and interviews.</a:t>
            </a:r>
            <a:br>
              <a:rPr lang="en-US" dirty="0"/>
            </a:br>
            <a:r>
              <a:rPr lang="en-US" dirty="0"/>
              <a:t>Automatically screen and match CVs with job descriptions using NLP.</a:t>
            </a:r>
          </a:p>
          <a:p>
            <a:r>
              <a:rPr lang="en-US" dirty="0"/>
              <a:t>Use AI video/audio analysis to assess communication and personality.</a:t>
            </a:r>
          </a:p>
          <a:p>
            <a:r>
              <a:rPr lang="en-US" dirty="0"/>
              <a:t>Add gamified quizzes to evaluate problem-solving skills.</a:t>
            </a:r>
          </a:p>
          <a:p>
            <a:r>
              <a:rPr lang="en-US" dirty="0"/>
              <a:t>Build a dashboard that gives HR smart, explainable insights.</a:t>
            </a:r>
          </a:p>
          <a:p>
            <a:r>
              <a:rPr lang="en-US" dirty="0"/>
              <a:t>Finally, reduce the recruitment effort by at least </a:t>
            </a:r>
            <a:r>
              <a:rPr lang="en-US" b="1" dirty="0"/>
              <a:t>20%</a:t>
            </a:r>
            <a:r>
              <a:rPr lang="en-US" dirty="0"/>
              <a:t> while improving hire quality.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94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background study showed that </a:t>
            </a:r>
            <a:r>
              <a:rPr lang="en-US" b="1" dirty="0"/>
              <a:t>AI is already transforming recruitment</a:t>
            </a:r>
            <a:r>
              <a:rPr lang="en-US" dirty="0"/>
              <a:t> in global companies.</a:t>
            </a:r>
            <a:br>
              <a:rPr lang="en-US" dirty="0"/>
            </a:br>
            <a:r>
              <a:rPr lang="en-US" dirty="0"/>
              <a:t>Research papers highlight how NLP is used for </a:t>
            </a:r>
            <a:r>
              <a:rPr lang="en-US" b="1" dirty="0"/>
              <a:t>CV parsing</a:t>
            </a:r>
            <a:r>
              <a:rPr lang="en-US" dirty="0"/>
              <a:t>, and machine learning is used to </a:t>
            </a:r>
            <a:r>
              <a:rPr lang="en-US" b="1" dirty="0"/>
              <a:t>score interviews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Modern systems now combine multiple modes — </a:t>
            </a:r>
            <a:r>
              <a:rPr lang="en-US" b="1" dirty="0"/>
              <a:t>text, video, and game-based assessments</a:t>
            </a:r>
            <a:r>
              <a:rPr lang="en-US" dirty="0"/>
              <a:t> — for a more complete candidate evaluation.</a:t>
            </a:r>
          </a:p>
          <a:p>
            <a:r>
              <a:rPr lang="en-US" dirty="0"/>
              <a:t>However, most current systems are either too costly or lack local adaptability. That’s where our project comes in — a </a:t>
            </a:r>
            <a:r>
              <a:rPr lang="en-US" b="1" dirty="0"/>
              <a:t>cost-effective and customizable AI solution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8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how our system will work at a high level.</a:t>
            </a:r>
            <a:br>
              <a:rPr lang="en-US" dirty="0"/>
            </a:br>
            <a:r>
              <a:rPr lang="en-US" dirty="0"/>
              <a:t>The HRMS database provides CVs → then NLP preprocessing extracts skills and experience → semantic matching ranks candidates → shortlisted candidates move to the </a:t>
            </a:r>
            <a:r>
              <a:rPr lang="en-US" b="1" dirty="0"/>
              <a:t>AI-based interview</a:t>
            </a:r>
            <a:r>
              <a:rPr lang="en-US" dirty="0"/>
              <a:t> stage → successful ones take </a:t>
            </a:r>
            <a:r>
              <a:rPr lang="en-US" b="1" dirty="0"/>
              <a:t>gamified assessments</a:t>
            </a:r>
            <a:r>
              <a:rPr lang="en-US" dirty="0"/>
              <a:t>, and finally → HR views everything on the </a:t>
            </a:r>
            <a:r>
              <a:rPr lang="en-US" b="1" dirty="0"/>
              <a:t>dashboard</a:t>
            </a:r>
            <a:r>
              <a:rPr lang="en-US" dirty="0"/>
              <a:t>.</a:t>
            </a:r>
          </a:p>
          <a:p>
            <a:r>
              <a:rPr lang="en-US" dirty="0"/>
              <a:t>This step-by-step process ensures only the most suitable candidates reach the final stages, saving time and effort.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63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system has four main components:</a:t>
            </a:r>
          </a:p>
          <a:p>
            <a:r>
              <a:rPr lang="en-US" b="1" dirty="0"/>
              <a:t>CV Analyzer:</a:t>
            </a:r>
            <a:r>
              <a:rPr lang="en-US" dirty="0"/>
              <a:t> It reads each CV, extracts key skills, and calculates a match score with the job description using a similarity formula.</a:t>
            </a:r>
          </a:p>
          <a:p>
            <a:r>
              <a:rPr lang="en-US" b="1" dirty="0"/>
              <a:t>Interview Module:</a:t>
            </a:r>
            <a:r>
              <a:rPr lang="en-US" dirty="0"/>
              <a:t> It uses </a:t>
            </a:r>
            <a:r>
              <a:rPr lang="en-US" b="1" dirty="0"/>
              <a:t>OpenCV</a:t>
            </a:r>
            <a:r>
              <a:rPr lang="en-US" dirty="0"/>
              <a:t> and </a:t>
            </a:r>
            <a:r>
              <a:rPr lang="en-US" b="1" dirty="0"/>
              <a:t>Hugging Face</a:t>
            </a:r>
            <a:r>
              <a:rPr lang="en-US" dirty="0"/>
              <a:t> to analyze video interviews — checking both speech and body language.</a:t>
            </a:r>
          </a:p>
          <a:p>
            <a:r>
              <a:rPr lang="en-US" b="1" dirty="0"/>
              <a:t>Assessment Integration:</a:t>
            </a:r>
            <a:r>
              <a:rPr lang="en-US" dirty="0"/>
              <a:t> Connects to platforms like </a:t>
            </a:r>
            <a:r>
              <a:rPr lang="en-US" b="1" dirty="0" err="1"/>
              <a:t>Pymetrics</a:t>
            </a:r>
            <a:r>
              <a:rPr lang="en-US" dirty="0"/>
              <a:t> to test problem-solving through games.</a:t>
            </a:r>
          </a:p>
          <a:p>
            <a:r>
              <a:rPr lang="en-US" b="1" dirty="0"/>
              <a:t>Dashboard:</a:t>
            </a:r>
            <a:r>
              <a:rPr lang="en-US" dirty="0"/>
              <a:t> Built in </a:t>
            </a:r>
            <a:r>
              <a:rPr lang="en-US" b="1" dirty="0"/>
              <a:t>React</a:t>
            </a:r>
            <a:r>
              <a:rPr lang="en-US" dirty="0"/>
              <a:t>, giving HR a simple, visual way to compare and filter candidates by their performance scores.</a:t>
            </a:r>
          </a:p>
          <a:p>
            <a:r>
              <a:rPr lang="en-US" dirty="0"/>
              <a:t>The focus is on simplicity, automation, and real-time analysis.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55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Functionally, our system will automatically trigger analysis when a new job is posted, and generate explainable reports — for example, </a:t>
            </a:r>
            <a:r>
              <a:rPr lang="en-US" i="1" dirty="0"/>
              <a:t>“This candidate matched because of 5+ years of Python experience.”</a:t>
            </a:r>
            <a:br>
              <a:rPr lang="en-US" dirty="0"/>
            </a:br>
            <a:r>
              <a:rPr lang="en-US" dirty="0"/>
              <a:t>Non-functionally, it will handle </a:t>
            </a:r>
            <a:r>
              <a:rPr lang="en-US" b="1" dirty="0"/>
              <a:t>10,000 CVs per day</a:t>
            </a:r>
            <a:r>
              <a:rPr lang="en-US" dirty="0"/>
              <a:t>, maintain </a:t>
            </a:r>
            <a:r>
              <a:rPr lang="en-US" b="1" dirty="0"/>
              <a:t>data security</a:t>
            </a:r>
            <a:r>
              <a:rPr lang="en-US" dirty="0"/>
              <a:t>, and ensure </a:t>
            </a:r>
            <a:r>
              <a:rPr lang="en-US" b="1" dirty="0"/>
              <a:t>accuracy above 85%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We’ll also conduct </a:t>
            </a:r>
            <a:r>
              <a:rPr lang="en-US" b="1" dirty="0"/>
              <a:t>bias audits</a:t>
            </a:r>
            <a:r>
              <a:rPr lang="en-US" dirty="0"/>
              <a:t> and ensure fairness and transparency in all AI-based decisions.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7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3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1EA4-A2BE-D441-92CE-753026655F19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91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74D3-80E5-C64D-8A26-ED401BD2F839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42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373A-E430-3742-8384-5673EEF1CA2B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32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4637-80F4-F549-8B0C-6224E9F49920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Namal University, Mianwali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79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E94618D-7DC8-584C-8174-F96D4691CC93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88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9708-57B0-0342-989F-5540BCA7C095}" type="datetime1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95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AC1-B86D-9743-8CA1-3710D8ED1E31}" type="datetime1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61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076D-C1BA-D647-BCF6-96C44F48F9F4}" type="datetime1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63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C651-28EE-3440-B784-9815FF099FA1}" type="datetime1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51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3B37-AE97-4846-97A2-3C1B43014991}" type="datetime1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Engineering, HITEC University, Taxila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2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3B9E-9D30-3A47-A187-1C7B9D5CF726}" type="datetime1">
              <a:rPr lang="en-US" smtClean="0"/>
              <a:t>10/8/2025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45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E0B0286-3DD1-3748-AB3E-EB895D98739F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Department of Computer Science &amp; Engineering, HITEC University, Taxila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3E94D9CA-177E-AF41-A87D-6A332E9A2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2520" y="1432223"/>
            <a:ext cx="9966960" cy="3035808"/>
          </a:xfrm>
        </p:spPr>
        <p:txBody>
          <a:bodyPr/>
          <a:lstStyle/>
          <a:p>
            <a:r>
              <a:rPr lang="en-US" sz="5500" b="1" dirty="0"/>
              <a:t>Intelligent AI-Powered HR Recruitment Assistant</a:t>
            </a:r>
            <a:endParaRPr lang="en-US" sz="5500" b="1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225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Zunaira Akbar NUM-BSCS-2022-34</a:t>
            </a:r>
          </a:p>
          <a:p>
            <a:r>
              <a:rPr lang="en-US" dirty="0"/>
              <a:t>Umair Ahmad NUM-BSCS-2022-36</a:t>
            </a:r>
          </a:p>
          <a:p>
            <a:endParaRPr lang="en-US" sz="900" dirty="0"/>
          </a:p>
          <a:p>
            <a:r>
              <a:rPr lang="en-US" b="1" dirty="0"/>
              <a:t>Supervisor: Mr. </a:t>
            </a:r>
            <a:r>
              <a:rPr lang="en-US" dirty="0"/>
              <a:t>Abdul Rafay</a:t>
            </a:r>
          </a:p>
          <a:p>
            <a:r>
              <a:rPr lang="en-US" b="1" dirty="0"/>
              <a:t>Co-Supervisor: Ms. </a:t>
            </a:r>
            <a:r>
              <a:rPr lang="en-US" dirty="0"/>
              <a:t>Asiya Batool</a:t>
            </a:r>
            <a:endParaRPr lang="en-US" b="1" dirty="0"/>
          </a:p>
          <a:p>
            <a:r>
              <a:rPr lang="en-US" b="1" dirty="0"/>
              <a:t>Industrial Partner: </a:t>
            </a:r>
            <a:r>
              <a:rPr lang="en-US" dirty="0" err="1"/>
              <a:t>Zapta</a:t>
            </a:r>
            <a:r>
              <a:rPr lang="en-US" dirty="0"/>
              <a:t> Technologies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08/10/2025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088136" y="6289717"/>
            <a:ext cx="6327648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 err="1"/>
              <a:t>Namal</a:t>
            </a:r>
            <a:r>
              <a:rPr lang="en-US" dirty="0"/>
              <a:t> University, </a:t>
            </a:r>
            <a:r>
              <a:rPr lang="en-US" dirty="0" err="1"/>
              <a:t>Mianwali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67150" y="522328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Final Year Project </a:t>
            </a:r>
            <a:r>
              <a:rPr lang="mr-IN" b="1" dirty="0"/>
              <a:t>–</a:t>
            </a:r>
            <a:r>
              <a:rPr lang="en-US" b="1"/>
              <a:t> Proposal </a:t>
            </a:r>
            <a:r>
              <a:rPr lang="en-US" b="1" dirty="0"/>
              <a:t>Presentation</a:t>
            </a:r>
          </a:p>
        </p:txBody>
      </p:sp>
      <p:pic>
        <p:nvPicPr>
          <p:cNvPr id="5" name="Picture 4" descr="Namal University">
            <a:extLst>
              <a:ext uri="{FF2B5EF4-FFF2-40B4-BE49-F238E27FC236}">
                <a16:creationId xmlns:a16="http://schemas.microsoft.com/office/drawing/2014/main" id="{008743B0-C69A-85A8-A996-BADAB5A462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65" y="11755"/>
            <a:ext cx="1207272" cy="120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556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A8FA1-1F8B-0816-5239-3E65A0957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EAE3-7FE4-B95D-77FF-E9704909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1487"/>
            <a:ext cx="10058400" cy="787808"/>
          </a:xfrm>
        </p:spPr>
        <p:txBody>
          <a:bodyPr>
            <a:normAutofit/>
          </a:bodyPr>
          <a:lstStyle/>
          <a:p>
            <a:r>
              <a:rPr lang="en-US" sz="3000" b="1" dirty="0"/>
              <a:t>Proposed Design Methodology/Architecture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09E06E61-2A10-53EA-2471-22141261B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94360" y="970451"/>
            <a:ext cx="11064239" cy="520174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AA18F-BA0C-283B-3C0E-DCCE24F7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08/10/2025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145842F4-9D91-EB90-7E93-F528A874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 err="1"/>
              <a:t>Namal</a:t>
            </a:r>
            <a:r>
              <a:rPr lang="en-US" dirty="0"/>
              <a:t> University, </a:t>
            </a:r>
            <a:r>
              <a:rPr lang="en-US" dirty="0" err="1"/>
              <a:t>Mianwali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294E0-480C-9CE3-545E-409DA6DC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Namal University">
            <a:extLst>
              <a:ext uri="{FF2B5EF4-FFF2-40B4-BE49-F238E27FC236}">
                <a16:creationId xmlns:a16="http://schemas.microsoft.com/office/drawing/2014/main" id="{952B9A9D-93DD-6CA3-71D0-9190206D5A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65" y="11755"/>
            <a:ext cx="1207272" cy="120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0080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65068"/>
            <a:ext cx="4986529" cy="1108284"/>
          </a:xfrm>
        </p:spPr>
        <p:txBody>
          <a:bodyPr>
            <a:normAutofit/>
          </a:bodyPr>
          <a:lstStyle/>
          <a:p>
            <a:r>
              <a:rPr lang="en-US" sz="3000" b="1" dirty="0"/>
              <a:t>Hardware/Software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834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Tools Selection Rationale</a:t>
            </a:r>
            <a:endParaRPr lang="en-US" dirty="0"/>
          </a:p>
          <a:p>
            <a:r>
              <a:rPr lang="en-US" b="1" dirty="0"/>
              <a:t>Software: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3.12 (core lang—versatile for AI/ML).</a:t>
            </a:r>
          </a:p>
          <a:p>
            <a:pPr lvl="1"/>
            <a:r>
              <a:rPr lang="en-US" dirty="0"/>
              <a:t>NLP: Hugging Face Transformers (BERT/Sentence-BERT—pre-trained, efficient for semantic matching; chosen for open-source accessibility and 90%+ accuracy on benchmarks).</a:t>
            </a:r>
          </a:p>
          <a:p>
            <a:pPr lvl="1"/>
            <a:r>
              <a:rPr lang="en-US" dirty="0"/>
              <a:t>CV: OpenCV/</a:t>
            </a:r>
            <a:r>
              <a:rPr lang="en-US" dirty="0" err="1"/>
              <a:t>MediaPipe</a:t>
            </a:r>
            <a:r>
              <a:rPr lang="en-US" dirty="0"/>
              <a:t> (video analysis—lightweight, real-time facial/speech processing).</a:t>
            </a:r>
          </a:p>
          <a:p>
            <a:pPr lvl="1"/>
            <a:r>
              <a:rPr lang="en-US" dirty="0"/>
              <a:t>Frontend: React.js (dashboard—user-friendly, responsive).</a:t>
            </a:r>
          </a:p>
          <a:p>
            <a:pPr lvl="1"/>
            <a:r>
              <a:rPr lang="en-US" dirty="0"/>
              <a:t>Backend: Flask/Django (API integration—scalable with HRMS).</a:t>
            </a:r>
          </a:p>
          <a:p>
            <a:r>
              <a:rPr lang="en-US" b="1" dirty="0"/>
              <a:t>Hardware:</a:t>
            </a:r>
            <a:r>
              <a:rPr lang="en-US" dirty="0"/>
              <a:t> Standard laptop (Intel i7, 16GB RAM, GPU optional for training—cost-effective for prototype; cloud (AWS/GCP) for scaling).</a:t>
            </a:r>
          </a:p>
          <a:p>
            <a:pPr marL="0" indent="0">
              <a:buNone/>
            </a:pPr>
            <a:r>
              <a:rPr lang="en-US" b="1" dirty="0"/>
              <a:t>Why These?</a:t>
            </a:r>
            <a:r>
              <a:rPr lang="en-US" dirty="0"/>
              <a:t> Open-source to minimize costs; proven in lit for recruitment AI (e.g., BERT in 70% of tools).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08/10/2025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EC97B6A-EF8F-88F6-1941-0A9E5A3F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 err="1"/>
              <a:t>Namal</a:t>
            </a:r>
            <a:r>
              <a:rPr lang="en-US" dirty="0"/>
              <a:t> University, </a:t>
            </a:r>
            <a:r>
              <a:rPr lang="en-US" dirty="0" err="1"/>
              <a:t>Mianwali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Namal University">
            <a:extLst>
              <a:ext uri="{FF2B5EF4-FFF2-40B4-BE49-F238E27FC236}">
                <a16:creationId xmlns:a16="http://schemas.microsoft.com/office/drawing/2014/main" id="{F1D6C988-5A60-5C81-7676-79F37D7779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65" y="11755"/>
            <a:ext cx="1207272" cy="120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865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136" y="1572768"/>
            <a:ext cx="10058400" cy="734395"/>
          </a:xfrm>
        </p:spPr>
        <p:txBody>
          <a:bodyPr>
            <a:normAutofit/>
          </a:bodyPr>
          <a:lstStyle/>
          <a:p>
            <a:r>
              <a:rPr lang="en-US" sz="3000" b="1" dirty="0"/>
              <a:t>Proposed Work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414016"/>
            <a:ext cx="10058400" cy="20299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Semester-Wise Breakdown</a:t>
            </a:r>
            <a:r>
              <a:rPr lang="en-US" dirty="0"/>
              <a:t> (Session 2022-2026; Focus on FYP Phases)</a:t>
            </a:r>
          </a:p>
          <a:p>
            <a:r>
              <a:rPr lang="en-US" b="1" dirty="0"/>
              <a:t>Modules/Tasks:</a:t>
            </a:r>
            <a:r>
              <a:rPr lang="en-US" dirty="0"/>
              <a:t> Research &amp; Lit Review; CV Analyzer Dev; Interview Module; Gamified Integration; Dashboard &amp; Testing; Documentation.</a:t>
            </a:r>
          </a:p>
          <a:p>
            <a:r>
              <a:rPr lang="en-US" b="1" dirty="0"/>
              <a:t>Timeline:</a:t>
            </a:r>
            <a:r>
              <a:rPr lang="en-US" dirty="0"/>
              <a:t> 6 months total (Oct 2025 - June 2026).</a:t>
            </a:r>
          </a:p>
          <a:p>
            <a:r>
              <a:rPr lang="en-US" b="1" dirty="0"/>
              <a:t>Team Workload:</a:t>
            </a:r>
            <a:r>
              <a:rPr lang="en-US" dirty="0"/>
              <a:t> Umair Ahmad (backend/AI), </a:t>
            </a:r>
          </a:p>
          <a:p>
            <a:pPr marL="0" indent="0">
              <a:buNone/>
            </a:pPr>
            <a:r>
              <a:rPr lang="en-US" dirty="0"/>
              <a:t>                             Zunaira Akbar (frontend/integration).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08/10/2025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C99946C1-833D-FF52-52DD-359D207E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 err="1"/>
              <a:t>Namal</a:t>
            </a:r>
            <a:r>
              <a:rPr lang="en-US" dirty="0"/>
              <a:t> University, </a:t>
            </a:r>
            <a:r>
              <a:rPr lang="en-US" dirty="0" err="1"/>
              <a:t>Mianwali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Namal University">
            <a:extLst>
              <a:ext uri="{FF2B5EF4-FFF2-40B4-BE49-F238E27FC236}">
                <a16:creationId xmlns:a16="http://schemas.microsoft.com/office/drawing/2014/main" id="{D8CF5B99-C4D7-0D71-F622-FFCB58AEE8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65" y="11755"/>
            <a:ext cx="1207272" cy="120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1235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2B205-0EFC-C573-5E76-E0E4E623D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7D75-A097-B8D0-4244-73829E86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Work Plan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5B727-9A15-152E-4773-2D030997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08/10/2025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E8DB23F-38E5-FF33-5F8D-0E2491A9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 err="1"/>
              <a:t>Namal</a:t>
            </a:r>
            <a:r>
              <a:rPr lang="en-US" dirty="0"/>
              <a:t> University, </a:t>
            </a:r>
            <a:r>
              <a:rPr lang="en-US" dirty="0" err="1"/>
              <a:t>Mianwali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8638A-E536-F13C-2946-1C00E2D7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Namal University">
            <a:extLst>
              <a:ext uri="{FF2B5EF4-FFF2-40B4-BE49-F238E27FC236}">
                <a16:creationId xmlns:a16="http://schemas.microsoft.com/office/drawing/2014/main" id="{729CE318-0D8C-F967-7713-A2343B8BD2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65" y="11755"/>
            <a:ext cx="1207272" cy="1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 descr="A black and white crossword puzzle&#10;&#10;AI-generated content may be incorrect.">
            <a:extLst>
              <a:ext uri="{FF2B5EF4-FFF2-40B4-BE49-F238E27FC236}">
                <a16:creationId xmlns:a16="http://schemas.microsoft.com/office/drawing/2014/main" id="{F98DDF06-75ED-0DA9-D6A4-D99F64F32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23801" b="23306"/>
          <a:stretch>
            <a:fillRect/>
          </a:stretch>
        </p:blipFill>
        <p:spPr>
          <a:xfrm>
            <a:off x="75529" y="1894244"/>
            <a:ext cx="12040942" cy="3582429"/>
          </a:xfrm>
        </p:spPr>
      </p:pic>
    </p:spTree>
    <p:extLst>
      <p:ext uri="{BB962C8B-B14F-4D97-AF65-F5344CB8AC3E}">
        <p14:creationId xmlns:p14="http://schemas.microsoft.com/office/powerpoint/2010/main" val="3546900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08/10/2025</a:t>
            </a: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8381C38D-F509-D180-A71D-F70F6CAC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 err="1"/>
              <a:t>Namal</a:t>
            </a:r>
            <a:r>
              <a:rPr lang="en-US" dirty="0"/>
              <a:t> University, </a:t>
            </a:r>
            <a:r>
              <a:rPr lang="en-US" dirty="0" err="1"/>
              <a:t>Mianwali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44755" y="2605507"/>
            <a:ext cx="30476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latin typeface="+mj-lt"/>
              </a:rPr>
              <a:t>Thank You</a:t>
            </a:r>
          </a:p>
        </p:txBody>
      </p:sp>
      <p:pic>
        <p:nvPicPr>
          <p:cNvPr id="6" name="Picture 5" descr="Namal University">
            <a:extLst>
              <a:ext uri="{FF2B5EF4-FFF2-40B4-BE49-F238E27FC236}">
                <a16:creationId xmlns:a16="http://schemas.microsoft.com/office/drawing/2014/main" id="{CE2D4157-92D2-C494-6F10-AB37CAC532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65" y="11755"/>
            <a:ext cx="1207272" cy="120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307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75059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Outline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4FE2226-3510-6B97-9484-879FD2C03A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05615"/>
            <a:ext cx="729462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Introduction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Literature Review / Background / Related Existing Products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Problem Statement and Objectives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Proposed Design Methodology / Architecture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Hardware / Software Tools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Proposed Work Plan (Gantt Chart)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Thank You / Q&amp;A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08/10/2025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3ECDCC5B-EF96-9D82-00B3-1408C792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 err="1"/>
              <a:t>Namal</a:t>
            </a:r>
            <a:r>
              <a:rPr lang="en-US" dirty="0"/>
              <a:t> University, </a:t>
            </a:r>
            <a:r>
              <a:rPr lang="en-US" dirty="0" err="1"/>
              <a:t>Mianwali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Namal University">
            <a:extLst>
              <a:ext uri="{FF2B5EF4-FFF2-40B4-BE49-F238E27FC236}">
                <a16:creationId xmlns:a16="http://schemas.microsoft.com/office/drawing/2014/main" id="{D5D8E424-27F7-79E7-E08F-5AA966F9DD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65" y="11755"/>
            <a:ext cx="1207272" cy="120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248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9961"/>
            <a:ext cx="10058400" cy="1609344"/>
          </a:xfrm>
        </p:spPr>
        <p:txBody>
          <a:bodyPr>
            <a:normAutofit/>
          </a:bodyPr>
          <a:lstStyle/>
          <a:p>
            <a:r>
              <a:rPr lang="en-US" sz="30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0239"/>
            <a:ext cx="10515600" cy="315752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Revolutionizing Recruitment with AI</a:t>
            </a:r>
            <a:endParaRPr lang="en-US" dirty="0"/>
          </a:p>
          <a:p>
            <a:r>
              <a:rPr lang="en-US" b="1" dirty="0"/>
              <a:t>The Challenge:</a:t>
            </a:r>
            <a:r>
              <a:rPr lang="en-US" dirty="0"/>
              <a:t> Modern HR teams handle thousands of CVs daily via HRMS, leading to manual screening that's time-consuming and error-prone.</a:t>
            </a:r>
          </a:p>
          <a:p>
            <a:r>
              <a:rPr lang="en-US" b="1" dirty="0"/>
              <a:t>AI's Role:</a:t>
            </a:r>
            <a:r>
              <a:rPr lang="en-US" dirty="0"/>
              <a:t> Automates CV matching, interview analysis, and skills assessment to enable data-driven hiring and strategic focus for HR.</a:t>
            </a:r>
          </a:p>
          <a:p>
            <a:r>
              <a:rPr lang="en-US" b="1" dirty="0"/>
              <a:t>Project Focus:</a:t>
            </a:r>
            <a:r>
              <a:rPr lang="en-US" dirty="0"/>
              <a:t> Develop a comprehensive system integrating CV analysis, AI video interviews, and gamified assessments for end-to-end talent acquisition.</a:t>
            </a:r>
          </a:p>
          <a:p>
            <a:r>
              <a:rPr lang="en-US" b="1" dirty="0"/>
              <a:t>Expected Impact:</a:t>
            </a:r>
            <a:r>
              <a:rPr lang="en-US" dirty="0"/>
              <a:t> Reduce hiring time by 50-70%, improve match accuracy, and enhance objectivity in evaluations.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08/10/2025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B05C6D08-073E-F63C-D28C-D7DF5EADD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 err="1"/>
              <a:t>Namal</a:t>
            </a:r>
            <a:r>
              <a:rPr lang="en-US" dirty="0"/>
              <a:t> University, </a:t>
            </a:r>
            <a:r>
              <a:rPr lang="en-US" dirty="0" err="1"/>
              <a:t>Mianwali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Namal University">
            <a:extLst>
              <a:ext uri="{FF2B5EF4-FFF2-40B4-BE49-F238E27FC236}">
                <a16:creationId xmlns:a16="http://schemas.microsoft.com/office/drawing/2014/main" id="{5D39F3DD-87C6-ECD0-8F01-78FE81D798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65" y="11755"/>
            <a:ext cx="1207272" cy="120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398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9496"/>
            <a:ext cx="10058400" cy="1609344"/>
          </a:xfrm>
        </p:spPr>
        <p:txBody>
          <a:bodyPr>
            <a:normAutofit/>
          </a:bodyPr>
          <a:lstStyle/>
          <a:p>
            <a:r>
              <a:rPr lang="en-US" sz="3000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6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Organizations face inefficiencies in recruitment: Overwhelming CV volumes in HRMS lead to overlooked talent, biased manual screening, and prolonged hiring cycles—impacting growth and costs. </a:t>
            </a:r>
          </a:p>
          <a:p>
            <a:pPr marL="0" indent="0">
              <a:buNone/>
            </a:pPr>
            <a:r>
              <a:rPr lang="en-US" b="1" dirty="0"/>
              <a:t>Objectives:</a:t>
            </a:r>
            <a:endParaRPr lang="en-US" dirty="0"/>
          </a:p>
          <a:p>
            <a:r>
              <a:rPr lang="en-US" dirty="0"/>
              <a:t>Automate CV screening and semantic matching against job descriptions using NLP.</a:t>
            </a:r>
          </a:p>
          <a:p>
            <a:r>
              <a:rPr lang="en-US" dirty="0"/>
              <a:t>Implement AI-driven audio/video analysis for communication and personality insights.</a:t>
            </a:r>
          </a:p>
          <a:p>
            <a:r>
              <a:rPr lang="en-US" dirty="0"/>
              <a:t>Integrate gamified quizzes to evaluate problem-solving skills objectively.</a:t>
            </a:r>
          </a:p>
          <a:p>
            <a:r>
              <a:rPr lang="en-US" dirty="0"/>
              <a:t>Provide a dashboard for HR with intelligent insights, filters, and explainable AI decisions.</a:t>
            </a:r>
          </a:p>
          <a:p>
            <a:r>
              <a:rPr lang="en-US" dirty="0"/>
              <a:t>Achieve 20%+ reduction in recruitment effort while boosting hire quality.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08/10/2025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758A22F-0A47-8A7F-BD1B-4A2F051F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 err="1"/>
              <a:t>Namal</a:t>
            </a:r>
            <a:r>
              <a:rPr lang="en-US" dirty="0"/>
              <a:t> University, </a:t>
            </a:r>
            <a:r>
              <a:rPr lang="en-US" dirty="0" err="1"/>
              <a:t>Mianwali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Namal University">
            <a:extLst>
              <a:ext uri="{FF2B5EF4-FFF2-40B4-BE49-F238E27FC236}">
                <a16:creationId xmlns:a16="http://schemas.microsoft.com/office/drawing/2014/main" id="{CFF03FCA-D191-EA2C-243B-E78EF92E45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65" y="11755"/>
            <a:ext cx="1207272" cy="120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993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700954"/>
            <a:ext cx="10058400" cy="1609344"/>
          </a:xfrm>
        </p:spPr>
        <p:txBody>
          <a:bodyPr>
            <a:noAutofit/>
          </a:bodyPr>
          <a:lstStyle/>
          <a:p>
            <a:r>
              <a:rPr lang="en-US" sz="3000" b="1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56816"/>
            <a:ext cx="10058400" cy="1975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Background: AI in Recruitment</a:t>
            </a:r>
            <a:endParaRPr lang="en-US" dirty="0"/>
          </a:p>
          <a:p>
            <a:r>
              <a:rPr lang="en-US" dirty="0"/>
              <a:t>AI transforms HR by automating screening, reducing bias, and enabling predictive hiring. Systematic reviews highlight NLP for CV parsing and ML for interview scoring.</a:t>
            </a:r>
          </a:p>
          <a:p>
            <a:r>
              <a:rPr lang="en-US" dirty="0"/>
              <a:t>Key Trends: Shift to multi-modal assessments (text, video, games) for holistic evaluation.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08/10/2025</a:t>
            </a:r>
            <a:endParaRPr lang="en-PK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8A84164-CAA3-2B7C-17C5-124EF1E9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 err="1"/>
              <a:t>Namal</a:t>
            </a:r>
            <a:r>
              <a:rPr lang="en-US" dirty="0"/>
              <a:t> University, </a:t>
            </a:r>
            <a:r>
              <a:rPr lang="en-US" dirty="0" err="1"/>
              <a:t>Mianwali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Namal University">
            <a:extLst>
              <a:ext uri="{FF2B5EF4-FFF2-40B4-BE49-F238E27FC236}">
                <a16:creationId xmlns:a16="http://schemas.microsoft.com/office/drawing/2014/main" id="{5383ED9A-6519-931B-DBFB-B02553974C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65" y="11755"/>
            <a:ext cx="1207272" cy="120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3580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E268A-85F5-E130-0398-4ADF432AA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68ED-CE9F-2ABA-19C8-F2159238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47" y="-314332"/>
            <a:ext cx="10058400" cy="1609344"/>
          </a:xfrm>
        </p:spPr>
        <p:txBody>
          <a:bodyPr>
            <a:normAutofit/>
          </a:bodyPr>
          <a:lstStyle/>
          <a:p>
            <a:r>
              <a:rPr lang="en-US" sz="3000" b="1" dirty="0"/>
              <a:t>Literature Review/Background/Related </a:t>
            </a:r>
            <a:br>
              <a:rPr lang="en-US" sz="3000" b="1" dirty="0"/>
            </a:br>
            <a:r>
              <a:rPr lang="en-US" sz="3000" b="1" dirty="0"/>
              <a:t>Existing Products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5C39D-B824-0942-0C68-56D64E00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08/10/2025</a:t>
            </a:r>
            <a:endParaRPr lang="en-PK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BF241A6-CB21-C2E1-8E54-E6FD7851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4024" y="6455346"/>
            <a:ext cx="6327648" cy="365125"/>
          </a:xfrm>
        </p:spPr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 err="1"/>
              <a:t>Namal</a:t>
            </a:r>
            <a:r>
              <a:rPr lang="en-US" dirty="0"/>
              <a:t> University, </a:t>
            </a:r>
            <a:r>
              <a:rPr lang="en-US" dirty="0" err="1"/>
              <a:t>Mianwali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CA097-F0EE-6669-C0BB-3EEB815F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Namal University">
            <a:extLst>
              <a:ext uri="{FF2B5EF4-FFF2-40B4-BE49-F238E27FC236}">
                <a16:creationId xmlns:a16="http://schemas.microsoft.com/office/drawing/2014/main" id="{6F4945F9-A98F-81A3-32B4-5D43946C71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65" y="11755"/>
            <a:ext cx="1207272" cy="120727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B72F52F-C233-7210-9C2A-69AEFAFAC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793112"/>
              </p:ext>
            </p:extLst>
          </p:nvPr>
        </p:nvGraphicFramePr>
        <p:xfrm>
          <a:off x="305247" y="919085"/>
          <a:ext cx="11581505" cy="523647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33950">
                  <a:extLst>
                    <a:ext uri="{9D8B030D-6E8A-4147-A177-3AD203B41FA5}">
                      <a16:colId xmlns:a16="http://schemas.microsoft.com/office/drawing/2014/main" val="370504332"/>
                    </a:ext>
                  </a:extLst>
                </a:gridCol>
                <a:gridCol w="1203466">
                  <a:extLst>
                    <a:ext uri="{9D8B030D-6E8A-4147-A177-3AD203B41FA5}">
                      <a16:colId xmlns:a16="http://schemas.microsoft.com/office/drawing/2014/main" val="1504744688"/>
                    </a:ext>
                  </a:extLst>
                </a:gridCol>
                <a:gridCol w="1166229">
                  <a:extLst>
                    <a:ext uri="{9D8B030D-6E8A-4147-A177-3AD203B41FA5}">
                      <a16:colId xmlns:a16="http://schemas.microsoft.com/office/drawing/2014/main" val="2702154059"/>
                    </a:ext>
                  </a:extLst>
                </a:gridCol>
                <a:gridCol w="1300506">
                  <a:extLst>
                    <a:ext uri="{9D8B030D-6E8A-4147-A177-3AD203B41FA5}">
                      <a16:colId xmlns:a16="http://schemas.microsoft.com/office/drawing/2014/main" val="3211746593"/>
                    </a:ext>
                  </a:extLst>
                </a:gridCol>
                <a:gridCol w="1174282">
                  <a:extLst>
                    <a:ext uri="{9D8B030D-6E8A-4147-A177-3AD203B41FA5}">
                      <a16:colId xmlns:a16="http://schemas.microsoft.com/office/drawing/2014/main" val="39216859"/>
                    </a:ext>
                  </a:extLst>
                </a:gridCol>
                <a:gridCol w="847023">
                  <a:extLst>
                    <a:ext uri="{9D8B030D-6E8A-4147-A177-3AD203B41FA5}">
                      <a16:colId xmlns:a16="http://schemas.microsoft.com/office/drawing/2014/main" val="2816913125"/>
                    </a:ext>
                  </a:extLst>
                </a:gridCol>
                <a:gridCol w="1260910">
                  <a:extLst>
                    <a:ext uri="{9D8B030D-6E8A-4147-A177-3AD203B41FA5}">
                      <a16:colId xmlns:a16="http://schemas.microsoft.com/office/drawing/2014/main" val="3577085547"/>
                    </a:ext>
                  </a:extLst>
                </a:gridCol>
                <a:gridCol w="3195139">
                  <a:extLst>
                    <a:ext uri="{9D8B030D-6E8A-4147-A177-3AD203B41FA5}">
                      <a16:colId xmlns:a16="http://schemas.microsoft.com/office/drawing/2014/main" val="3548688735"/>
                    </a:ext>
                  </a:extLst>
                </a:gridCol>
              </a:tblGrid>
              <a:tr h="1614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 dirty="0"/>
                        <a:t>Tool/Product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 dirty="0"/>
                        <a:t>Automated CV Screening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/>
                        <a:t>AI Video Interviews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/>
                        <a:t>Gamified Assessments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/>
                        <a:t>HRMS/ATS Integration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/>
                        <a:t>End-to-End Flow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 dirty="0"/>
                        <a:t>Explainable AI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 dirty="0"/>
                        <a:t>Gaps in This Tool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076278"/>
                  </a:ext>
                </a:extLst>
              </a:tr>
              <a:tr h="9024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 dirty="0" err="1"/>
                        <a:t>HireVue</a:t>
                      </a:r>
                      <a:endParaRPr lang="en-US" sz="1500" dirty="0"/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1500" b="1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1500" b="1"/>
                        <a:t>✓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1500" b="1"/>
                        <a:t>✓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1500" b="1"/>
                        <a:t>✓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1500" b="1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1500" b="1" dirty="0"/>
                        <a:t>✓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Focuses on interviews/assessments; no native CV screening; gaps in full pipeline from CV to tests.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438197"/>
                  </a:ext>
                </a:extLst>
              </a:tr>
              <a:tr h="1083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/>
                        <a:t>Pymetrics</a:t>
                      </a:r>
                      <a:endParaRPr lang="en-US" sz="1500"/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1500" b="1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1500" b="1" dirty="0"/>
                        <a:t>✓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1500" b="1" dirty="0"/>
                        <a:t>✓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1500" b="1" dirty="0"/>
                        <a:t>✓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1500" b="1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1500" b="1" dirty="0"/>
                        <a:t>✓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Strong on games but skips CV automation; limited to behavioral traits, not sequential interview gating.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396339"/>
                  </a:ext>
                </a:extLst>
              </a:tr>
              <a:tr h="817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/>
                        <a:t>GenFuse AI</a:t>
                      </a:r>
                      <a:endParaRPr lang="en-US" sz="1500"/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1500" b="1"/>
                        <a:t>✓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1500" b="1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1500" b="1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 dirty="0"/>
                        <a:t>Limited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1500" b="1" dirty="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/>
                        <a:t>Limited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Basic CV workflows; no video or games; lacks deep HRMS ties and multi-stage assessments.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747161"/>
                  </a:ext>
                </a:extLst>
              </a:tr>
              <a:tr h="817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/>
                        <a:t>Our Project</a:t>
                      </a:r>
                      <a:endParaRPr lang="en-US" sz="1500"/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1500" b="1"/>
                        <a:t>✓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1500" b="1" dirty="0"/>
                        <a:t>✓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1500" b="1"/>
                        <a:t>✓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1500" b="1" dirty="0"/>
                        <a:t>✓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1500" b="1"/>
                        <a:t>✓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1500" b="1" dirty="0"/>
                        <a:t>✓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N/A – Comprehensive integration addresses all gaps for efficient, transparent recruitment.</a:t>
                      </a:r>
                    </a:p>
                  </a:txBody>
                  <a:tcPr marL="24259" marR="24259" marT="12130" marB="121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452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218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Proposed Design Methodology/Architecture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752" y="1554480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High-Level Architecture Overview</a:t>
            </a:r>
            <a:endParaRPr lang="en-US" dirty="0"/>
          </a:p>
          <a:p>
            <a:r>
              <a:rPr lang="en-US" b="1" dirty="0"/>
              <a:t>Core Flow:</a:t>
            </a:r>
            <a:r>
              <a:rPr lang="en-US" dirty="0"/>
              <a:t> HRMS CV Database → Preprocessing → Semantic Matching → Shortlisting → Audio/Video Input → Interview Clearance → Gamified Assessments → Insights Dashboard.</a:t>
            </a:r>
          </a:p>
          <a:p>
            <a:r>
              <a:rPr lang="en-US" b="1" dirty="0"/>
              <a:t>Key Components: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CV/Resume Analyzer (NLP: BERT/Sentence Transformers for skills/experience matching).</a:t>
            </a:r>
          </a:p>
          <a:p>
            <a:pPr lvl="1"/>
            <a:r>
              <a:rPr lang="en-US" dirty="0"/>
              <a:t>AI Audio/Video System (Speech-to-text, facial recognition for confidence/emotions).</a:t>
            </a:r>
          </a:p>
          <a:p>
            <a:pPr lvl="1"/>
            <a:r>
              <a:rPr lang="en-US" dirty="0"/>
              <a:t>Gamified Platform (Quizzes/games for analytical skills post-interview).</a:t>
            </a:r>
          </a:p>
          <a:p>
            <a:r>
              <a:rPr lang="en-US" b="1" dirty="0"/>
              <a:t>Innovation:</a:t>
            </a:r>
            <a:r>
              <a:rPr lang="en-US" dirty="0"/>
              <a:t> Sequential gating—only cleared interviews proceed to tests—for efficiency.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08/10/2025</a:t>
            </a:r>
            <a:endParaRPr lang="en-PK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B955B43-531E-A6AC-D1FB-55778031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 err="1"/>
              <a:t>Namal</a:t>
            </a:r>
            <a:r>
              <a:rPr lang="en-US" dirty="0"/>
              <a:t> University, </a:t>
            </a:r>
            <a:r>
              <a:rPr lang="en-US" dirty="0" err="1"/>
              <a:t>Mianwali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Namal University">
            <a:extLst>
              <a:ext uri="{FF2B5EF4-FFF2-40B4-BE49-F238E27FC236}">
                <a16:creationId xmlns:a16="http://schemas.microsoft.com/office/drawing/2014/main" id="{66CDE76A-0B78-DC68-A42A-B8D05BBF1A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65" y="11755"/>
            <a:ext cx="1207272" cy="120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44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B92B6-94F7-E747-58E6-1E523BBD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6357-0A4A-757B-9CD0-6BA8759C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414355"/>
            <a:ext cx="10058400" cy="1609344"/>
          </a:xfrm>
        </p:spPr>
        <p:txBody>
          <a:bodyPr>
            <a:normAutofit/>
          </a:bodyPr>
          <a:lstStyle/>
          <a:p>
            <a:r>
              <a:rPr lang="en-US" sz="3000" b="1" dirty="0"/>
              <a:t>Proposed Design Methodology/Architecture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B2BE-1987-0958-C7DE-41B36795F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21627"/>
            <a:ext cx="10058400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Component-Level Design</a:t>
            </a:r>
            <a:endParaRPr lang="en-US" dirty="0"/>
          </a:p>
          <a:p>
            <a:r>
              <a:rPr lang="en-US" b="1" dirty="0"/>
              <a:t>CV Analyzer:</a:t>
            </a:r>
            <a:r>
              <a:rPr lang="en-US" dirty="0"/>
              <a:t> Read and pull out key info from CVs (like skills and experience) → Calculate how well the CV matches the job using a simple math score → Sort candidates by best matches (e.g., only show those with 70% or higher fit). </a:t>
            </a:r>
            <a:r>
              <a:rPr lang="en-US" i="1" dirty="0"/>
              <a:t>Simple Math Formula:</a:t>
            </a:r>
            <a:r>
              <a:rPr lang="en-US" dirty="0"/>
              <a:t> Similarity = (A dot B) / (length of A times length of B), where A and B are number versions of the CV and job info.</a:t>
            </a:r>
          </a:p>
          <a:p>
            <a:r>
              <a:rPr lang="en-US" b="1" dirty="0"/>
              <a:t>Interview Module:</a:t>
            </a:r>
            <a:r>
              <a:rPr lang="en-US" dirty="0"/>
              <a:t> Use free tools like OpenCV and Hugging Face to check videos live; give scores mostly for how well they speak (80%) and a bit for body language (20%).</a:t>
            </a:r>
          </a:p>
          <a:p>
            <a:r>
              <a:rPr lang="en-US" b="1" dirty="0"/>
              <a:t>Assessment Integration:</a:t>
            </a:r>
            <a:r>
              <a:rPr lang="en-US" dirty="0"/>
              <a:t> Connect to quiz apps like </a:t>
            </a:r>
            <a:r>
              <a:rPr lang="en-US" dirty="0" err="1"/>
              <a:t>Pymetrics</a:t>
            </a:r>
            <a:r>
              <a:rPr lang="en-US" dirty="0"/>
              <a:t> via simple links; use the results to rank candidates at the end.</a:t>
            </a:r>
          </a:p>
          <a:p>
            <a:r>
              <a:rPr lang="en-US" b="1" dirty="0"/>
              <a:t>Dashboard:</a:t>
            </a:r>
            <a:r>
              <a:rPr lang="en-US" dirty="0"/>
              <a:t> Build a easy-to-use screen with React; let HR filter results (e.g., by score) and see charts like bars for quick insights.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C7F63-C69B-F7D2-5136-7B6F2706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08/10/2025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19B221ED-09E1-4046-7569-8697E3B9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 err="1"/>
              <a:t>Namal</a:t>
            </a:r>
            <a:r>
              <a:rPr lang="en-US" dirty="0"/>
              <a:t> University, </a:t>
            </a:r>
            <a:r>
              <a:rPr lang="en-US" dirty="0" err="1"/>
              <a:t>Mianwali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C35ED-CCD1-0B6E-EEDC-3A335338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Namal University">
            <a:extLst>
              <a:ext uri="{FF2B5EF4-FFF2-40B4-BE49-F238E27FC236}">
                <a16:creationId xmlns:a16="http://schemas.microsoft.com/office/drawing/2014/main" id="{B2667987-62F1-0A2B-222C-CB129724E1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65" y="11755"/>
            <a:ext cx="1207272" cy="120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3481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50C20-22A0-F94D-4DA2-2CC88DBEB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0E9C-8D06-7278-99AB-9852196C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51560"/>
            <a:ext cx="10058400" cy="1609344"/>
          </a:xfrm>
        </p:spPr>
        <p:txBody>
          <a:bodyPr>
            <a:normAutofit/>
          </a:bodyPr>
          <a:lstStyle/>
          <a:p>
            <a:r>
              <a:rPr lang="en-US" sz="3000" b="1" dirty="0"/>
              <a:t>Proposed Design Methodology/Architecture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60BE-F200-D1AA-0094-68F0C356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76272"/>
            <a:ext cx="10058400" cy="250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SRS Highlights</a:t>
            </a:r>
            <a:endParaRPr lang="en-US" dirty="0"/>
          </a:p>
          <a:p>
            <a:r>
              <a:rPr lang="en-US" b="1" dirty="0"/>
              <a:t>Functional:</a:t>
            </a:r>
            <a:r>
              <a:rPr lang="en-US" dirty="0"/>
              <a:t> Auto-trigger on new job post; generate reports with explainable AI (e.g., "Matched due to 5+ years Python exp.").</a:t>
            </a:r>
          </a:p>
          <a:p>
            <a:r>
              <a:rPr lang="en-US" b="1" dirty="0"/>
              <a:t>Non-Functional:</a:t>
            </a:r>
            <a:r>
              <a:rPr lang="en-US" dirty="0"/>
              <a:t> Scalable (handle 10k CVs/day), secure (GDPR-compliant), accuracy &gt;85% via validation datasets.</a:t>
            </a:r>
          </a:p>
          <a:p>
            <a:r>
              <a:rPr lang="en-US" b="1" dirty="0"/>
              <a:t>Ethical Considerations:</a:t>
            </a:r>
            <a:r>
              <a:rPr lang="en-US" dirty="0"/>
              <a:t> Bias audits in models; transparent scoring to avoid black-box issues.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9A217-727C-1518-A559-9AD39A30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08/10/2025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73341425-1EEC-BCF4-CABF-2DF1B751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</a:t>
            </a:r>
          </a:p>
          <a:p>
            <a:r>
              <a:rPr lang="en-US" dirty="0" err="1"/>
              <a:t>Namal</a:t>
            </a:r>
            <a:r>
              <a:rPr lang="en-US" dirty="0"/>
              <a:t> University, </a:t>
            </a:r>
            <a:r>
              <a:rPr lang="en-US" dirty="0" err="1"/>
              <a:t>Mianwali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DC41-6EF6-741F-5CBB-364677D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Namal University">
            <a:extLst>
              <a:ext uri="{FF2B5EF4-FFF2-40B4-BE49-F238E27FC236}">
                <a16:creationId xmlns:a16="http://schemas.microsoft.com/office/drawing/2014/main" id="{D60BE008-307C-47C6-C328-84EA30FE26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65" y="11755"/>
            <a:ext cx="1207272" cy="1207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818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546</TotalTime>
  <Words>2014</Words>
  <Application>Microsoft Office PowerPoint</Application>
  <PresentationFormat>Widescreen</PresentationFormat>
  <Paragraphs>204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Georgia</vt:lpstr>
      <vt:lpstr>Trebuchet MS</vt:lpstr>
      <vt:lpstr>Wingdings</vt:lpstr>
      <vt:lpstr>Wood Type</vt:lpstr>
      <vt:lpstr>Intelligent AI-Powered HR Recruitment Assistant</vt:lpstr>
      <vt:lpstr>Outline</vt:lpstr>
      <vt:lpstr>Introduction</vt:lpstr>
      <vt:lpstr>Problem Statement</vt:lpstr>
      <vt:lpstr>Literature Review</vt:lpstr>
      <vt:lpstr>Literature Review/Background/Related  Existing Products</vt:lpstr>
      <vt:lpstr>Proposed Design Methodology/Architecture</vt:lpstr>
      <vt:lpstr>Proposed Design Methodology/Architecture</vt:lpstr>
      <vt:lpstr>Proposed Design Methodology/Architecture</vt:lpstr>
      <vt:lpstr>Proposed Design Methodology/Architecture</vt:lpstr>
      <vt:lpstr>Hardware/Software Tools</vt:lpstr>
      <vt:lpstr>Proposed Work Plan</vt:lpstr>
      <vt:lpstr>Proposed Work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Title]</dc:title>
  <dc:creator>Muhammad Shahzad Arif</dc:creator>
  <cp:lastModifiedBy>bscs22f34</cp:lastModifiedBy>
  <cp:revision>74</cp:revision>
  <dcterms:created xsi:type="dcterms:W3CDTF">2016-07-14T13:09:07Z</dcterms:created>
  <dcterms:modified xsi:type="dcterms:W3CDTF">2025-10-08T06:16:37Z</dcterms:modified>
</cp:coreProperties>
</file>