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4"/>
  </p:notesMasterIdLst>
  <p:sldIdLst>
    <p:sldId id="311" r:id="rId2"/>
    <p:sldId id="257" r:id="rId3"/>
    <p:sldId id="306" r:id="rId4"/>
    <p:sldId id="258" r:id="rId5"/>
    <p:sldId id="314" r:id="rId6"/>
    <p:sldId id="259" r:id="rId7"/>
    <p:sldId id="315" r:id="rId8"/>
    <p:sldId id="319" r:id="rId9"/>
    <p:sldId id="375" r:id="rId10"/>
    <p:sldId id="316" r:id="rId11"/>
    <p:sldId id="266" r:id="rId12"/>
    <p:sldId id="267" r:id="rId13"/>
    <p:sldId id="269" r:id="rId14"/>
    <p:sldId id="317" r:id="rId15"/>
    <p:sldId id="270" r:id="rId16"/>
    <p:sldId id="271" r:id="rId17"/>
    <p:sldId id="320" r:id="rId18"/>
    <p:sldId id="272" r:id="rId19"/>
    <p:sldId id="273" r:id="rId20"/>
    <p:sldId id="274" r:id="rId21"/>
    <p:sldId id="321" r:id="rId22"/>
    <p:sldId id="275" r:id="rId23"/>
    <p:sldId id="276" r:id="rId24"/>
    <p:sldId id="277" r:id="rId25"/>
    <p:sldId id="278" r:id="rId26"/>
    <p:sldId id="279" r:id="rId27"/>
    <p:sldId id="281" r:id="rId28"/>
    <p:sldId id="282" r:id="rId29"/>
    <p:sldId id="283" r:id="rId30"/>
    <p:sldId id="324" r:id="rId31"/>
    <p:sldId id="322" r:id="rId32"/>
    <p:sldId id="323" r:id="rId33"/>
    <p:sldId id="286" r:id="rId34"/>
    <p:sldId id="284" r:id="rId35"/>
    <p:sldId id="318" r:id="rId36"/>
    <p:sldId id="285" r:id="rId37"/>
    <p:sldId id="287" r:id="rId38"/>
    <p:sldId id="289" r:id="rId39"/>
    <p:sldId id="290" r:id="rId40"/>
    <p:sldId id="291" r:id="rId41"/>
    <p:sldId id="293" r:id="rId42"/>
    <p:sldId id="313"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xmlns="">
        <p15:guide id="1" orient="horz" pos="806">
          <p15:clr>
            <a:srgbClr val="A4A3A4"/>
          </p15:clr>
        </p15:guide>
        <p15:guide id="2" pos="5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63" autoAdjust="0"/>
  </p:normalViewPr>
  <p:slideViewPr>
    <p:cSldViewPr snapToGrid="0">
      <p:cViewPr varScale="1">
        <p:scale>
          <a:sx n="69" d="100"/>
          <a:sy n="69" d="100"/>
        </p:scale>
        <p:origin x="-1416" y="-102"/>
      </p:cViewPr>
      <p:guideLst>
        <p:guide orient="horz" pos="806"/>
        <p:guide pos="53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0AA28-9F54-4D6D-94D7-9158A9A06EAE}" type="datetimeFigureOut">
              <a:rPr lang="en-US" smtClean="0"/>
              <a:pPr/>
              <a:t>3/5/2020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CA74DF-3AE5-462B-8D13-2C752E794E20}" type="slidenum">
              <a:rPr lang="en-US" smtClean="0"/>
              <a:pPr/>
              <a:t>‹#›</a:t>
            </a:fld>
            <a:endParaRPr lang="en-US"/>
          </a:p>
        </p:txBody>
      </p:sp>
    </p:spTree>
    <p:extLst>
      <p:ext uri="{BB962C8B-B14F-4D97-AF65-F5344CB8AC3E}">
        <p14:creationId xmlns:p14="http://schemas.microsoft.com/office/powerpoint/2010/main" xmlns="" val="201335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8"/>
          <p:cNvGraphicFramePr>
            <a:graphicFrameLocks/>
          </p:cNvGraphicFramePr>
          <p:nvPr/>
        </p:nvGraphicFramePr>
        <p:xfrm>
          <a:off x="1524000" y="1397000"/>
          <a:ext cx="6096000" cy="4064000"/>
        </p:xfrm>
        <a:graphic>
          <a:graphicData uri="http://schemas.openxmlformats.org/presentationml/2006/ole">
            <p:oleObj spid="_x0000_s56335" name="Clip" r:id="rId3" imgW="0" imgH="0" progId="">
              <p:embed/>
            </p:oleObj>
          </a:graphicData>
        </a:graphic>
      </p:graphicFrame>
      <p:sp>
        <p:nvSpPr>
          <p:cNvPr id="116739" name="Rectangle 3"/>
          <p:cNvSpPr>
            <a:spLocks noGrp="1" noChangeArrowheads="1"/>
          </p:cNvSpPr>
          <p:nvPr>
            <p:ph type="ctrTitle"/>
          </p:nvPr>
        </p:nvSpPr>
        <p:spPr>
          <a:xfrm>
            <a:off x="685800" y="2286000"/>
            <a:ext cx="7772400" cy="1143000"/>
          </a:xfrm>
        </p:spPr>
        <p:txBody>
          <a:bodyPr/>
          <a:lstStyle>
            <a:lvl1pPr>
              <a:defRPr/>
            </a:lvl1pPr>
          </a:lstStyle>
          <a:p>
            <a:r>
              <a:rPr lang="en-US" altLang="zh-TW"/>
              <a:t>Click to edit Master title style</a:t>
            </a:r>
          </a:p>
        </p:txBody>
      </p:sp>
      <p:sp>
        <p:nvSpPr>
          <p:cNvPr id="116740"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TW"/>
              <a:t>Click to edit Master subtitle style</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0FC94-E84D-4174-A00E-1053D44DAF32}" type="datetime1">
              <a:rPr lang="en-US" smtClean="0"/>
              <a:pPr/>
              <a:t>3/5/2020</a:t>
            </a:fld>
            <a:endParaRPr lang="en-US"/>
          </a:p>
        </p:txBody>
      </p:sp>
      <p:sp>
        <p:nvSpPr>
          <p:cNvPr id="5" name="Slide Number Placeholder 4"/>
          <p:cNvSpPr>
            <a:spLocks noGrp="1"/>
          </p:cNvSpPr>
          <p:nvPr>
            <p:ph type="sldNum" sz="quarter" idx="11"/>
          </p:nvPr>
        </p:nvSpPr>
        <p:spPr/>
        <p:txBody>
          <a:bodyPr/>
          <a:lstStyle/>
          <a:p>
            <a:fld id="{C75AE2FC-43A3-48B0-AC76-34BC873E66BB}" type="slidenum">
              <a:rPr lang="en-US" smtClean="0"/>
              <a:pPr/>
              <a:t>‹#›</a:t>
            </a:fld>
            <a:r>
              <a:rPr lang="en-US" smtClean="0"/>
              <a:t>/41</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143000"/>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8B3D9E-B093-4C33-BCE8-CC371D12D605}" type="datetime1">
              <a:rPr lang="en-US" smtClean="0"/>
              <a:pPr/>
              <a:t>3/5/2020</a:t>
            </a:fld>
            <a:endParaRPr lang="en-US"/>
          </a:p>
        </p:txBody>
      </p:sp>
      <p:sp>
        <p:nvSpPr>
          <p:cNvPr id="6" name="Slide Number Placeholder 5"/>
          <p:cNvSpPr>
            <a:spLocks noGrp="1"/>
          </p:cNvSpPr>
          <p:nvPr>
            <p:ph type="sldNum" sz="quarter" idx="11"/>
          </p:nvPr>
        </p:nvSpPr>
        <p:spPr/>
        <p:txBody>
          <a:bodyPr/>
          <a:lstStyle/>
          <a:p>
            <a:fld id="{C75AE2FC-43A3-48B0-AC76-34BC873E66BB}" type="slidenum">
              <a:rPr lang="en-US" smtClean="0"/>
              <a:pPr/>
              <a:t>‹#›</a:t>
            </a:fld>
            <a:r>
              <a:rPr lang="en-US" smtClean="0"/>
              <a:t>/41</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0B5145-4852-47B5-B712-24AA1ABD0BC6}" type="datetime1">
              <a:rPr lang="en-US" smtClean="0"/>
              <a:pPr/>
              <a:t>3/5/2020</a:t>
            </a:fld>
            <a:endParaRPr lang="en-US"/>
          </a:p>
        </p:txBody>
      </p:sp>
      <p:sp>
        <p:nvSpPr>
          <p:cNvPr id="4" name="Slide Number Placeholder 3"/>
          <p:cNvSpPr>
            <a:spLocks noGrp="1"/>
          </p:cNvSpPr>
          <p:nvPr>
            <p:ph type="sldNum" sz="quarter" idx="11"/>
          </p:nvPr>
        </p:nvSpPr>
        <p:spPr/>
        <p:txBody>
          <a:bodyPr/>
          <a:lstStyle/>
          <a:p>
            <a:fld id="{C75AE2FC-43A3-48B0-AC76-34BC873E66BB}" type="slidenum">
              <a:rPr lang="en-US" smtClean="0"/>
              <a:pPr/>
              <a:t>‹#›</a:t>
            </a:fld>
            <a:r>
              <a:rPr lang="en-US" smtClean="0"/>
              <a:t>/41</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63DB7-BEB9-46BE-9C83-CE62A82F0BFB}" type="datetime1">
              <a:rPr lang="en-US" smtClean="0"/>
              <a:pPr/>
              <a:t>3/5/2020</a:t>
            </a:fld>
            <a:endParaRPr lang="en-US"/>
          </a:p>
        </p:txBody>
      </p:sp>
      <p:sp>
        <p:nvSpPr>
          <p:cNvPr id="3" name="Slide Number Placeholder 2"/>
          <p:cNvSpPr>
            <a:spLocks noGrp="1"/>
          </p:cNvSpPr>
          <p:nvPr>
            <p:ph type="sldNum" sz="quarter" idx="11"/>
          </p:nvPr>
        </p:nvSpPr>
        <p:spPr/>
        <p:txBody>
          <a:bodyPr/>
          <a:lstStyle/>
          <a:p>
            <a:fld id="{C75AE2FC-43A3-48B0-AC76-34BC873E66BB}" type="slidenum">
              <a:rPr lang="en-US" smtClean="0"/>
              <a:pPr/>
              <a:t>‹#›</a:t>
            </a:fld>
            <a:r>
              <a:rPr lang="en-US" smtClean="0"/>
              <a:t>/41</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CC99"/>
            </a:gs>
          </a:gsLst>
          <a:lin ang="5400000" scaled="1"/>
        </a:gra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bwMode="auto">
          <a:xfrm>
            <a:off x="838200" y="1143000"/>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15715" name="Rectangle 3"/>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15716" name="Freeform 4"/>
          <p:cNvSpPr>
            <a:spLocks/>
          </p:cNvSpPr>
          <p:nvPr/>
        </p:nvSpPr>
        <p:spPr bwMode="auto">
          <a:xfrm rot="8361210" flipV="1">
            <a:off x="1609725" y="4962525"/>
            <a:ext cx="9525" cy="1588"/>
          </a:xfrm>
          <a:custGeom>
            <a:avLst/>
            <a:gdLst/>
            <a:ahLst/>
            <a:cxnLst>
              <a:cxn ang="0">
                <a:pos x="20" y="4"/>
              </a:cxn>
              <a:cxn ang="0">
                <a:pos x="0" y="0"/>
              </a:cxn>
              <a:cxn ang="0">
                <a:pos x="16" y="0"/>
              </a:cxn>
              <a:cxn ang="0">
                <a:pos x="20" y="4"/>
              </a:cxn>
            </a:cxnLst>
            <a:rect l="0" t="0" r="r" b="b"/>
            <a:pathLst>
              <a:path w="20" h="4">
                <a:moveTo>
                  <a:pt x="20" y="4"/>
                </a:moveTo>
                <a:lnTo>
                  <a:pt x="0" y="0"/>
                </a:lnTo>
                <a:lnTo>
                  <a:pt x="16" y="0"/>
                </a:lnTo>
                <a:lnTo>
                  <a:pt x="20" y="4"/>
                </a:lnTo>
                <a:close/>
              </a:path>
            </a:pathLst>
          </a:custGeom>
          <a:solidFill>
            <a:srgbClr val="000000"/>
          </a:solidFill>
          <a:ln w="9525">
            <a:noFill/>
            <a:round/>
            <a:headEnd/>
            <a:tailEnd/>
          </a:ln>
        </p:spPr>
        <p:txBody>
          <a:bodyPr/>
          <a:lstStyle/>
          <a:p>
            <a:pPr>
              <a:defRPr/>
            </a:pPr>
            <a:endParaRPr lang="en-US"/>
          </a:p>
        </p:txBody>
      </p:sp>
      <p:sp>
        <p:nvSpPr>
          <p:cNvPr id="115717" name="Freeform 5"/>
          <p:cNvSpPr>
            <a:spLocks/>
          </p:cNvSpPr>
          <p:nvPr/>
        </p:nvSpPr>
        <p:spPr bwMode="auto">
          <a:xfrm rot="10665470" flipV="1">
            <a:off x="1189038" y="4205288"/>
            <a:ext cx="4762" cy="1587"/>
          </a:xfrm>
          <a:custGeom>
            <a:avLst/>
            <a:gdLst/>
            <a:ahLst/>
            <a:cxnLst>
              <a:cxn ang="0">
                <a:pos x="12" y="4"/>
              </a:cxn>
              <a:cxn ang="0">
                <a:pos x="0" y="0"/>
              </a:cxn>
              <a:cxn ang="0">
                <a:pos x="12" y="0"/>
              </a:cxn>
              <a:cxn ang="0">
                <a:pos x="12" y="4"/>
              </a:cxn>
            </a:cxnLst>
            <a:rect l="0" t="0" r="r" b="b"/>
            <a:pathLst>
              <a:path w="12" h="4">
                <a:moveTo>
                  <a:pt x="12" y="4"/>
                </a:moveTo>
                <a:lnTo>
                  <a:pt x="0" y="0"/>
                </a:lnTo>
                <a:lnTo>
                  <a:pt x="12" y="0"/>
                </a:lnTo>
                <a:lnTo>
                  <a:pt x="12" y="4"/>
                </a:lnTo>
                <a:close/>
              </a:path>
            </a:pathLst>
          </a:custGeom>
          <a:solidFill>
            <a:srgbClr val="000000"/>
          </a:solidFill>
          <a:ln w="9525">
            <a:noFill/>
            <a:round/>
            <a:headEnd/>
            <a:tailEnd/>
          </a:ln>
        </p:spPr>
        <p:txBody>
          <a:bodyPr/>
          <a:lstStyle/>
          <a:p>
            <a:pPr>
              <a:defRPr/>
            </a:pPr>
            <a:endParaRPr lang="en-US"/>
          </a:p>
        </p:txBody>
      </p:sp>
      <p:sp>
        <p:nvSpPr>
          <p:cNvPr id="115718" name="Freeform 6"/>
          <p:cNvSpPr>
            <a:spLocks/>
          </p:cNvSpPr>
          <p:nvPr/>
        </p:nvSpPr>
        <p:spPr bwMode="auto">
          <a:xfrm>
            <a:off x="5164138" y="4206875"/>
            <a:ext cx="7937" cy="9525"/>
          </a:xfrm>
          <a:custGeom>
            <a:avLst/>
            <a:gdLst/>
            <a:ahLst/>
            <a:cxnLst>
              <a:cxn ang="0">
                <a:pos x="7" y="12"/>
              </a:cxn>
              <a:cxn ang="0">
                <a:pos x="0" y="10"/>
              </a:cxn>
              <a:cxn ang="0">
                <a:pos x="12" y="0"/>
              </a:cxn>
              <a:cxn ang="0">
                <a:pos x="7" y="12"/>
              </a:cxn>
            </a:cxnLst>
            <a:rect l="0" t="0" r="r" b="b"/>
            <a:pathLst>
              <a:path w="12" h="12">
                <a:moveTo>
                  <a:pt x="7" y="12"/>
                </a:moveTo>
                <a:lnTo>
                  <a:pt x="0" y="10"/>
                </a:lnTo>
                <a:lnTo>
                  <a:pt x="12" y="0"/>
                </a:lnTo>
                <a:lnTo>
                  <a:pt x="7" y="12"/>
                </a:lnTo>
                <a:close/>
              </a:path>
            </a:pathLst>
          </a:custGeom>
          <a:solidFill>
            <a:srgbClr val="000000"/>
          </a:solidFill>
          <a:ln w="9525">
            <a:noFill/>
            <a:round/>
            <a:headEnd/>
            <a:tailEnd/>
          </a:ln>
        </p:spPr>
        <p:txBody>
          <a:bodyPr/>
          <a:lstStyle/>
          <a:p>
            <a:pPr>
              <a:defRPr/>
            </a:pPr>
            <a:endParaRPr lang="en-US"/>
          </a:p>
        </p:txBody>
      </p:sp>
      <p:sp>
        <p:nvSpPr>
          <p:cNvPr id="7" name="Date Placeholder 6"/>
          <p:cNvSpPr>
            <a:spLocks noGrp="1"/>
          </p:cNvSpPr>
          <p:nvPr>
            <p:ph type="dt" sz="half" idx="2"/>
          </p:nvPr>
        </p:nvSpPr>
        <p:spPr>
          <a:xfrm>
            <a:off x="-7248" y="6560457"/>
            <a:ext cx="1284505" cy="291644"/>
          </a:xfrm>
          <a:prstGeom prst="rect">
            <a:avLst/>
          </a:prstGeom>
        </p:spPr>
        <p:txBody>
          <a:bodyPr vert="horz" lIns="91440" tIns="45720" rIns="91440" bIns="45720" rtlCol="0" anchor="ctr"/>
          <a:lstStyle>
            <a:lvl1pPr algn="l">
              <a:defRPr sz="1200">
                <a:solidFill>
                  <a:schemeClr val="tx1">
                    <a:tint val="75000"/>
                  </a:schemeClr>
                </a:solidFill>
              </a:defRPr>
            </a:lvl1pPr>
          </a:lstStyle>
          <a:p>
            <a:fld id="{3CC7A713-3785-402D-8AA0-5B373AC9B62D}" type="datetime1">
              <a:rPr lang="en-US" smtClean="0"/>
              <a:pPr/>
              <a:t>3/5/2020</a:t>
            </a:fld>
            <a:endParaRPr lang="en-US"/>
          </a:p>
        </p:txBody>
      </p:sp>
      <p:sp>
        <p:nvSpPr>
          <p:cNvPr id="8" name="Slide Number Placeholder 7"/>
          <p:cNvSpPr>
            <a:spLocks noGrp="1"/>
          </p:cNvSpPr>
          <p:nvPr>
            <p:ph type="sldNum" sz="quarter" idx="4"/>
          </p:nvPr>
        </p:nvSpPr>
        <p:spPr>
          <a:xfrm>
            <a:off x="7569200" y="6551839"/>
            <a:ext cx="1574800" cy="306161"/>
          </a:xfrm>
          <a:prstGeom prst="rect">
            <a:avLst/>
          </a:prstGeom>
        </p:spPr>
        <p:txBody>
          <a:bodyPr vert="horz" lIns="91440" tIns="45720" rIns="91440" bIns="45720" rtlCol="0" anchor="ctr"/>
          <a:lstStyle>
            <a:lvl1pPr algn="r">
              <a:defRPr sz="1200">
                <a:solidFill>
                  <a:schemeClr val="tx1">
                    <a:tint val="75000"/>
                  </a:schemeClr>
                </a:solidFill>
              </a:defRPr>
            </a:lvl1pPr>
          </a:lstStyle>
          <a:p>
            <a:fld id="{C75AE2FC-43A3-48B0-AC76-34BC873E66BB}" type="slidenum">
              <a:rPr lang="en-US" smtClean="0"/>
              <a:pPr/>
              <a:t>‹#›</a:t>
            </a:fld>
            <a:r>
              <a:rPr lang="en-US" dirty="0" smtClean="0"/>
              <a:t>/41</a:t>
            </a:r>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 id="2147483680" r:id="rId3"/>
    <p:sldLayoutId id="2147483682" r:id="rId4"/>
    <p:sldLayoutId id="2147483683" r:id="rId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15714">
                                            <p:txEl>
                                              <p:pRg st="0" end="0"/>
                                            </p:txEl>
                                          </p:spTgt>
                                        </p:tgtEl>
                                        <p:attrNameLst>
                                          <p:attrName>style.opacity</p:attrName>
                                        </p:attrNameLst>
                                      </p:cBhvr>
                                      <p:to>
                                        <p:strVal val="0.05"/>
                                      </p:to>
                                    </p:set>
                                    <p:animEffect filter="image" prLst="opacity: 0.05">
                                      <p:cBhvr rctx="IE">
                                        <p:cTn id="7" dur="indefinite"/>
                                        <p:tgtEl>
                                          <p:spTgt spid="115714">
                                            <p:txEl>
                                              <p:pRg st="0" end="0"/>
                                            </p:txEl>
                                          </p:spTgt>
                                        </p:tgtEl>
                                      </p:cBhvr>
                                    </p:animEffect>
                                  </p:childTnLst>
                                </p:cTn>
                              </p:par>
                              <p:par>
                                <p:cTn id="8" presetID="9" presetClass="emph" presetSubtype="0" grpId="0" nodeType="withEffect">
                                  <p:stCondLst>
                                    <p:cond delay="0"/>
                                  </p:stCondLst>
                                  <p:childTnLst>
                                    <p:set>
                                      <p:cBhvr rctx="PPT">
                                        <p:cTn id="9" dur="indefinite"/>
                                        <p:tgtEl>
                                          <p:spTgt spid="115714">
                                            <p:txEl>
                                              <p:pRg st="1" end="1"/>
                                            </p:txEl>
                                          </p:spTgt>
                                        </p:tgtEl>
                                        <p:attrNameLst>
                                          <p:attrName>style.opacity</p:attrName>
                                        </p:attrNameLst>
                                      </p:cBhvr>
                                      <p:to>
                                        <p:strVal val="0.05"/>
                                      </p:to>
                                    </p:set>
                                    <p:animEffect filter="image" prLst="opacity: 0.05">
                                      <p:cBhvr rctx="IE">
                                        <p:cTn id="10" dur="indefinite"/>
                                        <p:tgtEl>
                                          <p:spTgt spid="115714">
                                            <p:txEl>
                                              <p:pRg st="1" end="1"/>
                                            </p:txEl>
                                          </p:spTgt>
                                        </p:tgtEl>
                                      </p:cBhvr>
                                    </p:animEffect>
                                  </p:childTnLst>
                                </p:cTn>
                              </p:par>
                              <p:par>
                                <p:cTn id="11" presetID="9" presetClass="emph" presetSubtype="0" grpId="0" nodeType="withEffect">
                                  <p:stCondLst>
                                    <p:cond delay="0"/>
                                  </p:stCondLst>
                                  <p:childTnLst>
                                    <p:set>
                                      <p:cBhvr rctx="PPT">
                                        <p:cTn id="12" dur="indefinite"/>
                                        <p:tgtEl>
                                          <p:spTgt spid="115714">
                                            <p:txEl>
                                              <p:pRg st="2" end="2"/>
                                            </p:txEl>
                                          </p:spTgt>
                                        </p:tgtEl>
                                        <p:attrNameLst>
                                          <p:attrName>style.opacity</p:attrName>
                                        </p:attrNameLst>
                                      </p:cBhvr>
                                      <p:to>
                                        <p:strVal val="0.05"/>
                                      </p:to>
                                    </p:set>
                                    <p:animEffect filter="image" prLst="opacity: 0.05">
                                      <p:cBhvr rctx="IE">
                                        <p:cTn id="13" dur="indefinite"/>
                                        <p:tgtEl>
                                          <p:spTgt spid="115714">
                                            <p:txEl>
                                              <p:pRg st="2" end="2"/>
                                            </p:txEl>
                                          </p:spTgt>
                                        </p:tgtEl>
                                      </p:cBhvr>
                                    </p:animEffect>
                                  </p:childTnLst>
                                </p:cTn>
                              </p:par>
                              <p:par>
                                <p:cTn id="14" presetID="9" presetClass="emph" presetSubtype="0" grpId="0" nodeType="withEffect">
                                  <p:stCondLst>
                                    <p:cond delay="0"/>
                                  </p:stCondLst>
                                  <p:childTnLst>
                                    <p:set>
                                      <p:cBhvr rctx="PPT">
                                        <p:cTn id="15" dur="indefinite"/>
                                        <p:tgtEl>
                                          <p:spTgt spid="115714">
                                            <p:txEl>
                                              <p:pRg st="3" end="3"/>
                                            </p:txEl>
                                          </p:spTgt>
                                        </p:tgtEl>
                                        <p:attrNameLst>
                                          <p:attrName>style.opacity</p:attrName>
                                        </p:attrNameLst>
                                      </p:cBhvr>
                                      <p:to>
                                        <p:strVal val="0.05"/>
                                      </p:to>
                                    </p:set>
                                    <p:animEffect filter="image" prLst="opacity: 0.05">
                                      <p:cBhvr rctx="IE">
                                        <p:cTn id="16" dur="indefinite"/>
                                        <p:tgtEl>
                                          <p:spTgt spid="115714">
                                            <p:txEl>
                                              <p:pRg st="3" end="3"/>
                                            </p:txEl>
                                          </p:spTgt>
                                        </p:tgtEl>
                                      </p:cBhvr>
                                    </p:animEffect>
                                  </p:childTnLst>
                                </p:cTn>
                              </p:par>
                              <p:par>
                                <p:cTn id="17" presetID="9" presetClass="emph" presetSubtype="0" grpId="0" nodeType="withEffect">
                                  <p:stCondLst>
                                    <p:cond delay="0"/>
                                  </p:stCondLst>
                                  <p:childTnLst>
                                    <p:set>
                                      <p:cBhvr rctx="PPT">
                                        <p:cTn id="18" dur="indefinite"/>
                                        <p:tgtEl>
                                          <p:spTgt spid="115714">
                                            <p:txEl>
                                              <p:pRg st="4" end="4"/>
                                            </p:txEl>
                                          </p:spTgt>
                                        </p:tgtEl>
                                        <p:attrNameLst>
                                          <p:attrName>style.opacity</p:attrName>
                                        </p:attrNameLst>
                                      </p:cBhvr>
                                      <p:to>
                                        <p:strVal val="0.05"/>
                                      </p:to>
                                    </p:set>
                                    <p:animEffect filter="image" prLst="opacity: 0.05">
                                      <p:cBhvr rctx="IE">
                                        <p:cTn id="19" dur="indefinite"/>
                                        <p:tgtEl>
                                          <p:spTgt spid="11571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grpId="1" nodeType="clickEffect">
                                  <p:stCondLst>
                                    <p:cond delay="0"/>
                                  </p:stCondLst>
                                  <p:endCondLst>
                                    <p:cond evt="onNext" delay="0">
                                      <p:tgtEl>
                                        <p:sldTgt/>
                                      </p:tgtEl>
                                    </p:cond>
                                  </p:endCondLst>
                                  <p:childTnLst>
                                    <p:set>
                                      <p:cBhvr rctx="PPT">
                                        <p:cTn id="23" dur="indefinite"/>
                                        <p:tgtEl>
                                          <p:spTgt spid="115714">
                                            <p:txEl>
                                              <p:pRg st="0" end="0"/>
                                            </p:txEl>
                                          </p:spTgt>
                                        </p:tgtEl>
                                        <p:attrNameLst>
                                          <p:attrName>style.opacity</p:attrName>
                                        </p:attrNameLst>
                                      </p:cBhvr>
                                      <p:to>
                                        <p:strVal val="1.0"/>
                                      </p:to>
                                    </p:set>
                                    <p:animEffect filter="image" prLst="opacity: 1.0">
                                      <p:cBhvr rctx="IE">
                                        <p:cTn id="24" dur="indefinite"/>
                                        <p:tgtEl>
                                          <p:spTgt spid="11571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1" nodeType="clickEffect">
                                  <p:stCondLst>
                                    <p:cond delay="0"/>
                                  </p:stCondLst>
                                  <p:endCondLst>
                                    <p:cond evt="onNext" delay="0">
                                      <p:tgtEl>
                                        <p:sldTgt/>
                                      </p:tgtEl>
                                    </p:cond>
                                  </p:endCondLst>
                                  <p:childTnLst>
                                    <p:set>
                                      <p:cBhvr rctx="PPT">
                                        <p:cTn id="28" dur="indefinite"/>
                                        <p:tgtEl>
                                          <p:spTgt spid="115714">
                                            <p:txEl>
                                              <p:pRg st="1" end="1"/>
                                            </p:txEl>
                                          </p:spTgt>
                                        </p:tgtEl>
                                        <p:attrNameLst>
                                          <p:attrName>style.opacity</p:attrName>
                                        </p:attrNameLst>
                                      </p:cBhvr>
                                      <p:to>
                                        <p:strVal val="1.0"/>
                                      </p:to>
                                    </p:set>
                                    <p:animEffect filter="image" prLst="opacity: 1.0">
                                      <p:cBhvr rctx="IE">
                                        <p:cTn id="29" dur="indefinite"/>
                                        <p:tgtEl>
                                          <p:spTgt spid="11571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grpId="1" nodeType="clickEffect">
                                  <p:stCondLst>
                                    <p:cond delay="0"/>
                                  </p:stCondLst>
                                  <p:endCondLst>
                                    <p:cond evt="onNext" delay="0">
                                      <p:tgtEl>
                                        <p:sldTgt/>
                                      </p:tgtEl>
                                    </p:cond>
                                  </p:endCondLst>
                                  <p:childTnLst>
                                    <p:set>
                                      <p:cBhvr rctx="PPT">
                                        <p:cTn id="33" dur="indefinite"/>
                                        <p:tgtEl>
                                          <p:spTgt spid="115714">
                                            <p:txEl>
                                              <p:pRg st="2" end="2"/>
                                            </p:txEl>
                                          </p:spTgt>
                                        </p:tgtEl>
                                        <p:attrNameLst>
                                          <p:attrName>style.opacity</p:attrName>
                                        </p:attrNameLst>
                                      </p:cBhvr>
                                      <p:to>
                                        <p:strVal val="1.0"/>
                                      </p:to>
                                    </p:set>
                                    <p:animEffect filter="image" prLst="opacity: 1.0">
                                      <p:cBhvr rctx="IE">
                                        <p:cTn id="34" dur="indefinite"/>
                                        <p:tgtEl>
                                          <p:spTgt spid="11571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endCondLst>
                                    <p:cond evt="onNext" delay="0">
                                      <p:tgtEl>
                                        <p:sldTgt/>
                                      </p:tgtEl>
                                    </p:cond>
                                  </p:endCondLst>
                                  <p:childTnLst>
                                    <p:set>
                                      <p:cBhvr rctx="PPT">
                                        <p:cTn id="38" dur="indefinite"/>
                                        <p:tgtEl>
                                          <p:spTgt spid="115714">
                                            <p:txEl>
                                              <p:pRg st="3" end="3"/>
                                            </p:txEl>
                                          </p:spTgt>
                                        </p:tgtEl>
                                        <p:attrNameLst>
                                          <p:attrName>style.opacity</p:attrName>
                                        </p:attrNameLst>
                                      </p:cBhvr>
                                      <p:to>
                                        <p:strVal val="1.0"/>
                                      </p:to>
                                    </p:set>
                                    <p:animEffect filter="image" prLst="opacity: 1.0">
                                      <p:cBhvr rctx="IE">
                                        <p:cTn id="39" dur="indefinite"/>
                                        <p:tgtEl>
                                          <p:spTgt spid="11571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grpId="1" nodeType="clickEffect">
                                  <p:stCondLst>
                                    <p:cond delay="0"/>
                                  </p:stCondLst>
                                  <p:endCondLst>
                                    <p:cond evt="onNext" delay="0">
                                      <p:tgtEl>
                                        <p:sldTgt/>
                                      </p:tgtEl>
                                    </p:cond>
                                  </p:endCondLst>
                                  <p:childTnLst>
                                    <p:set>
                                      <p:cBhvr rctx="PPT">
                                        <p:cTn id="43" dur="indefinite"/>
                                        <p:tgtEl>
                                          <p:spTgt spid="115714">
                                            <p:txEl>
                                              <p:pRg st="4" end="4"/>
                                            </p:txEl>
                                          </p:spTgt>
                                        </p:tgtEl>
                                        <p:attrNameLst>
                                          <p:attrName>style.opacity</p:attrName>
                                        </p:attrNameLst>
                                      </p:cBhvr>
                                      <p:to>
                                        <p:strVal val="1.0"/>
                                      </p:to>
                                    </p:set>
                                    <p:animEffect filter="image" prLst="opacity: 1.0">
                                      <p:cBhvr rctx="IE">
                                        <p:cTn id="44" dur="indefinite"/>
                                        <p:tgtEl>
                                          <p:spTgt spid="1157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allAtOnce" bldLvl="5">
        <p:tmplLst>
          <p:tmpl lvl="1">
            <p:tnLst>
              <p:par>
                <p:cTn presetID="9" presetClass="emph" presetSubtype="0" nodeType="withEffect">
                  <p:stCondLst>
                    <p:cond delay="0"/>
                  </p:stCondLst>
                  <p:childTnLst>
                    <p:set>
                      <p:cBhvr rctx="PPT">
                        <p:cTn dur="indefinite"/>
                        <p:tgtEl>
                          <p:spTgt spid="115714"/>
                        </p:tgtEl>
                        <p:attrNameLst>
                          <p:attrName>style.opacity</p:attrName>
                        </p:attrNameLst>
                      </p:cBhvr>
                      <p:to>
                        <p:strVal val="0.05"/>
                      </p:to>
                    </p:set>
                    <p:animEffect filter="image" prLst="opacity: 0.05">
                      <p:cBhvr rctx="IE">
                        <p:cTn dur="indefinite"/>
                        <p:tgtEl>
                          <p:spTgt spid="115714"/>
                        </p:tgtEl>
                      </p:cBhvr>
                    </p:animEffect>
                  </p:childTnLst>
                </p:cTn>
              </p:par>
            </p:tnLst>
          </p:tmpl>
          <p:tmpl lvl="2">
            <p:tnLst>
              <p:par>
                <p:cTn presetID="9" presetClass="emph" presetSubtype="0" nodeType="withEffect">
                  <p:stCondLst>
                    <p:cond delay="0"/>
                  </p:stCondLst>
                  <p:childTnLst>
                    <p:set>
                      <p:cBhvr rctx="PPT">
                        <p:cTn dur="indefinite"/>
                        <p:tgtEl>
                          <p:spTgt spid="115714"/>
                        </p:tgtEl>
                        <p:attrNameLst>
                          <p:attrName>style.opacity</p:attrName>
                        </p:attrNameLst>
                      </p:cBhvr>
                      <p:to>
                        <p:strVal val="0.05"/>
                      </p:to>
                    </p:set>
                    <p:animEffect filter="image" prLst="opacity: 0.05">
                      <p:cBhvr rctx="IE">
                        <p:cTn dur="indefinite"/>
                        <p:tgtEl>
                          <p:spTgt spid="115714"/>
                        </p:tgtEl>
                      </p:cBhvr>
                    </p:animEffect>
                  </p:childTnLst>
                </p:cTn>
              </p:par>
            </p:tnLst>
          </p:tmpl>
          <p:tmpl lvl="3">
            <p:tnLst>
              <p:par>
                <p:cTn presetID="9" presetClass="emph" presetSubtype="0" nodeType="withEffect">
                  <p:stCondLst>
                    <p:cond delay="0"/>
                  </p:stCondLst>
                  <p:childTnLst>
                    <p:set>
                      <p:cBhvr rctx="PPT">
                        <p:cTn dur="indefinite"/>
                        <p:tgtEl>
                          <p:spTgt spid="115714"/>
                        </p:tgtEl>
                        <p:attrNameLst>
                          <p:attrName>style.opacity</p:attrName>
                        </p:attrNameLst>
                      </p:cBhvr>
                      <p:to>
                        <p:strVal val="0.05"/>
                      </p:to>
                    </p:set>
                    <p:animEffect filter="image" prLst="opacity: 0.05">
                      <p:cBhvr rctx="IE">
                        <p:cTn dur="indefinite"/>
                        <p:tgtEl>
                          <p:spTgt spid="115714"/>
                        </p:tgtEl>
                      </p:cBhvr>
                    </p:animEffect>
                  </p:childTnLst>
                </p:cTn>
              </p:par>
            </p:tnLst>
          </p:tmpl>
          <p:tmpl lvl="4">
            <p:tnLst>
              <p:par>
                <p:cTn presetID="9" presetClass="emph" presetSubtype="0" nodeType="withEffect">
                  <p:stCondLst>
                    <p:cond delay="0"/>
                  </p:stCondLst>
                  <p:childTnLst>
                    <p:set>
                      <p:cBhvr rctx="PPT">
                        <p:cTn dur="indefinite"/>
                        <p:tgtEl>
                          <p:spTgt spid="115714"/>
                        </p:tgtEl>
                        <p:attrNameLst>
                          <p:attrName>style.opacity</p:attrName>
                        </p:attrNameLst>
                      </p:cBhvr>
                      <p:to>
                        <p:strVal val="0.05"/>
                      </p:to>
                    </p:set>
                    <p:animEffect filter="image" prLst="opacity: 0.05">
                      <p:cBhvr rctx="IE">
                        <p:cTn dur="indefinite"/>
                        <p:tgtEl>
                          <p:spTgt spid="115714"/>
                        </p:tgtEl>
                      </p:cBhvr>
                    </p:animEffect>
                  </p:childTnLst>
                </p:cTn>
              </p:par>
            </p:tnLst>
          </p:tmpl>
          <p:tmpl lvl="5">
            <p:tnLst>
              <p:par>
                <p:cTn presetID="9" presetClass="emph" presetSubtype="0" nodeType="withEffect">
                  <p:stCondLst>
                    <p:cond delay="0"/>
                  </p:stCondLst>
                  <p:childTnLst>
                    <p:set>
                      <p:cBhvr rctx="PPT">
                        <p:cTn dur="indefinite"/>
                        <p:tgtEl>
                          <p:spTgt spid="115714"/>
                        </p:tgtEl>
                        <p:attrNameLst>
                          <p:attrName>style.opacity</p:attrName>
                        </p:attrNameLst>
                      </p:cBhvr>
                      <p:to>
                        <p:strVal val="0.05"/>
                      </p:to>
                    </p:set>
                    <p:animEffect filter="image" prLst="opacity: 0.05">
                      <p:cBhvr rctx="IE">
                        <p:cTn dur="indefinite"/>
                        <p:tgtEl>
                          <p:spTgt spid="115714"/>
                        </p:tgtEl>
                      </p:cBhvr>
                    </p:animEffect>
                  </p:childTnLst>
                </p:cTn>
              </p:par>
            </p:tnLst>
          </p:tmpl>
        </p:tmplLst>
      </p:bldP>
      <p:bldP spid="115714" grpId="1" build="p">
        <p:tmplLst>
          <p:tmpl lvl="1">
            <p:tnLst>
              <p:par>
                <p:cTn presetID="9" presetClass="emph" presetSubtype="0" nodeType="clickEffect">
                  <p:stCondLst>
                    <p:cond delay="0"/>
                  </p:stCondLst>
                  <p:endCondLst>
                    <p:cond evt="onNext" delay="0">
                      <p:tgtEl>
                        <p:sldTgt/>
                      </p:tgtEl>
                    </p:cond>
                  </p:endCondLst>
                  <p:childTnLst>
                    <p:set>
                      <p:cBhvr rctx="PPT">
                        <p:cTn dur="indefinite"/>
                        <p:tgtEl>
                          <p:spTgt spid="115714"/>
                        </p:tgtEl>
                        <p:attrNameLst>
                          <p:attrName>style.opacity</p:attrName>
                        </p:attrNameLst>
                      </p:cBhvr>
                      <p:to>
                        <p:strVal val="1.0"/>
                      </p:to>
                    </p:set>
                    <p:animEffect filter="image" prLst="opacity: 1.0">
                      <p:cBhvr rctx="IE">
                        <p:cTn dur="indefinite"/>
                        <p:tgtEl>
                          <p:spTgt spid="115714"/>
                        </p:tgtEl>
                      </p:cBhvr>
                    </p:animEffect>
                  </p:childTnLst>
                </p:cTn>
              </p:par>
            </p:tnLst>
          </p:tmpl>
          <p:tmpl lvl="2">
            <p:tnLst>
              <p:par>
                <p:cTn presetID="9" presetClass="emph" presetSubtype="0" nodeType="clickEffect">
                  <p:stCondLst>
                    <p:cond delay="0"/>
                  </p:stCondLst>
                  <p:endCondLst>
                    <p:cond evt="onNext" delay="0">
                      <p:tgtEl>
                        <p:sldTgt/>
                      </p:tgtEl>
                    </p:cond>
                  </p:endCondLst>
                  <p:childTnLst>
                    <p:set>
                      <p:cBhvr rctx="PPT">
                        <p:cTn dur="indefinite"/>
                        <p:tgtEl>
                          <p:spTgt spid="115714"/>
                        </p:tgtEl>
                        <p:attrNameLst>
                          <p:attrName>style.opacity</p:attrName>
                        </p:attrNameLst>
                      </p:cBhvr>
                      <p:to>
                        <p:strVal val="1.0"/>
                      </p:to>
                    </p:set>
                    <p:animEffect filter="image" prLst="opacity: 1.0">
                      <p:cBhvr rctx="IE">
                        <p:cTn dur="indefinite"/>
                        <p:tgtEl>
                          <p:spTgt spid="115714"/>
                        </p:tgtEl>
                      </p:cBhvr>
                    </p:animEffect>
                  </p:childTnLst>
                </p:cTn>
              </p:par>
            </p:tnLst>
          </p:tmpl>
          <p:tmpl lvl="3">
            <p:tnLst>
              <p:par>
                <p:cTn presetID="9" presetClass="emph" presetSubtype="0" nodeType="clickEffect">
                  <p:stCondLst>
                    <p:cond delay="0"/>
                  </p:stCondLst>
                  <p:endCondLst>
                    <p:cond evt="onNext" delay="0">
                      <p:tgtEl>
                        <p:sldTgt/>
                      </p:tgtEl>
                    </p:cond>
                  </p:endCondLst>
                  <p:childTnLst>
                    <p:set>
                      <p:cBhvr rctx="PPT">
                        <p:cTn dur="indefinite"/>
                        <p:tgtEl>
                          <p:spTgt spid="115714"/>
                        </p:tgtEl>
                        <p:attrNameLst>
                          <p:attrName>style.opacity</p:attrName>
                        </p:attrNameLst>
                      </p:cBhvr>
                      <p:to>
                        <p:strVal val="1.0"/>
                      </p:to>
                    </p:set>
                    <p:animEffect filter="image" prLst="opacity: 1.0">
                      <p:cBhvr rctx="IE">
                        <p:cTn dur="indefinite"/>
                        <p:tgtEl>
                          <p:spTgt spid="115714"/>
                        </p:tgtEl>
                      </p:cBhvr>
                    </p:animEffect>
                  </p:childTnLst>
                </p:cTn>
              </p:par>
            </p:tnLst>
          </p:tmpl>
          <p:tmpl lvl="4">
            <p:tnLst>
              <p:par>
                <p:cTn presetID="9" presetClass="emph" presetSubtype="0" nodeType="clickEffect">
                  <p:stCondLst>
                    <p:cond delay="0"/>
                  </p:stCondLst>
                  <p:endCondLst>
                    <p:cond evt="onNext" delay="0">
                      <p:tgtEl>
                        <p:sldTgt/>
                      </p:tgtEl>
                    </p:cond>
                  </p:endCondLst>
                  <p:childTnLst>
                    <p:set>
                      <p:cBhvr rctx="PPT">
                        <p:cTn dur="indefinite"/>
                        <p:tgtEl>
                          <p:spTgt spid="115714"/>
                        </p:tgtEl>
                        <p:attrNameLst>
                          <p:attrName>style.opacity</p:attrName>
                        </p:attrNameLst>
                      </p:cBhvr>
                      <p:to>
                        <p:strVal val="1.0"/>
                      </p:to>
                    </p:set>
                    <p:animEffect filter="image" prLst="opacity: 1.0">
                      <p:cBhvr rctx="IE">
                        <p:cTn dur="indefinite"/>
                        <p:tgtEl>
                          <p:spTgt spid="115714"/>
                        </p:tgtEl>
                      </p:cBhvr>
                    </p:animEffect>
                  </p:childTnLst>
                </p:cTn>
              </p:par>
            </p:tnLst>
          </p:tmpl>
          <p:tmpl lvl="5">
            <p:tnLst>
              <p:par>
                <p:cTn presetID="9" presetClass="emph" presetSubtype="0" nodeType="clickEffect">
                  <p:stCondLst>
                    <p:cond delay="0"/>
                  </p:stCondLst>
                  <p:endCondLst>
                    <p:cond evt="onNext" delay="0">
                      <p:tgtEl>
                        <p:sldTgt/>
                      </p:tgtEl>
                    </p:cond>
                  </p:endCondLst>
                  <p:childTnLst>
                    <p:set>
                      <p:cBhvr rctx="PPT">
                        <p:cTn dur="indefinite"/>
                        <p:tgtEl>
                          <p:spTgt spid="115714"/>
                        </p:tgtEl>
                        <p:attrNameLst>
                          <p:attrName>style.opacity</p:attrName>
                        </p:attrNameLst>
                      </p:cBhvr>
                      <p:to>
                        <p:strVal val="1.0"/>
                      </p:to>
                    </p:set>
                    <p:animEffect filter="image" prLst="opacity: 1.0">
                      <p:cBhvr rctx="IE">
                        <p:cTn dur="indefinite"/>
                        <p:tgtEl>
                          <p:spTgt spid="115714"/>
                        </p:tgtEl>
                      </p:cBhvr>
                    </p:animEffect>
                  </p:childTnLst>
                </p:cTn>
              </p:par>
            </p:tnLst>
          </p:tmpl>
        </p:tmplLst>
      </p:bldP>
    </p:bldLst>
  </p:timing>
  <p:hf hdr="0" ftr="0" dt="0"/>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Wingdings" pitchFamily="2" charset="2"/>
        <a:buChar char="v"/>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5000"/>
        <a:buFont typeface="Wingdings 3" pitchFamily="18" charset="2"/>
        <a:buChar char=""/>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0000"/>
        <a:buFont typeface="Wingdings 2" pitchFamily="18" charset="2"/>
        <a:buChar char="²"/>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Wingdings" pitchFamily="2" charset="2"/>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SzPct val="75000"/>
        <a:buFont typeface="Wingdings 3" pitchFamily="18" charset="2"/>
        <a:buChar char="Æ"/>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SzPct val="75000"/>
        <a:buFont typeface="Wingdings 3" pitchFamily="18" charset="2"/>
        <a:buChar char="Æ"/>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Font typeface="Wingdings 3" pitchFamily="18" charset="2"/>
        <a:buChar char="Æ"/>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Font typeface="Wingdings 3" pitchFamily="18" charset="2"/>
        <a:buChar char="Æ"/>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Font typeface="Wingdings 3" pitchFamily="18" charset="2"/>
        <a:buChar char="Æ"/>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50825" y="2286000"/>
            <a:ext cx="8686800" cy="1143000"/>
          </a:xfrm>
        </p:spPr>
        <p:txBody>
          <a:bodyPr/>
          <a:lstStyle/>
          <a:p>
            <a:r>
              <a:rPr lang="en-US" sz="5400" dirty="0" smtClean="0">
                <a:effectLst/>
                <a:latin typeface="Times New Roman" pitchFamily="18" charset="0"/>
              </a:rPr>
              <a:t>File System Implementation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98488" y="0"/>
            <a:ext cx="8077200" cy="609600"/>
          </a:xfrm>
        </p:spPr>
        <p:txBody>
          <a:bodyPr/>
          <a:lstStyle/>
          <a:p>
            <a:pPr algn="l"/>
            <a:r>
              <a:rPr lang="en-US" sz="3600" smtClean="0">
                <a:effectLst/>
                <a:latin typeface="Times New Roman" pitchFamily="18" charset="0"/>
              </a:rPr>
              <a:t>File system mounting</a:t>
            </a:r>
          </a:p>
        </p:txBody>
      </p:sp>
      <p:sp>
        <p:nvSpPr>
          <p:cNvPr id="12291" name="Rectangle 3"/>
          <p:cNvSpPr>
            <a:spLocks noGrp="1" noChangeArrowheads="1"/>
          </p:cNvSpPr>
          <p:nvPr>
            <p:ph type="body" idx="1"/>
          </p:nvPr>
        </p:nvSpPr>
        <p:spPr>
          <a:xfrm>
            <a:off x="333375" y="627063"/>
            <a:ext cx="8578850" cy="6019800"/>
          </a:xfrm>
        </p:spPr>
        <p:txBody>
          <a:bodyPr/>
          <a:lstStyle/>
          <a:p>
            <a:pPr algn="just">
              <a:lnSpc>
                <a:spcPct val="90000"/>
              </a:lnSpc>
              <a:spcBef>
                <a:spcPct val="25000"/>
              </a:spcBef>
            </a:pPr>
            <a:r>
              <a:rPr lang="en-US" sz="2400" b="1" dirty="0" smtClean="0">
                <a:latin typeface="Times New Roman" pitchFamily="18" charset="0"/>
              </a:rPr>
              <a:t>A file must be opened before it is used, a file system must be </a:t>
            </a:r>
            <a:r>
              <a:rPr lang="en-US" sz="2400" b="1" i="1" dirty="0" smtClean="0">
                <a:latin typeface="Times New Roman" pitchFamily="18" charset="0"/>
              </a:rPr>
              <a:t>mounted</a:t>
            </a:r>
            <a:r>
              <a:rPr lang="en-US" sz="2400" b="1" dirty="0" smtClean="0">
                <a:latin typeface="Times New Roman" pitchFamily="18" charset="0"/>
              </a:rPr>
              <a:t> before it can be available to processes on the system</a:t>
            </a:r>
          </a:p>
          <a:p>
            <a:pPr algn="just">
              <a:lnSpc>
                <a:spcPct val="90000"/>
              </a:lnSpc>
              <a:spcBef>
                <a:spcPct val="25000"/>
              </a:spcBef>
            </a:pPr>
            <a:r>
              <a:rPr lang="en-US" sz="2400" b="1" dirty="0" smtClean="0">
                <a:latin typeface="Times New Roman" pitchFamily="18" charset="0"/>
              </a:rPr>
              <a:t>Procedure for mounting:</a:t>
            </a:r>
          </a:p>
          <a:p>
            <a:pPr lvl="1" algn="just">
              <a:lnSpc>
                <a:spcPct val="90000"/>
              </a:lnSpc>
              <a:spcBef>
                <a:spcPct val="25000"/>
              </a:spcBef>
            </a:pPr>
            <a:r>
              <a:rPr lang="en-US" sz="2400" b="1" dirty="0" smtClean="0">
                <a:latin typeface="Times New Roman" pitchFamily="18" charset="0"/>
              </a:rPr>
              <a:t>Operating system is given the name of the device, and the location within the file structure at which to attach the file system ( called mount point)</a:t>
            </a:r>
          </a:p>
          <a:p>
            <a:pPr marL="1204913" lvl="2" indent="-347663" algn="just">
              <a:lnSpc>
                <a:spcPct val="90000"/>
              </a:lnSpc>
              <a:spcBef>
                <a:spcPct val="25000"/>
              </a:spcBef>
            </a:pPr>
            <a:r>
              <a:rPr lang="en-US" b="1" dirty="0" smtClean="0">
                <a:latin typeface="Times New Roman" pitchFamily="18" charset="0"/>
              </a:rPr>
              <a:t>Example: on UNIX -- /home</a:t>
            </a:r>
          </a:p>
          <a:p>
            <a:pPr marL="1712913" lvl="3" indent="-393700" algn="just">
              <a:lnSpc>
                <a:spcPct val="90000"/>
              </a:lnSpc>
              <a:spcBef>
                <a:spcPct val="25000"/>
              </a:spcBef>
            </a:pPr>
            <a:r>
              <a:rPr lang="en-US" sz="2400" b="1" dirty="0" smtClean="0">
                <a:latin typeface="Times New Roman" pitchFamily="18" charset="0"/>
              </a:rPr>
              <a:t>/home/ </a:t>
            </a:r>
            <a:r>
              <a:rPr lang="en-US" sz="2400" b="1" dirty="0" err="1" smtClean="0">
                <a:latin typeface="Times New Roman" pitchFamily="18" charset="0"/>
              </a:rPr>
              <a:t>jaikishan</a:t>
            </a:r>
            <a:endParaRPr lang="en-US" sz="2400" b="1" dirty="0" smtClean="0">
              <a:latin typeface="Times New Roman" pitchFamily="18" charset="0"/>
            </a:endParaRPr>
          </a:p>
          <a:p>
            <a:pPr lvl="1" algn="just">
              <a:lnSpc>
                <a:spcPct val="90000"/>
              </a:lnSpc>
              <a:spcBef>
                <a:spcPct val="25000"/>
              </a:spcBef>
            </a:pPr>
            <a:r>
              <a:rPr lang="en-US" sz="2400" b="1" dirty="0" smtClean="0">
                <a:latin typeface="Times New Roman" pitchFamily="18" charset="0"/>
              </a:rPr>
              <a:t>Operating system verifies that device contains a valid file system</a:t>
            </a:r>
          </a:p>
          <a:p>
            <a:pPr marL="1204913" lvl="2" indent="-347663" algn="just">
              <a:lnSpc>
                <a:spcPct val="90000"/>
              </a:lnSpc>
              <a:spcBef>
                <a:spcPct val="25000"/>
              </a:spcBef>
            </a:pPr>
            <a:r>
              <a:rPr lang="en-US" b="1" dirty="0" smtClean="0">
                <a:latin typeface="Times New Roman" pitchFamily="18" charset="0"/>
              </a:rPr>
              <a:t>It does so by asking the device driver to read the device directory and verifying that the directory has the expected format</a:t>
            </a:r>
          </a:p>
          <a:p>
            <a:pPr lvl="1" algn="just">
              <a:lnSpc>
                <a:spcPct val="90000"/>
              </a:lnSpc>
              <a:spcBef>
                <a:spcPct val="25000"/>
              </a:spcBef>
            </a:pPr>
            <a:r>
              <a:rPr lang="en-US" sz="2400" b="1" dirty="0" smtClean="0">
                <a:latin typeface="Times New Roman" pitchFamily="18" charset="0"/>
              </a:rPr>
              <a:t>Operating system notes in its directory structure that a file system is mounted at the specified mount point</a:t>
            </a:r>
          </a:p>
        </p:txBody>
      </p:sp>
      <p:sp>
        <p:nvSpPr>
          <p:cNvPr id="4" name="Slide Number Placeholder 3"/>
          <p:cNvSpPr>
            <a:spLocks noGrp="1"/>
          </p:cNvSpPr>
          <p:nvPr>
            <p:ph type="sldNum" sz="quarter" idx="11"/>
          </p:nvPr>
        </p:nvSpPr>
        <p:spPr/>
        <p:txBody>
          <a:bodyPr/>
          <a:lstStyle/>
          <a:p>
            <a:fld id="{C75AE2FC-43A3-48B0-AC76-34BC873E66BB}" type="slidenum">
              <a:rPr lang="en-US" smtClean="0"/>
              <a:pPr/>
              <a:t>10</a:t>
            </a:fld>
            <a:r>
              <a:rPr lang="en-US" smtClean="0"/>
              <a:t>/41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a:r>
              <a:rPr lang="en-US" sz="3600" smtClean="0">
                <a:effectLst/>
                <a:latin typeface="Times New Roman" pitchFamily="18" charset="0"/>
              </a:rPr>
              <a:t>Allocation Methods</a:t>
            </a:r>
          </a:p>
        </p:txBody>
      </p:sp>
      <p:sp>
        <p:nvSpPr>
          <p:cNvPr id="13315" name="Rectangle 3"/>
          <p:cNvSpPr>
            <a:spLocks noGrp="1" noChangeArrowheads="1"/>
          </p:cNvSpPr>
          <p:nvPr>
            <p:ph type="body" idx="1"/>
          </p:nvPr>
        </p:nvSpPr>
        <p:spPr>
          <a:xfrm>
            <a:off x="565150" y="1031875"/>
            <a:ext cx="8101013" cy="5529263"/>
          </a:xfrm>
        </p:spPr>
        <p:txBody>
          <a:bodyPr/>
          <a:lstStyle/>
          <a:p>
            <a:pPr marL="381000" indent="-381000"/>
            <a:r>
              <a:rPr lang="en-US" sz="2400" b="1" smtClean="0">
                <a:latin typeface="Times New Roman" pitchFamily="18" charset="0"/>
              </a:rPr>
              <a:t>An allocation method refers to how disk blocks are allocated for files:</a:t>
            </a:r>
          </a:p>
          <a:p>
            <a:pPr marL="381000" indent="-381000"/>
            <a:endParaRPr lang="en-US" sz="2400" b="1" smtClean="0">
              <a:latin typeface="Times New Roman" pitchFamily="18" charset="0"/>
            </a:endParaRPr>
          </a:p>
          <a:p>
            <a:pPr marL="381000" indent="-381000"/>
            <a:r>
              <a:rPr lang="en-US" sz="2400" b="1" smtClean="0">
                <a:latin typeface="Times New Roman" pitchFamily="18" charset="0"/>
              </a:rPr>
              <a:t>Types of allocation</a:t>
            </a:r>
          </a:p>
          <a:p>
            <a:pPr marL="381000" indent="-381000">
              <a:buFont typeface="Wingdings" pitchFamily="2" charset="2"/>
              <a:buNone/>
            </a:pPr>
            <a:endParaRPr lang="en-US" sz="2400" b="1" smtClean="0">
              <a:latin typeface="Times New Roman" pitchFamily="18" charset="0"/>
            </a:endParaRPr>
          </a:p>
          <a:p>
            <a:pPr marL="800100" lvl="1" indent="-342900">
              <a:buFont typeface="Wingdings 3" pitchFamily="18" charset="2"/>
              <a:buAutoNum type="arabicPeriod"/>
            </a:pPr>
            <a:r>
              <a:rPr lang="en-US" sz="2400" b="1" smtClean="0">
                <a:latin typeface="Times New Roman" pitchFamily="18" charset="0"/>
              </a:rPr>
              <a:t>Contiguous allocation</a:t>
            </a:r>
          </a:p>
          <a:p>
            <a:pPr marL="800100" lvl="1" indent="-342900">
              <a:buFont typeface="Wingdings 3" pitchFamily="18" charset="2"/>
              <a:buAutoNum type="arabicPeriod"/>
            </a:pPr>
            <a:endParaRPr lang="en-US" sz="2400" b="1" smtClean="0">
              <a:latin typeface="Times New Roman" pitchFamily="18" charset="0"/>
            </a:endParaRPr>
          </a:p>
          <a:p>
            <a:pPr marL="800100" lvl="1" indent="-342900">
              <a:buFont typeface="Wingdings 3" pitchFamily="18" charset="2"/>
              <a:buAutoNum type="arabicPeriod"/>
            </a:pPr>
            <a:r>
              <a:rPr lang="en-US" sz="2400" b="1" smtClean="0">
                <a:latin typeface="Times New Roman" pitchFamily="18" charset="0"/>
              </a:rPr>
              <a:t>Linked allocation</a:t>
            </a:r>
          </a:p>
          <a:p>
            <a:pPr marL="800100" lvl="1" indent="-342900">
              <a:buFont typeface="Wingdings 3" pitchFamily="18" charset="2"/>
              <a:buAutoNum type="arabicPeriod"/>
            </a:pPr>
            <a:endParaRPr lang="en-US" sz="2400" b="1" smtClean="0">
              <a:latin typeface="Times New Roman" pitchFamily="18" charset="0"/>
            </a:endParaRPr>
          </a:p>
          <a:p>
            <a:pPr marL="800100" lvl="1" indent="-342900">
              <a:buFont typeface="Wingdings 3" pitchFamily="18" charset="2"/>
              <a:buAutoNum type="arabicPeriod"/>
            </a:pPr>
            <a:r>
              <a:rPr lang="en-US" sz="2400" b="1" smtClean="0">
                <a:latin typeface="Times New Roman" pitchFamily="18" charset="0"/>
              </a:rPr>
              <a:t>Indexed allocation</a:t>
            </a:r>
          </a:p>
          <a:p>
            <a:pPr marL="381000" indent="-381000">
              <a:buFont typeface="Wingdings" pitchFamily="2" charset="2"/>
              <a:buNone/>
            </a:pPr>
            <a:endParaRPr lang="en-US" sz="2400" b="1" smtClean="0">
              <a:latin typeface="Times New Roman" pitchFamily="18" charset="0"/>
            </a:endParaRPr>
          </a:p>
        </p:txBody>
      </p:sp>
      <p:sp>
        <p:nvSpPr>
          <p:cNvPr id="4" name="Slide Number Placeholder 3"/>
          <p:cNvSpPr>
            <a:spLocks noGrp="1"/>
          </p:cNvSpPr>
          <p:nvPr>
            <p:ph type="sldNum" sz="quarter" idx="11"/>
          </p:nvPr>
        </p:nvSpPr>
        <p:spPr/>
        <p:txBody>
          <a:bodyPr/>
          <a:lstStyle/>
          <a:p>
            <a:fld id="{C75AE2FC-43A3-48B0-AC76-34BC873E66BB}" type="slidenum">
              <a:rPr lang="en-US" smtClean="0"/>
              <a:pPr/>
              <a:t>11</a:t>
            </a:fld>
            <a:r>
              <a:rPr lang="en-US" smtClean="0"/>
              <a:t>/41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2775" y="0"/>
            <a:ext cx="8077200" cy="609600"/>
          </a:xfrm>
        </p:spPr>
        <p:txBody>
          <a:bodyPr/>
          <a:lstStyle/>
          <a:p>
            <a:pPr algn="l"/>
            <a:r>
              <a:rPr lang="en-US" sz="3600" smtClean="0">
                <a:effectLst/>
                <a:latin typeface="Times New Roman" pitchFamily="18" charset="0"/>
              </a:rPr>
              <a:t>Contiguous Allocation</a:t>
            </a:r>
          </a:p>
        </p:txBody>
      </p:sp>
      <p:sp>
        <p:nvSpPr>
          <p:cNvPr id="14339" name="Rectangle 3"/>
          <p:cNvSpPr>
            <a:spLocks noGrp="1" noChangeArrowheads="1"/>
          </p:cNvSpPr>
          <p:nvPr>
            <p:ph type="body" idx="1"/>
          </p:nvPr>
        </p:nvSpPr>
        <p:spPr>
          <a:xfrm>
            <a:off x="420688" y="596900"/>
            <a:ext cx="8505825" cy="6049963"/>
          </a:xfrm>
          <a:noFill/>
        </p:spPr>
        <p:txBody>
          <a:bodyPr/>
          <a:lstStyle/>
          <a:p>
            <a:pPr algn="just">
              <a:lnSpc>
                <a:spcPct val="90000"/>
              </a:lnSpc>
            </a:pPr>
            <a:r>
              <a:rPr lang="en-US" sz="2400" b="1" dirty="0" smtClean="0">
                <a:latin typeface="Times New Roman" pitchFamily="18" charset="0"/>
              </a:rPr>
              <a:t>Each file occupies a set of contiguous blocks on the disk</a:t>
            </a:r>
          </a:p>
          <a:p>
            <a:pPr algn="just">
              <a:lnSpc>
                <a:spcPct val="90000"/>
              </a:lnSpc>
            </a:pPr>
            <a:r>
              <a:rPr lang="en-US" sz="2400" b="1" dirty="0" smtClean="0">
                <a:latin typeface="Times New Roman" pitchFamily="18" charset="0"/>
              </a:rPr>
              <a:t>Simple – only starting location (block #) and length (number of blocks) are required</a:t>
            </a:r>
          </a:p>
          <a:p>
            <a:pPr algn="just">
              <a:lnSpc>
                <a:spcPct val="90000"/>
              </a:lnSpc>
            </a:pPr>
            <a:r>
              <a:rPr lang="en-US" sz="2400" b="1" dirty="0" smtClean="0">
                <a:latin typeface="Times New Roman" pitchFamily="18" charset="0"/>
              </a:rPr>
              <a:t>Accessing block b + 1 after block b normally requires no head movement</a:t>
            </a:r>
          </a:p>
          <a:p>
            <a:pPr algn="just">
              <a:lnSpc>
                <a:spcPct val="90000"/>
              </a:lnSpc>
            </a:pPr>
            <a:r>
              <a:rPr lang="en-US" sz="2400" b="1" dirty="0" smtClean="0">
                <a:latin typeface="Times New Roman" pitchFamily="18" charset="0"/>
              </a:rPr>
              <a:t>Contiguous allocation of a file is defined by the disk address and length ( in block units) of the first block</a:t>
            </a:r>
          </a:p>
          <a:p>
            <a:pPr algn="just">
              <a:lnSpc>
                <a:spcPct val="90000"/>
              </a:lnSpc>
            </a:pPr>
            <a:r>
              <a:rPr lang="en-US" sz="2400" b="1" dirty="0" smtClean="0">
                <a:latin typeface="Times New Roman" pitchFamily="18" charset="0"/>
              </a:rPr>
              <a:t>The directory entry for each file indicates the address of the starting block and the length of the area allocated for this file</a:t>
            </a:r>
          </a:p>
          <a:p>
            <a:pPr algn="just">
              <a:lnSpc>
                <a:spcPct val="90000"/>
              </a:lnSpc>
            </a:pPr>
            <a:r>
              <a:rPr lang="en-US" sz="2400" b="1" dirty="0" smtClean="0">
                <a:latin typeface="Times New Roman" pitchFamily="18" charset="0"/>
              </a:rPr>
              <a:t>Accessing a file that has been allocated contiguously is easy:</a:t>
            </a:r>
          </a:p>
          <a:p>
            <a:pPr lvl="1" algn="just">
              <a:lnSpc>
                <a:spcPct val="90000"/>
              </a:lnSpc>
            </a:pPr>
            <a:r>
              <a:rPr lang="en-US" sz="2400" b="1" dirty="0" smtClean="0">
                <a:latin typeface="Times New Roman" pitchFamily="18" charset="0"/>
              </a:rPr>
              <a:t>for sequential access, the file system remembers the disk address of the last block referenced and whenever necessary reads the next block</a:t>
            </a:r>
          </a:p>
          <a:p>
            <a:pPr lvl="1" algn="just">
              <a:lnSpc>
                <a:spcPct val="90000"/>
              </a:lnSpc>
            </a:pPr>
            <a:r>
              <a:rPr lang="en-US" sz="2400" b="1" dirty="0" smtClean="0">
                <a:latin typeface="Times New Roman" pitchFamily="18" charset="0"/>
              </a:rPr>
              <a:t>for  direct access to block </a:t>
            </a:r>
            <a:r>
              <a:rPr lang="en-US" sz="2400" b="1" dirty="0" err="1" smtClean="0">
                <a:latin typeface="Times New Roman" pitchFamily="18" charset="0"/>
              </a:rPr>
              <a:t>i</a:t>
            </a:r>
            <a:r>
              <a:rPr lang="en-US" sz="2400" b="1" dirty="0" smtClean="0">
                <a:latin typeface="Times New Roman" pitchFamily="18" charset="0"/>
              </a:rPr>
              <a:t> of a file that starts at block b, we can immediately access block b + </a:t>
            </a:r>
            <a:r>
              <a:rPr lang="en-US" sz="2400" b="1" dirty="0" err="1" smtClean="0">
                <a:latin typeface="Times New Roman" pitchFamily="18" charset="0"/>
              </a:rPr>
              <a:t>i</a:t>
            </a:r>
            <a:endParaRPr lang="en-US" sz="2400" b="1" dirty="0" smtClean="0">
              <a:latin typeface="Times New Roman" pitchFamily="18" charset="0"/>
            </a:endParaRPr>
          </a:p>
        </p:txBody>
      </p:sp>
      <p:sp>
        <p:nvSpPr>
          <p:cNvPr id="4" name="Slide Number Placeholder 3"/>
          <p:cNvSpPr>
            <a:spLocks noGrp="1"/>
          </p:cNvSpPr>
          <p:nvPr>
            <p:ph type="sldNum" sz="quarter" idx="11"/>
          </p:nvPr>
        </p:nvSpPr>
        <p:spPr/>
        <p:txBody>
          <a:bodyPr/>
          <a:lstStyle/>
          <a:p>
            <a:fld id="{C75AE2FC-43A3-48B0-AC76-34BC873E66BB}" type="slidenum">
              <a:rPr lang="en-US" smtClean="0"/>
              <a:pPr/>
              <a:t>12</a:t>
            </a:fld>
            <a:r>
              <a:rPr lang="en-US" smtClean="0"/>
              <a:t>/41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5790" y="-91440"/>
            <a:ext cx="8077200" cy="609600"/>
          </a:xfrm>
          <a:noFill/>
        </p:spPr>
        <p:txBody>
          <a:bodyPr/>
          <a:lstStyle/>
          <a:p>
            <a:pPr algn="l"/>
            <a:r>
              <a:rPr lang="en-US" sz="3600" dirty="0" smtClean="0">
                <a:effectLst/>
                <a:latin typeface="Times New Roman" pitchFamily="18" charset="0"/>
              </a:rPr>
              <a:t>Contiguous Allocation of Disk Space</a:t>
            </a:r>
          </a:p>
        </p:txBody>
      </p:sp>
      <p:pic>
        <p:nvPicPr>
          <p:cNvPr id="15363" name="Picture 4"/>
          <p:cNvPicPr>
            <a:picLocks noChangeAspect="1" noChangeArrowheads="1"/>
          </p:cNvPicPr>
          <p:nvPr/>
        </p:nvPicPr>
        <p:blipFill>
          <a:blip r:embed="rId2"/>
          <a:srcRect l="13196" t="580" r="12967" b="887"/>
          <a:stretch>
            <a:fillRect/>
          </a:stretch>
        </p:blipFill>
        <p:spPr bwMode="auto">
          <a:xfrm>
            <a:off x="894810" y="777240"/>
            <a:ext cx="7176040" cy="5920740"/>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1"/>
          </p:nvPr>
        </p:nvSpPr>
        <p:spPr/>
        <p:txBody>
          <a:bodyPr/>
          <a:lstStyle/>
          <a:p>
            <a:fld id="{C75AE2FC-43A3-48B0-AC76-34BC873E66BB}" type="slidenum">
              <a:rPr lang="en-US" smtClean="0"/>
              <a:pPr/>
              <a:t>13</a:t>
            </a:fld>
            <a:r>
              <a:rPr lang="en-US" smtClean="0"/>
              <a:t>/41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82600" y="0"/>
            <a:ext cx="8077200" cy="609600"/>
          </a:xfrm>
          <a:noFill/>
        </p:spPr>
        <p:txBody>
          <a:bodyPr/>
          <a:lstStyle/>
          <a:p>
            <a:pPr algn="l"/>
            <a:r>
              <a:rPr lang="en-US" sz="3600" smtClean="0">
                <a:effectLst/>
                <a:latin typeface="Times New Roman" pitchFamily="18" charset="0"/>
              </a:rPr>
              <a:t>Contiguous allocation - Disadvantages:</a:t>
            </a:r>
          </a:p>
        </p:txBody>
      </p:sp>
      <p:sp>
        <p:nvSpPr>
          <p:cNvPr id="16387" name="Rectangle 3"/>
          <p:cNvSpPr>
            <a:spLocks noGrp="1" noChangeArrowheads="1"/>
          </p:cNvSpPr>
          <p:nvPr>
            <p:ph type="body" idx="1"/>
          </p:nvPr>
        </p:nvSpPr>
        <p:spPr>
          <a:xfrm>
            <a:off x="261938" y="582613"/>
            <a:ext cx="8677275" cy="6049962"/>
          </a:xfrm>
          <a:noFill/>
        </p:spPr>
        <p:txBody>
          <a:bodyPr/>
          <a:lstStyle/>
          <a:p>
            <a:pPr lvl="1">
              <a:lnSpc>
                <a:spcPct val="85000"/>
              </a:lnSpc>
              <a:spcBef>
                <a:spcPct val="20000"/>
              </a:spcBef>
            </a:pPr>
            <a:r>
              <a:rPr lang="en-US" sz="2400" b="1" smtClean="0">
                <a:solidFill>
                  <a:srgbClr val="0000CC"/>
                </a:solidFill>
                <a:latin typeface="Times New Roman" pitchFamily="18" charset="0"/>
              </a:rPr>
              <a:t>Finding space for a new file</a:t>
            </a:r>
          </a:p>
          <a:p>
            <a:pPr lvl="2">
              <a:lnSpc>
                <a:spcPct val="85000"/>
              </a:lnSpc>
              <a:spcBef>
                <a:spcPct val="20000"/>
              </a:spcBef>
              <a:buClr>
                <a:srgbClr val="CC6600"/>
              </a:buClr>
              <a:buSzPct val="85000"/>
              <a:buFont typeface="Wingdings 3" pitchFamily="18" charset="2"/>
              <a:buChar char=""/>
            </a:pPr>
            <a:r>
              <a:rPr lang="en-US" b="1" smtClean="0">
                <a:latin typeface="Times New Roman" pitchFamily="18" charset="0"/>
              </a:rPr>
              <a:t>It can be seen as general dynamic storage allocation problem, which is how to satisfy a request of size n from a list of free holes</a:t>
            </a:r>
          </a:p>
          <a:p>
            <a:pPr lvl="3">
              <a:lnSpc>
                <a:spcPct val="85000"/>
              </a:lnSpc>
              <a:spcBef>
                <a:spcPct val="20000"/>
              </a:spcBef>
              <a:buClr>
                <a:srgbClr val="CC6600"/>
              </a:buClr>
              <a:buSzPct val="85000"/>
              <a:buFont typeface="Wingdings 3" pitchFamily="18" charset="2"/>
              <a:buChar char=""/>
            </a:pPr>
            <a:r>
              <a:rPr lang="en-US" sz="2400" b="1" smtClean="0">
                <a:latin typeface="Times New Roman" pitchFamily="18" charset="0"/>
              </a:rPr>
              <a:t>First fit and best fit are the most common strategies</a:t>
            </a:r>
          </a:p>
          <a:p>
            <a:pPr lvl="1">
              <a:lnSpc>
                <a:spcPct val="85000"/>
              </a:lnSpc>
              <a:spcBef>
                <a:spcPct val="20000"/>
              </a:spcBef>
            </a:pPr>
            <a:r>
              <a:rPr lang="en-US" sz="2400" b="1" smtClean="0">
                <a:solidFill>
                  <a:srgbClr val="0000CC"/>
                </a:solidFill>
                <a:latin typeface="Times New Roman" pitchFamily="18" charset="0"/>
              </a:rPr>
              <a:t>External fragmentation</a:t>
            </a:r>
          </a:p>
          <a:p>
            <a:pPr lvl="2">
              <a:lnSpc>
                <a:spcPct val="85000"/>
              </a:lnSpc>
              <a:spcBef>
                <a:spcPct val="20000"/>
              </a:spcBef>
              <a:buClr>
                <a:srgbClr val="CC6600"/>
              </a:buClr>
              <a:buSzPct val="85000"/>
              <a:buFont typeface="Wingdings 3" pitchFamily="18" charset="2"/>
              <a:buChar char=""/>
            </a:pPr>
            <a:r>
              <a:rPr lang="en-US" b="1" smtClean="0">
                <a:latin typeface="Times New Roman" pitchFamily="18" charset="0"/>
              </a:rPr>
              <a:t>Exists whenever free space is broken into chunks</a:t>
            </a:r>
          </a:p>
          <a:p>
            <a:pPr lvl="1">
              <a:lnSpc>
                <a:spcPct val="85000"/>
              </a:lnSpc>
              <a:spcBef>
                <a:spcPct val="20000"/>
              </a:spcBef>
            </a:pPr>
            <a:r>
              <a:rPr lang="en-US" sz="2400" b="1" smtClean="0">
                <a:latin typeface="Times New Roman" pitchFamily="18" charset="0"/>
              </a:rPr>
              <a:t>Some older systems used contiguous allocation on floppy disks.</a:t>
            </a:r>
          </a:p>
          <a:p>
            <a:pPr lvl="2">
              <a:lnSpc>
                <a:spcPct val="85000"/>
              </a:lnSpc>
              <a:spcBef>
                <a:spcPct val="20000"/>
              </a:spcBef>
              <a:buClr>
                <a:srgbClr val="CC6600"/>
              </a:buClr>
              <a:buSzPct val="85000"/>
              <a:buFont typeface="Wingdings 3" pitchFamily="18" charset="2"/>
              <a:buChar char=""/>
            </a:pPr>
            <a:r>
              <a:rPr lang="en-US" b="1" smtClean="0">
                <a:latin typeface="Times New Roman" pitchFamily="18" charset="0"/>
              </a:rPr>
              <a:t>This effectively compacts all the free space into one contiguous space, solving fragmentation problem</a:t>
            </a:r>
          </a:p>
          <a:p>
            <a:pPr lvl="2">
              <a:lnSpc>
                <a:spcPct val="85000"/>
              </a:lnSpc>
              <a:spcBef>
                <a:spcPct val="20000"/>
              </a:spcBef>
              <a:buClr>
                <a:srgbClr val="CC6600"/>
              </a:buClr>
              <a:buSzPct val="85000"/>
              <a:buFont typeface="Wingdings 3" pitchFamily="18" charset="2"/>
              <a:buChar char=""/>
            </a:pPr>
            <a:r>
              <a:rPr lang="en-US" b="1" smtClean="0">
                <a:latin typeface="Times New Roman" pitchFamily="18" charset="0"/>
              </a:rPr>
              <a:t>Cost of compaction is time --- it may take hours and may be weeks</a:t>
            </a:r>
          </a:p>
          <a:p>
            <a:pPr lvl="2">
              <a:lnSpc>
                <a:spcPct val="85000"/>
              </a:lnSpc>
              <a:spcBef>
                <a:spcPct val="20000"/>
              </a:spcBef>
              <a:buClr>
                <a:srgbClr val="CC6600"/>
              </a:buClr>
              <a:buSzPct val="85000"/>
              <a:buFont typeface="Wingdings 3" pitchFamily="18" charset="2"/>
              <a:buChar char=""/>
            </a:pPr>
            <a:r>
              <a:rPr lang="en-US" b="1" smtClean="0">
                <a:latin typeface="Times New Roman" pitchFamily="18" charset="0"/>
              </a:rPr>
              <a:t>Normal system operation cannot continue during this down time, so compaction is avoided</a:t>
            </a:r>
          </a:p>
          <a:p>
            <a:pPr lvl="1">
              <a:lnSpc>
                <a:spcPct val="85000"/>
              </a:lnSpc>
              <a:spcBef>
                <a:spcPct val="20000"/>
              </a:spcBef>
            </a:pPr>
            <a:r>
              <a:rPr lang="en-US" sz="2400" b="1" smtClean="0">
                <a:latin typeface="Times New Roman" pitchFamily="18" charset="0"/>
              </a:rPr>
              <a:t>Major problem is determining how much space is needed for a file</a:t>
            </a:r>
            <a:endParaRPr lang="en-US" sz="2000" b="1" smtClean="0">
              <a:latin typeface="Times New Roman" pitchFamily="18" charset="0"/>
            </a:endParaRPr>
          </a:p>
        </p:txBody>
      </p:sp>
      <p:sp>
        <p:nvSpPr>
          <p:cNvPr id="4" name="Slide Number Placeholder 3"/>
          <p:cNvSpPr>
            <a:spLocks noGrp="1"/>
          </p:cNvSpPr>
          <p:nvPr>
            <p:ph type="sldNum" sz="quarter" idx="11"/>
          </p:nvPr>
        </p:nvSpPr>
        <p:spPr/>
        <p:txBody>
          <a:bodyPr/>
          <a:lstStyle/>
          <a:p>
            <a:fld id="{C75AE2FC-43A3-48B0-AC76-34BC873E66BB}" type="slidenum">
              <a:rPr lang="en-US" smtClean="0"/>
              <a:pPr/>
              <a:t>14</a:t>
            </a:fld>
            <a:r>
              <a:rPr lang="en-US" smtClean="0"/>
              <a:t>/41</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08660" y="0"/>
            <a:ext cx="8077200" cy="609600"/>
          </a:xfrm>
          <a:noFill/>
        </p:spPr>
        <p:txBody>
          <a:bodyPr/>
          <a:lstStyle/>
          <a:p>
            <a:pPr algn="l"/>
            <a:r>
              <a:rPr lang="en-US" sz="3600" dirty="0" smtClean="0">
                <a:effectLst/>
                <a:latin typeface="Times New Roman" pitchFamily="18" charset="0"/>
              </a:rPr>
              <a:t>Contiguous allocation</a:t>
            </a:r>
          </a:p>
        </p:txBody>
      </p:sp>
      <p:sp>
        <p:nvSpPr>
          <p:cNvPr id="17411" name="Rectangle 3"/>
          <p:cNvSpPr>
            <a:spLocks noGrp="1" noChangeArrowheads="1"/>
          </p:cNvSpPr>
          <p:nvPr>
            <p:ph type="body" idx="1"/>
          </p:nvPr>
        </p:nvSpPr>
        <p:spPr>
          <a:xfrm>
            <a:off x="420688" y="838200"/>
            <a:ext cx="8266112" cy="5825490"/>
          </a:xfrm>
          <a:noFill/>
        </p:spPr>
        <p:txBody>
          <a:bodyPr/>
          <a:lstStyle/>
          <a:p>
            <a:pPr algn="just">
              <a:lnSpc>
                <a:spcPct val="150000"/>
              </a:lnSpc>
            </a:pPr>
            <a:r>
              <a:rPr lang="en-US" sz="2400" b="1" dirty="0" smtClean="0">
                <a:latin typeface="Times New Roman" pitchFamily="18" charset="0"/>
              </a:rPr>
              <a:t>To avoid all the drawbacks some newer file systems (i.e. VERITAS File System) use a </a:t>
            </a:r>
            <a:r>
              <a:rPr lang="en-US" sz="2400" b="1" dirty="0" smtClean="0">
                <a:solidFill>
                  <a:srgbClr val="0000CC"/>
                </a:solidFill>
                <a:latin typeface="Times New Roman" pitchFamily="18" charset="0"/>
              </a:rPr>
              <a:t>modified contiguous allocation scheme</a:t>
            </a:r>
          </a:p>
          <a:p>
            <a:pPr algn="just">
              <a:lnSpc>
                <a:spcPct val="150000"/>
              </a:lnSpc>
            </a:pPr>
            <a:r>
              <a:rPr lang="en-US" sz="2400" b="1" dirty="0" smtClean="0">
                <a:latin typeface="Times New Roman" pitchFamily="18" charset="0"/>
              </a:rPr>
              <a:t>Contiguous chunk of space is allocated initially, and then, when that amount is not large enough, another chunk of contiguous space, an extent, is added to the initial chunk of contiguous space</a:t>
            </a:r>
          </a:p>
          <a:p>
            <a:pPr algn="just">
              <a:lnSpc>
                <a:spcPct val="150000"/>
              </a:lnSpc>
            </a:pPr>
            <a:r>
              <a:rPr lang="en-US" sz="2400" b="1" dirty="0" smtClean="0">
                <a:latin typeface="Times New Roman" pitchFamily="18" charset="0"/>
              </a:rPr>
              <a:t>The location of a files blocks is then recorded as a location and a block count, plus a link to the first block of next extent</a:t>
            </a:r>
          </a:p>
        </p:txBody>
      </p:sp>
      <p:sp>
        <p:nvSpPr>
          <p:cNvPr id="4" name="Slide Number Placeholder 3"/>
          <p:cNvSpPr>
            <a:spLocks noGrp="1"/>
          </p:cNvSpPr>
          <p:nvPr>
            <p:ph type="sldNum" sz="quarter" idx="11"/>
          </p:nvPr>
        </p:nvSpPr>
        <p:spPr/>
        <p:txBody>
          <a:bodyPr/>
          <a:lstStyle/>
          <a:p>
            <a:fld id="{C75AE2FC-43A3-48B0-AC76-34BC873E66BB}" type="slidenum">
              <a:rPr lang="en-US" smtClean="0"/>
              <a:pPr/>
              <a:t>15</a:t>
            </a:fld>
            <a:r>
              <a:rPr lang="en-US" smtClean="0"/>
              <a:t>/41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00088" y="0"/>
            <a:ext cx="8077200" cy="609600"/>
          </a:xfrm>
          <a:noFill/>
        </p:spPr>
        <p:txBody>
          <a:bodyPr/>
          <a:lstStyle/>
          <a:p>
            <a:pPr algn="l"/>
            <a:r>
              <a:rPr lang="en-US" sz="3600" smtClean="0">
                <a:effectLst/>
                <a:latin typeface="Times New Roman" pitchFamily="18" charset="0"/>
              </a:rPr>
              <a:t>Linked Allocation</a:t>
            </a:r>
          </a:p>
        </p:txBody>
      </p:sp>
      <p:sp>
        <p:nvSpPr>
          <p:cNvPr id="18435" name="Rectangle 3"/>
          <p:cNvSpPr>
            <a:spLocks noGrp="1" noChangeArrowheads="1"/>
          </p:cNvSpPr>
          <p:nvPr>
            <p:ph type="body" idx="1"/>
          </p:nvPr>
        </p:nvSpPr>
        <p:spPr>
          <a:xfrm>
            <a:off x="406400" y="4211638"/>
            <a:ext cx="8347075" cy="2192337"/>
          </a:xfrm>
          <a:noFill/>
        </p:spPr>
        <p:txBody>
          <a:bodyPr/>
          <a:lstStyle/>
          <a:p>
            <a:pPr algn="just">
              <a:lnSpc>
                <a:spcPct val="90000"/>
              </a:lnSpc>
            </a:pPr>
            <a:r>
              <a:rPr lang="en-US" sz="2400" b="1" dirty="0" smtClean="0">
                <a:latin typeface="Times New Roman" pitchFamily="18" charset="0"/>
              </a:rPr>
              <a:t>Each file is a linked list of disk blocks: blocks may be scattered anywhere on the disk.</a:t>
            </a:r>
          </a:p>
          <a:p>
            <a:pPr algn="just">
              <a:lnSpc>
                <a:spcPct val="90000"/>
              </a:lnSpc>
            </a:pPr>
            <a:r>
              <a:rPr lang="en-US" sz="2400" b="1" dirty="0" smtClean="0">
                <a:latin typeface="Times New Roman" pitchFamily="18" charset="0"/>
              </a:rPr>
              <a:t>Directory contains a  pointer to the first and last blocks of the file.</a:t>
            </a:r>
          </a:p>
          <a:p>
            <a:pPr algn="just">
              <a:lnSpc>
                <a:spcPct val="90000"/>
              </a:lnSpc>
            </a:pPr>
            <a:r>
              <a:rPr lang="en-US" sz="2400" b="1" dirty="0" smtClean="0">
                <a:latin typeface="Times New Roman" pitchFamily="18" charset="0"/>
              </a:rPr>
              <a:t>Pointers are not made available to the user</a:t>
            </a:r>
          </a:p>
        </p:txBody>
      </p:sp>
      <p:grpSp>
        <p:nvGrpSpPr>
          <p:cNvPr id="18436" name="Group 9"/>
          <p:cNvGrpSpPr>
            <a:grpSpLocks/>
          </p:cNvGrpSpPr>
          <p:nvPr/>
        </p:nvGrpSpPr>
        <p:grpSpPr bwMode="auto">
          <a:xfrm>
            <a:off x="879475" y="666750"/>
            <a:ext cx="7097713" cy="3282950"/>
            <a:chOff x="816" y="768"/>
            <a:chExt cx="3648" cy="1080"/>
          </a:xfrm>
        </p:grpSpPr>
        <p:sp>
          <p:nvSpPr>
            <p:cNvPr id="18437" name="Rectangle 10"/>
            <p:cNvSpPr>
              <a:spLocks noChangeArrowheads="1"/>
            </p:cNvSpPr>
            <p:nvPr/>
          </p:nvSpPr>
          <p:spPr bwMode="auto">
            <a:xfrm>
              <a:off x="1008" y="1008"/>
              <a:ext cx="945" cy="816"/>
            </a:xfrm>
            <a:prstGeom prst="rect">
              <a:avLst/>
            </a:prstGeom>
            <a:solidFill>
              <a:schemeClr val="bg1"/>
            </a:solidFill>
            <a:ln w="9525">
              <a:solidFill>
                <a:schemeClr val="tx1"/>
              </a:solidFill>
              <a:miter lim="800000"/>
              <a:headEnd/>
              <a:tailEnd/>
            </a:ln>
          </p:spPr>
          <p:txBody>
            <a:bodyPr wrap="none" anchor="ctr"/>
            <a:lstStyle/>
            <a:p>
              <a:pPr algn="ctr"/>
              <a:r>
                <a:rPr lang="en-US" sz="2400" b="1"/>
                <a:t>Data</a:t>
              </a:r>
            </a:p>
          </p:txBody>
        </p:sp>
        <p:sp>
          <p:nvSpPr>
            <p:cNvPr id="18438" name="Rectangle 11"/>
            <p:cNvSpPr>
              <a:spLocks noChangeArrowheads="1"/>
            </p:cNvSpPr>
            <p:nvPr/>
          </p:nvSpPr>
          <p:spPr bwMode="auto">
            <a:xfrm>
              <a:off x="2168" y="1008"/>
              <a:ext cx="945" cy="816"/>
            </a:xfrm>
            <a:prstGeom prst="rect">
              <a:avLst/>
            </a:prstGeom>
            <a:solidFill>
              <a:schemeClr val="bg1"/>
            </a:solidFill>
            <a:ln w="9525">
              <a:solidFill>
                <a:schemeClr val="tx1"/>
              </a:solidFill>
              <a:miter lim="800000"/>
              <a:headEnd/>
              <a:tailEnd/>
            </a:ln>
          </p:spPr>
          <p:txBody>
            <a:bodyPr wrap="none" anchor="ctr"/>
            <a:lstStyle/>
            <a:p>
              <a:pPr algn="ctr"/>
              <a:r>
                <a:rPr lang="en-US" sz="2400" b="1"/>
                <a:t>Data</a:t>
              </a:r>
            </a:p>
          </p:txBody>
        </p:sp>
        <p:sp>
          <p:nvSpPr>
            <p:cNvPr id="18439" name="Rectangle 12"/>
            <p:cNvSpPr>
              <a:spLocks noChangeArrowheads="1"/>
            </p:cNvSpPr>
            <p:nvPr/>
          </p:nvSpPr>
          <p:spPr bwMode="auto">
            <a:xfrm>
              <a:off x="3312" y="1008"/>
              <a:ext cx="945" cy="816"/>
            </a:xfrm>
            <a:prstGeom prst="rect">
              <a:avLst/>
            </a:prstGeom>
            <a:solidFill>
              <a:schemeClr val="bg1"/>
            </a:solidFill>
            <a:ln w="9525">
              <a:solidFill>
                <a:schemeClr val="tx1"/>
              </a:solidFill>
              <a:miter lim="800000"/>
              <a:headEnd/>
              <a:tailEnd/>
            </a:ln>
          </p:spPr>
          <p:txBody>
            <a:bodyPr wrap="none" anchor="ctr"/>
            <a:lstStyle/>
            <a:p>
              <a:pPr algn="ctr"/>
              <a:r>
                <a:rPr lang="en-US" sz="2400" b="1"/>
                <a:t>Data</a:t>
              </a:r>
            </a:p>
          </p:txBody>
        </p:sp>
        <p:sp>
          <p:nvSpPr>
            <p:cNvPr id="18440" name="Rectangle 13"/>
            <p:cNvSpPr>
              <a:spLocks noChangeArrowheads="1"/>
            </p:cNvSpPr>
            <p:nvPr/>
          </p:nvSpPr>
          <p:spPr bwMode="auto">
            <a:xfrm>
              <a:off x="1008" y="1008"/>
              <a:ext cx="288" cy="96"/>
            </a:xfrm>
            <a:prstGeom prst="rect">
              <a:avLst/>
            </a:prstGeom>
            <a:solidFill>
              <a:schemeClr val="bg1">
                <a:alpha val="50195"/>
              </a:schemeClr>
            </a:solidFill>
            <a:ln w="9525">
              <a:solidFill>
                <a:schemeClr val="tx1"/>
              </a:solidFill>
              <a:miter lim="800000"/>
              <a:headEnd/>
              <a:tailEnd/>
            </a:ln>
          </p:spPr>
          <p:txBody>
            <a:bodyPr wrap="none" anchor="ctr"/>
            <a:lstStyle/>
            <a:p>
              <a:pPr algn="ctr"/>
              <a:r>
                <a:rPr lang="en-US" sz="2400" b="1">
                  <a:latin typeface="Comic Sans MS" pitchFamily="66" charset="0"/>
                </a:rPr>
                <a:t>ptr</a:t>
              </a:r>
            </a:p>
          </p:txBody>
        </p:sp>
        <p:sp>
          <p:nvSpPr>
            <p:cNvPr id="18441" name="Rectangle 14"/>
            <p:cNvSpPr>
              <a:spLocks noChangeArrowheads="1"/>
            </p:cNvSpPr>
            <p:nvPr/>
          </p:nvSpPr>
          <p:spPr bwMode="auto">
            <a:xfrm>
              <a:off x="2168" y="1008"/>
              <a:ext cx="288" cy="96"/>
            </a:xfrm>
            <a:prstGeom prst="rect">
              <a:avLst/>
            </a:prstGeom>
            <a:solidFill>
              <a:schemeClr val="bg1">
                <a:alpha val="50195"/>
              </a:schemeClr>
            </a:solidFill>
            <a:ln w="9525">
              <a:solidFill>
                <a:schemeClr val="tx1"/>
              </a:solidFill>
              <a:miter lim="800000"/>
              <a:headEnd/>
              <a:tailEnd/>
            </a:ln>
          </p:spPr>
          <p:txBody>
            <a:bodyPr wrap="none" anchor="ctr"/>
            <a:lstStyle/>
            <a:p>
              <a:pPr algn="ctr"/>
              <a:r>
                <a:rPr lang="en-US" sz="2400" b="1">
                  <a:latin typeface="Comic Sans MS" pitchFamily="66" charset="0"/>
                </a:rPr>
                <a:t>ptr</a:t>
              </a:r>
            </a:p>
          </p:txBody>
        </p:sp>
        <p:sp>
          <p:nvSpPr>
            <p:cNvPr id="18442" name="Rectangle 15"/>
            <p:cNvSpPr>
              <a:spLocks noChangeArrowheads="1"/>
            </p:cNvSpPr>
            <p:nvPr/>
          </p:nvSpPr>
          <p:spPr bwMode="auto">
            <a:xfrm>
              <a:off x="3312" y="1008"/>
              <a:ext cx="288" cy="96"/>
            </a:xfrm>
            <a:prstGeom prst="rect">
              <a:avLst/>
            </a:prstGeom>
            <a:solidFill>
              <a:schemeClr val="bg1">
                <a:alpha val="50195"/>
              </a:schemeClr>
            </a:solidFill>
            <a:ln w="9525">
              <a:solidFill>
                <a:schemeClr val="tx1"/>
              </a:solidFill>
              <a:miter lim="800000"/>
              <a:headEnd/>
              <a:tailEnd/>
            </a:ln>
          </p:spPr>
          <p:txBody>
            <a:bodyPr wrap="none" anchor="ctr"/>
            <a:lstStyle/>
            <a:p>
              <a:pPr algn="ctr"/>
              <a:r>
                <a:rPr lang="en-US" sz="2400" b="1">
                  <a:latin typeface="Comic Sans MS" pitchFamily="66" charset="0"/>
                </a:rPr>
                <a:t>ptr</a:t>
              </a:r>
            </a:p>
          </p:txBody>
        </p:sp>
        <p:sp>
          <p:nvSpPr>
            <p:cNvPr id="18443" name="Freeform 16"/>
            <p:cNvSpPr>
              <a:spLocks/>
            </p:cNvSpPr>
            <p:nvPr/>
          </p:nvSpPr>
          <p:spPr bwMode="auto">
            <a:xfrm>
              <a:off x="1248" y="768"/>
              <a:ext cx="912" cy="288"/>
            </a:xfrm>
            <a:custGeom>
              <a:avLst/>
              <a:gdLst>
                <a:gd name="T0" fmla="*/ 0 w 912"/>
                <a:gd name="T1" fmla="*/ 288 h 288"/>
                <a:gd name="T2" fmla="*/ 672 w 912"/>
                <a:gd name="T3" fmla="*/ 0 h 288"/>
                <a:gd name="T4" fmla="*/ 912 w 912"/>
                <a:gd name="T5" fmla="*/ 288 h 288"/>
                <a:gd name="T6" fmla="*/ 0 60000 65536"/>
                <a:gd name="T7" fmla="*/ 0 60000 65536"/>
                <a:gd name="T8" fmla="*/ 0 60000 65536"/>
                <a:gd name="T9" fmla="*/ 0 w 912"/>
                <a:gd name="T10" fmla="*/ 0 h 288"/>
                <a:gd name="T11" fmla="*/ 912 w 912"/>
                <a:gd name="T12" fmla="*/ 288 h 288"/>
              </a:gdLst>
              <a:ahLst/>
              <a:cxnLst>
                <a:cxn ang="T6">
                  <a:pos x="T0" y="T1"/>
                </a:cxn>
                <a:cxn ang="T7">
                  <a:pos x="T2" y="T3"/>
                </a:cxn>
                <a:cxn ang="T8">
                  <a:pos x="T4" y="T5"/>
                </a:cxn>
              </a:cxnLst>
              <a:rect l="T9" t="T10" r="T11" b="T12"/>
              <a:pathLst>
                <a:path w="912" h="288">
                  <a:moveTo>
                    <a:pt x="0" y="288"/>
                  </a:moveTo>
                  <a:cubicBezTo>
                    <a:pt x="260" y="144"/>
                    <a:pt x="520" y="0"/>
                    <a:pt x="672" y="0"/>
                  </a:cubicBezTo>
                  <a:cubicBezTo>
                    <a:pt x="824" y="0"/>
                    <a:pt x="904" y="248"/>
                    <a:pt x="912" y="288"/>
                  </a:cubicBezTo>
                </a:path>
              </a:pathLst>
            </a:custGeom>
            <a:noFill/>
            <a:ln w="9525">
              <a:solidFill>
                <a:schemeClr val="tx1"/>
              </a:solidFill>
              <a:round/>
              <a:headEnd/>
              <a:tailEnd type="stealth" w="lg" len="lg"/>
            </a:ln>
          </p:spPr>
          <p:txBody>
            <a:bodyPr wrap="none" anchor="ctr"/>
            <a:lstStyle/>
            <a:p>
              <a:endParaRPr lang="en-US"/>
            </a:p>
          </p:txBody>
        </p:sp>
        <p:sp>
          <p:nvSpPr>
            <p:cNvPr id="18444" name="Freeform 17"/>
            <p:cNvSpPr>
              <a:spLocks/>
            </p:cNvSpPr>
            <p:nvPr/>
          </p:nvSpPr>
          <p:spPr bwMode="auto">
            <a:xfrm>
              <a:off x="2400" y="768"/>
              <a:ext cx="912" cy="288"/>
            </a:xfrm>
            <a:custGeom>
              <a:avLst/>
              <a:gdLst>
                <a:gd name="T0" fmla="*/ 0 w 912"/>
                <a:gd name="T1" fmla="*/ 288 h 288"/>
                <a:gd name="T2" fmla="*/ 672 w 912"/>
                <a:gd name="T3" fmla="*/ 0 h 288"/>
                <a:gd name="T4" fmla="*/ 912 w 912"/>
                <a:gd name="T5" fmla="*/ 288 h 288"/>
                <a:gd name="T6" fmla="*/ 0 60000 65536"/>
                <a:gd name="T7" fmla="*/ 0 60000 65536"/>
                <a:gd name="T8" fmla="*/ 0 60000 65536"/>
                <a:gd name="T9" fmla="*/ 0 w 912"/>
                <a:gd name="T10" fmla="*/ 0 h 288"/>
                <a:gd name="T11" fmla="*/ 912 w 912"/>
                <a:gd name="T12" fmla="*/ 288 h 288"/>
              </a:gdLst>
              <a:ahLst/>
              <a:cxnLst>
                <a:cxn ang="T6">
                  <a:pos x="T0" y="T1"/>
                </a:cxn>
                <a:cxn ang="T7">
                  <a:pos x="T2" y="T3"/>
                </a:cxn>
                <a:cxn ang="T8">
                  <a:pos x="T4" y="T5"/>
                </a:cxn>
              </a:cxnLst>
              <a:rect l="T9" t="T10" r="T11" b="T12"/>
              <a:pathLst>
                <a:path w="912" h="288">
                  <a:moveTo>
                    <a:pt x="0" y="288"/>
                  </a:moveTo>
                  <a:cubicBezTo>
                    <a:pt x="260" y="144"/>
                    <a:pt x="520" y="0"/>
                    <a:pt x="672" y="0"/>
                  </a:cubicBezTo>
                  <a:cubicBezTo>
                    <a:pt x="824" y="0"/>
                    <a:pt x="904" y="248"/>
                    <a:pt x="912" y="288"/>
                  </a:cubicBezTo>
                </a:path>
              </a:pathLst>
            </a:custGeom>
            <a:noFill/>
            <a:ln w="9525">
              <a:solidFill>
                <a:schemeClr val="tx1"/>
              </a:solidFill>
              <a:round/>
              <a:headEnd/>
              <a:tailEnd type="stealth" w="lg" len="lg"/>
            </a:ln>
          </p:spPr>
          <p:txBody>
            <a:bodyPr wrap="none" anchor="ctr"/>
            <a:lstStyle/>
            <a:p>
              <a:endParaRPr lang="en-US"/>
            </a:p>
          </p:txBody>
        </p:sp>
        <p:sp>
          <p:nvSpPr>
            <p:cNvPr id="18445" name="Freeform 18"/>
            <p:cNvSpPr>
              <a:spLocks/>
            </p:cNvSpPr>
            <p:nvPr/>
          </p:nvSpPr>
          <p:spPr bwMode="auto">
            <a:xfrm>
              <a:off x="3552" y="768"/>
              <a:ext cx="912" cy="288"/>
            </a:xfrm>
            <a:custGeom>
              <a:avLst/>
              <a:gdLst>
                <a:gd name="T0" fmla="*/ 0 w 912"/>
                <a:gd name="T1" fmla="*/ 288 h 288"/>
                <a:gd name="T2" fmla="*/ 672 w 912"/>
                <a:gd name="T3" fmla="*/ 0 h 288"/>
                <a:gd name="T4" fmla="*/ 912 w 912"/>
                <a:gd name="T5" fmla="*/ 288 h 288"/>
                <a:gd name="T6" fmla="*/ 0 60000 65536"/>
                <a:gd name="T7" fmla="*/ 0 60000 65536"/>
                <a:gd name="T8" fmla="*/ 0 60000 65536"/>
                <a:gd name="T9" fmla="*/ 0 w 912"/>
                <a:gd name="T10" fmla="*/ 0 h 288"/>
                <a:gd name="T11" fmla="*/ 912 w 912"/>
                <a:gd name="T12" fmla="*/ 288 h 288"/>
              </a:gdLst>
              <a:ahLst/>
              <a:cxnLst>
                <a:cxn ang="T6">
                  <a:pos x="T0" y="T1"/>
                </a:cxn>
                <a:cxn ang="T7">
                  <a:pos x="T2" y="T3"/>
                </a:cxn>
                <a:cxn ang="T8">
                  <a:pos x="T4" y="T5"/>
                </a:cxn>
              </a:cxnLst>
              <a:rect l="T9" t="T10" r="T11" b="T12"/>
              <a:pathLst>
                <a:path w="912" h="288">
                  <a:moveTo>
                    <a:pt x="0" y="288"/>
                  </a:moveTo>
                  <a:cubicBezTo>
                    <a:pt x="260" y="144"/>
                    <a:pt x="520" y="0"/>
                    <a:pt x="672" y="0"/>
                  </a:cubicBezTo>
                  <a:cubicBezTo>
                    <a:pt x="824" y="0"/>
                    <a:pt x="904" y="248"/>
                    <a:pt x="912" y="288"/>
                  </a:cubicBezTo>
                </a:path>
              </a:pathLst>
            </a:custGeom>
            <a:noFill/>
            <a:ln w="9525">
              <a:solidFill>
                <a:schemeClr val="tx1"/>
              </a:solidFill>
              <a:round/>
              <a:headEnd/>
              <a:tailEnd type="stealth" w="lg" len="lg"/>
            </a:ln>
          </p:spPr>
          <p:txBody>
            <a:bodyPr wrap="none" anchor="ctr"/>
            <a:lstStyle/>
            <a:p>
              <a:endParaRPr lang="en-US"/>
            </a:p>
          </p:txBody>
        </p:sp>
        <p:sp>
          <p:nvSpPr>
            <p:cNvPr id="18446" name="Line 19"/>
            <p:cNvSpPr>
              <a:spLocks noChangeShapeType="1"/>
            </p:cNvSpPr>
            <p:nvPr/>
          </p:nvSpPr>
          <p:spPr bwMode="auto">
            <a:xfrm>
              <a:off x="912" y="984"/>
              <a:ext cx="0" cy="864"/>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8447" name="Text Box 20"/>
            <p:cNvSpPr txBox="1">
              <a:spLocks noChangeArrowheads="1"/>
            </p:cNvSpPr>
            <p:nvPr/>
          </p:nvSpPr>
          <p:spPr bwMode="auto">
            <a:xfrm rot="-5400000">
              <a:off x="727" y="1344"/>
              <a:ext cx="411" cy="234"/>
            </a:xfrm>
            <a:prstGeom prst="rect">
              <a:avLst/>
            </a:prstGeom>
            <a:noFill/>
            <a:ln w="9525">
              <a:noFill/>
              <a:miter lim="800000"/>
              <a:headEnd/>
              <a:tailEnd/>
            </a:ln>
          </p:spPr>
          <p:txBody>
            <a:bodyPr wrap="none">
              <a:spAutoFit/>
            </a:bodyPr>
            <a:lstStyle/>
            <a:p>
              <a:pPr algn="ctr"/>
              <a:r>
                <a:rPr lang="en-US" sz="2400" b="1">
                  <a:latin typeface="Comic Sans MS" pitchFamily="66" charset="0"/>
                </a:rPr>
                <a:t>1 block</a:t>
              </a:r>
            </a:p>
          </p:txBody>
        </p:sp>
      </p:grpSp>
      <p:sp>
        <p:nvSpPr>
          <p:cNvPr id="16" name="Slide Number Placeholder 15"/>
          <p:cNvSpPr>
            <a:spLocks noGrp="1"/>
          </p:cNvSpPr>
          <p:nvPr>
            <p:ph type="sldNum" sz="quarter" idx="11"/>
          </p:nvPr>
        </p:nvSpPr>
        <p:spPr/>
        <p:txBody>
          <a:bodyPr/>
          <a:lstStyle/>
          <a:p>
            <a:fld id="{C75AE2FC-43A3-48B0-AC76-34BC873E66BB}" type="slidenum">
              <a:rPr lang="en-US" smtClean="0"/>
              <a:pPr/>
              <a:t>16</a:t>
            </a:fld>
            <a:r>
              <a:rPr lang="en-US" smtClean="0"/>
              <a:t>/41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00088" y="0"/>
            <a:ext cx="8077200" cy="609600"/>
          </a:xfrm>
          <a:noFill/>
        </p:spPr>
        <p:txBody>
          <a:bodyPr/>
          <a:lstStyle/>
          <a:p>
            <a:pPr algn="l"/>
            <a:r>
              <a:rPr lang="en-US" sz="3600" smtClean="0">
                <a:effectLst/>
                <a:latin typeface="Times New Roman" pitchFamily="18" charset="0"/>
              </a:rPr>
              <a:t>Linked Allocation</a:t>
            </a:r>
          </a:p>
        </p:txBody>
      </p:sp>
      <p:sp>
        <p:nvSpPr>
          <p:cNvPr id="19459" name="Rectangle 3"/>
          <p:cNvSpPr>
            <a:spLocks noGrp="1" noChangeArrowheads="1"/>
          </p:cNvSpPr>
          <p:nvPr>
            <p:ph type="body" idx="1"/>
          </p:nvPr>
        </p:nvSpPr>
        <p:spPr>
          <a:xfrm>
            <a:off x="465138" y="3021013"/>
            <a:ext cx="8331200" cy="3425825"/>
          </a:xfrm>
          <a:noFill/>
        </p:spPr>
        <p:txBody>
          <a:bodyPr/>
          <a:lstStyle/>
          <a:p>
            <a:pPr algn="just">
              <a:lnSpc>
                <a:spcPct val="90000"/>
              </a:lnSpc>
            </a:pPr>
            <a:r>
              <a:rPr lang="en-US" sz="2400" b="1" dirty="0" smtClean="0">
                <a:latin typeface="Times New Roman" pitchFamily="18" charset="0"/>
              </a:rPr>
              <a:t>To create a new file we simply create a new entry in the directory</a:t>
            </a:r>
          </a:p>
          <a:p>
            <a:pPr lvl="1" algn="just">
              <a:lnSpc>
                <a:spcPct val="90000"/>
              </a:lnSpc>
            </a:pPr>
            <a:r>
              <a:rPr lang="en-US" sz="2400" b="1" dirty="0" smtClean="0">
                <a:latin typeface="Times New Roman" pitchFamily="18" charset="0"/>
              </a:rPr>
              <a:t>With linked allocation each directory has a pointer to the first disk block of the file ---initialized to 0, the size field is also set to 0</a:t>
            </a:r>
          </a:p>
          <a:p>
            <a:pPr lvl="1" algn="just">
              <a:lnSpc>
                <a:spcPct val="90000"/>
              </a:lnSpc>
            </a:pPr>
            <a:r>
              <a:rPr lang="en-US" sz="2400" b="1" dirty="0" smtClean="0">
                <a:latin typeface="Times New Roman" pitchFamily="18" charset="0"/>
              </a:rPr>
              <a:t>Write to the file causes a free block to be found, and this block is written to, and linked to the end of the file</a:t>
            </a:r>
          </a:p>
          <a:p>
            <a:pPr lvl="1" algn="just">
              <a:lnSpc>
                <a:spcPct val="90000"/>
              </a:lnSpc>
            </a:pPr>
            <a:r>
              <a:rPr lang="en-US" sz="2400" b="1" dirty="0" smtClean="0">
                <a:latin typeface="Times New Roman" pitchFamily="18" charset="0"/>
              </a:rPr>
              <a:t>To read a file, we simply read blocks by following the pointers from block to block</a:t>
            </a:r>
            <a:endParaRPr lang="en-US" sz="2000" b="1" dirty="0" smtClean="0">
              <a:latin typeface="Times New Roman" pitchFamily="18" charset="0"/>
            </a:endParaRPr>
          </a:p>
        </p:txBody>
      </p:sp>
      <p:grpSp>
        <p:nvGrpSpPr>
          <p:cNvPr id="19460" name="Group 4"/>
          <p:cNvGrpSpPr>
            <a:grpSpLocks/>
          </p:cNvGrpSpPr>
          <p:nvPr/>
        </p:nvGrpSpPr>
        <p:grpSpPr bwMode="auto">
          <a:xfrm>
            <a:off x="1387475" y="666750"/>
            <a:ext cx="6589713" cy="2078038"/>
            <a:chOff x="834" y="768"/>
            <a:chExt cx="3630" cy="1080"/>
          </a:xfrm>
        </p:grpSpPr>
        <p:sp>
          <p:nvSpPr>
            <p:cNvPr id="19461" name="Rectangle 5"/>
            <p:cNvSpPr>
              <a:spLocks noChangeArrowheads="1"/>
            </p:cNvSpPr>
            <p:nvPr/>
          </p:nvSpPr>
          <p:spPr bwMode="auto">
            <a:xfrm>
              <a:off x="1008" y="1008"/>
              <a:ext cx="945" cy="816"/>
            </a:xfrm>
            <a:prstGeom prst="rect">
              <a:avLst/>
            </a:prstGeom>
            <a:solidFill>
              <a:schemeClr val="bg1"/>
            </a:solidFill>
            <a:ln w="9525">
              <a:solidFill>
                <a:schemeClr val="tx1"/>
              </a:solidFill>
              <a:miter lim="800000"/>
              <a:headEnd/>
              <a:tailEnd/>
            </a:ln>
          </p:spPr>
          <p:txBody>
            <a:bodyPr wrap="none" anchor="ctr"/>
            <a:lstStyle/>
            <a:p>
              <a:pPr algn="ctr"/>
              <a:r>
                <a:rPr lang="en-US" sz="2000" b="1"/>
                <a:t>Data</a:t>
              </a:r>
            </a:p>
          </p:txBody>
        </p:sp>
        <p:sp>
          <p:nvSpPr>
            <p:cNvPr id="19462" name="Rectangle 6"/>
            <p:cNvSpPr>
              <a:spLocks noChangeArrowheads="1"/>
            </p:cNvSpPr>
            <p:nvPr/>
          </p:nvSpPr>
          <p:spPr bwMode="auto">
            <a:xfrm>
              <a:off x="2168" y="1008"/>
              <a:ext cx="945" cy="816"/>
            </a:xfrm>
            <a:prstGeom prst="rect">
              <a:avLst/>
            </a:prstGeom>
            <a:solidFill>
              <a:schemeClr val="bg1"/>
            </a:solidFill>
            <a:ln w="9525">
              <a:solidFill>
                <a:schemeClr val="tx1"/>
              </a:solidFill>
              <a:miter lim="800000"/>
              <a:headEnd/>
              <a:tailEnd/>
            </a:ln>
          </p:spPr>
          <p:txBody>
            <a:bodyPr wrap="none" anchor="ctr"/>
            <a:lstStyle/>
            <a:p>
              <a:pPr algn="ctr"/>
              <a:r>
                <a:rPr lang="en-US" sz="2000" b="1"/>
                <a:t>Data</a:t>
              </a:r>
            </a:p>
          </p:txBody>
        </p:sp>
        <p:sp>
          <p:nvSpPr>
            <p:cNvPr id="19463" name="Rectangle 7"/>
            <p:cNvSpPr>
              <a:spLocks noChangeArrowheads="1"/>
            </p:cNvSpPr>
            <p:nvPr/>
          </p:nvSpPr>
          <p:spPr bwMode="auto">
            <a:xfrm>
              <a:off x="3312" y="1008"/>
              <a:ext cx="945" cy="816"/>
            </a:xfrm>
            <a:prstGeom prst="rect">
              <a:avLst/>
            </a:prstGeom>
            <a:solidFill>
              <a:schemeClr val="bg1"/>
            </a:solidFill>
            <a:ln w="9525">
              <a:solidFill>
                <a:schemeClr val="tx1"/>
              </a:solidFill>
              <a:miter lim="800000"/>
              <a:headEnd/>
              <a:tailEnd/>
            </a:ln>
          </p:spPr>
          <p:txBody>
            <a:bodyPr wrap="none" anchor="ctr"/>
            <a:lstStyle/>
            <a:p>
              <a:pPr algn="ctr"/>
              <a:r>
                <a:rPr lang="en-US" sz="2000" b="1"/>
                <a:t>Data</a:t>
              </a:r>
            </a:p>
          </p:txBody>
        </p:sp>
        <p:sp>
          <p:nvSpPr>
            <p:cNvPr id="19464" name="Rectangle 8"/>
            <p:cNvSpPr>
              <a:spLocks noChangeArrowheads="1"/>
            </p:cNvSpPr>
            <p:nvPr/>
          </p:nvSpPr>
          <p:spPr bwMode="auto">
            <a:xfrm>
              <a:off x="1008" y="1008"/>
              <a:ext cx="288" cy="96"/>
            </a:xfrm>
            <a:prstGeom prst="rect">
              <a:avLst/>
            </a:prstGeom>
            <a:solidFill>
              <a:schemeClr val="bg1">
                <a:alpha val="50195"/>
              </a:schemeClr>
            </a:solidFill>
            <a:ln w="9525">
              <a:solidFill>
                <a:schemeClr val="tx1"/>
              </a:solidFill>
              <a:miter lim="800000"/>
              <a:headEnd/>
              <a:tailEnd/>
            </a:ln>
          </p:spPr>
          <p:txBody>
            <a:bodyPr wrap="none" anchor="ctr"/>
            <a:lstStyle/>
            <a:p>
              <a:pPr algn="ctr"/>
              <a:r>
                <a:rPr lang="en-US" sz="2000" b="1">
                  <a:latin typeface="Comic Sans MS" pitchFamily="66" charset="0"/>
                </a:rPr>
                <a:t>ptr</a:t>
              </a:r>
            </a:p>
          </p:txBody>
        </p:sp>
        <p:sp>
          <p:nvSpPr>
            <p:cNvPr id="19465" name="Rectangle 9"/>
            <p:cNvSpPr>
              <a:spLocks noChangeArrowheads="1"/>
            </p:cNvSpPr>
            <p:nvPr/>
          </p:nvSpPr>
          <p:spPr bwMode="auto">
            <a:xfrm>
              <a:off x="2168" y="1008"/>
              <a:ext cx="288" cy="96"/>
            </a:xfrm>
            <a:prstGeom prst="rect">
              <a:avLst/>
            </a:prstGeom>
            <a:solidFill>
              <a:schemeClr val="bg1">
                <a:alpha val="50195"/>
              </a:schemeClr>
            </a:solidFill>
            <a:ln w="9525">
              <a:solidFill>
                <a:schemeClr val="tx1"/>
              </a:solidFill>
              <a:miter lim="800000"/>
              <a:headEnd/>
              <a:tailEnd/>
            </a:ln>
          </p:spPr>
          <p:txBody>
            <a:bodyPr wrap="none" anchor="ctr"/>
            <a:lstStyle/>
            <a:p>
              <a:pPr algn="ctr"/>
              <a:r>
                <a:rPr lang="en-US" sz="2000" b="1">
                  <a:latin typeface="Comic Sans MS" pitchFamily="66" charset="0"/>
                </a:rPr>
                <a:t>ptr</a:t>
              </a:r>
            </a:p>
          </p:txBody>
        </p:sp>
        <p:sp>
          <p:nvSpPr>
            <p:cNvPr id="19466" name="Rectangle 10"/>
            <p:cNvSpPr>
              <a:spLocks noChangeArrowheads="1"/>
            </p:cNvSpPr>
            <p:nvPr/>
          </p:nvSpPr>
          <p:spPr bwMode="auto">
            <a:xfrm>
              <a:off x="3312" y="1008"/>
              <a:ext cx="288" cy="96"/>
            </a:xfrm>
            <a:prstGeom prst="rect">
              <a:avLst/>
            </a:prstGeom>
            <a:solidFill>
              <a:schemeClr val="bg1">
                <a:alpha val="50195"/>
              </a:schemeClr>
            </a:solidFill>
            <a:ln w="9525">
              <a:solidFill>
                <a:schemeClr val="tx1"/>
              </a:solidFill>
              <a:miter lim="800000"/>
              <a:headEnd/>
              <a:tailEnd/>
            </a:ln>
          </p:spPr>
          <p:txBody>
            <a:bodyPr wrap="none" anchor="ctr"/>
            <a:lstStyle/>
            <a:p>
              <a:pPr algn="ctr"/>
              <a:r>
                <a:rPr lang="en-US" sz="2000" b="1">
                  <a:latin typeface="Comic Sans MS" pitchFamily="66" charset="0"/>
                </a:rPr>
                <a:t>ptr</a:t>
              </a:r>
            </a:p>
          </p:txBody>
        </p:sp>
        <p:sp>
          <p:nvSpPr>
            <p:cNvPr id="19467" name="Freeform 11"/>
            <p:cNvSpPr>
              <a:spLocks/>
            </p:cNvSpPr>
            <p:nvPr/>
          </p:nvSpPr>
          <p:spPr bwMode="auto">
            <a:xfrm>
              <a:off x="1248" y="768"/>
              <a:ext cx="912" cy="288"/>
            </a:xfrm>
            <a:custGeom>
              <a:avLst/>
              <a:gdLst>
                <a:gd name="T0" fmla="*/ 0 w 912"/>
                <a:gd name="T1" fmla="*/ 288 h 288"/>
                <a:gd name="T2" fmla="*/ 672 w 912"/>
                <a:gd name="T3" fmla="*/ 0 h 288"/>
                <a:gd name="T4" fmla="*/ 912 w 912"/>
                <a:gd name="T5" fmla="*/ 288 h 288"/>
                <a:gd name="T6" fmla="*/ 0 60000 65536"/>
                <a:gd name="T7" fmla="*/ 0 60000 65536"/>
                <a:gd name="T8" fmla="*/ 0 60000 65536"/>
                <a:gd name="T9" fmla="*/ 0 w 912"/>
                <a:gd name="T10" fmla="*/ 0 h 288"/>
                <a:gd name="T11" fmla="*/ 912 w 912"/>
                <a:gd name="T12" fmla="*/ 288 h 288"/>
              </a:gdLst>
              <a:ahLst/>
              <a:cxnLst>
                <a:cxn ang="T6">
                  <a:pos x="T0" y="T1"/>
                </a:cxn>
                <a:cxn ang="T7">
                  <a:pos x="T2" y="T3"/>
                </a:cxn>
                <a:cxn ang="T8">
                  <a:pos x="T4" y="T5"/>
                </a:cxn>
              </a:cxnLst>
              <a:rect l="T9" t="T10" r="T11" b="T12"/>
              <a:pathLst>
                <a:path w="912" h="288">
                  <a:moveTo>
                    <a:pt x="0" y="288"/>
                  </a:moveTo>
                  <a:cubicBezTo>
                    <a:pt x="260" y="144"/>
                    <a:pt x="520" y="0"/>
                    <a:pt x="672" y="0"/>
                  </a:cubicBezTo>
                  <a:cubicBezTo>
                    <a:pt x="824" y="0"/>
                    <a:pt x="904" y="248"/>
                    <a:pt x="912" y="288"/>
                  </a:cubicBezTo>
                </a:path>
              </a:pathLst>
            </a:custGeom>
            <a:noFill/>
            <a:ln w="9525">
              <a:solidFill>
                <a:schemeClr val="tx1"/>
              </a:solidFill>
              <a:round/>
              <a:headEnd/>
              <a:tailEnd type="stealth" w="lg" len="lg"/>
            </a:ln>
          </p:spPr>
          <p:txBody>
            <a:bodyPr wrap="none" anchor="ctr"/>
            <a:lstStyle/>
            <a:p>
              <a:endParaRPr lang="en-US"/>
            </a:p>
          </p:txBody>
        </p:sp>
        <p:sp>
          <p:nvSpPr>
            <p:cNvPr id="19468" name="Freeform 12"/>
            <p:cNvSpPr>
              <a:spLocks/>
            </p:cNvSpPr>
            <p:nvPr/>
          </p:nvSpPr>
          <p:spPr bwMode="auto">
            <a:xfrm>
              <a:off x="2400" y="768"/>
              <a:ext cx="912" cy="288"/>
            </a:xfrm>
            <a:custGeom>
              <a:avLst/>
              <a:gdLst>
                <a:gd name="T0" fmla="*/ 0 w 912"/>
                <a:gd name="T1" fmla="*/ 288 h 288"/>
                <a:gd name="T2" fmla="*/ 672 w 912"/>
                <a:gd name="T3" fmla="*/ 0 h 288"/>
                <a:gd name="T4" fmla="*/ 912 w 912"/>
                <a:gd name="T5" fmla="*/ 288 h 288"/>
                <a:gd name="T6" fmla="*/ 0 60000 65536"/>
                <a:gd name="T7" fmla="*/ 0 60000 65536"/>
                <a:gd name="T8" fmla="*/ 0 60000 65536"/>
                <a:gd name="T9" fmla="*/ 0 w 912"/>
                <a:gd name="T10" fmla="*/ 0 h 288"/>
                <a:gd name="T11" fmla="*/ 912 w 912"/>
                <a:gd name="T12" fmla="*/ 288 h 288"/>
              </a:gdLst>
              <a:ahLst/>
              <a:cxnLst>
                <a:cxn ang="T6">
                  <a:pos x="T0" y="T1"/>
                </a:cxn>
                <a:cxn ang="T7">
                  <a:pos x="T2" y="T3"/>
                </a:cxn>
                <a:cxn ang="T8">
                  <a:pos x="T4" y="T5"/>
                </a:cxn>
              </a:cxnLst>
              <a:rect l="T9" t="T10" r="T11" b="T12"/>
              <a:pathLst>
                <a:path w="912" h="288">
                  <a:moveTo>
                    <a:pt x="0" y="288"/>
                  </a:moveTo>
                  <a:cubicBezTo>
                    <a:pt x="260" y="144"/>
                    <a:pt x="520" y="0"/>
                    <a:pt x="672" y="0"/>
                  </a:cubicBezTo>
                  <a:cubicBezTo>
                    <a:pt x="824" y="0"/>
                    <a:pt x="904" y="248"/>
                    <a:pt x="912" y="288"/>
                  </a:cubicBezTo>
                </a:path>
              </a:pathLst>
            </a:custGeom>
            <a:noFill/>
            <a:ln w="9525">
              <a:solidFill>
                <a:schemeClr val="tx1"/>
              </a:solidFill>
              <a:round/>
              <a:headEnd/>
              <a:tailEnd type="stealth" w="lg" len="lg"/>
            </a:ln>
          </p:spPr>
          <p:txBody>
            <a:bodyPr wrap="none" anchor="ctr"/>
            <a:lstStyle/>
            <a:p>
              <a:endParaRPr lang="en-US"/>
            </a:p>
          </p:txBody>
        </p:sp>
        <p:sp>
          <p:nvSpPr>
            <p:cNvPr id="19469" name="Freeform 13"/>
            <p:cNvSpPr>
              <a:spLocks/>
            </p:cNvSpPr>
            <p:nvPr/>
          </p:nvSpPr>
          <p:spPr bwMode="auto">
            <a:xfrm>
              <a:off x="3552" y="768"/>
              <a:ext cx="912" cy="288"/>
            </a:xfrm>
            <a:custGeom>
              <a:avLst/>
              <a:gdLst>
                <a:gd name="T0" fmla="*/ 0 w 912"/>
                <a:gd name="T1" fmla="*/ 288 h 288"/>
                <a:gd name="T2" fmla="*/ 672 w 912"/>
                <a:gd name="T3" fmla="*/ 0 h 288"/>
                <a:gd name="T4" fmla="*/ 912 w 912"/>
                <a:gd name="T5" fmla="*/ 288 h 288"/>
                <a:gd name="T6" fmla="*/ 0 60000 65536"/>
                <a:gd name="T7" fmla="*/ 0 60000 65536"/>
                <a:gd name="T8" fmla="*/ 0 60000 65536"/>
                <a:gd name="T9" fmla="*/ 0 w 912"/>
                <a:gd name="T10" fmla="*/ 0 h 288"/>
                <a:gd name="T11" fmla="*/ 912 w 912"/>
                <a:gd name="T12" fmla="*/ 288 h 288"/>
              </a:gdLst>
              <a:ahLst/>
              <a:cxnLst>
                <a:cxn ang="T6">
                  <a:pos x="T0" y="T1"/>
                </a:cxn>
                <a:cxn ang="T7">
                  <a:pos x="T2" y="T3"/>
                </a:cxn>
                <a:cxn ang="T8">
                  <a:pos x="T4" y="T5"/>
                </a:cxn>
              </a:cxnLst>
              <a:rect l="T9" t="T10" r="T11" b="T12"/>
              <a:pathLst>
                <a:path w="912" h="288">
                  <a:moveTo>
                    <a:pt x="0" y="288"/>
                  </a:moveTo>
                  <a:cubicBezTo>
                    <a:pt x="260" y="144"/>
                    <a:pt x="520" y="0"/>
                    <a:pt x="672" y="0"/>
                  </a:cubicBezTo>
                  <a:cubicBezTo>
                    <a:pt x="824" y="0"/>
                    <a:pt x="904" y="248"/>
                    <a:pt x="912" y="288"/>
                  </a:cubicBezTo>
                </a:path>
              </a:pathLst>
            </a:custGeom>
            <a:noFill/>
            <a:ln w="9525">
              <a:solidFill>
                <a:schemeClr val="tx1"/>
              </a:solidFill>
              <a:round/>
              <a:headEnd/>
              <a:tailEnd type="stealth" w="lg" len="lg"/>
            </a:ln>
          </p:spPr>
          <p:txBody>
            <a:bodyPr wrap="none" anchor="ctr"/>
            <a:lstStyle/>
            <a:p>
              <a:endParaRPr lang="en-US"/>
            </a:p>
          </p:txBody>
        </p:sp>
        <p:sp>
          <p:nvSpPr>
            <p:cNvPr id="19470" name="Line 14"/>
            <p:cNvSpPr>
              <a:spLocks noChangeShapeType="1"/>
            </p:cNvSpPr>
            <p:nvPr/>
          </p:nvSpPr>
          <p:spPr bwMode="auto">
            <a:xfrm>
              <a:off x="912" y="984"/>
              <a:ext cx="0" cy="864"/>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9471" name="Text Box 15"/>
            <p:cNvSpPr txBox="1">
              <a:spLocks noChangeArrowheads="1"/>
            </p:cNvSpPr>
            <p:nvPr/>
          </p:nvSpPr>
          <p:spPr bwMode="auto">
            <a:xfrm rot="-5400000">
              <a:off x="666" y="1349"/>
              <a:ext cx="556" cy="219"/>
            </a:xfrm>
            <a:prstGeom prst="rect">
              <a:avLst/>
            </a:prstGeom>
            <a:noFill/>
            <a:ln w="9525">
              <a:noFill/>
              <a:miter lim="800000"/>
              <a:headEnd/>
              <a:tailEnd/>
            </a:ln>
          </p:spPr>
          <p:txBody>
            <a:bodyPr wrap="none">
              <a:spAutoFit/>
            </a:bodyPr>
            <a:lstStyle/>
            <a:p>
              <a:pPr algn="ctr"/>
              <a:r>
                <a:rPr lang="en-US" sz="2000" b="1">
                  <a:latin typeface="Comic Sans MS" pitchFamily="66" charset="0"/>
                </a:rPr>
                <a:t>1 block</a:t>
              </a:r>
            </a:p>
          </p:txBody>
        </p:sp>
      </p:grpSp>
      <p:sp>
        <p:nvSpPr>
          <p:cNvPr id="16" name="Slide Number Placeholder 15"/>
          <p:cNvSpPr>
            <a:spLocks noGrp="1"/>
          </p:cNvSpPr>
          <p:nvPr>
            <p:ph type="sldNum" sz="quarter" idx="11"/>
          </p:nvPr>
        </p:nvSpPr>
        <p:spPr/>
        <p:txBody>
          <a:bodyPr/>
          <a:lstStyle/>
          <a:p>
            <a:fld id="{C75AE2FC-43A3-48B0-AC76-34BC873E66BB}" type="slidenum">
              <a:rPr lang="en-US" smtClean="0"/>
              <a:pPr/>
              <a:t>17</a:t>
            </a:fld>
            <a:r>
              <a:rPr lang="en-US" smtClean="0"/>
              <a:t>/41</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57225" y="0"/>
            <a:ext cx="8077200" cy="609600"/>
          </a:xfrm>
          <a:noFill/>
        </p:spPr>
        <p:txBody>
          <a:bodyPr/>
          <a:lstStyle/>
          <a:p>
            <a:pPr algn="l"/>
            <a:r>
              <a:rPr lang="en-US" sz="3600" smtClean="0">
                <a:effectLst/>
                <a:latin typeface="Times New Roman" pitchFamily="18" charset="0"/>
              </a:rPr>
              <a:t>Linked Allocation</a:t>
            </a:r>
          </a:p>
        </p:txBody>
      </p:sp>
      <p:sp>
        <p:nvSpPr>
          <p:cNvPr id="20483" name="Rectangle 3"/>
          <p:cNvSpPr>
            <a:spLocks noGrp="1" noChangeArrowheads="1"/>
          </p:cNvSpPr>
          <p:nvPr>
            <p:ph type="body" idx="1"/>
          </p:nvPr>
        </p:nvSpPr>
        <p:spPr>
          <a:xfrm>
            <a:off x="349250" y="481013"/>
            <a:ext cx="8345488" cy="6122987"/>
          </a:xfrm>
          <a:noFill/>
        </p:spPr>
        <p:txBody>
          <a:bodyPr/>
          <a:lstStyle/>
          <a:p>
            <a:pPr marL="290513" indent="-290513">
              <a:lnSpc>
                <a:spcPct val="90000"/>
              </a:lnSpc>
            </a:pPr>
            <a:r>
              <a:rPr lang="en-US" sz="2400" b="1" smtClean="0">
                <a:latin typeface="Times New Roman" pitchFamily="18" charset="0"/>
              </a:rPr>
              <a:t>Advantages:</a:t>
            </a:r>
          </a:p>
          <a:p>
            <a:pPr marL="739775" lvl="1" indent="-333375">
              <a:lnSpc>
                <a:spcPct val="85000"/>
              </a:lnSpc>
              <a:spcBef>
                <a:spcPct val="30000"/>
              </a:spcBef>
            </a:pPr>
            <a:r>
              <a:rPr lang="en-US" sz="2400" b="1" smtClean="0">
                <a:latin typeface="Times New Roman" pitchFamily="18" charset="0"/>
              </a:rPr>
              <a:t>No external fragmentation. Any free block on the free-space list can be used to satisfy the request</a:t>
            </a:r>
          </a:p>
          <a:p>
            <a:pPr marL="739775" lvl="1" indent="-333375">
              <a:lnSpc>
                <a:spcPct val="90000"/>
              </a:lnSpc>
            </a:pPr>
            <a:r>
              <a:rPr lang="en-US" sz="2400" b="1" smtClean="0">
                <a:latin typeface="Times New Roman" pitchFamily="18" charset="0"/>
              </a:rPr>
              <a:t>No need to declare the size of a file when it is created</a:t>
            </a:r>
          </a:p>
          <a:p>
            <a:pPr marL="739775" lvl="1" indent="-333375">
              <a:lnSpc>
                <a:spcPct val="90000"/>
              </a:lnSpc>
            </a:pPr>
            <a:r>
              <a:rPr lang="en-US" sz="2400" b="1" smtClean="0">
                <a:latin typeface="Times New Roman" pitchFamily="18" charset="0"/>
              </a:rPr>
              <a:t>A file can continue to grow as long as there are free blocks</a:t>
            </a:r>
          </a:p>
          <a:p>
            <a:pPr marL="739775" lvl="1" indent="-333375">
              <a:lnSpc>
                <a:spcPct val="90000"/>
              </a:lnSpc>
            </a:pPr>
            <a:r>
              <a:rPr lang="en-US" sz="2400" b="1" smtClean="0">
                <a:latin typeface="Times New Roman" pitchFamily="18" charset="0"/>
              </a:rPr>
              <a:t>There is no necessary to compact disk space</a:t>
            </a:r>
          </a:p>
          <a:p>
            <a:pPr marL="290513" indent="-290513">
              <a:lnSpc>
                <a:spcPct val="90000"/>
              </a:lnSpc>
            </a:pPr>
            <a:r>
              <a:rPr lang="en-US" sz="2400" b="1" smtClean="0">
                <a:latin typeface="Times New Roman" pitchFamily="18" charset="0"/>
              </a:rPr>
              <a:t>Disadvantages:</a:t>
            </a:r>
          </a:p>
          <a:p>
            <a:pPr marL="739775" lvl="1" indent="-333375">
              <a:lnSpc>
                <a:spcPct val="90000"/>
              </a:lnSpc>
            </a:pPr>
            <a:r>
              <a:rPr lang="en-US" sz="2400" b="1" smtClean="0">
                <a:latin typeface="Times New Roman" pitchFamily="18" charset="0"/>
              </a:rPr>
              <a:t>Can be used effectively only for sequential-access files. To find i</a:t>
            </a:r>
            <a:r>
              <a:rPr lang="en-US" sz="2400" b="1" baseline="30000" smtClean="0">
                <a:latin typeface="Times New Roman" pitchFamily="18" charset="0"/>
              </a:rPr>
              <a:t>th</a:t>
            </a:r>
            <a:r>
              <a:rPr lang="en-US" sz="2400" b="1" smtClean="0">
                <a:latin typeface="Times New Roman" pitchFamily="18" charset="0"/>
              </a:rPr>
              <a:t> block of a file, start from the beginning and follow the pointers until i</a:t>
            </a:r>
            <a:r>
              <a:rPr lang="en-US" sz="2400" b="1" baseline="30000" smtClean="0">
                <a:latin typeface="Times New Roman" pitchFamily="18" charset="0"/>
              </a:rPr>
              <a:t>th</a:t>
            </a:r>
            <a:r>
              <a:rPr lang="en-US" sz="2400" b="1" smtClean="0">
                <a:latin typeface="Times New Roman" pitchFamily="18" charset="0"/>
              </a:rPr>
              <a:t> block</a:t>
            </a:r>
          </a:p>
          <a:p>
            <a:pPr marL="739775" lvl="1" indent="-333375">
              <a:lnSpc>
                <a:spcPct val="90000"/>
              </a:lnSpc>
            </a:pPr>
            <a:r>
              <a:rPr lang="en-US" sz="2400" b="1" smtClean="0">
                <a:latin typeface="Times New Roman" pitchFamily="18" charset="0"/>
              </a:rPr>
              <a:t>Space required for the pointers</a:t>
            </a:r>
          </a:p>
          <a:p>
            <a:pPr lvl="2">
              <a:lnSpc>
                <a:spcPct val="90000"/>
              </a:lnSpc>
              <a:buClr>
                <a:srgbClr val="CC6600"/>
              </a:buClr>
              <a:buSzPct val="85000"/>
              <a:buFont typeface="Wingdings 3" pitchFamily="18" charset="2"/>
              <a:buChar char=""/>
            </a:pPr>
            <a:r>
              <a:rPr lang="en-US" b="1" smtClean="0">
                <a:latin typeface="Times New Roman" pitchFamily="18" charset="0"/>
              </a:rPr>
              <a:t>User solution to this problem is to collect blocks into multiples, called clusters</a:t>
            </a:r>
          </a:p>
          <a:p>
            <a:pPr marL="739775" lvl="1" indent="-333375">
              <a:lnSpc>
                <a:spcPct val="90000"/>
              </a:lnSpc>
            </a:pPr>
            <a:r>
              <a:rPr lang="en-US" sz="2400" b="1" smtClean="0">
                <a:latin typeface="Times New Roman" pitchFamily="18" charset="0"/>
              </a:rPr>
              <a:t>reliability</a:t>
            </a:r>
          </a:p>
        </p:txBody>
      </p:sp>
      <p:sp>
        <p:nvSpPr>
          <p:cNvPr id="4" name="Slide Number Placeholder 3"/>
          <p:cNvSpPr>
            <a:spLocks noGrp="1"/>
          </p:cNvSpPr>
          <p:nvPr>
            <p:ph type="sldNum" sz="quarter" idx="11"/>
          </p:nvPr>
        </p:nvSpPr>
        <p:spPr/>
        <p:txBody>
          <a:bodyPr/>
          <a:lstStyle/>
          <a:p>
            <a:fld id="{C75AE2FC-43A3-48B0-AC76-34BC873E66BB}" type="slidenum">
              <a:rPr lang="en-US" smtClean="0"/>
              <a:pPr/>
              <a:t>18</a:t>
            </a:fld>
            <a:r>
              <a:rPr lang="en-US" smtClean="0"/>
              <a:t>/41</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41350" y="0"/>
            <a:ext cx="8077200" cy="609600"/>
          </a:xfrm>
          <a:noFill/>
        </p:spPr>
        <p:txBody>
          <a:bodyPr/>
          <a:lstStyle/>
          <a:p>
            <a:pPr algn="l"/>
            <a:r>
              <a:rPr lang="en-US" sz="3600" smtClean="0">
                <a:effectLst/>
                <a:latin typeface="Times New Roman" pitchFamily="18" charset="0"/>
              </a:rPr>
              <a:t>Linked Allocation of disk space</a:t>
            </a:r>
          </a:p>
        </p:txBody>
      </p:sp>
      <p:pic>
        <p:nvPicPr>
          <p:cNvPr id="21507" name="Picture 4"/>
          <p:cNvPicPr>
            <a:picLocks noChangeAspect="1" noChangeArrowheads="1"/>
          </p:cNvPicPr>
          <p:nvPr/>
        </p:nvPicPr>
        <p:blipFill>
          <a:blip r:embed="rId2"/>
          <a:srcRect l="14516" t="638" r="14516" b="975"/>
          <a:stretch>
            <a:fillRect/>
          </a:stretch>
        </p:blipFill>
        <p:spPr bwMode="auto">
          <a:xfrm>
            <a:off x="1019175" y="669925"/>
            <a:ext cx="7116763" cy="5922963"/>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1"/>
          </p:nvPr>
        </p:nvSpPr>
        <p:spPr/>
        <p:txBody>
          <a:bodyPr/>
          <a:lstStyle/>
          <a:p>
            <a:fld id="{C75AE2FC-43A3-48B0-AC76-34BC873E66BB}" type="slidenum">
              <a:rPr lang="en-US" smtClean="0"/>
              <a:pPr/>
              <a:t>19</a:t>
            </a:fld>
            <a:r>
              <a:rPr lang="en-US" smtClean="0"/>
              <a:t>/41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a:r>
              <a:rPr lang="en-US" sz="3600" dirty="0" smtClean="0">
                <a:effectLst/>
                <a:latin typeface="Times New Roman" pitchFamily="18" charset="0"/>
              </a:rPr>
              <a:t>File System Implementation</a:t>
            </a:r>
          </a:p>
        </p:txBody>
      </p:sp>
      <p:sp>
        <p:nvSpPr>
          <p:cNvPr id="5123" name="Rectangle 3"/>
          <p:cNvSpPr>
            <a:spLocks noGrp="1" noChangeArrowheads="1"/>
          </p:cNvSpPr>
          <p:nvPr>
            <p:ph type="body" idx="1"/>
          </p:nvPr>
        </p:nvSpPr>
        <p:spPr>
          <a:xfrm>
            <a:off x="492125" y="1163638"/>
            <a:ext cx="8410575" cy="5222875"/>
          </a:xfrm>
        </p:spPr>
        <p:txBody>
          <a:bodyPr/>
          <a:lstStyle/>
          <a:p>
            <a:pPr marL="508000" indent="-508000">
              <a:lnSpc>
                <a:spcPct val="120000"/>
              </a:lnSpc>
              <a:spcBef>
                <a:spcPct val="45000"/>
              </a:spcBef>
            </a:pPr>
            <a:r>
              <a:rPr lang="en-US" sz="2400" b="1" smtClean="0">
                <a:latin typeface="Times New Roman" pitchFamily="18" charset="0"/>
              </a:rPr>
              <a:t>File-System Structure</a:t>
            </a:r>
          </a:p>
          <a:p>
            <a:pPr marL="508000" indent="-508000">
              <a:lnSpc>
                <a:spcPct val="120000"/>
              </a:lnSpc>
              <a:spcBef>
                <a:spcPct val="45000"/>
              </a:spcBef>
            </a:pPr>
            <a:r>
              <a:rPr lang="en-US" sz="2400" b="1" smtClean="0">
                <a:latin typeface="Times New Roman" pitchFamily="18" charset="0"/>
              </a:rPr>
              <a:t>File-System Implementation </a:t>
            </a:r>
          </a:p>
          <a:p>
            <a:pPr marL="508000" indent="-508000">
              <a:lnSpc>
                <a:spcPct val="120000"/>
              </a:lnSpc>
              <a:spcBef>
                <a:spcPct val="45000"/>
              </a:spcBef>
            </a:pPr>
            <a:r>
              <a:rPr lang="en-US" sz="2400" b="1" smtClean="0">
                <a:latin typeface="Times New Roman" pitchFamily="18" charset="0"/>
              </a:rPr>
              <a:t>Allocation Methods</a:t>
            </a:r>
          </a:p>
          <a:p>
            <a:pPr marL="508000" indent="-508000">
              <a:lnSpc>
                <a:spcPct val="120000"/>
              </a:lnSpc>
              <a:spcBef>
                <a:spcPct val="45000"/>
              </a:spcBef>
            </a:pPr>
            <a:r>
              <a:rPr lang="en-US" sz="2400" b="1" smtClean="0">
                <a:latin typeface="Times New Roman" pitchFamily="18" charset="0"/>
              </a:rPr>
              <a:t>Free-Space Management </a:t>
            </a:r>
          </a:p>
          <a:p>
            <a:pPr marL="508000" indent="-508000">
              <a:lnSpc>
                <a:spcPct val="120000"/>
              </a:lnSpc>
              <a:spcBef>
                <a:spcPct val="45000"/>
              </a:spcBef>
            </a:pPr>
            <a:r>
              <a:rPr lang="en-US" sz="2400" b="1" smtClean="0">
                <a:latin typeface="Times New Roman" pitchFamily="18" charset="0"/>
              </a:rPr>
              <a:t>Efficiency and Performance</a:t>
            </a:r>
          </a:p>
          <a:p>
            <a:pPr marL="508000" indent="-508000">
              <a:lnSpc>
                <a:spcPct val="120000"/>
              </a:lnSpc>
              <a:spcBef>
                <a:spcPct val="45000"/>
              </a:spcBef>
            </a:pPr>
            <a:r>
              <a:rPr lang="en-US" sz="2400" b="1" smtClean="0">
                <a:latin typeface="Times New Roman" pitchFamily="18" charset="0"/>
              </a:rPr>
              <a:t>Recovery</a:t>
            </a:r>
          </a:p>
        </p:txBody>
      </p:sp>
      <p:sp>
        <p:nvSpPr>
          <p:cNvPr id="5124" name="Rectangle 4"/>
          <p:cNvSpPr>
            <a:spLocks noChangeArrowheads="1"/>
          </p:cNvSpPr>
          <p:nvPr/>
        </p:nvSpPr>
        <p:spPr bwMode="auto">
          <a:xfrm>
            <a:off x="974725" y="1531938"/>
            <a:ext cx="7029450" cy="4114800"/>
          </a:xfrm>
          <a:prstGeom prst="rect">
            <a:avLst/>
          </a:prstGeom>
          <a:noFill/>
          <a:ln w="9525">
            <a:noFill/>
            <a:miter lim="800000"/>
            <a:headEnd/>
            <a:tailEnd/>
          </a:ln>
        </p:spPr>
        <p:txBody>
          <a:bodyPr/>
          <a:lstStyle/>
          <a:p>
            <a:endParaRPr lang="en-GB" sz="2400">
              <a:latin typeface="Times New Roman" pitchFamily="18" charset="0"/>
            </a:endParaRPr>
          </a:p>
        </p:txBody>
      </p:sp>
      <p:sp>
        <p:nvSpPr>
          <p:cNvPr id="5" name="Slide Number Placeholder 4"/>
          <p:cNvSpPr>
            <a:spLocks noGrp="1"/>
          </p:cNvSpPr>
          <p:nvPr>
            <p:ph type="sldNum" sz="quarter" idx="11"/>
          </p:nvPr>
        </p:nvSpPr>
        <p:spPr/>
        <p:txBody>
          <a:bodyPr/>
          <a:lstStyle/>
          <a:p>
            <a:fld id="{C75AE2FC-43A3-48B0-AC76-34BC873E66BB}" type="slidenum">
              <a:rPr lang="en-US" smtClean="0"/>
              <a:pPr/>
              <a:t>2</a:t>
            </a:fld>
            <a:r>
              <a:rPr lang="en-US" smtClean="0"/>
              <a:t>/41</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8077200" cy="741363"/>
          </a:xfrm>
          <a:noFill/>
        </p:spPr>
        <p:txBody>
          <a:bodyPr/>
          <a:lstStyle/>
          <a:p>
            <a:pPr algn="l"/>
            <a:r>
              <a:rPr lang="en-US" sz="3600" smtClean="0">
                <a:effectLst/>
                <a:latin typeface="Times New Roman" pitchFamily="18" charset="0"/>
              </a:rPr>
              <a:t>File-Allocation Table(FAT)</a:t>
            </a:r>
          </a:p>
        </p:txBody>
      </p:sp>
      <p:sp>
        <p:nvSpPr>
          <p:cNvPr id="22531" name="Rectangle 6"/>
          <p:cNvSpPr>
            <a:spLocks noGrp="1" noChangeArrowheads="1"/>
          </p:cNvSpPr>
          <p:nvPr>
            <p:ph type="body" sz="half" idx="2"/>
          </p:nvPr>
        </p:nvSpPr>
        <p:spPr>
          <a:xfrm>
            <a:off x="455613" y="779463"/>
            <a:ext cx="8485187" cy="5824537"/>
          </a:xfrm>
          <a:noFill/>
        </p:spPr>
        <p:txBody>
          <a:bodyPr/>
          <a:lstStyle/>
          <a:p>
            <a:pPr>
              <a:lnSpc>
                <a:spcPct val="90000"/>
              </a:lnSpc>
            </a:pPr>
            <a:r>
              <a:rPr lang="en-US" sz="2400" b="1" dirty="0" smtClean="0">
                <a:latin typeface="Times New Roman" pitchFamily="18" charset="0"/>
              </a:rPr>
              <a:t>An important variation on linked allocation is FAT</a:t>
            </a:r>
          </a:p>
          <a:p>
            <a:pPr>
              <a:lnSpc>
                <a:spcPct val="90000"/>
              </a:lnSpc>
            </a:pPr>
            <a:r>
              <a:rPr lang="en-US" sz="2400" b="1" dirty="0" smtClean="0">
                <a:latin typeface="Times New Roman" pitchFamily="18" charset="0"/>
              </a:rPr>
              <a:t>Simple and efficient method of disk-space allocation used by the MS-DOS and OS/2 OS</a:t>
            </a:r>
          </a:p>
          <a:p>
            <a:pPr>
              <a:lnSpc>
                <a:spcPct val="90000"/>
              </a:lnSpc>
            </a:pPr>
            <a:r>
              <a:rPr lang="en-US" sz="2400" b="1" dirty="0" smtClean="0">
                <a:latin typeface="Times New Roman" pitchFamily="18" charset="0"/>
              </a:rPr>
              <a:t>A section of disk at the beginning of each partition is set aside to contain the FAT</a:t>
            </a:r>
          </a:p>
          <a:p>
            <a:pPr>
              <a:lnSpc>
                <a:spcPct val="90000"/>
              </a:lnSpc>
            </a:pPr>
            <a:r>
              <a:rPr lang="en-US" sz="2400" b="1" dirty="0" smtClean="0">
                <a:latin typeface="Times New Roman" pitchFamily="18" charset="0"/>
              </a:rPr>
              <a:t>FAT has one entry for each disk block, and is indexed by block number</a:t>
            </a:r>
          </a:p>
          <a:p>
            <a:pPr>
              <a:lnSpc>
                <a:spcPct val="90000"/>
              </a:lnSpc>
            </a:pPr>
            <a:r>
              <a:rPr lang="en-US" sz="2400" b="1" dirty="0" smtClean="0">
                <a:latin typeface="Times New Roman" pitchFamily="18" charset="0"/>
              </a:rPr>
              <a:t>The directory entry contains the block number of the first block of the file</a:t>
            </a:r>
          </a:p>
          <a:p>
            <a:pPr>
              <a:lnSpc>
                <a:spcPct val="90000"/>
              </a:lnSpc>
            </a:pPr>
            <a:r>
              <a:rPr lang="en-US" sz="2400" b="1" dirty="0" smtClean="0">
                <a:latin typeface="Times New Roman" pitchFamily="18" charset="0"/>
              </a:rPr>
              <a:t>FAT entry is indexed by that block number that contains the block number of the next block in the file</a:t>
            </a:r>
          </a:p>
          <a:p>
            <a:pPr>
              <a:lnSpc>
                <a:spcPct val="90000"/>
              </a:lnSpc>
            </a:pPr>
            <a:r>
              <a:rPr lang="en-US" sz="2400" b="1" dirty="0" smtClean="0">
                <a:latin typeface="Times New Roman" pitchFamily="18" charset="0"/>
              </a:rPr>
              <a:t>Chain continues until last block</a:t>
            </a:r>
          </a:p>
          <a:p>
            <a:pPr>
              <a:lnSpc>
                <a:spcPct val="90000"/>
              </a:lnSpc>
            </a:pPr>
            <a:r>
              <a:rPr lang="en-US" sz="2400" b="1" dirty="0" smtClean="0">
                <a:latin typeface="Times New Roman" pitchFamily="18" charset="0"/>
              </a:rPr>
              <a:t>Last block has a special entry</a:t>
            </a:r>
          </a:p>
          <a:p>
            <a:pPr>
              <a:lnSpc>
                <a:spcPct val="90000"/>
              </a:lnSpc>
            </a:pPr>
            <a:r>
              <a:rPr lang="en-US" sz="2400" b="1" dirty="0" smtClean="0">
                <a:latin typeface="Times New Roman" pitchFamily="18" charset="0"/>
              </a:rPr>
              <a:t>Unused blocks are indicated by a 0 table value</a:t>
            </a:r>
          </a:p>
        </p:txBody>
      </p:sp>
      <p:sp>
        <p:nvSpPr>
          <p:cNvPr id="4" name="Slide Number Placeholder 3"/>
          <p:cNvSpPr>
            <a:spLocks noGrp="1"/>
          </p:cNvSpPr>
          <p:nvPr>
            <p:ph type="sldNum" sz="quarter" idx="11"/>
          </p:nvPr>
        </p:nvSpPr>
        <p:spPr/>
        <p:txBody>
          <a:bodyPr/>
          <a:lstStyle/>
          <a:p>
            <a:fld id="{C75AE2FC-43A3-48B0-AC76-34BC873E66BB}" type="slidenum">
              <a:rPr lang="en-US" smtClean="0"/>
              <a:pPr/>
              <a:t>20</a:t>
            </a:fld>
            <a:r>
              <a:rPr lang="en-US" smtClean="0"/>
              <a:t>/41</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8077200" cy="609600"/>
          </a:xfrm>
          <a:noFill/>
        </p:spPr>
        <p:txBody>
          <a:bodyPr/>
          <a:lstStyle/>
          <a:p>
            <a:pPr algn="l"/>
            <a:r>
              <a:rPr lang="en-US" sz="3600" smtClean="0">
                <a:effectLst/>
                <a:latin typeface="Times New Roman" pitchFamily="18" charset="0"/>
              </a:rPr>
              <a:t>File-Allocation Table</a:t>
            </a:r>
          </a:p>
        </p:txBody>
      </p:sp>
      <p:pic>
        <p:nvPicPr>
          <p:cNvPr id="23555" name="Picture 4"/>
          <p:cNvPicPr>
            <a:picLocks noChangeAspect="1" noChangeArrowheads="1"/>
          </p:cNvPicPr>
          <p:nvPr/>
        </p:nvPicPr>
        <p:blipFill>
          <a:blip r:embed="rId2"/>
          <a:srcRect l="7314" t="626" r="7314" b="876"/>
          <a:stretch>
            <a:fillRect/>
          </a:stretch>
        </p:blipFill>
        <p:spPr bwMode="auto">
          <a:xfrm>
            <a:off x="938213" y="725488"/>
            <a:ext cx="7324725" cy="5532437"/>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1"/>
          </p:nvPr>
        </p:nvSpPr>
        <p:spPr/>
        <p:txBody>
          <a:bodyPr/>
          <a:lstStyle/>
          <a:p>
            <a:fld id="{C75AE2FC-43A3-48B0-AC76-34BC873E66BB}" type="slidenum">
              <a:rPr lang="en-US" smtClean="0"/>
              <a:pPr/>
              <a:t>21</a:t>
            </a:fld>
            <a:r>
              <a:rPr lang="en-US" smtClean="0"/>
              <a:t>/41</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8077200" cy="609600"/>
          </a:xfrm>
          <a:noFill/>
        </p:spPr>
        <p:txBody>
          <a:bodyPr/>
          <a:lstStyle/>
          <a:p>
            <a:pPr algn="l"/>
            <a:r>
              <a:rPr lang="en-US" sz="3600" smtClean="0">
                <a:effectLst/>
                <a:latin typeface="Times New Roman" pitchFamily="18" charset="0"/>
              </a:rPr>
              <a:t>Indexed Allocation</a:t>
            </a:r>
          </a:p>
        </p:txBody>
      </p:sp>
      <p:sp>
        <p:nvSpPr>
          <p:cNvPr id="24579" name="Rectangle 3"/>
          <p:cNvSpPr>
            <a:spLocks noGrp="1" noChangeArrowheads="1"/>
          </p:cNvSpPr>
          <p:nvPr>
            <p:ph type="body" idx="1"/>
          </p:nvPr>
        </p:nvSpPr>
        <p:spPr>
          <a:xfrm>
            <a:off x="404813" y="685800"/>
            <a:ext cx="8507412" cy="5932488"/>
          </a:xfrm>
          <a:noFill/>
        </p:spPr>
        <p:txBody>
          <a:bodyPr/>
          <a:lstStyle/>
          <a:p>
            <a:pPr algn="just">
              <a:lnSpc>
                <a:spcPct val="90000"/>
              </a:lnSpc>
              <a:spcBef>
                <a:spcPct val="20000"/>
              </a:spcBef>
            </a:pPr>
            <a:r>
              <a:rPr lang="en-US" sz="2400" b="1" dirty="0" smtClean="0">
                <a:latin typeface="Times New Roman" pitchFamily="18" charset="0"/>
              </a:rPr>
              <a:t>Linked allocation solves external fragmentation and size-declaration problems of contiguous allocation</a:t>
            </a:r>
          </a:p>
          <a:p>
            <a:pPr algn="just">
              <a:lnSpc>
                <a:spcPct val="90000"/>
              </a:lnSpc>
              <a:spcBef>
                <a:spcPct val="20000"/>
              </a:spcBef>
            </a:pPr>
            <a:r>
              <a:rPr lang="en-US" sz="2400" b="1" dirty="0" smtClean="0">
                <a:latin typeface="Times New Roman" pitchFamily="18" charset="0"/>
              </a:rPr>
              <a:t>It cannot support efficient direct access, since the pointers to the blocks are scattered with the blocks themselves all over the disk and need to be retrieved in order</a:t>
            </a:r>
          </a:p>
          <a:p>
            <a:pPr algn="just">
              <a:lnSpc>
                <a:spcPct val="90000"/>
              </a:lnSpc>
              <a:spcBef>
                <a:spcPct val="20000"/>
              </a:spcBef>
            </a:pPr>
            <a:r>
              <a:rPr lang="en-US" sz="2400" b="1" dirty="0" smtClean="0">
                <a:latin typeface="Times New Roman" pitchFamily="18" charset="0"/>
              </a:rPr>
              <a:t>Indexed allocation solves this problem by bringing all pointers together into one location : the </a:t>
            </a:r>
            <a:r>
              <a:rPr lang="en-US" sz="2400" b="1" dirty="0" smtClean="0">
                <a:solidFill>
                  <a:srgbClr val="0000CC"/>
                </a:solidFill>
                <a:latin typeface="Times New Roman" pitchFamily="18" charset="0"/>
              </a:rPr>
              <a:t>index block</a:t>
            </a:r>
          </a:p>
          <a:p>
            <a:pPr algn="just">
              <a:lnSpc>
                <a:spcPct val="90000"/>
              </a:lnSpc>
              <a:spcBef>
                <a:spcPct val="20000"/>
              </a:spcBef>
            </a:pPr>
            <a:r>
              <a:rPr lang="en-US" sz="2400" b="1" dirty="0" smtClean="0">
                <a:latin typeface="Times New Roman" pitchFamily="18" charset="0"/>
              </a:rPr>
              <a:t>Each file has its own index block, which is an array of disk-block addresses</a:t>
            </a:r>
          </a:p>
          <a:p>
            <a:pPr algn="just">
              <a:lnSpc>
                <a:spcPct val="90000"/>
              </a:lnSpc>
              <a:spcBef>
                <a:spcPct val="20000"/>
              </a:spcBef>
            </a:pPr>
            <a:r>
              <a:rPr lang="en-US" sz="2400" b="1" dirty="0" smtClean="0">
                <a:latin typeface="Times New Roman" pitchFamily="18" charset="0"/>
              </a:rPr>
              <a:t>The </a:t>
            </a:r>
            <a:r>
              <a:rPr lang="en-US" sz="2400" b="1" dirty="0" err="1" smtClean="0">
                <a:latin typeface="Times New Roman" pitchFamily="18" charset="0"/>
              </a:rPr>
              <a:t>i</a:t>
            </a:r>
            <a:r>
              <a:rPr lang="en-US" sz="2400" b="1" baseline="30000" dirty="0" err="1" smtClean="0">
                <a:latin typeface="Times New Roman" pitchFamily="18" charset="0"/>
              </a:rPr>
              <a:t>th</a:t>
            </a:r>
            <a:r>
              <a:rPr lang="en-US" sz="2400" b="1" dirty="0" smtClean="0">
                <a:latin typeface="Times New Roman" pitchFamily="18" charset="0"/>
              </a:rPr>
              <a:t> entry in the index block points  to </a:t>
            </a:r>
            <a:r>
              <a:rPr lang="en-US" sz="2400" b="1" dirty="0" err="1" smtClean="0">
                <a:latin typeface="Times New Roman" pitchFamily="18" charset="0"/>
              </a:rPr>
              <a:t>i</a:t>
            </a:r>
            <a:r>
              <a:rPr lang="en-US" sz="2400" b="1" baseline="30000" dirty="0" err="1" smtClean="0">
                <a:latin typeface="Times New Roman" pitchFamily="18" charset="0"/>
              </a:rPr>
              <a:t>th</a:t>
            </a:r>
            <a:r>
              <a:rPr lang="en-US" sz="2400" b="1" dirty="0" smtClean="0">
                <a:latin typeface="Times New Roman" pitchFamily="18" charset="0"/>
              </a:rPr>
              <a:t> block of the file</a:t>
            </a:r>
          </a:p>
          <a:p>
            <a:pPr algn="just">
              <a:lnSpc>
                <a:spcPct val="90000"/>
              </a:lnSpc>
              <a:spcBef>
                <a:spcPct val="20000"/>
              </a:spcBef>
            </a:pPr>
            <a:r>
              <a:rPr lang="en-US" sz="2400" b="1" dirty="0" smtClean="0">
                <a:latin typeface="Times New Roman" pitchFamily="18" charset="0"/>
              </a:rPr>
              <a:t>Directory contains the address of the index block</a:t>
            </a:r>
          </a:p>
          <a:p>
            <a:pPr algn="just">
              <a:lnSpc>
                <a:spcPct val="90000"/>
              </a:lnSpc>
              <a:spcBef>
                <a:spcPct val="20000"/>
              </a:spcBef>
            </a:pPr>
            <a:r>
              <a:rPr lang="en-US" sz="2400" b="1" dirty="0" smtClean="0">
                <a:latin typeface="Times New Roman" pitchFamily="18" charset="0"/>
              </a:rPr>
              <a:t>When file is created, all pointers in the index block are set to nil</a:t>
            </a:r>
          </a:p>
          <a:p>
            <a:pPr algn="just">
              <a:lnSpc>
                <a:spcPct val="90000"/>
              </a:lnSpc>
              <a:spcBef>
                <a:spcPct val="20000"/>
              </a:spcBef>
            </a:pPr>
            <a:r>
              <a:rPr lang="en-US" sz="2400" b="1" dirty="0" smtClean="0">
                <a:latin typeface="Times New Roman" pitchFamily="18" charset="0"/>
              </a:rPr>
              <a:t>When </a:t>
            </a:r>
            <a:r>
              <a:rPr lang="en-US" sz="2400" b="1" dirty="0" err="1" smtClean="0">
                <a:latin typeface="Times New Roman" pitchFamily="18" charset="0"/>
              </a:rPr>
              <a:t>i</a:t>
            </a:r>
            <a:r>
              <a:rPr lang="en-US" sz="2400" b="1" baseline="30000" dirty="0" err="1" smtClean="0">
                <a:latin typeface="Times New Roman" pitchFamily="18" charset="0"/>
              </a:rPr>
              <a:t>th</a:t>
            </a:r>
            <a:r>
              <a:rPr lang="en-US" sz="2400" b="1" dirty="0" smtClean="0">
                <a:latin typeface="Times New Roman" pitchFamily="18" charset="0"/>
              </a:rPr>
              <a:t> block is first written, a block is obtained from the free-space manager, and its address is put in the </a:t>
            </a:r>
            <a:r>
              <a:rPr lang="en-US" sz="2400" b="1" dirty="0" err="1" smtClean="0">
                <a:latin typeface="Times New Roman" pitchFamily="18" charset="0"/>
              </a:rPr>
              <a:t>i</a:t>
            </a:r>
            <a:r>
              <a:rPr lang="en-US" sz="2400" b="1" baseline="30000" dirty="0" err="1" smtClean="0">
                <a:latin typeface="Times New Roman" pitchFamily="18" charset="0"/>
              </a:rPr>
              <a:t>th</a:t>
            </a:r>
            <a:r>
              <a:rPr lang="en-US" sz="2400" b="1" dirty="0" smtClean="0">
                <a:latin typeface="Times New Roman" pitchFamily="18" charset="0"/>
              </a:rPr>
              <a:t> index block entry</a:t>
            </a:r>
          </a:p>
        </p:txBody>
      </p:sp>
      <p:sp>
        <p:nvSpPr>
          <p:cNvPr id="4" name="Slide Number Placeholder 3"/>
          <p:cNvSpPr>
            <a:spLocks noGrp="1"/>
          </p:cNvSpPr>
          <p:nvPr>
            <p:ph type="sldNum" sz="quarter" idx="11"/>
          </p:nvPr>
        </p:nvSpPr>
        <p:spPr/>
        <p:txBody>
          <a:bodyPr/>
          <a:lstStyle/>
          <a:p>
            <a:fld id="{C75AE2FC-43A3-48B0-AC76-34BC873E66BB}" type="slidenum">
              <a:rPr lang="en-US" smtClean="0"/>
              <a:pPr/>
              <a:t>22</a:t>
            </a:fld>
            <a:r>
              <a:rPr lang="en-US" smtClean="0"/>
              <a:t>/41</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55638" y="0"/>
            <a:ext cx="8077200" cy="609600"/>
          </a:xfrm>
          <a:noFill/>
        </p:spPr>
        <p:txBody>
          <a:bodyPr/>
          <a:lstStyle/>
          <a:p>
            <a:pPr algn="l"/>
            <a:r>
              <a:rPr lang="en-US" sz="3600" smtClean="0">
                <a:effectLst/>
                <a:latin typeface="Times New Roman" pitchFamily="18" charset="0"/>
              </a:rPr>
              <a:t>Example of Indexed Allocation</a:t>
            </a:r>
          </a:p>
        </p:txBody>
      </p:sp>
      <p:pic>
        <p:nvPicPr>
          <p:cNvPr id="25603" name="Picture 4"/>
          <p:cNvPicPr>
            <a:picLocks noChangeAspect="1" noChangeArrowheads="1"/>
          </p:cNvPicPr>
          <p:nvPr/>
        </p:nvPicPr>
        <p:blipFill>
          <a:blip r:embed="rId2"/>
          <a:srcRect l="7759" t="682" r="8002" b="1366"/>
          <a:stretch>
            <a:fillRect/>
          </a:stretch>
        </p:blipFill>
        <p:spPr bwMode="auto">
          <a:xfrm>
            <a:off x="860425" y="744538"/>
            <a:ext cx="7400925" cy="5692775"/>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1"/>
          </p:nvPr>
        </p:nvSpPr>
        <p:spPr/>
        <p:txBody>
          <a:bodyPr/>
          <a:lstStyle/>
          <a:p>
            <a:fld id="{C75AE2FC-43A3-48B0-AC76-34BC873E66BB}" type="slidenum">
              <a:rPr lang="en-US" smtClean="0"/>
              <a:pPr/>
              <a:t>23</a:t>
            </a:fld>
            <a:r>
              <a:rPr lang="en-US" smtClean="0"/>
              <a:t>/41</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lstStyle/>
          <a:p>
            <a:pPr algn="l"/>
            <a:r>
              <a:rPr lang="en-US" sz="3600" smtClean="0">
                <a:effectLst/>
                <a:latin typeface="Times New Roman" pitchFamily="18" charset="0"/>
              </a:rPr>
              <a:t>Indexed Allocation</a:t>
            </a:r>
          </a:p>
        </p:txBody>
      </p:sp>
      <p:sp>
        <p:nvSpPr>
          <p:cNvPr id="26627" name="Rectangle 3"/>
          <p:cNvSpPr>
            <a:spLocks noGrp="1" noChangeArrowheads="1"/>
          </p:cNvSpPr>
          <p:nvPr>
            <p:ph type="body" idx="1"/>
          </p:nvPr>
        </p:nvSpPr>
        <p:spPr>
          <a:xfrm>
            <a:off x="363538" y="960438"/>
            <a:ext cx="8302625" cy="5578475"/>
          </a:xfrm>
          <a:noFill/>
        </p:spPr>
        <p:txBody>
          <a:bodyPr/>
          <a:lstStyle/>
          <a:p>
            <a:pPr marL="465138" indent="-465138">
              <a:lnSpc>
                <a:spcPct val="105000"/>
              </a:lnSpc>
            </a:pPr>
            <a:r>
              <a:rPr lang="en-US" sz="2400" b="1" smtClean="0">
                <a:latin typeface="Times New Roman" pitchFamily="18" charset="0"/>
              </a:rPr>
              <a:t>Advantages:</a:t>
            </a:r>
          </a:p>
          <a:p>
            <a:pPr marL="1089025" lvl="1" indent="-509588">
              <a:lnSpc>
                <a:spcPct val="105000"/>
              </a:lnSpc>
            </a:pPr>
            <a:r>
              <a:rPr lang="en-US" sz="2400" b="1" smtClean="0">
                <a:latin typeface="Times New Roman" pitchFamily="18" charset="0"/>
              </a:rPr>
              <a:t>Supports direct access</a:t>
            </a:r>
          </a:p>
          <a:p>
            <a:pPr marL="1089025" lvl="1" indent="-509588">
              <a:lnSpc>
                <a:spcPct val="105000"/>
              </a:lnSpc>
            </a:pPr>
            <a:r>
              <a:rPr lang="en-US" sz="2400" b="1" smtClean="0">
                <a:latin typeface="Times New Roman" pitchFamily="18" charset="0"/>
              </a:rPr>
              <a:t>No external fragmentation</a:t>
            </a:r>
          </a:p>
          <a:p>
            <a:pPr marL="1089025" lvl="1" indent="-509588">
              <a:lnSpc>
                <a:spcPct val="105000"/>
              </a:lnSpc>
            </a:pPr>
            <a:r>
              <a:rPr lang="en-US" sz="2400" b="1" smtClean="0">
                <a:latin typeface="Times New Roman" pitchFamily="18" charset="0"/>
              </a:rPr>
              <a:t>Any free block on the disk can satisfy a request for more space</a:t>
            </a:r>
          </a:p>
          <a:p>
            <a:pPr marL="465138" indent="-465138">
              <a:lnSpc>
                <a:spcPct val="105000"/>
              </a:lnSpc>
            </a:pPr>
            <a:r>
              <a:rPr lang="en-US" sz="2400" b="1" smtClean="0">
                <a:latin typeface="Times New Roman" pitchFamily="18" charset="0"/>
              </a:rPr>
              <a:t>Disadvantages:</a:t>
            </a:r>
          </a:p>
          <a:p>
            <a:pPr marL="1089025" lvl="1" indent="-509588">
              <a:lnSpc>
                <a:spcPct val="105000"/>
              </a:lnSpc>
            </a:pPr>
            <a:r>
              <a:rPr lang="en-US" sz="2400" b="1" smtClean="0">
                <a:latin typeface="Times New Roman" pitchFamily="18" charset="0"/>
              </a:rPr>
              <a:t>Suffers from wasted space</a:t>
            </a:r>
          </a:p>
          <a:p>
            <a:pPr marL="1089025" lvl="1" indent="-509588">
              <a:lnSpc>
                <a:spcPct val="105000"/>
              </a:lnSpc>
            </a:pPr>
            <a:r>
              <a:rPr lang="en-US" sz="2400" b="1" smtClean="0">
                <a:latin typeface="Times New Roman" pitchFamily="18" charset="0"/>
              </a:rPr>
              <a:t>The pointer overhead of the index block is generally greater than the pointer overhead of linked allocation</a:t>
            </a:r>
          </a:p>
          <a:p>
            <a:pPr marL="1089025" lvl="1" indent="-509588">
              <a:lnSpc>
                <a:spcPct val="105000"/>
              </a:lnSpc>
            </a:pPr>
            <a:r>
              <a:rPr lang="en-US" sz="2400" b="1" smtClean="0">
                <a:latin typeface="Times New Roman" pitchFamily="18" charset="0"/>
              </a:rPr>
              <a:t>An entire index block must be allocated, even if only one or two pointers will be non-nil</a:t>
            </a:r>
          </a:p>
        </p:txBody>
      </p:sp>
      <p:sp>
        <p:nvSpPr>
          <p:cNvPr id="4" name="Slide Number Placeholder 3"/>
          <p:cNvSpPr>
            <a:spLocks noGrp="1"/>
          </p:cNvSpPr>
          <p:nvPr>
            <p:ph type="sldNum" sz="quarter" idx="11"/>
          </p:nvPr>
        </p:nvSpPr>
        <p:spPr/>
        <p:txBody>
          <a:bodyPr/>
          <a:lstStyle/>
          <a:p>
            <a:fld id="{C75AE2FC-43A3-48B0-AC76-34BC873E66BB}" type="slidenum">
              <a:rPr lang="en-US" smtClean="0"/>
              <a:pPr/>
              <a:t>24</a:t>
            </a:fld>
            <a:r>
              <a:rPr lang="en-US" smtClean="0"/>
              <a:t>/41</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algn="l"/>
            <a:r>
              <a:rPr lang="en-US" sz="3600" smtClean="0">
                <a:effectLst/>
                <a:latin typeface="Times New Roman" pitchFamily="18" charset="0"/>
              </a:rPr>
              <a:t>Indexed Allocation</a:t>
            </a:r>
          </a:p>
        </p:txBody>
      </p:sp>
      <p:sp>
        <p:nvSpPr>
          <p:cNvPr id="27651" name="Rectangle 17"/>
          <p:cNvSpPr>
            <a:spLocks noGrp="1" noChangeArrowheads="1"/>
          </p:cNvSpPr>
          <p:nvPr>
            <p:ph type="body" idx="1"/>
          </p:nvPr>
        </p:nvSpPr>
        <p:spPr>
          <a:xfrm>
            <a:off x="260350" y="1062038"/>
            <a:ext cx="8237538" cy="5238750"/>
          </a:xfrm>
          <a:noFill/>
        </p:spPr>
        <p:txBody>
          <a:bodyPr/>
          <a:lstStyle/>
          <a:p>
            <a:pPr marL="566738" indent="-566738">
              <a:lnSpc>
                <a:spcPct val="115000"/>
              </a:lnSpc>
              <a:spcBef>
                <a:spcPct val="45000"/>
              </a:spcBef>
            </a:pPr>
            <a:r>
              <a:rPr lang="en-US" sz="2400" b="1" smtClean="0">
                <a:latin typeface="Times New Roman" pitchFamily="18" charset="0"/>
              </a:rPr>
              <a:t>How large the index block should be?</a:t>
            </a:r>
          </a:p>
          <a:p>
            <a:pPr marL="1190625" lvl="1" indent="-509588">
              <a:lnSpc>
                <a:spcPct val="115000"/>
              </a:lnSpc>
              <a:spcBef>
                <a:spcPct val="45000"/>
              </a:spcBef>
            </a:pPr>
            <a:r>
              <a:rPr lang="en-US" sz="2400" b="1" smtClean="0">
                <a:latin typeface="Times New Roman" pitchFamily="18" charset="0"/>
              </a:rPr>
              <a:t>Small files —&gt; as small as possible</a:t>
            </a:r>
          </a:p>
          <a:p>
            <a:pPr marL="1190625" lvl="1" indent="-509588">
              <a:lnSpc>
                <a:spcPct val="115000"/>
              </a:lnSpc>
              <a:spcBef>
                <a:spcPct val="45000"/>
              </a:spcBef>
            </a:pPr>
            <a:r>
              <a:rPr lang="en-US" sz="2400" b="1" smtClean="0">
                <a:latin typeface="Times New Roman" pitchFamily="18" charset="0"/>
              </a:rPr>
              <a:t>Large files —&gt; as large as needed</a:t>
            </a:r>
            <a:br>
              <a:rPr lang="en-US" sz="2400" b="1" smtClean="0">
                <a:latin typeface="Times New Roman" pitchFamily="18" charset="0"/>
              </a:rPr>
            </a:br>
            <a:endParaRPr lang="en-US" sz="2400" b="1" smtClean="0">
              <a:latin typeface="Times New Roman" pitchFamily="18" charset="0"/>
            </a:endParaRPr>
          </a:p>
          <a:p>
            <a:pPr marL="566738" indent="-566738">
              <a:lnSpc>
                <a:spcPct val="115000"/>
              </a:lnSpc>
              <a:spcBef>
                <a:spcPct val="45000"/>
              </a:spcBef>
            </a:pPr>
            <a:r>
              <a:rPr lang="en-US" sz="2400" b="1" smtClean="0">
                <a:latin typeface="Times New Roman" pitchFamily="18" charset="0"/>
              </a:rPr>
              <a:t>Mechanisms to deal with size of index</a:t>
            </a:r>
          </a:p>
          <a:p>
            <a:pPr marL="1190625" lvl="1" indent="-509588">
              <a:lnSpc>
                <a:spcPct val="115000"/>
              </a:lnSpc>
              <a:spcBef>
                <a:spcPct val="45000"/>
              </a:spcBef>
            </a:pPr>
            <a:r>
              <a:rPr lang="en-US" sz="2400" b="1" smtClean="0">
                <a:latin typeface="Times New Roman" pitchFamily="18" charset="0"/>
              </a:rPr>
              <a:t>Linked Scheme</a:t>
            </a:r>
          </a:p>
          <a:p>
            <a:pPr marL="1190625" lvl="1" indent="-509588">
              <a:lnSpc>
                <a:spcPct val="115000"/>
              </a:lnSpc>
              <a:spcBef>
                <a:spcPct val="45000"/>
              </a:spcBef>
            </a:pPr>
            <a:r>
              <a:rPr lang="en-US" sz="2400" b="1" smtClean="0">
                <a:latin typeface="Times New Roman" pitchFamily="18" charset="0"/>
              </a:rPr>
              <a:t>Multilevel index</a:t>
            </a:r>
          </a:p>
          <a:p>
            <a:pPr marL="1190625" lvl="1" indent="-509588">
              <a:lnSpc>
                <a:spcPct val="115000"/>
              </a:lnSpc>
              <a:spcBef>
                <a:spcPct val="45000"/>
              </a:spcBef>
            </a:pPr>
            <a:r>
              <a:rPr lang="en-US" sz="2400" b="1" smtClean="0">
                <a:latin typeface="Times New Roman" pitchFamily="18" charset="0"/>
              </a:rPr>
              <a:t>Combined Scheme</a:t>
            </a:r>
          </a:p>
        </p:txBody>
      </p:sp>
      <p:sp>
        <p:nvSpPr>
          <p:cNvPr id="4" name="Slide Number Placeholder 3"/>
          <p:cNvSpPr>
            <a:spLocks noGrp="1"/>
          </p:cNvSpPr>
          <p:nvPr>
            <p:ph type="sldNum" sz="quarter" idx="11"/>
          </p:nvPr>
        </p:nvSpPr>
        <p:spPr/>
        <p:txBody>
          <a:bodyPr/>
          <a:lstStyle/>
          <a:p>
            <a:fld id="{C75AE2FC-43A3-48B0-AC76-34BC873E66BB}" type="slidenum">
              <a:rPr lang="en-US" smtClean="0"/>
              <a:pPr/>
              <a:t>25</a:t>
            </a:fld>
            <a:r>
              <a:rPr lang="en-US" smtClean="0"/>
              <a:t>/41</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0"/>
            <a:ext cx="8077200" cy="609600"/>
          </a:xfrm>
          <a:noFill/>
        </p:spPr>
        <p:txBody>
          <a:bodyPr/>
          <a:lstStyle/>
          <a:p>
            <a:pPr algn="l"/>
            <a:r>
              <a:rPr lang="en-US" sz="3600" smtClean="0">
                <a:effectLst/>
                <a:latin typeface="Times New Roman" pitchFamily="18" charset="0"/>
              </a:rPr>
              <a:t>Indexed Allocation</a:t>
            </a:r>
          </a:p>
        </p:txBody>
      </p:sp>
      <p:sp>
        <p:nvSpPr>
          <p:cNvPr id="28675" name="Rectangle 17"/>
          <p:cNvSpPr>
            <a:spLocks noGrp="1" noChangeArrowheads="1"/>
          </p:cNvSpPr>
          <p:nvPr>
            <p:ph type="body" idx="1"/>
          </p:nvPr>
        </p:nvSpPr>
        <p:spPr>
          <a:xfrm>
            <a:off x="493713" y="596900"/>
            <a:ext cx="8315325" cy="5919788"/>
          </a:xfrm>
          <a:noFill/>
        </p:spPr>
        <p:txBody>
          <a:bodyPr/>
          <a:lstStyle/>
          <a:p>
            <a:pPr>
              <a:lnSpc>
                <a:spcPct val="105000"/>
              </a:lnSpc>
            </a:pPr>
            <a:r>
              <a:rPr lang="en-US" sz="2400" b="1" smtClean="0">
                <a:latin typeface="Times New Roman" pitchFamily="18" charset="0"/>
              </a:rPr>
              <a:t>Linked scheme:</a:t>
            </a:r>
          </a:p>
          <a:p>
            <a:pPr lvl="1">
              <a:lnSpc>
                <a:spcPct val="105000"/>
              </a:lnSpc>
            </a:pPr>
            <a:r>
              <a:rPr lang="en-US" sz="2400" b="1" smtClean="0">
                <a:latin typeface="Times New Roman" pitchFamily="18" charset="0"/>
              </a:rPr>
              <a:t>An index block is normally one disk block</a:t>
            </a:r>
          </a:p>
          <a:p>
            <a:pPr lvl="1">
              <a:lnSpc>
                <a:spcPct val="105000"/>
              </a:lnSpc>
            </a:pPr>
            <a:r>
              <a:rPr lang="en-US" sz="2400" b="1" smtClean="0">
                <a:latin typeface="Times New Roman" pitchFamily="18" charset="0"/>
              </a:rPr>
              <a:t>Can be read and written directly by itself</a:t>
            </a:r>
          </a:p>
          <a:p>
            <a:pPr lvl="1">
              <a:lnSpc>
                <a:spcPct val="105000"/>
              </a:lnSpc>
            </a:pPr>
            <a:r>
              <a:rPr lang="en-US" sz="2400" b="1" smtClean="0">
                <a:latin typeface="Times New Roman" pitchFamily="18" charset="0"/>
              </a:rPr>
              <a:t>For large files, we may link together several index blocks</a:t>
            </a:r>
          </a:p>
          <a:p>
            <a:pPr>
              <a:lnSpc>
                <a:spcPct val="105000"/>
              </a:lnSpc>
            </a:pPr>
            <a:r>
              <a:rPr lang="en-US" sz="2400" b="1" smtClean="0">
                <a:latin typeface="Times New Roman" pitchFamily="18" charset="0"/>
              </a:rPr>
              <a:t>Multilevel index:</a:t>
            </a:r>
          </a:p>
          <a:p>
            <a:pPr lvl="1">
              <a:lnSpc>
                <a:spcPct val="105000"/>
              </a:lnSpc>
            </a:pPr>
            <a:r>
              <a:rPr lang="en-US" sz="2400" b="1" smtClean="0">
                <a:latin typeface="Times New Roman" pitchFamily="18" charset="0"/>
              </a:rPr>
              <a:t>Use separate index block to point to index blocks, which point to the file bocks themselves</a:t>
            </a:r>
          </a:p>
          <a:p>
            <a:pPr lvl="1">
              <a:lnSpc>
                <a:spcPct val="105000"/>
              </a:lnSpc>
            </a:pPr>
            <a:r>
              <a:rPr lang="en-US" sz="2400" b="1" smtClean="0">
                <a:latin typeface="Times New Roman" pitchFamily="18" charset="0"/>
              </a:rPr>
              <a:t>To access a block, the OS uses the first level index to find second level index to find the desired data block.</a:t>
            </a:r>
          </a:p>
          <a:p>
            <a:pPr>
              <a:lnSpc>
                <a:spcPct val="105000"/>
              </a:lnSpc>
            </a:pPr>
            <a:r>
              <a:rPr lang="en-US" sz="2400" b="1" smtClean="0">
                <a:latin typeface="Times New Roman" pitchFamily="18" charset="0"/>
              </a:rPr>
              <a:t>Combined scheme:</a:t>
            </a:r>
          </a:p>
          <a:p>
            <a:pPr lvl="1">
              <a:lnSpc>
                <a:spcPct val="105000"/>
              </a:lnSpc>
            </a:pPr>
            <a:r>
              <a:rPr lang="en-US" sz="2400" b="1" smtClean="0">
                <a:latin typeface="Times New Roman" pitchFamily="18" charset="0"/>
              </a:rPr>
              <a:t>Keep the first n pointers of the index block in the files index block ( or inode)</a:t>
            </a:r>
          </a:p>
        </p:txBody>
      </p:sp>
      <p:sp>
        <p:nvSpPr>
          <p:cNvPr id="4" name="Slide Number Placeholder 3"/>
          <p:cNvSpPr>
            <a:spLocks noGrp="1"/>
          </p:cNvSpPr>
          <p:nvPr>
            <p:ph type="sldNum" sz="quarter" idx="11"/>
          </p:nvPr>
        </p:nvSpPr>
        <p:spPr/>
        <p:txBody>
          <a:bodyPr/>
          <a:lstStyle/>
          <a:p>
            <a:fld id="{C75AE2FC-43A3-48B0-AC76-34BC873E66BB}" type="slidenum">
              <a:rPr lang="en-US" smtClean="0"/>
              <a:pPr/>
              <a:t>26</a:t>
            </a:fld>
            <a:r>
              <a:rPr lang="en-US" smtClean="0"/>
              <a:t>/41</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703263"/>
          </a:xfrm>
          <a:noFill/>
        </p:spPr>
        <p:txBody>
          <a:bodyPr/>
          <a:lstStyle/>
          <a:p>
            <a:pPr algn="l"/>
            <a:r>
              <a:rPr lang="en-US" smtClean="0">
                <a:effectLst/>
                <a:latin typeface="Times New Roman" pitchFamily="18" charset="0"/>
              </a:rPr>
              <a:t>Combined Scheme:  UNIX (4K bytes per block)</a:t>
            </a:r>
          </a:p>
        </p:txBody>
      </p:sp>
      <p:pic>
        <p:nvPicPr>
          <p:cNvPr id="29699" name="Picture 4"/>
          <p:cNvPicPr>
            <a:picLocks noChangeAspect="1" noChangeArrowheads="1"/>
          </p:cNvPicPr>
          <p:nvPr/>
        </p:nvPicPr>
        <p:blipFill>
          <a:blip r:embed="rId2"/>
          <a:srcRect l="4486" t="948" r="4706" b="948"/>
          <a:stretch>
            <a:fillRect/>
          </a:stretch>
        </p:blipFill>
        <p:spPr bwMode="auto">
          <a:xfrm>
            <a:off x="655638" y="811213"/>
            <a:ext cx="7900987" cy="5719762"/>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1"/>
          </p:nvPr>
        </p:nvSpPr>
        <p:spPr/>
        <p:txBody>
          <a:bodyPr/>
          <a:lstStyle/>
          <a:p>
            <a:fld id="{C75AE2FC-43A3-48B0-AC76-34BC873E66BB}" type="slidenum">
              <a:rPr lang="en-US" smtClean="0"/>
              <a:pPr/>
              <a:t>27</a:t>
            </a:fld>
            <a:r>
              <a:rPr lang="en-US" smtClean="0"/>
              <a:t>/41</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8650" y="0"/>
            <a:ext cx="8077200" cy="609600"/>
          </a:xfrm>
          <a:noFill/>
        </p:spPr>
        <p:txBody>
          <a:bodyPr/>
          <a:lstStyle/>
          <a:p>
            <a:pPr algn="l"/>
            <a:r>
              <a:rPr lang="en-US" sz="3600" smtClean="0">
                <a:effectLst/>
                <a:latin typeface="Times New Roman" pitchFamily="18" charset="0"/>
              </a:rPr>
              <a:t>Free-Space Management</a:t>
            </a:r>
          </a:p>
        </p:txBody>
      </p:sp>
      <p:sp>
        <p:nvSpPr>
          <p:cNvPr id="30723" name="Rectangle 3"/>
          <p:cNvSpPr>
            <a:spLocks noGrp="1" noChangeArrowheads="1"/>
          </p:cNvSpPr>
          <p:nvPr>
            <p:ph type="body" idx="1"/>
          </p:nvPr>
        </p:nvSpPr>
        <p:spPr>
          <a:xfrm>
            <a:off x="417513" y="777875"/>
            <a:ext cx="8491537" cy="5868988"/>
          </a:xfrm>
          <a:noFill/>
        </p:spPr>
        <p:txBody>
          <a:bodyPr/>
          <a:lstStyle/>
          <a:p>
            <a:pPr>
              <a:lnSpc>
                <a:spcPct val="90000"/>
              </a:lnSpc>
            </a:pPr>
            <a:r>
              <a:rPr lang="en-US" sz="2400" b="1" smtClean="0">
                <a:latin typeface="Times New Roman" pitchFamily="18" charset="0"/>
              </a:rPr>
              <a:t>To keep track of free disk space, the system maintains a free-space list</a:t>
            </a:r>
          </a:p>
          <a:p>
            <a:pPr marL="906463" lvl="1" indent="-457200">
              <a:lnSpc>
                <a:spcPct val="90000"/>
              </a:lnSpc>
            </a:pPr>
            <a:r>
              <a:rPr lang="en-US" sz="2400" b="1" smtClean="0">
                <a:latin typeface="Times New Roman" pitchFamily="18" charset="0"/>
              </a:rPr>
              <a:t>Free-space list records all disks blocks that are free – those are not allocated to some file or directory</a:t>
            </a:r>
          </a:p>
          <a:p>
            <a:pPr>
              <a:lnSpc>
                <a:spcPct val="90000"/>
              </a:lnSpc>
            </a:pPr>
            <a:r>
              <a:rPr lang="en-US" sz="2400" b="1" smtClean="0">
                <a:latin typeface="Times New Roman" pitchFamily="18" charset="0"/>
              </a:rPr>
              <a:t>To create a file :</a:t>
            </a:r>
          </a:p>
          <a:p>
            <a:pPr marL="906463" lvl="1" indent="-457200">
              <a:lnSpc>
                <a:spcPct val="90000"/>
              </a:lnSpc>
            </a:pPr>
            <a:r>
              <a:rPr lang="en-US" sz="2400" b="1" smtClean="0">
                <a:latin typeface="Times New Roman" pitchFamily="18" charset="0"/>
              </a:rPr>
              <a:t>Search the free space list for the required amount of space, and allocate the space to the new file</a:t>
            </a:r>
          </a:p>
          <a:p>
            <a:pPr marL="906463" lvl="1" indent="-457200">
              <a:lnSpc>
                <a:spcPct val="90000"/>
              </a:lnSpc>
            </a:pPr>
            <a:r>
              <a:rPr lang="en-US" sz="2400" b="1" smtClean="0">
                <a:latin typeface="Times New Roman" pitchFamily="18" charset="0"/>
              </a:rPr>
              <a:t>This space is then removed from the free-space list</a:t>
            </a:r>
          </a:p>
          <a:p>
            <a:pPr>
              <a:lnSpc>
                <a:spcPct val="90000"/>
              </a:lnSpc>
            </a:pPr>
            <a:r>
              <a:rPr lang="en-US" sz="2400" b="1" smtClean="0">
                <a:latin typeface="Times New Roman" pitchFamily="18" charset="0"/>
              </a:rPr>
              <a:t>Implementation of Free Space List</a:t>
            </a:r>
          </a:p>
          <a:p>
            <a:pPr>
              <a:lnSpc>
                <a:spcPct val="90000"/>
              </a:lnSpc>
              <a:buFont typeface="Wingdings" pitchFamily="2" charset="2"/>
              <a:buAutoNum type="arabicPeriod"/>
            </a:pPr>
            <a:r>
              <a:rPr lang="en-US" sz="2400" b="1" smtClean="0">
                <a:solidFill>
                  <a:srgbClr val="0000CC"/>
                </a:solidFill>
                <a:latin typeface="Times New Roman" pitchFamily="18" charset="0"/>
              </a:rPr>
              <a:t>Bit vector  2. Linked List   3.Grouping  4. Counting</a:t>
            </a:r>
          </a:p>
          <a:p>
            <a:pPr>
              <a:lnSpc>
                <a:spcPct val="85000"/>
              </a:lnSpc>
              <a:spcBef>
                <a:spcPct val="25000"/>
              </a:spcBef>
              <a:buFont typeface="Wingdings" pitchFamily="2" charset="2"/>
              <a:buNone/>
            </a:pPr>
            <a:r>
              <a:rPr lang="en-US" sz="2400" b="1" smtClean="0">
                <a:solidFill>
                  <a:srgbClr val="0000CC"/>
                </a:solidFill>
                <a:latin typeface="Times New Roman" pitchFamily="18" charset="0"/>
              </a:rPr>
              <a:t>1. Bit vector</a:t>
            </a:r>
          </a:p>
          <a:p>
            <a:pPr marL="906463" lvl="1" indent="-457200">
              <a:lnSpc>
                <a:spcPct val="85000"/>
              </a:lnSpc>
              <a:spcBef>
                <a:spcPct val="25000"/>
              </a:spcBef>
            </a:pPr>
            <a:r>
              <a:rPr lang="en-US" sz="2400" b="1" smtClean="0">
                <a:latin typeface="Times New Roman" pitchFamily="18" charset="0"/>
              </a:rPr>
              <a:t>Free space list is implemented as a </a:t>
            </a:r>
            <a:r>
              <a:rPr lang="en-US" sz="2400" b="1" smtClean="0">
                <a:solidFill>
                  <a:srgbClr val="0000CC"/>
                </a:solidFill>
                <a:latin typeface="Times New Roman" pitchFamily="18" charset="0"/>
              </a:rPr>
              <a:t>bit map</a:t>
            </a:r>
            <a:r>
              <a:rPr lang="en-US" sz="2400" b="1" smtClean="0">
                <a:latin typeface="Times New Roman" pitchFamily="18" charset="0"/>
              </a:rPr>
              <a:t> or </a:t>
            </a:r>
            <a:r>
              <a:rPr lang="en-US" sz="2400" b="1" smtClean="0">
                <a:solidFill>
                  <a:srgbClr val="0000CC"/>
                </a:solidFill>
                <a:latin typeface="Times New Roman" pitchFamily="18" charset="0"/>
              </a:rPr>
              <a:t>bit vector</a:t>
            </a:r>
          </a:p>
          <a:p>
            <a:pPr marL="906463" lvl="1" indent="-457200">
              <a:lnSpc>
                <a:spcPct val="85000"/>
              </a:lnSpc>
              <a:spcBef>
                <a:spcPct val="25000"/>
              </a:spcBef>
            </a:pPr>
            <a:r>
              <a:rPr lang="en-US" sz="2400" b="1" smtClean="0">
                <a:latin typeface="Times New Roman" pitchFamily="18" charset="0"/>
              </a:rPr>
              <a:t>Each block is represented by 1 bit.</a:t>
            </a:r>
          </a:p>
          <a:p>
            <a:pPr marL="906463" lvl="1" indent="-457200">
              <a:lnSpc>
                <a:spcPct val="85000"/>
              </a:lnSpc>
              <a:spcBef>
                <a:spcPct val="25000"/>
              </a:spcBef>
            </a:pPr>
            <a:r>
              <a:rPr lang="en-US" sz="2400" b="1" smtClean="0">
                <a:latin typeface="Times New Roman" pitchFamily="18" charset="0"/>
              </a:rPr>
              <a:t>If block is free, bit is 1; if allocated, bit is 0</a:t>
            </a:r>
          </a:p>
        </p:txBody>
      </p:sp>
      <p:sp>
        <p:nvSpPr>
          <p:cNvPr id="30724" name="Text Box 20"/>
          <p:cNvSpPr txBox="1">
            <a:spLocks noChangeArrowheads="1"/>
          </p:cNvSpPr>
          <p:nvPr/>
        </p:nvSpPr>
        <p:spPr bwMode="auto">
          <a:xfrm>
            <a:off x="3508375" y="6029325"/>
            <a:ext cx="184150" cy="366713"/>
          </a:xfrm>
          <a:prstGeom prst="rect">
            <a:avLst/>
          </a:prstGeom>
          <a:noFill/>
          <a:ln w="9525">
            <a:noFill/>
            <a:miter lim="800000"/>
            <a:headEnd/>
            <a:tailEnd/>
          </a:ln>
        </p:spPr>
        <p:txBody>
          <a:bodyPr wrap="none" anchor="ctr">
            <a:spAutoFit/>
          </a:bodyPr>
          <a:lstStyle/>
          <a:p>
            <a:endParaRPr lang="en-GB"/>
          </a:p>
        </p:txBody>
      </p:sp>
      <p:sp>
        <p:nvSpPr>
          <p:cNvPr id="5" name="Slide Number Placeholder 4"/>
          <p:cNvSpPr>
            <a:spLocks noGrp="1"/>
          </p:cNvSpPr>
          <p:nvPr>
            <p:ph type="sldNum" sz="quarter" idx="11"/>
          </p:nvPr>
        </p:nvSpPr>
        <p:spPr/>
        <p:txBody>
          <a:bodyPr/>
          <a:lstStyle/>
          <a:p>
            <a:fld id="{C75AE2FC-43A3-48B0-AC76-34BC873E66BB}" type="slidenum">
              <a:rPr lang="en-US" smtClean="0"/>
              <a:pPr/>
              <a:t>28</a:t>
            </a:fld>
            <a:r>
              <a:rPr lang="en-US" smtClean="0"/>
              <a:t>/41</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14375" y="0"/>
            <a:ext cx="8077200" cy="609600"/>
          </a:xfrm>
          <a:noFill/>
        </p:spPr>
        <p:txBody>
          <a:bodyPr/>
          <a:lstStyle/>
          <a:p>
            <a:pPr algn="l"/>
            <a:r>
              <a:rPr lang="en-US" sz="3600" smtClean="0">
                <a:effectLst/>
                <a:latin typeface="Times New Roman" pitchFamily="18" charset="0"/>
              </a:rPr>
              <a:t>Free-Space Management</a:t>
            </a:r>
          </a:p>
        </p:txBody>
      </p:sp>
      <p:sp>
        <p:nvSpPr>
          <p:cNvPr id="31747" name="Rectangle 3"/>
          <p:cNvSpPr>
            <a:spLocks noGrp="1" noChangeArrowheads="1"/>
          </p:cNvSpPr>
          <p:nvPr>
            <p:ph type="body" idx="1"/>
          </p:nvPr>
        </p:nvSpPr>
        <p:spPr>
          <a:xfrm>
            <a:off x="290513" y="3435350"/>
            <a:ext cx="8520112" cy="3101975"/>
          </a:xfrm>
          <a:noFill/>
        </p:spPr>
        <p:txBody>
          <a:bodyPr/>
          <a:lstStyle/>
          <a:p>
            <a:pPr>
              <a:lnSpc>
                <a:spcPct val="115000"/>
              </a:lnSpc>
              <a:spcBef>
                <a:spcPct val="20000"/>
              </a:spcBef>
            </a:pPr>
            <a:r>
              <a:rPr lang="en-US" sz="2400" b="1" smtClean="0">
                <a:latin typeface="Times New Roman" pitchFamily="18" charset="0"/>
              </a:rPr>
              <a:t>Main advantage is that it is relatively simple and efficient to find the first free block, or n consecutive free blocks on the disk</a:t>
            </a:r>
          </a:p>
          <a:p>
            <a:pPr>
              <a:lnSpc>
                <a:spcPct val="115000"/>
              </a:lnSpc>
              <a:spcBef>
                <a:spcPct val="20000"/>
              </a:spcBef>
            </a:pPr>
            <a:r>
              <a:rPr lang="en-US" sz="2400" b="1" smtClean="0">
                <a:latin typeface="Times New Roman" pitchFamily="18" charset="0"/>
              </a:rPr>
              <a:t>Sequentially check each word in the bit map to see whether that value is non zero. First non zero word scanned for first 1 bit, which is the location of the first free block</a:t>
            </a:r>
          </a:p>
        </p:txBody>
      </p:sp>
      <p:grpSp>
        <p:nvGrpSpPr>
          <p:cNvPr id="31748" name="Group 4"/>
          <p:cNvGrpSpPr>
            <a:grpSpLocks/>
          </p:cNvGrpSpPr>
          <p:nvPr/>
        </p:nvGrpSpPr>
        <p:grpSpPr bwMode="auto">
          <a:xfrm>
            <a:off x="2574925" y="977900"/>
            <a:ext cx="5030788" cy="2035175"/>
            <a:chOff x="1462" y="1065"/>
            <a:chExt cx="3692" cy="1175"/>
          </a:xfrm>
        </p:grpSpPr>
        <p:sp>
          <p:nvSpPr>
            <p:cNvPr id="31749" name="Rectangle 5"/>
            <p:cNvSpPr>
              <a:spLocks noChangeArrowheads="1"/>
            </p:cNvSpPr>
            <p:nvPr/>
          </p:nvSpPr>
          <p:spPr bwMode="auto">
            <a:xfrm>
              <a:off x="1809"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750" name="Rectangle 6"/>
            <p:cNvSpPr>
              <a:spLocks noChangeArrowheads="1"/>
            </p:cNvSpPr>
            <p:nvPr/>
          </p:nvSpPr>
          <p:spPr bwMode="auto">
            <a:xfrm>
              <a:off x="2016"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751" name="Rectangle 7"/>
            <p:cNvSpPr>
              <a:spLocks noChangeArrowheads="1"/>
            </p:cNvSpPr>
            <p:nvPr/>
          </p:nvSpPr>
          <p:spPr bwMode="auto">
            <a:xfrm>
              <a:off x="2223"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752" name="Rectangle 8"/>
            <p:cNvSpPr>
              <a:spLocks noChangeArrowheads="1"/>
            </p:cNvSpPr>
            <p:nvPr/>
          </p:nvSpPr>
          <p:spPr bwMode="auto">
            <a:xfrm>
              <a:off x="2430"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753" name="Rectangle 9"/>
            <p:cNvSpPr>
              <a:spLocks noChangeArrowheads="1"/>
            </p:cNvSpPr>
            <p:nvPr/>
          </p:nvSpPr>
          <p:spPr bwMode="auto">
            <a:xfrm>
              <a:off x="2637"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754" name="Rectangle 10"/>
            <p:cNvSpPr>
              <a:spLocks noChangeArrowheads="1"/>
            </p:cNvSpPr>
            <p:nvPr/>
          </p:nvSpPr>
          <p:spPr bwMode="auto">
            <a:xfrm>
              <a:off x="2844"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755" name="Rectangle 11"/>
            <p:cNvSpPr>
              <a:spLocks noChangeArrowheads="1"/>
            </p:cNvSpPr>
            <p:nvPr/>
          </p:nvSpPr>
          <p:spPr bwMode="auto">
            <a:xfrm>
              <a:off x="3072" y="1314"/>
              <a:ext cx="768" cy="228"/>
            </a:xfrm>
            <a:prstGeom prst="rect">
              <a:avLst/>
            </a:prstGeom>
            <a:solidFill>
              <a:schemeClr val="bg1"/>
            </a:solidFill>
            <a:ln w="9525">
              <a:solidFill>
                <a:schemeClr val="tx1"/>
              </a:solidFill>
              <a:miter lim="800000"/>
              <a:headEnd/>
              <a:tailEnd/>
            </a:ln>
          </p:spPr>
          <p:txBody>
            <a:bodyPr wrap="none" anchor="ctr"/>
            <a:lstStyle/>
            <a:p>
              <a:pPr algn="ctr"/>
              <a:r>
                <a:rPr lang="en-US" sz="2000" b="1"/>
                <a:t>…</a:t>
              </a:r>
              <a:endParaRPr lang="en-US" b="1"/>
            </a:p>
          </p:txBody>
        </p:sp>
        <p:sp>
          <p:nvSpPr>
            <p:cNvPr id="31756" name="Rectangle 12"/>
            <p:cNvSpPr>
              <a:spLocks noChangeArrowheads="1"/>
            </p:cNvSpPr>
            <p:nvPr/>
          </p:nvSpPr>
          <p:spPr bwMode="auto">
            <a:xfrm>
              <a:off x="3840"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1757" name="Text Box 13"/>
            <p:cNvSpPr txBox="1">
              <a:spLocks noChangeArrowheads="1"/>
            </p:cNvSpPr>
            <p:nvPr/>
          </p:nvSpPr>
          <p:spPr bwMode="auto">
            <a:xfrm>
              <a:off x="1806" y="1065"/>
              <a:ext cx="228" cy="212"/>
            </a:xfrm>
            <a:prstGeom prst="rect">
              <a:avLst/>
            </a:prstGeom>
            <a:noFill/>
            <a:ln w="9525">
              <a:noFill/>
              <a:miter lim="800000"/>
              <a:headEnd/>
              <a:tailEnd/>
            </a:ln>
          </p:spPr>
          <p:txBody>
            <a:bodyPr wrap="none" anchor="ctr">
              <a:spAutoFit/>
            </a:bodyPr>
            <a:lstStyle/>
            <a:p>
              <a:pPr algn="ctr">
                <a:spcBef>
                  <a:spcPct val="50000"/>
                </a:spcBef>
              </a:pPr>
              <a:r>
                <a:rPr lang="en-US" b="1"/>
                <a:t>0</a:t>
              </a:r>
            </a:p>
          </p:txBody>
        </p:sp>
        <p:sp>
          <p:nvSpPr>
            <p:cNvPr id="31758" name="Text Box 14"/>
            <p:cNvSpPr txBox="1">
              <a:spLocks noChangeArrowheads="1"/>
            </p:cNvSpPr>
            <p:nvPr/>
          </p:nvSpPr>
          <p:spPr bwMode="auto">
            <a:xfrm>
              <a:off x="1998" y="1065"/>
              <a:ext cx="228" cy="212"/>
            </a:xfrm>
            <a:prstGeom prst="rect">
              <a:avLst/>
            </a:prstGeom>
            <a:noFill/>
            <a:ln w="9525">
              <a:noFill/>
              <a:miter lim="800000"/>
              <a:headEnd/>
              <a:tailEnd/>
            </a:ln>
          </p:spPr>
          <p:txBody>
            <a:bodyPr wrap="none" anchor="ctr">
              <a:spAutoFit/>
            </a:bodyPr>
            <a:lstStyle/>
            <a:p>
              <a:pPr algn="ctr">
                <a:spcBef>
                  <a:spcPct val="50000"/>
                </a:spcBef>
              </a:pPr>
              <a:r>
                <a:rPr lang="en-US" b="1"/>
                <a:t>1</a:t>
              </a:r>
            </a:p>
          </p:txBody>
        </p:sp>
        <p:sp>
          <p:nvSpPr>
            <p:cNvPr id="31759" name="Text Box 15"/>
            <p:cNvSpPr txBox="1">
              <a:spLocks noChangeArrowheads="1"/>
            </p:cNvSpPr>
            <p:nvPr/>
          </p:nvSpPr>
          <p:spPr bwMode="auto">
            <a:xfrm>
              <a:off x="2286" y="1065"/>
              <a:ext cx="228" cy="212"/>
            </a:xfrm>
            <a:prstGeom prst="rect">
              <a:avLst/>
            </a:prstGeom>
            <a:noFill/>
            <a:ln w="9525">
              <a:noFill/>
              <a:miter lim="800000"/>
              <a:headEnd/>
              <a:tailEnd/>
            </a:ln>
          </p:spPr>
          <p:txBody>
            <a:bodyPr wrap="none" anchor="ctr">
              <a:spAutoFit/>
            </a:bodyPr>
            <a:lstStyle/>
            <a:p>
              <a:pPr algn="ctr">
                <a:spcBef>
                  <a:spcPct val="50000"/>
                </a:spcBef>
              </a:pPr>
              <a:r>
                <a:rPr lang="en-US" b="1"/>
                <a:t>2</a:t>
              </a:r>
            </a:p>
          </p:txBody>
        </p:sp>
        <p:sp>
          <p:nvSpPr>
            <p:cNvPr id="31760" name="Text Box 16"/>
            <p:cNvSpPr txBox="1">
              <a:spLocks noChangeArrowheads="1"/>
            </p:cNvSpPr>
            <p:nvPr/>
          </p:nvSpPr>
          <p:spPr bwMode="auto">
            <a:xfrm>
              <a:off x="3744" y="1065"/>
              <a:ext cx="387" cy="212"/>
            </a:xfrm>
            <a:prstGeom prst="rect">
              <a:avLst/>
            </a:prstGeom>
            <a:noFill/>
            <a:ln w="9525">
              <a:noFill/>
              <a:miter lim="800000"/>
              <a:headEnd/>
              <a:tailEnd/>
            </a:ln>
          </p:spPr>
          <p:txBody>
            <a:bodyPr wrap="none" anchor="ctr">
              <a:spAutoFit/>
            </a:bodyPr>
            <a:lstStyle/>
            <a:p>
              <a:pPr algn="ctr">
                <a:spcBef>
                  <a:spcPct val="50000"/>
                </a:spcBef>
              </a:pPr>
              <a:r>
                <a:rPr lang="en-US" b="1"/>
                <a:t>n-1</a:t>
              </a:r>
            </a:p>
          </p:txBody>
        </p:sp>
        <p:sp>
          <p:nvSpPr>
            <p:cNvPr id="31761" name="Text Box 17"/>
            <p:cNvSpPr txBox="1">
              <a:spLocks noChangeArrowheads="1"/>
            </p:cNvSpPr>
            <p:nvPr/>
          </p:nvSpPr>
          <p:spPr bwMode="auto">
            <a:xfrm>
              <a:off x="1462" y="1860"/>
              <a:ext cx="915" cy="212"/>
            </a:xfrm>
            <a:prstGeom prst="rect">
              <a:avLst/>
            </a:prstGeom>
            <a:noFill/>
            <a:ln w="9525">
              <a:noFill/>
              <a:miter lim="800000"/>
              <a:headEnd/>
              <a:tailEnd/>
            </a:ln>
          </p:spPr>
          <p:txBody>
            <a:bodyPr anchor="ctr">
              <a:spAutoFit/>
            </a:bodyPr>
            <a:lstStyle/>
            <a:p>
              <a:pPr>
                <a:spcBef>
                  <a:spcPct val="50000"/>
                </a:spcBef>
              </a:pPr>
              <a:r>
                <a:rPr lang="en-US" b="1"/>
                <a:t>Bit [ i ] =</a:t>
              </a:r>
            </a:p>
          </p:txBody>
        </p:sp>
        <p:sp>
          <p:nvSpPr>
            <p:cNvPr id="31762" name="Text Box 18"/>
            <p:cNvSpPr txBox="1">
              <a:spLocks noChangeArrowheads="1"/>
            </p:cNvSpPr>
            <p:nvPr/>
          </p:nvSpPr>
          <p:spPr bwMode="auto">
            <a:xfrm rot="-5400000">
              <a:off x="1915" y="1820"/>
              <a:ext cx="548" cy="292"/>
            </a:xfrm>
            <a:prstGeom prst="rect">
              <a:avLst/>
            </a:prstGeom>
            <a:noFill/>
            <a:ln w="9525">
              <a:noFill/>
              <a:miter lim="800000"/>
              <a:headEnd/>
              <a:tailEnd/>
            </a:ln>
          </p:spPr>
          <p:txBody>
            <a:bodyPr wrap="none" anchor="ctr">
              <a:spAutoFit/>
            </a:bodyPr>
            <a:lstStyle/>
            <a:p>
              <a:pPr algn="ctr">
                <a:spcBef>
                  <a:spcPct val="50000"/>
                </a:spcBef>
              </a:pPr>
              <a:r>
                <a:rPr lang="en-US" sz="2000" b="1">
                  <a:sym typeface="MT Extra" pitchFamily="18" charset="2"/>
                </a:rPr>
                <a:t></a:t>
              </a:r>
              <a:endParaRPr lang="en-US" sz="5400" b="1">
                <a:sym typeface="Monotype Sorts" pitchFamily="2" charset="2"/>
              </a:endParaRPr>
            </a:p>
          </p:txBody>
        </p:sp>
        <p:sp>
          <p:nvSpPr>
            <p:cNvPr id="31763" name="Text Box 19"/>
            <p:cNvSpPr txBox="1">
              <a:spLocks noChangeArrowheads="1"/>
            </p:cNvSpPr>
            <p:nvPr/>
          </p:nvSpPr>
          <p:spPr bwMode="auto">
            <a:xfrm>
              <a:off x="2352" y="1748"/>
              <a:ext cx="2802" cy="450"/>
            </a:xfrm>
            <a:prstGeom prst="rect">
              <a:avLst/>
            </a:prstGeom>
            <a:noFill/>
            <a:ln w="9525">
              <a:noFill/>
              <a:miter lim="800000"/>
              <a:headEnd/>
              <a:tailEnd/>
            </a:ln>
          </p:spPr>
          <p:txBody>
            <a:bodyPr anchor="ctr">
              <a:spAutoFit/>
            </a:bodyPr>
            <a:lstStyle/>
            <a:p>
              <a:pPr>
                <a:spcBef>
                  <a:spcPct val="50000"/>
                </a:spcBef>
              </a:pPr>
              <a:r>
                <a:rPr lang="en-US" b="1"/>
                <a:t>1 </a:t>
              </a:r>
              <a:r>
                <a:rPr lang="en-US" b="1">
                  <a:sym typeface="Symbol" pitchFamily="18" charset="2"/>
                </a:rPr>
                <a:t> block[ i ] free</a:t>
              </a:r>
            </a:p>
            <a:p>
              <a:pPr>
                <a:spcBef>
                  <a:spcPct val="50000"/>
                </a:spcBef>
              </a:pPr>
              <a:r>
                <a:rPr lang="en-US" b="1">
                  <a:sym typeface="Symbol" pitchFamily="18" charset="2"/>
                </a:rPr>
                <a:t>0</a:t>
              </a:r>
              <a:r>
                <a:rPr lang="en-US" b="1"/>
                <a:t> </a:t>
              </a:r>
              <a:r>
                <a:rPr lang="en-US" b="1">
                  <a:sym typeface="Symbol" pitchFamily="18" charset="2"/>
                </a:rPr>
                <a:t> block[ i ] occupied</a:t>
              </a:r>
            </a:p>
          </p:txBody>
        </p:sp>
      </p:grpSp>
      <p:sp>
        <p:nvSpPr>
          <p:cNvPr id="20" name="Slide Number Placeholder 19"/>
          <p:cNvSpPr>
            <a:spLocks noGrp="1"/>
          </p:cNvSpPr>
          <p:nvPr>
            <p:ph type="sldNum" sz="quarter" idx="11"/>
          </p:nvPr>
        </p:nvSpPr>
        <p:spPr/>
        <p:txBody>
          <a:bodyPr/>
          <a:lstStyle/>
          <a:p>
            <a:fld id="{C75AE2FC-43A3-48B0-AC76-34BC873E66BB}" type="slidenum">
              <a:rPr lang="en-US" smtClean="0"/>
              <a:pPr/>
              <a:t>29</a:t>
            </a:fld>
            <a:r>
              <a:rPr lang="en-US" smtClean="0"/>
              <a:t>/41</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sz="3600" smtClean="0">
                <a:effectLst/>
                <a:latin typeface="Times New Roman" pitchFamily="18" charset="0"/>
              </a:rPr>
              <a:t>Objectives</a:t>
            </a:r>
          </a:p>
        </p:txBody>
      </p:sp>
      <p:sp>
        <p:nvSpPr>
          <p:cNvPr id="6147" name="Rectangle 3"/>
          <p:cNvSpPr>
            <a:spLocks noGrp="1" noChangeArrowheads="1"/>
          </p:cNvSpPr>
          <p:nvPr>
            <p:ph type="body" idx="1"/>
          </p:nvPr>
        </p:nvSpPr>
        <p:spPr>
          <a:xfrm>
            <a:off x="392113" y="1090613"/>
            <a:ext cx="8062912" cy="5383212"/>
          </a:xfrm>
        </p:spPr>
        <p:txBody>
          <a:bodyPr/>
          <a:lstStyle/>
          <a:p>
            <a:pPr marL="465138" indent="-465138">
              <a:lnSpc>
                <a:spcPct val="170000"/>
              </a:lnSpc>
              <a:spcBef>
                <a:spcPct val="65000"/>
              </a:spcBef>
            </a:pPr>
            <a:r>
              <a:rPr lang="en-US" sz="2400" b="1" smtClean="0">
                <a:latin typeface="Times New Roman" pitchFamily="18" charset="0"/>
              </a:rPr>
              <a:t>To describe the details of implementing local file systems and directory structures</a:t>
            </a:r>
          </a:p>
          <a:p>
            <a:pPr marL="465138" indent="-465138">
              <a:lnSpc>
                <a:spcPct val="105000"/>
              </a:lnSpc>
              <a:spcBef>
                <a:spcPct val="40000"/>
              </a:spcBef>
            </a:pPr>
            <a:r>
              <a:rPr lang="en-US" sz="2400" b="1" smtClean="0">
                <a:latin typeface="Times New Roman" pitchFamily="18" charset="0"/>
              </a:rPr>
              <a:t>To describe the implementation of remote file systems</a:t>
            </a:r>
          </a:p>
          <a:p>
            <a:pPr marL="465138" indent="-465138">
              <a:lnSpc>
                <a:spcPct val="105000"/>
              </a:lnSpc>
              <a:spcBef>
                <a:spcPct val="40000"/>
              </a:spcBef>
            </a:pPr>
            <a:r>
              <a:rPr lang="en-US" sz="2400" b="1" smtClean="0">
                <a:latin typeface="Times New Roman" pitchFamily="18" charset="0"/>
              </a:rPr>
              <a:t>To discuss block allocation and free-block algorithms and trade-offs</a:t>
            </a:r>
          </a:p>
        </p:txBody>
      </p:sp>
      <p:sp>
        <p:nvSpPr>
          <p:cNvPr id="4" name="Slide Number Placeholder 3"/>
          <p:cNvSpPr>
            <a:spLocks noGrp="1"/>
          </p:cNvSpPr>
          <p:nvPr>
            <p:ph type="sldNum" sz="quarter" idx="11"/>
          </p:nvPr>
        </p:nvSpPr>
        <p:spPr/>
        <p:txBody>
          <a:bodyPr/>
          <a:lstStyle/>
          <a:p>
            <a:fld id="{C75AE2FC-43A3-48B0-AC76-34BC873E66BB}" type="slidenum">
              <a:rPr lang="en-US" smtClean="0"/>
              <a:pPr/>
              <a:t>3</a:t>
            </a:fld>
            <a:r>
              <a:rPr lang="en-US" smtClean="0"/>
              <a:t>/41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714375" y="0"/>
            <a:ext cx="8077200" cy="609600"/>
          </a:xfrm>
          <a:noFill/>
        </p:spPr>
        <p:txBody>
          <a:bodyPr/>
          <a:lstStyle/>
          <a:p>
            <a:pPr algn="l"/>
            <a:r>
              <a:rPr lang="en-US" sz="3600" smtClean="0">
                <a:effectLst/>
                <a:latin typeface="Times New Roman" pitchFamily="18" charset="0"/>
              </a:rPr>
              <a:t>Free-Space Management</a:t>
            </a:r>
          </a:p>
        </p:txBody>
      </p:sp>
      <p:sp>
        <p:nvSpPr>
          <p:cNvPr id="32771" name="Rectangle 3"/>
          <p:cNvSpPr>
            <a:spLocks noGrp="1" noChangeArrowheads="1"/>
          </p:cNvSpPr>
          <p:nvPr>
            <p:ph type="body" idx="4294967295"/>
          </p:nvPr>
        </p:nvSpPr>
        <p:spPr>
          <a:xfrm>
            <a:off x="290513" y="2433638"/>
            <a:ext cx="8520112" cy="4103687"/>
          </a:xfrm>
          <a:noFill/>
        </p:spPr>
        <p:txBody>
          <a:bodyPr/>
          <a:lstStyle/>
          <a:p>
            <a:pPr>
              <a:lnSpc>
                <a:spcPct val="115000"/>
              </a:lnSpc>
              <a:spcBef>
                <a:spcPct val="20000"/>
              </a:spcBef>
            </a:pPr>
            <a:r>
              <a:rPr lang="en-US" sz="2400" b="1" smtClean="0">
                <a:latin typeface="Times New Roman" pitchFamily="18" charset="0"/>
              </a:rPr>
              <a:t>Block number calculation : </a:t>
            </a:r>
          </a:p>
          <a:p>
            <a:pPr>
              <a:lnSpc>
                <a:spcPct val="115000"/>
              </a:lnSpc>
              <a:spcBef>
                <a:spcPct val="20000"/>
              </a:spcBef>
              <a:buFont typeface="Wingdings" pitchFamily="2" charset="2"/>
              <a:buNone/>
            </a:pPr>
            <a:r>
              <a:rPr lang="en-US" sz="2400" b="1" smtClean="0">
                <a:latin typeface="Times New Roman" pitchFamily="18" charset="0"/>
              </a:rPr>
              <a:t>     (number of bits per word) * (number of the 0-value words) + offset of first 1 bit</a:t>
            </a:r>
          </a:p>
          <a:p>
            <a:pPr>
              <a:lnSpc>
                <a:spcPct val="115000"/>
              </a:lnSpc>
              <a:spcBef>
                <a:spcPct val="20000"/>
              </a:spcBef>
            </a:pPr>
            <a:r>
              <a:rPr lang="en-US" sz="2400" b="1" smtClean="0">
                <a:latin typeface="Times New Roman" pitchFamily="18" charset="0"/>
              </a:rPr>
              <a:t>Main advantage is that it is relatively simple and efficient to find the first free block, or n consecutive free blocks on the disk</a:t>
            </a:r>
          </a:p>
          <a:p>
            <a:pPr>
              <a:lnSpc>
                <a:spcPct val="115000"/>
              </a:lnSpc>
              <a:spcBef>
                <a:spcPct val="20000"/>
              </a:spcBef>
            </a:pPr>
            <a:r>
              <a:rPr lang="en-US" sz="2400" b="1" smtClean="0">
                <a:latin typeface="Times New Roman" pitchFamily="18" charset="0"/>
              </a:rPr>
              <a:t>Sequentially check each word in the bit map to see whether that value is non zero. First non zero word scanned for first 1 bit, which is the location of the first free block</a:t>
            </a:r>
          </a:p>
        </p:txBody>
      </p:sp>
      <p:grpSp>
        <p:nvGrpSpPr>
          <p:cNvPr id="32772" name="Group 4"/>
          <p:cNvGrpSpPr>
            <a:grpSpLocks/>
          </p:cNvGrpSpPr>
          <p:nvPr/>
        </p:nvGrpSpPr>
        <p:grpSpPr bwMode="auto">
          <a:xfrm>
            <a:off x="4113213" y="628650"/>
            <a:ext cx="5030787" cy="2035175"/>
            <a:chOff x="1462" y="1065"/>
            <a:chExt cx="3692" cy="1175"/>
          </a:xfrm>
        </p:grpSpPr>
        <p:sp>
          <p:nvSpPr>
            <p:cNvPr id="32773" name="Rectangle 5"/>
            <p:cNvSpPr>
              <a:spLocks noChangeArrowheads="1"/>
            </p:cNvSpPr>
            <p:nvPr/>
          </p:nvSpPr>
          <p:spPr bwMode="auto">
            <a:xfrm>
              <a:off x="1809"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774" name="Rectangle 6"/>
            <p:cNvSpPr>
              <a:spLocks noChangeArrowheads="1"/>
            </p:cNvSpPr>
            <p:nvPr/>
          </p:nvSpPr>
          <p:spPr bwMode="auto">
            <a:xfrm>
              <a:off x="2016"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775" name="Rectangle 7"/>
            <p:cNvSpPr>
              <a:spLocks noChangeArrowheads="1"/>
            </p:cNvSpPr>
            <p:nvPr/>
          </p:nvSpPr>
          <p:spPr bwMode="auto">
            <a:xfrm>
              <a:off x="2223"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776" name="Rectangle 8"/>
            <p:cNvSpPr>
              <a:spLocks noChangeArrowheads="1"/>
            </p:cNvSpPr>
            <p:nvPr/>
          </p:nvSpPr>
          <p:spPr bwMode="auto">
            <a:xfrm>
              <a:off x="2430"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777" name="Rectangle 9"/>
            <p:cNvSpPr>
              <a:spLocks noChangeArrowheads="1"/>
            </p:cNvSpPr>
            <p:nvPr/>
          </p:nvSpPr>
          <p:spPr bwMode="auto">
            <a:xfrm>
              <a:off x="2637"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778" name="Rectangle 10"/>
            <p:cNvSpPr>
              <a:spLocks noChangeArrowheads="1"/>
            </p:cNvSpPr>
            <p:nvPr/>
          </p:nvSpPr>
          <p:spPr bwMode="auto">
            <a:xfrm>
              <a:off x="2844"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779" name="Rectangle 11"/>
            <p:cNvSpPr>
              <a:spLocks noChangeArrowheads="1"/>
            </p:cNvSpPr>
            <p:nvPr/>
          </p:nvSpPr>
          <p:spPr bwMode="auto">
            <a:xfrm>
              <a:off x="3072" y="1314"/>
              <a:ext cx="768" cy="228"/>
            </a:xfrm>
            <a:prstGeom prst="rect">
              <a:avLst/>
            </a:prstGeom>
            <a:solidFill>
              <a:schemeClr val="bg1"/>
            </a:solidFill>
            <a:ln w="9525">
              <a:solidFill>
                <a:schemeClr val="tx1"/>
              </a:solidFill>
              <a:miter lim="800000"/>
              <a:headEnd/>
              <a:tailEnd/>
            </a:ln>
          </p:spPr>
          <p:txBody>
            <a:bodyPr wrap="none" anchor="ctr"/>
            <a:lstStyle/>
            <a:p>
              <a:pPr algn="ctr"/>
              <a:r>
                <a:rPr lang="en-US" sz="2000" b="1"/>
                <a:t>…</a:t>
              </a:r>
              <a:endParaRPr lang="en-US" b="1"/>
            </a:p>
          </p:txBody>
        </p:sp>
        <p:sp>
          <p:nvSpPr>
            <p:cNvPr id="32780" name="Rectangle 12"/>
            <p:cNvSpPr>
              <a:spLocks noChangeArrowheads="1"/>
            </p:cNvSpPr>
            <p:nvPr/>
          </p:nvSpPr>
          <p:spPr bwMode="auto">
            <a:xfrm>
              <a:off x="3840" y="1314"/>
              <a:ext cx="227" cy="228"/>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2781" name="Text Box 13"/>
            <p:cNvSpPr txBox="1">
              <a:spLocks noChangeArrowheads="1"/>
            </p:cNvSpPr>
            <p:nvPr/>
          </p:nvSpPr>
          <p:spPr bwMode="auto">
            <a:xfrm>
              <a:off x="1806" y="1065"/>
              <a:ext cx="228" cy="212"/>
            </a:xfrm>
            <a:prstGeom prst="rect">
              <a:avLst/>
            </a:prstGeom>
            <a:noFill/>
            <a:ln w="9525">
              <a:noFill/>
              <a:miter lim="800000"/>
              <a:headEnd/>
              <a:tailEnd/>
            </a:ln>
          </p:spPr>
          <p:txBody>
            <a:bodyPr wrap="none" anchor="ctr">
              <a:spAutoFit/>
            </a:bodyPr>
            <a:lstStyle/>
            <a:p>
              <a:pPr algn="ctr">
                <a:spcBef>
                  <a:spcPct val="50000"/>
                </a:spcBef>
              </a:pPr>
              <a:r>
                <a:rPr lang="en-US" b="1"/>
                <a:t>0</a:t>
              </a:r>
            </a:p>
          </p:txBody>
        </p:sp>
        <p:sp>
          <p:nvSpPr>
            <p:cNvPr id="32782" name="Text Box 14"/>
            <p:cNvSpPr txBox="1">
              <a:spLocks noChangeArrowheads="1"/>
            </p:cNvSpPr>
            <p:nvPr/>
          </p:nvSpPr>
          <p:spPr bwMode="auto">
            <a:xfrm>
              <a:off x="1998" y="1065"/>
              <a:ext cx="228" cy="212"/>
            </a:xfrm>
            <a:prstGeom prst="rect">
              <a:avLst/>
            </a:prstGeom>
            <a:noFill/>
            <a:ln w="9525">
              <a:noFill/>
              <a:miter lim="800000"/>
              <a:headEnd/>
              <a:tailEnd/>
            </a:ln>
          </p:spPr>
          <p:txBody>
            <a:bodyPr wrap="none" anchor="ctr">
              <a:spAutoFit/>
            </a:bodyPr>
            <a:lstStyle/>
            <a:p>
              <a:pPr algn="ctr">
                <a:spcBef>
                  <a:spcPct val="50000"/>
                </a:spcBef>
              </a:pPr>
              <a:r>
                <a:rPr lang="en-US" b="1"/>
                <a:t>1</a:t>
              </a:r>
            </a:p>
          </p:txBody>
        </p:sp>
        <p:sp>
          <p:nvSpPr>
            <p:cNvPr id="32783" name="Text Box 15"/>
            <p:cNvSpPr txBox="1">
              <a:spLocks noChangeArrowheads="1"/>
            </p:cNvSpPr>
            <p:nvPr/>
          </p:nvSpPr>
          <p:spPr bwMode="auto">
            <a:xfrm>
              <a:off x="2286" y="1065"/>
              <a:ext cx="228" cy="212"/>
            </a:xfrm>
            <a:prstGeom prst="rect">
              <a:avLst/>
            </a:prstGeom>
            <a:noFill/>
            <a:ln w="9525">
              <a:noFill/>
              <a:miter lim="800000"/>
              <a:headEnd/>
              <a:tailEnd/>
            </a:ln>
          </p:spPr>
          <p:txBody>
            <a:bodyPr wrap="none" anchor="ctr">
              <a:spAutoFit/>
            </a:bodyPr>
            <a:lstStyle/>
            <a:p>
              <a:pPr algn="ctr">
                <a:spcBef>
                  <a:spcPct val="50000"/>
                </a:spcBef>
              </a:pPr>
              <a:r>
                <a:rPr lang="en-US" b="1"/>
                <a:t>2</a:t>
              </a:r>
            </a:p>
          </p:txBody>
        </p:sp>
        <p:sp>
          <p:nvSpPr>
            <p:cNvPr id="32784" name="Text Box 16"/>
            <p:cNvSpPr txBox="1">
              <a:spLocks noChangeArrowheads="1"/>
            </p:cNvSpPr>
            <p:nvPr/>
          </p:nvSpPr>
          <p:spPr bwMode="auto">
            <a:xfrm>
              <a:off x="3744" y="1065"/>
              <a:ext cx="387" cy="212"/>
            </a:xfrm>
            <a:prstGeom prst="rect">
              <a:avLst/>
            </a:prstGeom>
            <a:noFill/>
            <a:ln w="9525">
              <a:noFill/>
              <a:miter lim="800000"/>
              <a:headEnd/>
              <a:tailEnd/>
            </a:ln>
          </p:spPr>
          <p:txBody>
            <a:bodyPr wrap="none" anchor="ctr">
              <a:spAutoFit/>
            </a:bodyPr>
            <a:lstStyle/>
            <a:p>
              <a:pPr algn="ctr">
                <a:spcBef>
                  <a:spcPct val="50000"/>
                </a:spcBef>
              </a:pPr>
              <a:r>
                <a:rPr lang="en-US" b="1"/>
                <a:t>n-1</a:t>
              </a:r>
            </a:p>
          </p:txBody>
        </p:sp>
        <p:sp>
          <p:nvSpPr>
            <p:cNvPr id="32785" name="Text Box 17"/>
            <p:cNvSpPr txBox="1">
              <a:spLocks noChangeArrowheads="1"/>
            </p:cNvSpPr>
            <p:nvPr/>
          </p:nvSpPr>
          <p:spPr bwMode="auto">
            <a:xfrm>
              <a:off x="1462" y="1860"/>
              <a:ext cx="915" cy="212"/>
            </a:xfrm>
            <a:prstGeom prst="rect">
              <a:avLst/>
            </a:prstGeom>
            <a:noFill/>
            <a:ln w="9525">
              <a:noFill/>
              <a:miter lim="800000"/>
              <a:headEnd/>
              <a:tailEnd/>
            </a:ln>
          </p:spPr>
          <p:txBody>
            <a:bodyPr anchor="ctr">
              <a:spAutoFit/>
            </a:bodyPr>
            <a:lstStyle/>
            <a:p>
              <a:pPr>
                <a:spcBef>
                  <a:spcPct val="50000"/>
                </a:spcBef>
              </a:pPr>
              <a:r>
                <a:rPr lang="en-US" b="1"/>
                <a:t>Bit [ i ] =</a:t>
              </a:r>
            </a:p>
          </p:txBody>
        </p:sp>
        <p:sp>
          <p:nvSpPr>
            <p:cNvPr id="32786" name="Text Box 18"/>
            <p:cNvSpPr txBox="1">
              <a:spLocks noChangeArrowheads="1"/>
            </p:cNvSpPr>
            <p:nvPr/>
          </p:nvSpPr>
          <p:spPr bwMode="auto">
            <a:xfrm rot="-5400000">
              <a:off x="1915" y="1820"/>
              <a:ext cx="548" cy="292"/>
            </a:xfrm>
            <a:prstGeom prst="rect">
              <a:avLst/>
            </a:prstGeom>
            <a:noFill/>
            <a:ln w="9525">
              <a:noFill/>
              <a:miter lim="800000"/>
              <a:headEnd/>
              <a:tailEnd/>
            </a:ln>
          </p:spPr>
          <p:txBody>
            <a:bodyPr wrap="none" anchor="ctr">
              <a:spAutoFit/>
            </a:bodyPr>
            <a:lstStyle/>
            <a:p>
              <a:pPr algn="ctr">
                <a:spcBef>
                  <a:spcPct val="50000"/>
                </a:spcBef>
              </a:pPr>
              <a:r>
                <a:rPr lang="en-US" sz="2000" b="1">
                  <a:sym typeface="MT Extra" pitchFamily="18" charset="2"/>
                </a:rPr>
                <a:t></a:t>
              </a:r>
              <a:endParaRPr lang="en-US" sz="5400" b="1">
                <a:sym typeface="Monotype Sorts" pitchFamily="2" charset="2"/>
              </a:endParaRPr>
            </a:p>
          </p:txBody>
        </p:sp>
        <p:sp>
          <p:nvSpPr>
            <p:cNvPr id="32787" name="Text Box 19"/>
            <p:cNvSpPr txBox="1">
              <a:spLocks noChangeArrowheads="1"/>
            </p:cNvSpPr>
            <p:nvPr/>
          </p:nvSpPr>
          <p:spPr bwMode="auto">
            <a:xfrm>
              <a:off x="2352" y="1748"/>
              <a:ext cx="2802" cy="450"/>
            </a:xfrm>
            <a:prstGeom prst="rect">
              <a:avLst/>
            </a:prstGeom>
            <a:noFill/>
            <a:ln w="9525">
              <a:noFill/>
              <a:miter lim="800000"/>
              <a:headEnd/>
              <a:tailEnd/>
            </a:ln>
          </p:spPr>
          <p:txBody>
            <a:bodyPr anchor="ctr">
              <a:spAutoFit/>
            </a:bodyPr>
            <a:lstStyle/>
            <a:p>
              <a:pPr>
                <a:spcBef>
                  <a:spcPct val="50000"/>
                </a:spcBef>
              </a:pPr>
              <a:r>
                <a:rPr lang="en-US" b="1"/>
                <a:t>1 </a:t>
              </a:r>
              <a:r>
                <a:rPr lang="en-US" b="1">
                  <a:sym typeface="Symbol" pitchFamily="18" charset="2"/>
                </a:rPr>
                <a:t> block[ i ] free</a:t>
              </a:r>
            </a:p>
            <a:p>
              <a:pPr>
                <a:spcBef>
                  <a:spcPct val="50000"/>
                </a:spcBef>
              </a:pPr>
              <a:r>
                <a:rPr lang="en-US" b="1">
                  <a:sym typeface="Symbol" pitchFamily="18" charset="2"/>
                </a:rPr>
                <a:t>0</a:t>
              </a:r>
              <a:r>
                <a:rPr lang="en-US" b="1"/>
                <a:t> </a:t>
              </a:r>
              <a:r>
                <a:rPr lang="en-US" b="1">
                  <a:sym typeface="Symbol" pitchFamily="18" charset="2"/>
                </a:rPr>
                <a:t> block[ i ] occupied</a:t>
              </a:r>
            </a:p>
          </p:txBody>
        </p:sp>
      </p:grpSp>
      <p:sp>
        <p:nvSpPr>
          <p:cNvPr id="20" name="Slide Number Placeholder 19"/>
          <p:cNvSpPr>
            <a:spLocks noGrp="1"/>
          </p:cNvSpPr>
          <p:nvPr>
            <p:ph type="sldNum" sz="quarter" idx="11"/>
          </p:nvPr>
        </p:nvSpPr>
        <p:spPr/>
        <p:txBody>
          <a:bodyPr/>
          <a:lstStyle/>
          <a:p>
            <a:fld id="{C75AE2FC-43A3-48B0-AC76-34BC873E66BB}" type="slidenum">
              <a:rPr lang="en-US" smtClean="0"/>
              <a:pPr/>
              <a:t>30</a:t>
            </a:fld>
            <a:r>
              <a:rPr lang="en-US" smtClean="0"/>
              <a:t>/41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32771">
                                            <p:txEl>
                                              <p:pRg st="0" end="0"/>
                                            </p:txEl>
                                          </p:spTgt>
                                        </p:tgtEl>
                                        <p:attrNameLst>
                                          <p:attrName>style.opacity</p:attrName>
                                        </p:attrNameLst>
                                      </p:cBhvr>
                                      <p:to>
                                        <p:strVal val="0.05"/>
                                      </p:to>
                                    </p:set>
                                    <p:animEffect filter="image" prLst="opacity: 0.05">
                                      <p:cBhvr rctx="IE">
                                        <p:cTn id="7" dur="indefinite"/>
                                        <p:tgtEl>
                                          <p:spTgt spid="32771">
                                            <p:txEl>
                                              <p:pRg st="0" end="0"/>
                                            </p:txEl>
                                          </p:spTgt>
                                        </p:tgtEl>
                                      </p:cBhvr>
                                    </p:animEffect>
                                  </p:childTnLst>
                                </p:cTn>
                              </p:par>
                              <p:par>
                                <p:cTn id="8" presetID="9" presetClass="emph" presetSubtype="0" grpId="0" nodeType="withEffect">
                                  <p:stCondLst>
                                    <p:cond delay="0"/>
                                  </p:stCondLst>
                                  <p:childTnLst>
                                    <p:set>
                                      <p:cBhvr rctx="PPT">
                                        <p:cTn id="9" dur="indefinite"/>
                                        <p:tgtEl>
                                          <p:spTgt spid="32771">
                                            <p:txEl>
                                              <p:pRg st="1" end="1"/>
                                            </p:txEl>
                                          </p:spTgt>
                                        </p:tgtEl>
                                        <p:attrNameLst>
                                          <p:attrName>style.opacity</p:attrName>
                                        </p:attrNameLst>
                                      </p:cBhvr>
                                      <p:to>
                                        <p:strVal val="0.05"/>
                                      </p:to>
                                    </p:set>
                                    <p:animEffect filter="image" prLst="opacity: 0.05">
                                      <p:cBhvr rctx="IE">
                                        <p:cTn id="10" dur="indefinite"/>
                                        <p:tgtEl>
                                          <p:spTgt spid="32771">
                                            <p:txEl>
                                              <p:pRg st="1" end="1"/>
                                            </p:txEl>
                                          </p:spTgt>
                                        </p:tgtEl>
                                      </p:cBhvr>
                                    </p:animEffect>
                                  </p:childTnLst>
                                </p:cTn>
                              </p:par>
                              <p:par>
                                <p:cTn id="11" presetID="9" presetClass="emph" presetSubtype="0" grpId="0" nodeType="withEffect">
                                  <p:stCondLst>
                                    <p:cond delay="0"/>
                                  </p:stCondLst>
                                  <p:childTnLst>
                                    <p:set>
                                      <p:cBhvr rctx="PPT">
                                        <p:cTn id="12" dur="indefinite"/>
                                        <p:tgtEl>
                                          <p:spTgt spid="32771">
                                            <p:txEl>
                                              <p:pRg st="2" end="2"/>
                                            </p:txEl>
                                          </p:spTgt>
                                        </p:tgtEl>
                                        <p:attrNameLst>
                                          <p:attrName>style.opacity</p:attrName>
                                        </p:attrNameLst>
                                      </p:cBhvr>
                                      <p:to>
                                        <p:strVal val="0.05"/>
                                      </p:to>
                                    </p:set>
                                    <p:animEffect filter="image" prLst="opacity: 0.05">
                                      <p:cBhvr rctx="IE">
                                        <p:cTn id="13" dur="indefinite"/>
                                        <p:tgtEl>
                                          <p:spTgt spid="32771">
                                            <p:txEl>
                                              <p:pRg st="2" end="2"/>
                                            </p:txEl>
                                          </p:spTgt>
                                        </p:tgtEl>
                                      </p:cBhvr>
                                    </p:animEffect>
                                  </p:childTnLst>
                                </p:cTn>
                              </p:par>
                              <p:par>
                                <p:cTn id="14" presetID="9" presetClass="emph" presetSubtype="0" grpId="0" nodeType="withEffect">
                                  <p:stCondLst>
                                    <p:cond delay="0"/>
                                  </p:stCondLst>
                                  <p:childTnLst>
                                    <p:set>
                                      <p:cBhvr rctx="PPT">
                                        <p:cTn id="15" dur="indefinite"/>
                                        <p:tgtEl>
                                          <p:spTgt spid="32771">
                                            <p:txEl>
                                              <p:pRg st="3" end="3"/>
                                            </p:txEl>
                                          </p:spTgt>
                                        </p:tgtEl>
                                        <p:attrNameLst>
                                          <p:attrName>style.opacity</p:attrName>
                                        </p:attrNameLst>
                                      </p:cBhvr>
                                      <p:to>
                                        <p:strVal val="0.05"/>
                                      </p:to>
                                    </p:set>
                                    <p:animEffect filter="image" prLst="opacity: 0.05">
                                      <p:cBhvr rctx="IE">
                                        <p:cTn id="16" dur="indefinite"/>
                                        <p:tgtEl>
                                          <p:spTgt spid="327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1" nodeType="clickEffect">
                                  <p:stCondLst>
                                    <p:cond delay="0"/>
                                  </p:stCondLst>
                                  <p:endCondLst>
                                    <p:cond evt="onNext" delay="0">
                                      <p:tgtEl>
                                        <p:sldTgt/>
                                      </p:tgtEl>
                                    </p:cond>
                                  </p:endCondLst>
                                  <p:childTnLst>
                                    <p:set>
                                      <p:cBhvr rctx="PPT">
                                        <p:cTn id="20" dur="indefinite"/>
                                        <p:tgtEl>
                                          <p:spTgt spid="32771">
                                            <p:txEl>
                                              <p:pRg st="0" end="0"/>
                                            </p:txEl>
                                          </p:spTgt>
                                        </p:tgtEl>
                                        <p:attrNameLst>
                                          <p:attrName>style.opacity</p:attrName>
                                        </p:attrNameLst>
                                      </p:cBhvr>
                                      <p:to>
                                        <p:strVal val="1.0"/>
                                      </p:to>
                                    </p:set>
                                    <p:animEffect filter="image" prLst="opacity: 1.0">
                                      <p:cBhvr rctx="IE">
                                        <p:cTn id="21" dur="indefinite"/>
                                        <p:tgtEl>
                                          <p:spTgt spid="3277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1" nodeType="clickEffect">
                                  <p:stCondLst>
                                    <p:cond delay="0"/>
                                  </p:stCondLst>
                                  <p:endCondLst>
                                    <p:cond evt="onNext" delay="0">
                                      <p:tgtEl>
                                        <p:sldTgt/>
                                      </p:tgtEl>
                                    </p:cond>
                                  </p:endCondLst>
                                  <p:childTnLst>
                                    <p:set>
                                      <p:cBhvr rctx="PPT">
                                        <p:cTn id="25" dur="indefinite"/>
                                        <p:tgtEl>
                                          <p:spTgt spid="32771">
                                            <p:txEl>
                                              <p:pRg st="1" end="1"/>
                                            </p:txEl>
                                          </p:spTgt>
                                        </p:tgtEl>
                                        <p:attrNameLst>
                                          <p:attrName>style.opacity</p:attrName>
                                        </p:attrNameLst>
                                      </p:cBhvr>
                                      <p:to>
                                        <p:strVal val="1.0"/>
                                      </p:to>
                                    </p:set>
                                    <p:animEffect filter="image" prLst="opacity: 1.0">
                                      <p:cBhvr rctx="IE">
                                        <p:cTn id="26" dur="indefinite"/>
                                        <p:tgtEl>
                                          <p:spTgt spid="3277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mph" presetSubtype="0" grpId="1" nodeType="clickEffect">
                                  <p:stCondLst>
                                    <p:cond delay="0"/>
                                  </p:stCondLst>
                                  <p:endCondLst>
                                    <p:cond evt="onNext" delay="0">
                                      <p:tgtEl>
                                        <p:sldTgt/>
                                      </p:tgtEl>
                                    </p:cond>
                                  </p:endCondLst>
                                  <p:childTnLst>
                                    <p:set>
                                      <p:cBhvr rctx="PPT">
                                        <p:cTn id="30" dur="indefinite"/>
                                        <p:tgtEl>
                                          <p:spTgt spid="32771">
                                            <p:txEl>
                                              <p:pRg st="2" end="2"/>
                                            </p:txEl>
                                          </p:spTgt>
                                        </p:tgtEl>
                                        <p:attrNameLst>
                                          <p:attrName>style.opacity</p:attrName>
                                        </p:attrNameLst>
                                      </p:cBhvr>
                                      <p:to>
                                        <p:strVal val="1.0"/>
                                      </p:to>
                                    </p:set>
                                    <p:animEffect filter="image" prLst="opacity: 1.0">
                                      <p:cBhvr rctx="IE">
                                        <p:cTn id="31" dur="indefinite"/>
                                        <p:tgtEl>
                                          <p:spTgt spid="32771">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endCondLst>
                                    <p:cond evt="onNext" delay="0">
                                      <p:tgtEl>
                                        <p:sldTgt/>
                                      </p:tgtEl>
                                    </p:cond>
                                  </p:endCondLst>
                                  <p:childTnLst>
                                    <p:set>
                                      <p:cBhvr rctx="PPT">
                                        <p:cTn id="35" dur="indefinite"/>
                                        <p:tgtEl>
                                          <p:spTgt spid="32771">
                                            <p:txEl>
                                              <p:pRg st="3" end="3"/>
                                            </p:txEl>
                                          </p:spTgt>
                                        </p:tgtEl>
                                        <p:attrNameLst>
                                          <p:attrName>style.opacity</p:attrName>
                                        </p:attrNameLst>
                                      </p:cBhvr>
                                      <p:to>
                                        <p:strVal val="1.0"/>
                                      </p:to>
                                    </p:set>
                                    <p:animEffect filter="image" prLst="opacity: 1.0">
                                      <p:cBhvr rctx="IE">
                                        <p:cTn id="36" dur="indefinite"/>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allAtOnce" bldLvl="5"/>
      <p:bldP spid="32771" grpI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14375" y="0"/>
            <a:ext cx="8077200" cy="609600"/>
          </a:xfrm>
          <a:noFill/>
        </p:spPr>
        <p:txBody>
          <a:bodyPr/>
          <a:lstStyle/>
          <a:p>
            <a:pPr algn="l"/>
            <a:r>
              <a:rPr lang="en-US" sz="3600" smtClean="0">
                <a:effectLst/>
                <a:latin typeface="Times New Roman" pitchFamily="18" charset="0"/>
              </a:rPr>
              <a:t>Free-Space Management</a:t>
            </a:r>
          </a:p>
        </p:txBody>
      </p:sp>
      <p:sp>
        <p:nvSpPr>
          <p:cNvPr id="33795" name="Rectangle 3"/>
          <p:cNvSpPr>
            <a:spLocks noGrp="1" noChangeArrowheads="1"/>
          </p:cNvSpPr>
          <p:nvPr>
            <p:ph type="body" idx="1"/>
          </p:nvPr>
        </p:nvSpPr>
        <p:spPr>
          <a:xfrm>
            <a:off x="406400" y="808038"/>
            <a:ext cx="8272463" cy="5556250"/>
          </a:xfrm>
          <a:noFill/>
        </p:spPr>
        <p:txBody>
          <a:bodyPr/>
          <a:lstStyle/>
          <a:p>
            <a:r>
              <a:rPr lang="en-US" sz="2400" b="1" smtClean="0">
                <a:latin typeface="Times New Roman" pitchFamily="18" charset="0"/>
              </a:rPr>
              <a:t>Disadvantage is that – bit vectors are inefficient unless the entire vector is kept in main memory and written to disk occasionally for recovery needs</a:t>
            </a:r>
          </a:p>
          <a:p>
            <a:pPr lvl="1"/>
            <a:r>
              <a:rPr lang="en-US" sz="2400" b="1" smtClean="0">
                <a:latin typeface="Times New Roman" pitchFamily="18" charset="0"/>
              </a:rPr>
              <a:t>Keeping in main memory is possible for smaller disks, but not for larger ones</a:t>
            </a:r>
          </a:p>
          <a:p>
            <a:pPr lvl="1"/>
            <a:r>
              <a:rPr lang="en-US" sz="2400" b="1" smtClean="0">
                <a:latin typeface="Times New Roman" pitchFamily="18" charset="0"/>
              </a:rPr>
              <a:t>Bit map requires extra space</a:t>
            </a:r>
          </a:p>
          <a:p>
            <a:pPr lvl="1"/>
            <a:r>
              <a:rPr lang="en-US" sz="2400" b="1" smtClean="0">
                <a:latin typeface="Times New Roman" pitchFamily="18" charset="0"/>
              </a:rPr>
              <a:t>Example:</a:t>
            </a:r>
          </a:p>
          <a:p>
            <a:r>
              <a:rPr lang="en-US" sz="2400" b="1" smtClean="0">
                <a:latin typeface="Times New Roman" pitchFamily="18" charset="0"/>
              </a:rPr>
              <a:t>	block size = 1 KB = 1024 bytes</a:t>
            </a:r>
          </a:p>
          <a:p>
            <a:r>
              <a:rPr lang="en-US" sz="2400" b="1" smtClean="0">
                <a:latin typeface="Times New Roman" pitchFamily="18" charset="0"/>
              </a:rPr>
              <a:t>	disk size = 40GB =  41943040 KB = 41943040 blocks</a:t>
            </a:r>
          </a:p>
          <a:p>
            <a:r>
              <a:rPr lang="en-US" sz="2400" b="1" smtClean="0">
                <a:latin typeface="Times New Roman" pitchFamily="18" charset="0"/>
              </a:rPr>
              <a:t>       So, 41943040 bits are required to represent it in bitmap </a:t>
            </a:r>
          </a:p>
          <a:p>
            <a:r>
              <a:rPr lang="en-US" sz="2400" b="1" smtClean="0">
                <a:latin typeface="Times New Roman" pitchFamily="18" charset="0"/>
              </a:rPr>
              <a:t>       i.e.,  41943040 / 8 = 5242880bytes =5120kb=5mb</a:t>
            </a:r>
          </a:p>
          <a:p>
            <a:r>
              <a:rPr lang="en-US" sz="2400" b="1" smtClean="0">
                <a:latin typeface="Times New Roman" pitchFamily="18" charset="0"/>
              </a:rPr>
              <a:t>       5 MB extra space is required for keeping bit map</a:t>
            </a:r>
          </a:p>
        </p:txBody>
      </p:sp>
      <p:sp>
        <p:nvSpPr>
          <p:cNvPr id="4" name="Slide Number Placeholder 3"/>
          <p:cNvSpPr>
            <a:spLocks noGrp="1"/>
          </p:cNvSpPr>
          <p:nvPr>
            <p:ph type="sldNum" sz="quarter" idx="11"/>
          </p:nvPr>
        </p:nvSpPr>
        <p:spPr/>
        <p:txBody>
          <a:bodyPr/>
          <a:lstStyle/>
          <a:p>
            <a:fld id="{C75AE2FC-43A3-48B0-AC76-34BC873E66BB}" type="slidenum">
              <a:rPr lang="en-US" smtClean="0"/>
              <a:pPr/>
              <a:t>31</a:t>
            </a:fld>
            <a:r>
              <a:rPr lang="en-US" smtClean="0"/>
              <a:t>/41</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0"/>
            <a:ext cx="8077200" cy="609600"/>
          </a:xfrm>
          <a:noFill/>
        </p:spPr>
        <p:txBody>
          <a:bodyPr/>
          <a:lstStyle/>
          <a:p>
            <a:pPr algn="l"/>
            <a:r>
              <a:rPr lang="en-US" sz="3600" smtClean="0">
                <a:effectLst/>
                <a:latin typeface="Times New Roman" pitchFamily="18" charset="0"/>
              </a:rPr>
              <a:t>Free-Space Management</a:t>
            </a:r>
          </a:p>
        </p:txBody>
      </p:sp>
      <p:sp>
        <p:nvSpPr>
          <p:cNvPr id="34819" name="Rectangle 3"/>
          <p:cNvSpPr>
            <a:spLocks noGrp="1" noChangeArrowheads="1"/>
          </p:cNvSpPr>
          <p:nvPr>
            <p:ph type="body" idx="1"/>
          </p:nvPr>
        </p:nvSpPr>
        <p:spPr>
          <a:xfrm>
            <a:off x="260350" y="714375"/>
            <a:ext cx="8621713" cy="5822950"/>
          </a:xfrm>
          <a:noFill/>
        </p:spPr>
        <p:txBody>
          <a:bodyPr/>
          <a:lstStyle/>
          <a:p>
            <a:pPr indent="-168275">
              <a:lnSpc>
                <a:spcPct val="125000"/>
              </a:lnSpc>
              <a:spcBef>
                <a:spcPct val="50000"/>
              </a:spcBef>
              <a:buFont typeface="Wingdings" pitchFamily="2" charset="2"/>
              <a:buNone/>
            </a:pPr>
            <a:r>
              <a:rPr lang="en-US" sz="2400" b="1" smtClean="0">
                <a:solidFill>
                  <a:srgbClr val="0000CC"/>
                </a:solidFill>
                <a:latin typeface="Times New Roman" pitchFamily="18" charset="0"/>
              </a:rPr>
              <a:t>2.  Linked list</a:t>
            </a:r>
            <a:r>
              <a:rPr lang="en-US" sz="2400" b="1" smtClean="0">
                <a:latin typeface="Times New Roman" pitchFamily="18" charset="0"/>
              </a:rPr>
              <a:t>:</a:t>
            </a:r>
          </a:p>
          <a:p>
            <a:pPr marL="973138" lvl="1" indent="-349250">
              <a:lnSpc>
                <a:spcPct val="125000"/>
              </a:lnSpc>
              <a:spcBef>
                <a:spcPct val="50000"/>
              </a:spcBef>
            </a:pPr>
            <a:r>
              <a:rPr lang="en-US" sz="2400" b="1" smtClean="0">
                <a:latin typeface="Times New Roman" pitchFamily="18" charset="0"/>
              </a:rPr>
              <a:t>Link together all the free disk blocks, keeping a pointer to the first free block in a special location on the disk and caching it in memory</a:t>
            </a:r>
          </a:p>
          <a:p>
            <a:pPr marL="973138" lvl="1" indent="-349250">
              <a:lnSpc>
                <a:spcPct val="125000"/>
              </a:lnSpc>
              <a:spcBef>
                <a:spcPct val="50000"/>
              </a:spcBef>
            </a:pPr>
            <a:r>
              <a:rPr lang="en-US" sz="2400" b="1" smtClean="0">
                <a:latin typeface="Times New Roman" pitchFamily="18" charset="0"/>
              </a:rPr>
              <a:t>First block contains a pointer to the next free disk block, and soon</a:t>
            </a:r>
          </a:p>
          <a:p>
            <a:pPr marL="973138" lvl="1" indent="-349250">
              <a:lnSpc>
                <a:spcPct val="125000"/>
              </a:lnSpc>
              <a:spcBef>
                <a:spcPct val="50000"/>
              </a:spcBef>
            </a:pPr>
            <a:r>
              <a:rPr lang="en-US" sz="2400" b="1" smtClean="0">
                <a:latin typeface="Times New Roman" pitchFamily="18" charset="0"/>
              </a:rPr>
              <a:t>Disadvantages :</a:t>
            </a:r>
          </a:p>
          <a:p>
            <a:pPr marL="1379538" lvl="2" indent="-292100">
              <a:lnSpc>
                <a:spcPct val="125000"/>
              </a:lnSpc>
              <a:spcBef>
                <a:spcPct val="50000"/>
              </a:spcBef>
              <a:buClr>
                <a:srgbClr val="CC6600"/>
              </a:buClr>
              <a:buSzPct val="85000"/>
              <a:buFont typeface="Wingdings 3" pitchFamily="18" charset="2"/>
              <a:buChar char=""/>
            </a:pPr>
            <a:r>
              <a:rPr lang="en-US" b="1" smtClean="0">
                <a:latin typeface="Times New Roman" pitchFamily="18" charset="0"/>
              </a:rPr>
              <a:t>Not efficient to traverse the list, we must read each block, which requires substantial I/O time</a:t>
            </a:r>
          </a:p>
        </p:txBody>
      </p:sp>
      <p:sp>
        <p:nvSpPr>
          <p:cNvPr id="4" name="Slide Number Placeholder 3"/>
          <p:cNvSpPr>
            <a:spLocks noGrp="1"/>
          </p:cNvSpPr>
          <p:nvPr>
            <p:ph type="sldNum" sz="quarter" idx="11"/>
          </p:nvPr>
        </p:nvSpPr>
        <p:spPr/>
        <p:txBody>
          <a:bodyPr/>
          <a:lstStyle/>
          <a:p>
            <a:fld id="{C75AE2FC-43A3-48B0-AC76-34BC873E66BB}" type="slidenum">
              <a:rPr lang="en-US" smtClean="0"/>
              <a:pPr/>
              <a:t>32</a:t>
            </a:fld>
            <a:r>
              <a:rPr lang="en-US" smtClean="0"/>
              <a:t>/41</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69913" y="0"/>
            <a:ext cx="8077200" cy="609600"/>
          </a:xfrm>
          <a:noFill/>
        </p:spPr>
        <p:txBody>
          <a:bodyPr/>
          <a:lstStyle/>
          <a:p>
            <a:pPr algn="l"/>
            <a:r>
              <a:rPr lang="en-US" sz="3600" smtClean="0">
                <a:effectLst/>
                <a:latin typeface="Times New Roman" pitchFamily="18" charset="0"/>
              </a:rPr>
              <a:t>Linked Free Space List on Disk</a:t>
            </a:r>
          </a:p>
        </p:txBody>
      </p:sp>
      <p:pic>
        <p:nvPicPr>
          <p:cNvPr id="35843" name="Picture 4"/>
          <p:cNvPicPr>
            <a:picLocks noChangeAspect="1" noChangeArrowheads="1"/>
          </p:cNvPicPr>
          <p:nvPr/>
        </p:nvPicPr>
        <p:blipFill>
          <a:blip r:embed="rId2"/>
          <a:srcRect l="18443" t="648" r="18672" b="1299"/>
          <a:stretch>
            <a:fillRect/>
          </a:stretch>
        </p:blipFill>
        <p:spPr bwMode="auto">
          <a:xfrm>
            <a:off x="1166813" y="698500"/>
            <a:ext cx="6608762" cy="5776913"/>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1"/>
          </p:nvPr>
        </p:nvSpPr>
        <p:spPr/>
        <p:txBody>
          <a:bodyPr/>
          <a:lstStyle/>
          <a:p>
            <a:fld id="{C75AE2FC-43A3-48B0-AC76-34BC873E66BB}" type="slidenum">
              <a:rPr lang="en-US" smtClean="0"/>
              <a:pPr/>
              <a:t>33</a:t>
            </a:fld>
            <a:r>
              <a:rPr lang="en-US" smtClean="0"/>
              <a:t>/41</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0"/>
            <a:ext cx="8077200" cy="609600"/>
          </a:xfrm>
          <a:noFill/>
        </p:spPr>
        <p:txBody>
          <a:bodyPr/>
          <a:lstStyle/>
          <a:p>
            <a:pPr algn="l"/>
            <a:r>
              <a:rPr lang="en-US" sz="3600" smtClean="0">
                <a:effectLst/>
                <a:latin typeface="Times New Roman" pitchFamily="18" charset="0"/>
              </a:rPr>
              <a:t>Free-Space Management</a:t>
            </a:r>
          </a:p>
        </p:txBody>
      </p:sp>
      <p:sp>
        <p:nvSpPr>
          <p:cNvPr id="36867" name="Rectangle 3"/>
          <p:cNvSpPr>
            <a:spLocks noGrp="1" noChangeArrowheads="1"/>
          </p:cNvSpPr>
          <p:nvPr>
            <p:ph type="body" idx="1"/>
          </p:nvPr>
        </p:nvSpPr>
        <p:spPr>
          <a:xfrm>
            <a:off x="260350" y="714375"/>
            <a:ext cx="8621713" cy="5822950"/>
          </a:xfrm>
          <a:noFill/>
        </p:spPr>
        <p:txBody>
          <a:bodyPr/>
          <a:lstStyle/>
          <a:p>
            <a:pPr marL="682625" indent="-450850">
              <a:lnSpc>
                <a:spcPct val="90000"/>
              </a:lnSpc>
              <a:buFont typeface="Wingdings" pitchFamily="2" charset="2"/>
              <a:buNone/>
            </a:pPr>
            <a:r>
              <a:rPr lang="en-US" sz="2400" b="1" smtClean="0">
                <a:solidFill>
                  <a:srgbClr val="0000CC"/>
                </a:solidFill>
                <a:latin typeface="Times New Roman" pitchFamily="18" charset="0"/>
              </a:rPr>
              <a:t>3.  Grouping:</a:t>
            </a:r>
          </a:p>
          <a:p>
            <a:pPr marL="1254125" lvl="1" indent="-457200">
              <a:lnSpc>
                <a:spcPct val="140000"/>
              </a:lnSpc>
              <a:spcBef>
                <a:spcPct val="50000"/>
              </a:spcBef>
            </a:pPr>
            <a:r>
              <a:rPr lang="en-US" sz="2400" b="1" smtClean="0">
                <a:latin typeface="Times New Roman" pitchFamily="18" charset="0"/>
              </a:rPr>
              <a:t>Store the addresses of ‘n’ free blocks in the first free block.</a:t>
            </a:r>
          </a:p>
          <a:p>
            <a:pPr marL="1254125" lvl="1" indent="-457200">
              <a:lnSpc>
                <a:spcPct val="90000"/>
              </a:lnSpc>
            </a:pPr>
            <a:r>
              <a:rPr lang="en-US" sz="2400" b="1" smtClean="0">
                <a:latin typeface="Times New Roman" pitchFamily="18" charset="0"/>
              </a:rPr>
              <a:t>The first ‘n – 1’ of these blocks are actually free</a:t>
            </a:r>
          </a:p>
          <a:p>
            <a:pPr marL="1254125" lvl="1" indent="-457200">
              <a:lnSpc>
                <a:spcPct val="140000"/>
              </a:lnSpc>
            </a:pPr>
            <a:r>
              <a:rPr lang="en-US" sz="2400" b="1" smtClean="0">
                <a:latin typeface="Times New Roman" pitchFamily="18" charset="0"/>
              </a:rPr>
              <a:t>Last block contains the address of another n free blocks, and so on</a:t>
            </a:r>
          </a:p>
          <a:p>
            <a:pPr marL="1254125" lvl="1" indent="-457200">
              <a:lnSpc>
                <a:spcPct val="90000"/>
              </a:lnSpc>
            </a:pPr>
            <a:r>
              <a:rPr lang="en-US" sz="2400" b="1" smtClean="0">
                <a:latin typeface="Times New Roman" pitchFamily="18" charset="0"/>
              </a:rPr>
              <a:t>Advantage:</a:t>
            </a:r>
          </a:p>
          <a:p>
            <a:pPr marL="1597025" lvl="2">
              <a:lnSpc>
                <a:spcPct val="130000"/>
              </a:lnSpc>
              <a:spcBef>
                <a:spcPct val="45000"/>
              </a:spcBef>
              <a:buClr>
                <a:srgbClr val="CC6600"/>
              </a:buClr>
              <a:buSzPct val="85000"/>
              <a:buFont typeface="Wingdings 3" pitchFamily="18" charset="2"/>
              <a:buChar char=""/>
            </a:pPr>
            <a:r>
              <a:rPr lang="en-US" b="1" smtClean="0">
                <a:latin typeface="Times New Roman" pitchFamily="18" charset="0"/>
              </a:rPr>
              <a:t>Addresses of a large number of free blocks can be found quickly, unlike linked list approach</a:t>
            </a:r>
            <a:endParaRPr lang="en-US" sz="2000" b="1" smtClean="0">
              <a:latin typeface="Times New Roman" pitchFamily="18" charset="0"/>
            </a:endParaRPr>
          </a:p>
        </p:txBody>
      </p:sp>
      <p:sp>
        <p:nvSpPr>
          <p:cNvPr id="4" name="Slide Number Placeholder 3"/>
          <p:cNvSpPr>
            <a:spLocks noGrp="1"/>
          </p:cNvSpPr>
          <p:nvPr>
            <p:ph type="sldNum" sz="quarter" idx="11"/>
          </p:nvPr>
        </p:nvSpPr>
        <p:spPr/>
        <p:txBody>
          <a:bodyPr/>
          <a:lstStyle/>
          <a:p>
            <a:fld id="{C75AE2FC-43A3-48B0-AC76-34BC873E66BB}" type="slidenum">
              <a:rPr lang="en-US" smtClean="0"/>
              <a:pPr/>
              <a:t>34</a:t>
            </a:fld>
            <a:r>
              <a:rPr lang="en-US" smtClean="0"/>
              <a:t>/41</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390525" y="633413"/>
            <a:ext cx="8302625" cy="5897562"/>
          </a:xfrm>
          <a:noFill/>
        </p:spPr>
        <p:txBody>
          <a:bodyPr/>
          <a:lstStyle/>
          <a:p>
            <a:pPr indent="-168275">
              <a:lnSpc>
                <a:spcPct val="120000"/>
              </a:lnSpc>
              <a:buFont typeface="Wingdings" pitchFamily="2" charset="2"/>
              <a:buNone/>
            </a:pPr>
            <a:r>
              <a:rPr lang="en-US" sz="2400" b="1" smtClean="0">
                <a:latin typeface="Times New Roman" pitchFamily="18" charset="0"/>
              </a:rPr>
              <a:t>Generally several contiguous blocks are  allocated or freed simultaneously.</a:t>
            </a:r>
          </a:p>
          <a:p>
            <a:pPr indent="-168275">
              <a:lnSpc>
                <a:spcPct val="120000"/>
              </a:lnSpc>
              <a:buFont typeface="Wingdings" pitchFamily="2" charset="2"/>
              <a:buNone/>
            </a:pPr>
            <a:r>
              <a:rPr lang="en-US" sz="2400" b="1" smtClean="0">
                <a:solidFill>
                  <a:srgbClr val="0000CC"/>
                </a:solidFill>
                <a:latin typeface="Times New Roman" pitchFamily="18" charset="0"/>
              </a:rPr>
              <a:t>4.  Counting :</a:t>
            </a:r>
          </a:p>
          <a:p>
            <a:pPr marL="1030288" lvl="1" indent="-347663">
              <a:lnSpc>
                <a:spcPct val="120000"/>
              </a:lnSpc>
            </a:pPr>
            <a:r>
              <a:rPr lang="en-US" sz="2400" b="1" smtClean="0">
                <a:latin typeface="Times New Roman" pitchFamily="18" charset="0"/>
              </a:rPr>
              <a:t>Rather than keeping a list of ‘n’ free disk addresses, we can keep the address of the first free block and the number ‘n’ of free contiguous blocks that follow the first block</a:t>
            </a:r>
          </a:p>
          <a:p>
            <a:pPr marL="1030288" lvl="1" indent="-347663">
              <a:lnSpc>
                <a:spcPct val="120000"/>
              </a:lnSpc>
            </a:pPr>
            <a:r>
              <a:rPr lang="en-US" sz="2400" b="1" smtClean="0">
                <a:latin typeface="Times New Roman" pitchFamily="18" charset="0"/>
              </a:rPr>
              <a:t>Each entry in the free space list then consists of a disk address and a count</a:t>
            </a:r>
          </a:p>
          <a:p>
            <a:pPr marL="1030288" lvl="1" indent="-347663">
              <a:lnSpc>
                <a:spcPct val="120000"/>
              </a:lnSpc>
            </a:pPr>
            <a:r>
              <a:rPr lang="en-US" sz="2400" b="1" smtClean="0">
                <a:latin typeface="Times New Roman" pitchFamily="18" charset="0"/>
              </a:rPr>
              <a:t>Although each entry requires more space than a simple disk address, the overall list will be shorter, as long as the count is generally greater than 1</a:t>
            </a:r>
            <a:endParaRPr lang="en-US" sz="2000" b="1" smtClean="0">
              <a:latin typeface="Times New Roman" pitchFamily="18" charset="0"/>
            </a:endParaRPr>
          </a:p>
        </p:txBody>
      </p:sp>
      <p:sp>
        <p:nvSpPr>
          <p:cNvPr id="37891" name="Rectangle 4"/>
          <p:cNvSpPr>
            <a:spLocks noGrp="1" noChangeArrowheads="1"/>
          </p:cNvSpPr>
          <p:nvPr>
            <p:ph type="title"/>
          </p:nvPr>
        </p:nvSpPr>
        <p:spPr>
          <a:xfrm>
            <a:off x="685800" y="0"/>
            <a:ext cx="8077200" cy="609600"/>
          </a:xfrm>
          <a:noFill/>
        </p:spPr>
        <p:txBody>
          <a:bodyPr/>
          <a:lstStyle/>
          <a:p>
            <a:pPr algn="l"/>
            <a:r>
              <a:rPr lang="en-US" sz="3600" smtClean="0">
                <a:effectLst/>
                <a:latin typeface="Times New Roman" pitchFamily="18" charset="0"/>
              </a:rPr>
              <a:t>Free-Space Management (Cont.)</a:t>
            </a:r>
          </a:p>
        </p:txBody>
      </p:sp>
      <p:sp>
        <p:nvSpPr>
          <p:cNvPr id="4" name="Slide Number Placeholder 3"/>
          <p:cNvSpPr>
            <a:spLocks noGrp="1"/>
          </p:cNvSpPr>
          <p:nvPr>
            <p:ph type="sldNum" sz="quarter" idx="11"/>
          </p:nvPr>
        </p:nvSpPr>
        <p:spPr/>
        <p:txBody>
          <a:bodyPr/>
          <a:lstStyle/>
          <a:p>
            <a:fld id="{C75AE2FC-43A3-48B0-AC76-34BC873E66BB}" type="slidenum">
              <a:rPr lang="en-US" smtClean="0"/>
              <a:pPr/>
              <a:t>35</a:t>
            </a:fld>
            <a:r>
              <a:rPr lang="en-US" smtClean="0"/>
              <a:t>/41</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algn="l"/>
            <a:r>
              <a:rPr lang="en-US" sz="3600" smtClean="0">
                <a:effectLst/>
                <a:latin typeface="Times New Roman" pitchFamily="18" charset="0"/>
              </a:rPr>
              <a:t>Directory Implementation</a:t>
            </a:r>
          </a:p>
        </p:txBody>
      </p:sp>
      <p:sp>
        <p:nvSpPr>
          <p:cNvPr id="38915" name="Rectangle 3"/>
          <p:cNvSpPr>
            <a:spLocks noGrp="1" noChangeArrowheads="1"/>
          </p:cNvSpPr>
          <p:nvPr>
            <p:ph type="body" idx="1"/>
          </p:nvPr>
        </p:nvSpPr>
        <p:spPr>
          <a:xfrm>
            <a:off x="333375" y="1047750"/>
            <a:ext cx="8091488" cy="5578475"/>
          </a:xfrm>
          <a:noFill/>
        </p:spPr>
        <p:txBody>
          <a:bodyPr/>
          <a:lstStyle/>
          <a:p>
            <a:pPr>
              <a:lnSpc>
                <a:spcPct val="90000"/>
              </a:lnSpc>
            </a:pPr>
            <a:r>
              <a:rPr lang="en-US" sz="2400" b="1" smtClean="0">
                <a:latin typeface="Times New Roman" pitchFamily="18" charset="0"/>
              </a:rPr>
              <a:t>Linear list of file names with pointer to the data blocks</a:t>
            </a:r>
          </a:p>
          <a:p>
            <a:pPr lvl="1">
              <a:lnSpc>
                <a:spcPct val="90000"/>
              </a:lnSpc>
            </a:pPr>
            <a:r>
              <a:rPr lang="en-US" sz="2400" b="1" smtClean="0">
                <a:latin typeface="Times New Roman" pitchFamily="18" charset="0"/>
              </a:rPr>
              <a:t>simple to program</a:t>
            </a:r>
          </a:p>
          <a:p>
            <a:pPr lvl="1">
              <a:lnSpc>
                <a:spcPct val="90000"/>
              </a:lnSpc>
            </a:pPr>
            <a:r>
              <a:rPr lang="en-US" sz="2400" b="1" smtClean="0">
                <a:latin typeface="Times New Roman" pitchFamily="18" charset="0"/>
              </a:rPr>
              <a:t>time-consuming to execute</a:t>
            </a:r>
          </a:p>
          <a:p>
            <a:pPr lvl="1">
              <a:lnSpc>
                <a:spcPct val="90000"/>
              </a:lnSpc>
            </a:pPr>
            <a:endParaRPr lang="en-US" sz="2400" b="1" smtClean="0">
              <a:latin typeface="Times New Roman" pitchFamily="18" charset="0"/>
            </a:endParaRPr>
          </a:p>
          <a:p>
            <a:pPr>
              <a:lnSpc>
                <a:spcPct val="90000"/>
              </a:lnSpc>
            </a:pPr>
            <a:r>
              <a:rPr lang="en-US" sz="2400" b="1" smtClean="0">
                <a:latin typeface="Times New Roman" pitchFamily="18" charset="0"/>
              </a:rPr>
              <a:t>Hash Table – linear list with hash data structure</a:t>
            </a:r>
          </a:p>
          <a:p>
            <a:pPr lvl="1">
              <a:lnSpc>
                <a:spcPct val="90000"/>
              </a:lnSpc>
            </a:pPr>
            <a:r>
              <a:rPr lang="en-US" sz="2400" b="1" smtClean="0">
                <a:latin typeface="Times New Roman" pitchFamily="18" charset="0"/>
              </a:rPr>
              <a:t>decreases directory search time</a:t>
            </a:r>
          </a:p>
          <a:p>
            <a:pPr lvl="1">
              <a:lnSpc>
                <a:spcPct val="90000"/>
              </a:lnSpc>
            </a:pPr>
            <a:r>
              <a:rPr lang="en-US" sz="2400" b="1" smtClean="0">
                <a:latin typeface="Times New Roman" pitchFamily="18" charset="0"/>
              </a:rPr>
              <a:t>collisions – situations where two file names hash to the same location</a:t>
            </a:r>
          </a:p>
          <a:p>
            <a:pPr lvl="1">
              <a:lnSpc>
                <a:spcPct val="90000"/>
              </a:lnSpc>
            </a:pPr>
            <a:r>
              <a:rPr lang="en-US" sz="2400" b="1" smtClean="0">
                <a:latin typeface="Times New Roman" pitchFamily="18" charset="0"/>
              </a:rPr>
              <a:t>fixed size</a:t>
            </a:r>
          </a:p>
        </p:txBody>
      </p:sp>
      <p:sp>
        <p:nvSpPr>
          <p:cNvPr id="4" name="Slide Number Placeholder 3"/>
          <p:cNvSpPr>
            <a:spLocks noGrp="1"/>
          </p:cNvSpPr>
          <p:nvPr>
            <p:ph type="sldNum" sz="quarter" idx="11"/>
          </p:nvPr>
        </p:nvSpPr>
        <p:spPr/>
        <p:txBody>
          <a:bodyPr/>
          <a:lstStyle/>
          <a:p>
            <a:fld id="{C75AE2FC-43A3-48B0-AC76-34BC873E66BB}" type="slidenum">
              <a:rPr lang="en-US" smtClean="0"/>
              <a:pPr/>
              <a:t>36</a:t>
            </a:fld>
            <a:r>
              <a:rPr lang="en-US" smtClean="0"/>
              <a:t>/41</a:t>
            </a:r>
            <a:endParaRPr 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5288" y="184150"/>
            <a:ext cx="8077200" cy="609600"/>
          </a:xfrm>
          <a:noFill/>
        </p:spPr>
        <p:txBody>
          <a:bodyPr/>
          <a:lstStyle/>
          <a:p>
            <a:pPr algn="l"/>
            <a:r>
              <a:rPr lang="en-US" sz="3600" smtClean="0">
                <a:effectLst/>
                <a:latin typeface="Times New Roman" pitchFamily="18" charset="0"/>
              </a:rPr>
              <a:t>Efficiency and Performance</a:t>
            </a:r>
          </a:p>
        </p:txBody>
      </p:sp>
      <p:sp>
        <p:nvSpPr>
          <p:cNvPr id="39939" name="Rectangle 3"/>
          <p:cNvSpPr>
            <a:spLocks noGrp="1" noChangeArrowheads="1"/>
          </p:cNvSpPr>
          <p:nvPr>
            <p:ph type="body" idx="1"/>
          </p:nvPr>
        </p:nvSpPr>
        <p:spPr>
          <a:xfrm>
            <a:off x="361950" y="1047750"/>
            <a:ext cx="8323263" cy="5397500"/>
          </a:xfrm>
          <a:noFill/>
        </p:spPr>
        <p:txBody>
          <a:bodyPr/>
          <a:lstStyle/>
          <a:p>
            <a:pPr>
              <a:lnSpc>
                <a:spcPct val="90000"/>
              </a:lnSpc>
            </a:pPr>
            <a:r>
              <a:rPr lang="en-US" sz="2400" b="1" smtClean="0">
                <a:latin typeface="Times New Roman" pitchFamily="18" charset="0"/>
              </a:rPr>
              <a:t>Efficiency dependent on:</a:t>
            </a:r>
          </a:p>
          <a:p>
            <a:pPr lvl="1">
              <a:lnSpc>
                <a:spcPct val="90000"/>
              </a:lnSpc>
            </a:pPr>
            <a:r>
              <a:rPr lang="en-US" sz="2400" b="1" smtClean="0">
                <a:latin typeface="Times New Roman" pitchFamily="18" charset="0"/>
              </a:rPr>
              <a:t>disk allocation and directory algorithms</a:t>
            </a:r>
          </a:p>
          <a:p>
            <a:pPr lvl="1">
              <a:lnSpc>
                <a:spcPct val="90000"/>
              </a:lnSpc>
            </a:pPr>
            <a:r>
              <a:rPr lang="en-US" sz="2400" b="1" smtClean="0">
                <a:latin typeface="Times New Roman" pitchFamily="18" charset="0"/>
              </a:rPr>
              <a:t>types of data kept in file’s directory entry</a:t>
            </a:r>
            <a:br>
              <a:rPr lang="en-US" sz="2400" b="1" smtClean="0">
                <a:latin typeface="Times New Roman" pitchFamily="18" charset="0"/>
              </a:rPr>
            </a:br>
            <a:endParaRPr lang="en-US" sz="2400" b="1" smtClean="0">
              <a:latin typeface="Times New Roman" pitchFamily="18" charset="0"/>
            </a:endParaRPr>
          </a:p>
          <a:p>
            <a:pPr>
              <a:lnSpc>
                <a:spcPct val="90000"/>
              </a:lnSpc>
            </a:pPr>
            <a:r>
              <a:rPr lang="en-US" sz="2400" b="1" smtClean="0">
                <a:latin typeface="Times New Roman" pitchFamily="18" charset="0"/>
              </a:rPr>
              <a:t>Performance</a:t>
            </a:r>
          </a:p>
          <a:p>
            <a:pPr lvl="1">
              <a:lnSpc>
                <a:spcPct val="90000"/>
              </a:lnSpc>
            </a:pPr>
            <a:r>
              <a:rPr lang="en-US" sz="2400" b="1" smtClean="0">
                <a:latin typeface="Times New Roman" pitchFamily="18" charset="0"/>
              </a:rPr>
              <a:t>disk cache – separate section of main memory for frequently used blocks</a:t>
            </a:r>
          </a:p>
          <a:p>
            <a:pPr lvl="1">
              <a:lnSpc>
                <a:spcPct val="90000"/>
              </a:lnSpc>
            </a:pPr>
            <a:r>
              <a:rPr lang="en-US" sz="2400" b="1" smtClean="0">
                <a:latin typeface="Times New Roman" pitchFamily="18" charset="0"/>
              </a:rPr>
              <a:t>free-behind and read-ahead – techniques to optimize sequential access</a:t>
            </a:r>
          </a:p>
          <a:p>
            <a:pPr lvl="1">
              <a:lnSpc>
                <a:spcPct val="90000"/>
              </a:lnSpc>
            </a:pPr>
            <a:r>
              <a:rPr lang="en-US" sz="2400" b="1" smtClean="0">
                <a:latin typeface="Times New Roman" pitchFamily="18" charset="0"/>
              </a:rPr>
              <a:t>improve PC performance by dedicating section of memory as virtual disk, or RAM disk</a:t>
            </a:r>
          </a:p>
        </p:txBody>
      </p:sp>
      <p:sp>
        <p:nvSpPr>
          <p:cNvPr id="4" name="Slide Number Placeholder 3"/>
          <p:cNvSpPr>
            <a:spLocks noGrp="1"/>
          </p:cNvSpPr>
          <p:nvPr>
            <p:ph type="sldNum" sz="quarter" idx="11"/>
          </p:nvPr>
        </p:nvSpPr>
        <p:spPr/>
        <p:txBody>
          <a:bodyPr/>
          <a:lstStyle/>
          <a:p>
            <a:fld id="{C75AE2FC-43A3-48B0-AC76-34BC873E66BB}" type="slidenum">
              <a:rPr lang="en-US" smtClean="0"/>
              <a:pPr/>
              <a:t>37</a:t>
            </a:fld>
            <a:r>
              <a:rPr lang="en-US" smtClean="0"/>
              <a:t>/41</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algn="l"/>
            <a:r>
              <a:rPr lang="en-US" sz="3600" smtClean="0">
                <a:effectLst/>
                <a:latin typeface="Times New Roman" pitchFamily="18" charset="0"/>
              </a:rPr>
              <a:t>Page Cache</a:t>
            </a:r>
          </a:p>
        </p:txBody>
      </p:sp>
      <p:sp>
        <p:nvSpPr>
          <p:cNvPr id="40963" name="Rectangle 3"/>
          <p:cNvSpPr>
            <a:spLocks noGrp="1" noChangeArrowheads="1"/>
          </p:cNvSpPr>
          <p:nvPr>
            <p:ph type="body" idx="1"/>
          </p:nvPr>
        </p:nvSpPr>
        <p:spPr>
          <a:xfrm>
            <a:off x="376238" y="1033463"/>
            <a:ext cx="8105775" cy="5410200"/>
          </a:xfrm>
          <a:noFill/>
        </p:spPr>
        <p:txBody>
          <a:bodyPr/>
          <a:lstStyle/>
          <a:p>
            <a:pPr algn="just">
              <a:lnSpc>
                <a:spcPct val="90000"/>
              </a:lnSpc>
            </a:pPr>
            <a:r>
              <a:rPr lang="en-US" sz="3200" b="1" dirty="0" smtClean="0">
                <a:latin typeface="Times New Roman" pitchFamily="18" charset="0"/>
              </a:rPr>
              <a:t>A page cache caches pages rather than disk blocks using virtual memory techniques</a:t>
            </a:r>
          </a:p>
          <a:p>
            <a:pPr algn="just">
              <a:lnSpc>
                <a:spcPct val="90000"/>
              </a:lnSpc>
            </a:pPr>
            <a:endParaRPr lang="en-US" sz="3200" b="1" dirty="0" smtClean="0">
              <a:latin typeface="Times New Roman" pitchFamily="18" charset="0"/>
            </a:endParaRPr>
          </a:p>
          <a:p>
            <a:pPr algn="just">
              <a:lnSpc>
                <a:spcPct val="90000"/>
              </a:lnSpc>
            </a:pPr>
            <a:r>
              <a:rPr lang="en-US" sz="3200" b="1" dirty="0" smtClean="0">
                <a:latin typeface="Times New Roman" pitchFamily="18" charset="0"/>
              </a:rPr>
              <a:t>Memory-mapped I/O uses a page cache</a:t>
            </a:r>
          </a:p>
          <a:p>
            <a:pPr algn="just">
              <a:lnSpc>
                <a:spcPct val="90000"/>
              </a:lnSpc>
            </a:pPr>
            <a:endParaRPr lang="en-US" sz="3200" b="1" dirty="0" smtClean="0">
              <a:latin typeface="Times New Roman" pitchFamily="18" charset="0"/>
            </a:endParaRPr>
          </a:p>
          <a:p>
            <a:pPr algn="just">
              <a:lnSpc>
                <a:spcPct val="90000"/>
              </a:lnSpc>
            </a:pPr>
            <a:r>
              <a:rPr lang="en-US" sz="3200" b="1" dirty="0" smtClean="0">
                <a:latin typeface="Times New Roman" pitchFamily="18" charset="0"/>
              </a:rPr>
              <a:t>Routine I/O through the file system uses the buffer (disk) cache</a:t>
            </a:r>
          </a:p>
          <a:p>
            <a:pPr algn="just">
              <a:lnSpc>
                <a:spcPct val="90000"/>
              </a:lnSpc>
            </a:pPr>
            <a:endParaRPr lang="en-US" sz="3200" b="1" dirty="0" smtClean="0">
              <a:latin typeface="Times New Roman" pitchFamily="18" charset="0"/>
            </a:endParaRPr>
          </a:p>
          <a:p>
            <a:pPr algn="just">
              <a:lnSpc>
                <a:spcPct val="90000"/>
              </a:lnSpc>
              <a:buNone/>
            </a:pPr>
            <a:endParaRPr lang="en-US" sz="3200" b="1" dirty="0" smtClean="0">
              <a:latin typeface="Times New Roman" pitchFamily="18" charset="0"/>
            </a:endParaRPr>
          </a:p>
          <a:p>
            <a:pPr algn="just">
              <a:lnSpc>
                <a:spcPct val="90000"/>
              </a:lnSpc>
            </a:pPr>
            <a:endParaRPr lang="en-US" sz="3200" b="1" dirty="0" smtClean="0">
              <a:latin typeface="Times New Roman" pitchFamily="18" charset="0"/>
            </a:endParaRPr>
          </a:p>
          <a:p>
            <a:pPr algn="just">
              <a:lnSpc>
                <a:spcPct val="90000"/>
              </a:lnSpc>
            </a:pPr>
            <a:endParaRPr lang="en-US" sz="3200" b="1" dirty="0" smtClean="0">
              <a:latin typeface="Times New Roman" pitchFamily="18" charset="0"/>
            </a:endParaRPr>
          </a:p>
        </p:txBody>
      </p:sp>
      <p:sp>
        <p:nvSpPr>
          <p:cNvPr id="4" name="Slide Number Placeholder 3"/>
          <p:cNvSpPr>
            <a:spLocks noGrp="1"/>
          </p:cNvSpPr>
          <p:nvPr>
            <p:ph type="sldNum" sz="quarter" idx="11"/>
          </p:nvPr>
        </p:nvSpPr>
        <p:spPr/>
        <p:txBody>
          <a:bodyPr/>
          <a:lstStyle/>
          <a:p>
            <a:fld id="{C75AE2FC-43A3-48B0-AC76-34BC873E66BB}" type="slidenum">
              <a:rPr lang="en-US" smtClean="0"/>
              <a:pPr/>
              <a:t>38</a:t>
            </a:fld>
            <a:r>
              <a:rPr lang="en-US" smtClean="0"/>
              <a:t>/41</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pPr algn="l"/>
            <a:r>
              <a:rPr lang="en-US" sz="3600" smtClean="0">
                <a:effectLst/>
                <a:latin typeface="Times New Roman" pitchFamily="18" charset="0"/>
              </a:rPr>
              <a:t>I/O Without a Unified Buffer Cache</a:t>
            </a:r>
          </a:p>
        </p:txBody>
      </p:sp>
      <p:pic>
        <p:nvPicPr>
          <p:cNvPr id="41987" name="Picture 4"/>
          <p:cNvPicPr>
            <a:picLocks noChangeAspect="1" noChangeArrowheads="1"/>
          </p:cNvPicPr>
          <p:nvPr/>
        </p:nvPicPr>
        <p:blipFill>
          <a:blip r:embed="rId2"/>
          <a:srcRect l="11905" t="629" r="11905" b="958"/>
          <a:stretch>
            <a:fillRect/>
          </a:stretch>
        </p:blipFill>
        <p:spPr bwMode="auto">
          <a:xfrm>
            <a:off x="1763713" y="1270000"/>
            <a:ext cx="5386387" cy="5218113"/>
          </a:xfrm>
          <a:prstGeom prst="rect">
            <a:avLst/>
          </a:prstGeom>
          <a:noFill/>
          <a:ln w="38100" cmpd="dbl">
            <a:solidFill>
              <a:srgbClr val="CC6600"/>
            </a:solidFill>
            <a:miter lim="800000"/>
            <a:headEnd/>
            <a:tailEnd/>
          </a:ln>
        </p:spPr>
      </p:pic>
      <p:sp>
        <p:nvSpPr>
          <p:cNvPr id="4" name="Slide Number Placeholder 3"/>
          <p:cNvSpPr>
            <a:spLocks noGrp="1"/>
          </p:cNvSpPr>
          <p:nvPr>
            <p:ph type="sldNum" sz="quarter" idx="11"/>
          </p:nvPr>
        </p:nvSpPr>
        <p:spPr/>
        <p:txBody>
          <a:bodyPr/>
          <a:lstStyle/>
          <a:p>
            <a:fld id="{C75AE2FC-43A3-48B0-AC76-34BC873E66BB}" type="slidenum">
              <a:rPr lang="en-US" smtClean="0"/>
              <a:pPr/>
              <a:t>39</a:t>
            </a:fld>
            <a:r>
              <a:rPr lang="en-US" smtClean="0"/>
              <a:t>/41</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30238" y="0"/>
            <a:ext cx="8077200" cy="609600"/>
          </a:xfrm>
        </p:spPr>
        <p:txBody>
          <a:bodyPr/>
          <a:lstStyle/>
          <a:p>
            <a:pPr algn="l"/>
            <a:r>
              <a:rPr lang="en-US" sz="3600" dirty="0" smtClean="0">
                <a:effectLst/>
                <a:latin typeface="Times New Roman" pitchFamily="18" charset="0"/>
              </a:rPr>
              <a:t>File-System Structure</a:t>
            </a:r>
          </a:p>
        </p:txBody>
      </p:sp>
      <p:sp>
        <p:nvSpPr>
          <p:cNvPr id="7171" name="Rectangle 3"/>
          <p:cNvSpPr>
            <a:spLocks noGrp="1" noChangeArrowheads="1"/>
          </p:cNvSpPr>
          <p:nvPr>
            <p:ph type="body" idx="1"/>
          </p:nvPr>
        </p:nvSpPr>
        <p:spPr>
          <a:xfrm>
            <a:off x="492125" y="491490"/>
            <a:ext cx="8215313" cy="6069649"/>
          </a:xfrm>
        </p:spPr>
        <p:txBody>
          <a:bodyPr/>
          <a:lstStyle/>
          <a:p>
            <a:pPr marL="406400" indent="-406400">
              <a:lnSpc>
                <a:spcPct val="105000"/>
              </a:lnSpc>
            </a:pPr>
            <a:r>
              <a:rPr lang="en-US" sz="2400" b="1" dirty="0" smtClean="0">
                <a:latin typeface="Times New Roman" pitchFamily="18" charset="0"/>
              </a:rPr>
              <a:t>File structure</a:t>
            </a:r>
          </a:p>
          <a:p>
            <a:pPr marL="1030288" lvl="1" indent="-406400">
              <a:lnSpc>
                <a:spcPct val="105000"/>
              </a:lnSpc>
            </a:pPr>
            <a:r>
              <a:rPr lang="en-US" sz="2400" b="1" dirty="0" smtClean="0">
                <a:latin typeface="Times New Roman" pitchFamily="18" charset="0"/>
              </a:rPr>
              <a:t>Logical storage unit</a:t>
            </a:r>
          </a:p>
          <a:p>
            <a:pPr marL="1030288" lvl="1" indent="-406400">
              <a:lnSpc>
                <a:spcPct val="105000"/>
              </a:lnSpc>
            </a:pPr>
            <a:r>
              <a:rPr lang="en-US" sz="2400" b="1" dirty="0" smtClean="0">
                <a:latin typeface="Times New Roman" pitchFamily="18" charset="0"/>
              </a:rPr>
              <a:t>Collection of related information</a:t>
            </a:r>
          </a:p>
          <a:p>
            <a:pPr marL="406400" indent="-406400">
              <a:lnSpc>
                <a:spcPct val="105000"/>
              </a:lnSpc>
            </a:pPr>
            <a:r>
              <a:rPr lang="en-US" sz="2400" b="1" dirty="0" smtClean="0">
                <a:latin typeface="Times New Roman" pitchFamily="18" charset="0"/>
              </a:rPr>
              <a:t>File system resides on secondary storage (disks)</a:t>
            </a:r>
          </a:p>
          <a:p>
            <a:pPr marL="406400" indent="-406400">
              <a:lnSpc>
                <a:spcPct val="105000"/>
              </a:lnSpc>
            </a:pPr>
            <a:r>
              <a:rPr lang="en-US" sz="2400" b="1" dirty="0" smtClean="0">
                <a:latin typeface="Times New Roman" pitchFamily="18" charset="0"/>
              </a:rPr>
              <a:t>I/O transfers between memory and disks are performed in units of </a:t>
            </a:r>
            <a:r>
              <a:rPr lang="en-US" sz="2400" b="1" i="1" dirty="0" smtClean="0">
                <a:latin typeface="Times New Roman" pitchFamily="18" charset="0"/>
              </a:rPr>
              <a:t>blocks</a:t>
            </a:r>
          </a:p>
          <a:p>
            <a:pPr lvl="0" algn="just"/>
            <a:r>
              <a:rPr lang="en-US" altLang="en-US" b="1" dirty="0">
                <a:solidFill>
                  <a:srgbClr val="3366FF"/>
                </a:solidFill>
              </a:rPr>
              <a:t>File control block </a:t>
            </a:r>
            <a:r>
              <a:rPr lang="en-US" altLang="en-US" dirty="0">
                <a:solidFill>
                  <a:srgbClr val="000000"/>
                </a:solidFill>
              </a:rPr>
              <a:t>(</a:t>
            </a:r>
            <a:r>
              <a:rPr lang="en-US" altLang="en-US" b="1" dirty="0">
                <a:solidFill>
                  <a:srgbClr val="3366FF"/>
                </a:solidFill>
              </a:rPr>
              <a:t>FCB</a:t>
            </a:r>
            <a:r>
              <a:rPr lang="en-US" altLang="en-US" dirty="0">
                <a:solidFill>
                  <a:srgbClr val="000000"/>
                </a:solidFill>
              </a:rPr>
              <a:t>)</a:t>
            </a:r>
            <a:r>
              <a:rPr lang="en-US" altLang="en-US" dirty="0">
                <a:solidFill>
                  <a:srgbClr val="3366FF"/>
                </a:solidFill>
              </a:rPr>
              <a:t> </a:t>
            </a:r>
            <a:r>
              <a:rPr lang="en-US" altLang="en-US" dirty="0">
                <a:solidFill>
                  <a:srgbClr val="000000"/>
                </a:solidFill>
              </a:rPr>
              <a:t>– </a:t>
            </a:r>
            <a:r>
              <a:rPr lang="en-US" altLang="en-US" sz="2400" b="1" dirty="0">
                <a:latin typeface="Times New Roman" pitchFamily="18" charset="0"/>
              </a:rPr>
              <a:t>storage structure consisting of information about a file</a:t>
            </a:r>
          </a:p>
          <a:p>
            <a:pPr lvl="0"/>
            <a:r>
              <a:rPr lang="en-US" altLang="en-US" b="1" dirty="0">
                <a:solidFill>
                  <a:srgbClr val="3366FF"/>
                </a:solidFill>
              </a:rPr>
              <a:t>Device driver</a:t>
            </a:r>
            <a:r>
              <a:rPr lang="en-US" altLang="en-US" dirty="0">
                <a:solidFill>
                  <a:srgbClr val="3366FF"/>
                </a:solidFill>
              </a:rPr>
              <a:t> </a:t>
            </a:r>
            <a:r>
              <a:rPr lang="en-US" altLang="en-US" dirty="0" smtClean="0">
                <a:solidFill>
                  <a:srgbClr val="3366FF"/>
                </a:solidFill>
              </a:rPr>
              <a:t>- </a:t>
            </a:r>
            <a:r>
              <a:rPr lang="en-US" altLang="en-US" b="1" dirty="0" smtClean="0">
                <a:solidFill>
                  <a:srgbClr val="000000"/>
                </a:solidFill>
              </a:rPr>
              <a:t>controls </a:t>
            </a:r>
            <a:r>
              <a:rPr lang="en-US" altLang="en-US" b="1" dirty="0">
                <a:solidFill>
                  <a:srgbClr val="000000"/>
                </a:solidFill>
              </a:rPr>
              <a:t>the physical device </a:t>
            </a:r>
          </a:p>
          <a:p>
            <a:pPr marL="406400" indent="-406400">
              <a:lnSpc>
                <a:spcPct val="105000"/>
              </a:lnSpc>
            </a:pPr>
            <a:r>
              <a:rPr lang="en-US" sz="2400" b="1" dirty="0" smtClean="0">
                <a:latin typeface="Times New Roman" pitchFamily="18" charset="0"/>
              </a:rPr>
              <a:t>Disks have 2 important characteristics:</a:t>
            </a:r>
          </a:p>
          <a:p>
            <a:pPr marL="1030288" lvl="1" indent="-406400">
              <a:lnSpc>
                <a:spcPct val="105000"/>
              </a:lnSpc>
            </a:pPr>
            <a:r>
              <a:rPr lang="en-US" sz="2400" b="1" dirty="0" smtClean="0">
                <a:latin typeface="Times New Roman" pitchFamily="18" charset="0"/>
              </a:rPr>
              <a:t>They can be rewritten in place</a:t>
            </a:r>
          </a:p>
          <a:p>
            <a:pPr marL="1030288" lvl="1" indent="-406400">
              <a:lnSpc>
                <a:spcPct val="105000"/>
              </a:lnSpc>
            </a:pPr>
            <a:r>
              <a:rPr lang="en-US" sz="2400" b="1" dirty="0" smtClean="0">
                <a:latin typeface="Times New Roman" pitchFamily="18" charset="0"/>
              </a:rPr>
              <a:t>We can access directly any given block of information on the disks</a:t>
            </a:r>
            <a:endParaRPr lang="en-US" sz="2000" b="1" dirty="0" smtClean="0">
              <a:latin typeface="Times New Roman" pitchFamily="18" charset="0"/>
            </a:endParaRPr>
          </a:p>
        </p:txBody>
      </p:sp>
      <p:sp>
        <p:nvSpPr>
          <p:cNvPr id="4" name="Slide Number Placeholder 3"/>
          <p:cNvSpPr>
            <a:spLocks noGrp="1"/>
          </p:cNvSpPr>
          <p:nvPr>
            <p:ph type="sldNum" sz="quarter" idx="11"/>
          </p:nvPr>
        </p:nvSpPr>
        <p:spPr/>
        <p:txBody>
          <a:bodyPr/>
          <a:lstStyle/>
          <a:p>
            <a:fld id="{C75AE2FC-43A3-48B0-AC76-34BC873E66BB}" type="slidenum">
              <a:rPr lang="en-US" smtClean="0"/>
              <a:pPr/>
              <a:t>4</a:t>
            </a:fld>
            <a:r>
              <a:rPr lang="en-US" smtClean="0"/>
              <a:t>/41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p:spPr>
        <p:txBody>
          <a:bodyPr/>
          <a:lstStyle/>
          <a:p>
            <a:pPr algn="l"/>
            <a:r>
              <a:rPr lang="en-US" sz="3600" smtClean="0">
                <a:effectLst/>
                <a:latin typeface="Times New Roman" pitchFamily="18" charset="0"/>
              </a:rPr>
              <a:t>Unified Buffer Cache</a:t>
            </a:r>
          </a:p>
        </p:txBody>
      </p:sp>
      <p:sp>
        <p:nvSpPr>
          <p:cNvPr id="43011" name="Rectangle 3"/>
          <p:cNvSpPr>
            <a:spLocks noGrp="1" noChangeArrowheads="1"/>
          </p:cNvSpPr>
          <p:nvPr>
            <p:ph type="body" idx="1"/>
          </p:nvPr>
        </p:nvSpPr>
        <p:spPr>
          <a:xfrm>
            <a:off x="841375" y="946150"/>
            <a:ext cx="7845425" cy="4816475"/>
          </a:xfrm>
          <a:noFill/>
        </p:spPr>
        <p:txBody>
          <a:bodyPr/>
          <a:lstStyle/>
          <a:p>
            <a:pPr>
              <a:lnSpc>
                <a:spcPct val="90000"/>
              </a:lnSpc>
            </a:pPr>
            <a:r>
              <a:rPr lang="en-US" sz="2400" b="1" smtClean="0">
                <a:latin typeface="Times New Roman" pitchFamily="18" charset="0"/>
              </a:rPr>
              <a:t>A unified buffer cache uses the same page cache to cache both memory-mapped pages and ordinary file system I/O</a:t>
            </a:r>
          </a:p>
        </p:txBody>
      </p:sp>
      <p:pic>
        <p:nvPicPr>
          <p:cNvPr id="43012" name="Picture 4"/>
          <p:cNvPicPr>
            <a:picLocks noChangeAspect="1" noChangeArrowheads="1"/>
          </p:cNvPicPr>
          <p:nvPr/>
        </p:nvPicPr>
        <p:blipFill>
          <a:blip r:embed="rId2"/>
          <a:srcRect l="243" t="4115" r="537" b="4115"/>
          <a:stretch>
            <a:fillRect/>
          </a:stretch>
        </p:blipFill>
        <p:spPr bwMode="auto">
          <a:xfrm>
            <a:off x="1493838" y="2281238"/>
            <a:ext cx="5959475" cy="4133850"/>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1"/>
          </p:nvPr>
        </p:nvSpPr>
        <p:spPr/>
        <p:txBody>
          <a:bodyPr/>
          <a:lstStyle/>
          <a:p>
            <a:fld id="{C75AE2FC-43A3-48B0-AC76-34BC873E66BB}" type="slidenum">
              <a:rPr lang="en-US" smtClean="0"/>
              <a:pPr/>
              <a:t>40</a:t>
            </a:fld>
            <a:r>
              <a:rPr lang="en-US" smtClean="0"/>
              <a:t>/41</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pPr algn="l"/>
            <a:r>
              <a:rPr lang="en-US" sz="3600" smtClean="0">
                <a:effectLst/>
                <a:latin typeface="Times New Roman" pitchFamily="18" charset="0"/>
              </a:rPr>
              <a:t>Recovery</a:t>
            </a:r>
          </a:p>
        </p:txBody>
      </p:sp>
      <p:sp>
        <p:nvSpPr>
          <p:cNvPr id="44035" name="Rectangle 3"/>
          <p:cNvSpPr>
            <a:spLocks noGrp="1" noChangeArrowheads="1"/>
          </p:cNvSpPr>
          <p:nvPr>
            <p:ph type="body" idx="1"/>
          </p:nvPr>
        </p:nvSpPr>
        <p:spPr>
          <a:xfrm>
            <a:off x="841375" y="1279525"/>
            <a:ext cx="7904163" cy="4946650"/>
          </a:xfrm>
          <a:noFill/>
        </p:spPr>
        <p:txBody>
          <a:bodyPr/>
          <a:lstStyle/>
          <a:p>
            <a:pPr>
              <a:lnSpc>
                <a:spcPct val="90000"/>
              </a:lnSpc>
            </a:pPr>
            <a:r>
              <a:rPr lang="en-US" sz="2400" b="1" smtClean="0">
                <a:latin typeface="Times New Roman" pitchFamily="18" charset="0"/>
              </a:rPr>
              <a:t>Consistency checking – compares data in directory structure with data blocks on disk, and tries to fix inconsistencies</a:t>
            </a:r>
            <a:br>
              <a:rPr lang="en-US" sz="2400" b="1" smtClean="0">
                <a:latin typeface="Times New Roman" pitchFamily="18" charset="0"/>
              </a:rPr>
            </a:br>
            <a:endParaRPr lang="en-US" sz="2400" b="1" smtClean="0">
              <a:latin typeface="Times New Roman" pitchFamily="18" charset="0"/>
            </a:endParaRPr>
          </a:p>
          <a:p>
            <a:pPr>
              <a:lnSpc>
                <a:spcPct val="90000"/>
              </a:lnSpc>
            </a:pPr>
            <a:r>
              <a:rPr lang="en-US" sz="2400" b="1" smtClean="0">
                <a:latin typeface="Times New Roman" pitchFamily="18" charset="0"/>
              </a:rPr>
              <a:t>Use system programs to back up data from disk to another storage device (floppy disk, magnetic tape, other magnetic disk, optical)</a:t>
            </a:r>
            <a:br>
              <a:rPr lang="en-US" sz="2400" b="1" smtClean="0">
                <a:latin typeface="Times New Roman" pitchFamily="18" charset="0"/>
              </a:rPr>
            </a:br>
            <a:endParaRPr lang="en-US" sz="2400" b="1" smtClean="0">
              <a:latin typeface="Times New Roman" pitchFamily="18" charset="0"/>
            </a:endParaRPr>
          </a:p>
          <a:p>
            <a:pPr>
              <a:lnSpc>
                <a:spcPct val="90000"/>
              </a:lnSpc>
            </a:pPr>
            <a:r>
              <a:rPr lang="en-US" sz="2400" b="1" smtClean="0">
                <a:latin typeface="Times New Roman" pitchFamily="18" charset="0"/>
              </a:rPr>
              <a:t>Recover lost file or disk by restoring data from backup</a:t>
            </a:r>
          </a:p>
        </p:txBody>
      </p:sp>
      <p:sp>
        <p:nvSpPr>
          <p:cNvPr id="4" name="Slide Number Placeholder 3"/>
          <p:cNvSpPr>
            <a:spLocks noGrp="1"/>
          </p:cNvSpPr>
          <p:nvPr>
            <p:ph type="sldNum" sz="quarter" idx="11"/>
          </p:nvPr>
        </p:nvSpPr>
        <p:spPr/>
        <p:txBody>
          <a:bodyPr/>
          <a:lstStyle/>
          <a:p>
            <a:fld id="{C75AE2FC-43A3-48B0-AC76-34BC873E66BB}" type="slidenum">
              <a:rPr lang="en-US" smtClean="0"/>
              <a:pPr/>
              <a:t>41</a:t>
            </a:fld>
            <a:r>
              <a:rPr lang="en-US" smtClean="0"/>
              <a:t>/41</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p:txBody>
          <a:bodyPr/>
          <a:lstStyle/>
          <a:p>
            <a:pPr>
              <a:defRPr/>
            </a:pPr>
            <a:r>
              <a:rPr lang="en-US" sz="3600" dirty="0" smtClean="0">
                <a:latin typeface="Times New Roman" pitchFamily="18" charset="0"/>
              </a:rPr>
              <a:t>End of Chapter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7063" y="0"/>
            <a:ext cx="8077200" cy="609600"/>
          </a:xfrm>
        </p:spPr>
        <p:txBody>
          <a:bodyPr/>
          <a:lstStyle/>
          <a:p>
            <a:pPr algn="l"/>
            <a:r>
              <a:rPr lang="en-US" sz="3600" smtClean="0">
                <a:effectLst/>
                <a:latin typeface="Times New Roman" pitchFamily="18" charset="0"/>
              </a:rPr>
              <a:t>File system organization</a:t>
            </a:r>
          </a:p>
        </p:txBody>
      </p:sp>
      <p:sp>
        <p:nvSpPr>
          <p:cNvPr id="8195" name="Rectangle 3"/>
          <p:cNvSpPr>
            <a:spLocks noGrp="1" noChangeArrowheads="1"/>
          </p:cNvSpPr>
          <p:nvPr>
            <p:ph type="body" idx="1"/>
          </p:nvPr>
        </p:nvSpPr>
        <p:spPr>
          <a:xfrm>
            <a:off x="349250" y="612775"/>
            <a:ext cx="8591550" cy="5918200"/>
          </a:xfrm>
        </p:spPr>
        <p:txBody>
          <a:bodyPr/>
          <a:lstStyle/>
          <a:p>
            <a:pPr algn="just">
              <a:lnSpc>
                <a:spcPct val="110000"/>
              </a:lnSpc>
              <a:spcBef>
                <a:spcPct val="30000"/>
              </a:spcBef>
            </a:pPr>
            <a:r>
              <a:rPr lang="en-US" sz="2400" b="1" smtClean="0">
                <a:latin typeface="Times New Roman" pitchFamily="18" charset="0"/>
              </a:rPr>
              <a:t>To provide an efficient and convenient access to the disks, the operating system imposes a file system to allow the data to be stored, located, and retrieved easily.</a:t>
            </a:r>
          </a:p>
          <a:p>
            <a:pPr algn="just">
              <a:lnSpc>
                <a:spcPct val="110000"/>
              </a:lnSpc>
              <a:spcBef>
                <a:spcPct val="30000"/>
              </a:spcBef>
            </a:pPr>
            <a:r>
              <a:rPr lang="en-US" sz="2400" b="1" smtClean="0">
                <a:latin typeface="Times New Roman" pitchFamily="18" charset="0"/>
              </a:rPr>
              <a:t>File system poses 2 different design problems :</a:t>
            </a:r>
          </a:p>
          <a:p>
            <a:pPr lvl="1" algn="just">
              <a:lnSpc>
                <a:spcPct val="110000"/>
              </a:lnSpc>
              <a:spcBef>
                <a:spcPct val="30000"/>
              </a:spcBef>
            </a:pPr>
            <a:r>
              <a:rPr lang="en-US" sz="2400" b="1" smtClean="0">
                <a:latin typeface="Times New Roman" pitchFamily="18" charset="0"/>
              </a:rPr>
              <a:t>Defining how the file system should look to the user</a:t>
            </a:r>
          </a:p>
          <a:p>
            <a:pPr marL="1262063" lvl="2" indent="-404813" algn="just">
              <a:lnSpc>
                <a:spcPct val="110000"/>
              </a:lnSpc>
              <a:spcBef>
                <a:spcPct val="30000"/>
              </a:spcBef>
            </a:pPr>
            <a:r>
              <a:rPr lang="en-US" b="1" smtClean="0">
                <a:latin typeface="Times New Roman" pitchFamily="18" charset="0"/>
              </a:rPr>
              <a:t>This involves defining of a file and its attributes, operations, the directory structure etc</a:t>
            </a:r>
          </a:p>
          <a:p>
            <a:pPr lvl="1" algn="just">
              <a:lnSpc>
                <a:spcPct val="110000"/>
              </a:lnSpc>
              <a:spcBef>
                <a:spcPct val="30000"/>
              </a:spcBef>
            </a:pPr>
            <a:r>
              <a:rPr lang="en-US" sz="2400" b="1" smtClean="0">
                <a:latin typeface="Times New Roman" pitchFamily="18" charset="0"/>
              </a:rPr>
              <a:t>Algorithms and data structures must be created to map the logical file system onto the physical secondary- storage devices.</a:t>
            </a:r>
          </a:p>
          <a:p>
            <a:pPr algn="just">
              <a:lnSpc>
                <a:spcPct val="110000"/>
              </a:lnSpc>
              <a:spcBef>
                <a:spcPct val="30000"/>
              </a:spcBef>
            </a:pPr>
            <a:r>
              <a:rPr lang="en-US" sz="2400" b="1" smtClean="0">
                <a:latin typeface="Times New Roman" pitchFamily="18" charset="0"/>
              </a:rPr>
              <a:t>File system is itself composed of many different levels</a:t>
            </a:r>
          </a:p>
          <a:p>
            <a:pPr lvl="1" algn="just">
              <a:lnSpc>
                <a:spcPct val="110000"/>
              </a:lnSpc>
              <a:spcBef>
                <a:spcPct val="30000"/>
              </a:spcBef>
            </a:pPr>
            <a:r>
              <a:rPr lang="en-US" sz="2400" b="1" smtClean="0">
                <a:latin typeface="Times New Roman" pitchFamily="18" charset="0"/>
              </a:rPr>
              <a:t>Each level in the design uses the features of lower levels to create new features for use by higher levels</a:t>
            </a:r>
            <a:endParaRPr lang="en-US" sz="2000" b="1" smtClean="0">
              <a:latin typeface="Times New Roman" pitchFamily="18" charset="0"/>
            </a:endParaRPr>
          </a:p>
        </p:txBody>
      </p:sp>
      <p:sp>
        <p:nvSpPr>
          <p:cNvPr id="4" name="Slide Number Placeholder 3"/>
          <p:cNvSpPr>
            <a:spLocks noGrp="1"/>
          </p:cNvSpPr>
          <p:nvPr>
            <p:ph type="sldNum" sz="quarter" idx="11"/>
          </p:nvPr>
        </p:nvSpPr>
        <p:spPr/>
        <p:txBody>
          <a:bodyPr/>
          <a:lstStyle/>
          <a:p>
            <a:fld id="{C75AE2FC-43A3-48B0-AC76-34BC873E66BB}" type="slidenum">
              <a:rPr lang="en-US" smtClean="0"/>
              <a:pPr/>
              <a:t>5</a:t>
            </a:fld>
            <a:r>
              <a:rPr lang="en-US" smtClean="0"/>
              <a:t>/41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8077200" cy="609600"/>
          </a:xfrm>
        </p:spPr>
        <p:txBody>
          <a:bodyPr/>
          <a:lstStyle/>
          <a:p>
            <a:pPr algn="l"/>
            <a:r>
              <a:rPr lang="en-US" sz="3600" smtClean="0">
                <a:effectLst/>
                <a:latin typeface="Times New Roman" pitchFamily="18" charset="0"/>
              </a:rPr>
              <a:t>File system organization</a:t>
            </a:r>
          </a:p>
        </p:txBody>
      </p:sp>
      <p:pic>
        <p:nvPicPr>
          <p:cNvPr id="9219" name="Picture 4"/>
          <p:cNvPicPr>
            <a:picLocks noChangeAspect="1" noChangeArrowheads="1"/>
          </p:cNvPicPr>
          <p:nvPr/>
        </p:nvPicPr>
        <p:blipFill>
          <a:blip r:embed="rId2"/>
          <a:srcRect l="31671" t="1004" r="31880" b="1004"/>
          <a:stretch>
            <a:fillRect/>
          </a:stretch>
        </p:blipFill>
        <p:spPr bwMode="auto">
          <a:xfrm>
            <a:off x="2457450" y="830263"/>
            <a:ext cx="3998913" cy="5351462"/>
          </a:xfrm>
          <a:prstGeom prst="rect">
            <a:avLst/>
          </a:prstGeom>
          <a:noFill/>
          <a:ln w="38100" cmpd="dbl">
            <a:solidFill>
              <a:srgbClr val="CC6600"/>
            </a:solidFill>
            <a:miter lim="800000"/>
            <a:headEnd/>
            <a:tailEnd/>
          </a:ln>
        </p:spPr>
      </p:pic>
      <p:sp>
        <p:nvSpPr>
          <p:cNvPr id="9220" name="Text Box 5"/>
          <p:cNvSpPr txBox="1">
            <a:spLocks noChangeArrowheads="1"/>
          </p:cNvSpPr>
          <p:nvPr/>
        </p:nvSpPr>
        <p:spPr bwMode="auto">
          <a:xfrm>
            <a:off x="3108325" y="6170613"/>
            <a:ext cx="3005138" cy="4572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rPr>
              <a:t>Layered file system</a:t>
            </a:r>
          </a:p>
        </p:txBody>
      </p:sp>
      <p:sp>
        <p:nvSpPr>
          <p:cNvPr id="5" name="Slide Number Placeholder 4"/>
          <p:cNvSpPr>
            <a:spLocks noGrp="1"/>
          </p:cNvSpPr>
          <p:nvPr>
            <p:ph type="sldNum" sz="quarter" idx="11"/>
          </p:nvPr>
        </p:nvSpPr>
        <p:spPr/>
        <p:txBody>
          <a:bodyPr/>
          <a:lstStyle/>
          <a:p>
            <a:fld id="{C75AE2FC-43A3-48B0-AC76-34BC873E66BB}" type="slidenum">
              <a:rPr lang="en-US" smtClean="0"/>
              <a:pPr/>
              <a:t>6</a:t>
            </a:fld>
            <a:r>
              <a:rPr lang="en-US" smtClean="0"/>
              <a:t>/41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0"/>
            <a:ext cx="8077200" cy="609600"/>
          </a:xfrm>
        </p:spPr>
        <p:txBody>
          <a:bodyPr/>
          <a:lstStyle/>
          <a:p>
            <a:pPr algn="l"/>
            <a:r>
              <a:rPr lang="en-US" sz="3600" smtClean="0">
                <a:effectLst/>
                <a:latin typeface="Times New Roman" pitchFamily="18" charset="0"/>
              </a:rPr>
              <a:t>File system organization  </a:t>
            </a:r>
          </a:p>
        </p:txBody>
      </p:sp>
      <p:sp>
        <p:nvSpPr>
          <p:cNvPr id="10243" name="Rectangle 3"/>
          <p:cNvSpPr>
            <a:spLocks noGrp="1" noChangeArrowheads="1"/>
          </p:cNvSpPr>
          <p:nvPr>
            <p:ph type="body" idx="1"/>
          </p:nvPr>
        </p:nvSpPr>
        <p:spPr>
          <a:xfrm>
            <a:off x="188913" y="641350"/>
            <a:ext cx="8693150" cy="6005513"/>
          </a:xfrm>
        </p:spPr>
        <p:txBody>
          <a:bodyPr/>
          <a:lstStyle/>
          <a:p>
            <a:pPr>
              <a:lnSpc>
                <a:spcPct val="115000"/>
              </a:lnSpc>
            </a:pPr>
            <a:r>
              <a:rPr lang="en-US" sz="2400" b="1" dirty="0" smtClean="0">
                <a:latin typeface="Times New Roman" pitchFamily="18" charset="0"/>
              </a:rPr>
              <a:t>I/O control</a:t>
            </a:r>
          </a:p>
          <a:p>
            <a:pPr lvl="1">
              <a:lnSpc>
                <a:spcPct val="115000"/>
              </a:lnSpc>
            </a:pPr>
            <a:r>
              <a:rPr lang="en-US" sz="2400" b="1" dirty="0" smtClean="0">
                <a:latin typeface="Times New Roman" pitchFamily="18" charset="0"/>
              </a:rPr>
              <a:t>lowest level</a:t>
            </a:r>
          </a:p>
          <a:p>
            <a:pPr lvl="1" algn="just">
              <a:lnSpc>
                <a:spcPct val="115000"/>
              </a:lnSpc>
            </a:pPr>
            <a:r>
              <a:rPr lang="en-US" sz="2400" b="1" dirty="0" smtClean="0">
                <a:latin typeface="Times New Roman" pitchFamily="18" charset="0"/>
              </a:rPr>
              <a:t>consists of device drivers and interrupt handlers to transfer information between the memory and the disk system</a:t>
            </a:r>
          </a:p>
          <a:p>
            <a:pPr>
              <a:lnSpc>
                <a:spcPct val="115000"/>
              </a:lnSpc>
            </a:pPr>
            <a:r>
              <a:rPr lang="en-US" sz="2400" b="1" dirty="0" smtClean="0">
                <a:latin typeface="Times New Roman" pitchFamily="18" charset="0"/>
              </a:rPr>
              <a:t>Basic file system</a:t>
            </a:r>
          </a:p>
          <a:p>
            <a:pPr lvl="1" algn="just">
              <a:lnSpc>
                <a:spcPct val="115000"/>
              </a:lnSpc>
            </a:pPr>
            <a:r>
              <a:rPr lang="en-US" sz="2400" b="1" dirty="0" smtClean="0">
                <a:latin typeface="Times New Roman" pitchFamily="18" charset="0"/>
              </a:rPr>
              <a:t>issues generic commands to the appropriate device driver to read and write physical blocks on the disks</a:t>
            </a:r>
          </a:p>
          <a:p>
            <a:pPr lvl="1" algn="just">
              <a:lnSpc>
                <a:spcPct val="115000"/>
              </a:lnSpc>
              <a:defRPr/>
            </a:pPr>
            <a:r>
              <a:rPr lang="en-US" altLang="en-US" sz="2400" b="1" dirty="0">
                <a:latin typeface="Times New Roman" pitchFamily="18" charset="0"/>
              </a:rPr>
              <a:t>Also manages memory buffers and caches (allocation, freeing, replacement) </a:t>
            </a:r>
          </a:p>
          <a:p>
            <a:pPr lvl="2">
              <a:defRPr/>
            </a:pPr>
            <a:r>
              <a:rPr lang="en-US" altLang="en-US" sz="2000" b="1" dirty="0">
                <a:solidFill>
                  <a:srgbClr val="0000CC"/>
                </a:solidFill>
              </a:rPr>
              <a:t>Buffers</a:t>
            </a:r>
            <a:r>
              <a:rPr lang="en-US" altLang="en-US" sz="2000" b="1" dirty="0"/>
              <a:t> hold data in transit</a:t>
            </a:r>
          </a:p>
          <a:p>
            <a:pPr lvl="2">
              <a:defRPr/>
            </a:pPr>
            <a:r>
              <a:rPr lang="en-US" altLang="en-US" sz="2000" b="1" dirty="0">
                <a:solidFill>
                  <a:srgbClr val="0000CC"/>
                </a:solidFill>
              </a:rPr>
              <a:t>Caches</a:t>
            </a:r>
            <a:r>
              <a:rPr lang="en-US" altLang="en-US" sz="2000" b="1" dirty="0"/>
              <a:t> hold frequently used </a:t>
            </a:r>
            <a:r>
              <a:rPr lang="en-US" altLang="en-US" sz="2000" b="1" dirty="0" smtClean="0"/>
              <a:t>data</a:t>
            </a:r>
            <a:endParaRPr lang="en-US" sz="2800" b="1" dirty="0" smtClean="0">
              <a:latin typeface="Times New Roman" pitchFamily="18" charset="0"/>
            </a:endParaRPr>
          </a:p>
          <a:p>
            <a:pPr>
              <a:lnSpc>
                <a:spcPct val="115000"/>
              </a:lnSpc>
            </a:pPr>
            <a:endParaRPr lang="en-US" sz="2400" b="1" dirty="0" smtClean="0">
              <a:latin typeface="Times New Roman" pitchFamily="18" charset="0"/>
            </a:endParaRPr>
          </a:p>
        </p:txBody>
      </p:sp>
      <p:pic>
        <p:nvPicPr>
          <p:cNvPr id="10244" name="Picture 4"/>
          <p:cNvPicPr>
            <a:picLocks noChangeAspect="1" noChangeArrowheads="1"/>
          </p:cNvPicPr>
          <p:nvPr/>
        </p:nvPicPr>
        <p:blipFill>
          <a:blip r:embed="rId2"/>
          <a:srcRect l="31671" t="1004" r="31880" b="1004"/>
          <a:stretch>
            <a:fillRect/>
          </a:stretch>
        </p:blipFill>
        <p:spPr bwMode="auto">
          <a:xfrm>
            <a:off x="5853113" y="192088"/>
            <a:ext cx="1212850" cy="1665287"/>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1"/>
          </p:nvPr>
        </p:nvSpPr>
        <p:spPr/>
        <p:txBody>
          <a:bodyPr/>
          <a:lstStyle/>
          <a:p>
            <a:fld id="{C75AE2FC-43A3-48B0-AC76-34BC873E66BB}" type="slidenum">
              <a:rPr lang="en-US" smtClean="0"/>
              <a:pPr/>
              <a:t>7</a:t>
            </a:fld>
            <a:r>
              <a:rPr lang="en-US" smtClean="0"/>
              <a:t>/41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8077200" cy="609600"/>
          </a:xfrm>
        </p:spPr>
        <p:txBody>
          <a:bodyPr/>
          <a:lstStyle/>
          <a:p>
            <a:pPr algn="l"/>
            <a:r>
              <a:rPr lang="en-US" sz="3600" dirty="0" smtClean="0">
                <a:effectLst/>
                <a:latin typeface="Times New Roman" pitchFamily="18" charset="0"/>
              </a:rPr>
              <a:t>File system organization  </a:t>
            </a:r>
          </a:p>
        </p:txBody>
      </p:sp>
      <p:sp>
        <p:nvSpPr>
          <p:cNvPr id="11267" name="Rectangle 3"/>
          <p:cNvSpPr>
            <a:spLocks noGrp="1" noChangeArrowheads="1"/>
          </p:cNvSpPr>
          <p:nvPr>
            <p:ph type="body" idx="1"/>
          </p:nvPr>
        </p:nvSpPr>
        <p:spPr>
          <a:xfrm>
            <a:off x="188913" y="641350"/>
            <a:ext cx="8693150" cy="6005513"/>
          </a:xfrm>
        </p:spPr>
        <p:txBody>
          <a:bodyPr/>
          <a:lstStyle/>
          <a:p>
            <a:endParaRPr lang="en-US" sz="2400" b="1" dirty="0" smtClean="0">
              <a:latin typeface="Times New Roman" pitchFamily="18" charset="0"/>
            </a:endParaRPr>
          </a:p>
          <a:p>
            <a:endParaRPr lang="en-US" sz="2400" b="1" dirty="0" smtClean="0">
              <a:latin typeface="Times New Roman" pitchFamily="18" charset="0"/>
            </a:endParaRPr>
          </a:p>
          <a:p>
            <a:pPr>
              <a:lnSpc>
                <a:spcPct val="115000"/>
              </a:lnSpc>
            </a:pPr>
            <a:r>
              <a:rPr lang="en-US" sz="2400" b="1" dirty="0" smtClean="0">
                <a:latin typeface="Times New Roman" pitchFamily="18" charset="0"/>
              </a:rPr>
              <a:t>File </a:t>
            </a:r>
            <a:r>
              <a:rPr lang="en-US" sz="2400" b="1" dirty="0">
                <a:latin typeface="Times New Roman" pitchFamily="18" charset="0"/>
              </a:rPr>
              <a:t>organization module</a:t>
            </a:r>
          </a:p>
          <a:p>
            <a:pPr lvl="1">
              <a:lnSpc>
                <a:spcPct val="115000"/>
              </a:lnSpc>
            </a:pPr>
            <a:r>
              <a:rPr lang="en-US" sz="2400" b="1" dirty="0">
                <a:latin typeface="Times New Roman" pitchFamily="18" charset="0"/>
              </a:rPr>
              <a:t>knows about files and their logical blocks, as well as physical blocks, which helps them to translate logical block addresses to physical block addresses for basic file system to transfer</a:t>
            </a:r>
            <a:endParaRPr lang="en-US" sz="2400" b="1" dirty="0" smtClean="0">
              <a:latin typeface="Times New Roman" pitchFamily="18" charset="0"/>
            </a:endParaRPr>
          </a:p>
          <a:p>
            <a:r>
              <a:rPr lang="en-US" sz="2400" b="1" dirty="0" smtClean="0">
                <a:latin typeface="Times New Roman" pitchFamily="18" charset="0"/>
              </a:rPr>
              <a:t>Logical file system</a:t>
            </a:r>
          </a:p>
          <a:p>
            <a:pPr lvl="1"/>
            <a:r>
              <a:rPr lang="en-US" sz="2400" b="1" dirty="0" smtClean="0">
                <a:latin typeface="Times New Roman" pitchFamily="18" charset="0"/>
              </a:rPr>
              <a:t>Uses the directory structure to provide the file organization module with the information that it needs, given the </a:t>
            </a:r>
            <a:r>
              <a:rPr lang="en-US" sz="2400" b="1" dirty="0">
                <a:latin typeface="Times New Roman" pitchFamily="18" charset="0"/>
              </a:rPr>
              <a:t>symbolic file name</a:t>
            </a:r>
          </a:p>
          <a:p>
            <a:pPr lvl="1"/>
            <a:r>
              <a:rPr lang="en-US" altLang="en-US" sz="2400" b="1" dirty="0">
                <a:latin typeface="Times New Roman" pitchFamily="18" charset="0"/>
              </a:rPr>
              <a:t>Directory management</a:t>
            </a:r>
            <a:endParaRPr lang="en-US" sz="2400" b="1" dirty="0">
              <a:latin typeface="Times New Roman" pitchFamily="18" charset="0"/>
            </a:endParaRPr>
          </a:p>
          <a:p>
            <a:pPr lvl="1"/>
            <a:r>
              <a:rPr lang="en-US" sz="2400" b="1" dirty="0" smtClean="0">
                <a:latin typeface="Times New Roman" pitchFamily="18" charset="0"/>
              </a:rPr>
              <a:t>Also responsible for protection and security  </a:t>
            </a:r>
          </a:p>
        </p:txBody>
      </p:sp>
      <p:pic>
        <p:nvPicPr>
          <p:cNvPr id="11268" name="Picture 4"/>
          <p:cNvPicPr>
            <a:picLocks noChangeAspect="1" noChangeArrowheads="1"/>
          </p:cNvPicPr>
          <p:nvPr/>
        </p:nvPicPr>
        <p:blipFill>
          <a:blip r:embed="rId2"/>
          <a:srcRect l="31671" t="1004" r="31880" b="1004"/>
          <a:stretch>
            <a:fillRect/>
          </a:stretch>
        </p:blipFill>
        <p:spPr bwMode="auto">
          <a:xfrm>
            <a:off x="6743700" y="113780"/>
            <a:ext cx="1612900" cy="1900800"/>
          </a:xfrm>
          <a:prstGeom prst="rect">
            <a:avLst/>
          </a:prstGeom>
          <a:noFill/>
          <a:ln w="38100" cmpd="dbl">
            <a:solidFill>
              <a:srgbClr val="CC6600"/>
            </a:solidFill>
            <a:miter lim="800000"/>
            <a:headEnd/>
            <a:tailEnd/>
          </a:ln>
        </p:spPr>
      </p:pic>
      <p:sp>
        <p:nvSpPr>
          <p:cNvPr id="5" name="Slide Number Placeholder 4"/>
          <p:cNvSpPr>
            <a:spLocks noGrp="1"/>
          </p:cNvSpPr>
          <p:nvPr>
            <p:ph type="sldNum" sz="quarter" idx="11"/>
          </p:nvPr>
        </p:nvSpPr>
        <p:spPr/>
        <p:txBody>
          <a:bodyPr/>
          <a:lstStyle/>
          <a:p>
            <a:fld id="{C75AE2FC-43A3-48B0-AC76-34BC873E66BB}" type="slidenum">
              <a:rPr lang="en-US" smtClean="0"/>
              <a:pPr/>
              <a:t>8</a:t>
            </a:fld>
            <a:r>
              <a:rPr lang="en-US" smtClean="0"/>
              <a:t>/41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noChangeArrowheads="1"/>
          </p:cNvSpPr>
          <p:nvPr>
            <p:ph type="title"/>
          </p:nvPr>
        </p:nvSpPr>
        <p:spPr>
          <a:xfrm>
            <a:off x="457200" y="182563"/>
            <a:ext cx="8229600" cy="576262"/>
          </a:xfrm>
        </p:spPr>
        <p:txBody>
          <a:bodyPr/>
          <a:lstStyle/>
          <a:p>
            <a:pPr algn="l"/>
            <a:r>
              <a:rPr lang="en-US" altLang="en-US" dirty="0" smtClean="0"/>
              <a:t>File Systems are many</a:t>
            </a:r>
          </a:p>
        </p:txBody>
      </p:sp>
      <p:sp>
        <p:nvSpPr>
          <p:cNvPr id="10243" name="Content Placeholder 2">
            <a:extLst>
              <a:ext uri="{FF2B5EF4-FFF2-40B4-BE49-F238E27FC236}">
                <a16:creationId xmlns="" xmlns:a16="http://schemas.microsoft.com/office/drawing/2014/main" id="{A04F131A-A739-914E-88E5-9EB8F84E88F9}"/>
              </a:ext>
            </a:extLst>
          </p:cNvPr>
          <p:cNvSpPr>
            <a:spLocks noGrp="1"/>
          </p:cNvSpPr>
          <p:nvPr>
            <p:ph idx="1"/>
          </p:nvPr>
        </p:nvSpPr>
        <p:spPr>
          <a:xfrm>
            <a:off x="647700" y="1003300"/>
            <a:ext cx="7848600" cy="5214938"/>
          </a:xfrm>
        </p:spPr>
        <p:txBody>
          <a:bodyPr/>
          <a:lstStyle/>
          <a:p>
            <a:pPr algn="just">
              <a:defRPr/>
            </a:pPr>
            <a:r>
              <a:rPr lang="en-US" altLang="en-US" sz="2800" dirty="0"/>
              <a:t>Many file systems, sometimes many within an operating system</a:t>
            </a:r>
          </a:p>
          <a:p>
            <a:pPr lvl="1" algn="just">
              <a:defRPr/>
            </a:pPr>
            <a:r>
              <a:rPr lang="en-US" altLang="en-US" sz="2400" dirty="0"/>
              <a:t>Each with its own format </a:t>
            </a:r>
            <a:endParaRPr lang="en-US" altLang="en-US" sz="2400" dirty="0" smtClean="0"/>
          </a:p>
          <a:p>
            <a:pPr lvl="2" algn="just">
              <a:defRPr/>
            </a:pPr>
            <a:r>
              <a:rPr lang="en-US" altLang="en-US" sz="2000" dirty="0" smtClean="0"/>
              <a:t>(</a:t>
            </a:r>
            <a:r>
              <a:rPr lang="en-US" altLang="en-US" sz="2000" dirty="0"/>
              <a:t>CD-ROM is ISO 9660; </a:t>
            </a:r>
            <a:endParaRPr lang="en-US" altLang="en-US" sz="2000" dirty="0" smtClean="0"/>
          </a:p>
          <a:p>
            <a:pPr lvl="2" algn="just">
              <a:defRPr/>
            </a:pPr>
            <a:r>
              <a:rPr lang="en-US" altLang="en-US" sz="2000" dirty="0" smtClean="0"/>
              <a:t>Unix </a:t>
            </a:r>
            <a:r>
              <a:rPr lang="en-US" altLang="en-US" sz="2000" dirty="0"/>
              <a:t>has </a:t>
            </a:r>
            <a:r>
              <a:rPr lang="en-US" altLang="en-US" sz="2000" b="1" dirty="0">
                <a:solidFill>
                  <a:srgbClr val="3366FF"/>
                </a:solidFill>
              </a:rPr>
              <a:t>UFS</a:t>
            </a:r>
            <a:r>
              <a:rPr lang="en-US" altLang="en-US" sz="2000" dirty="0"/>
              <a:t>, FFS;  </a:t>
            </a:r>
            <a:endParaRPr lang="en-US" altLang="en-US" sz="2000" dirty="0" smtClean="0"/>
          </a:p>
          <a:p>
            <a:pPr lvl="2" algn="just">
              <a:defRPr/>
            </a:pPr>
            <a:r>
              <a:rPr lang="en-US" altLang="en-US" sz="2000" dirty="0" smtClean="0"/>
              <a:t>Windows </a:t>
            </a:r>
            <a:r>
              <a:rPr lang="en-US" altLang="en-US" sz="2000" dirty="0"/>
              <a:t>has FAT, FAT32, NTFS as well as floppy, CD, DVD </a:t>
            </a:r>
            <a:r>
              <a:rPr lang="en-US" altLang="en-US" sz="2000" dirty="0" smtClean="0"/>
              <a:t>Blu-ray</a:t>
            </a:r>
          </a:p>
          <a:p>
            <a:pPr lvl="2" algn="just">
              <a:defRPr/>
            </a:pPr>
            <a:r>
              <a:rPr lang="en-US" altLang="en-US" sz="2000" dirty="0" smtClean="0"/>
              <a:t>Linux </a:t>
            </a:r>
            <a:r>
              <a:rPr lang="en-US" altLang="en-US" sz="2000" dirty="0"/>
              <a:t>has more than 130 types, with </a:t>
            </a:r>
            <a:r>
              <a:rPr lang="en-US" altLang="en-US" sz="2000" b="1" dirty="0">
                <a:solidFill>
                  <a:srgbClr val="3366FF"/>
                </a:solidFill>
              </a:rPr>
              <a:t>extended file system </a:t>
            </a:r>
            <a:r>
              <a:rPr lang="en-US" altLang="en-US" sz="2000" dirty="0"/>
              <a:t>ext3 and ext4 leading; plus distributed file systems, etc.)</a:t>
            </a:r>
          </a:p>
          <a:p>
            <a:pPr lvl="1" algn="just">
              <a:defRPr/>
            </a:pPr>
            <a:r>
              <a:rPr lang="en-US" altLang="en-US" sz="2400" dirty="0"/>
              <a:t>New ones still arriving – ZFS, </a:t>
            </a:r>
            <a:r>
              <a:rPr lang="en-US" altLang="en-US" sz="2400" dirty="0" err="1">
                <a:solidFill>
                  <a:srgbClr val="0000CC"/>
                </a:solidFill>
              </a:rPr>
              <a:t>GoogleFS</a:t>
            </a:r>
            <a:r>
              <a:rPr lang="en-US" altLang="en-US" sz="2400" dirty="0"/>
              <a:t>, Oracle ASM, FUSE</a:t>
            </a:r>
          </a:p>
          <a:p>
            <a:pPr marL="0" lvl="1" indent="0" algn="just">
              <a:buClr>
                <a:srgbClr val="993300"/>
              </a:buClr>
              <a:buSzPct val="90000"/>
              <a:buFont typeface="Monotype Sorts" pitchFamily="-84" charset="2"/>
              <a:buNone/>
              <a:defRPr/>
            </a:pPr>
            <a:endParaRPr lang="en-US" altLang="en-US" dirty="0"/>
          </a:p>
        </p:txBody>
      </p:sp>
    </p:spTree>
    <p:extLst>
      <p:ext uri="{BB962C8B-B14F-4D97-AF65-F5344CB8AC3E}">
        <p14:creationId xmlns:p14="http://schemas.microsoft.com/office/powerpoint/2010/main" xmlns="" val="1336862886"/>
      </p:ext>
    </p:extLst>
  </p:cSld>
  <p:clrMapOvr>
    <a:masterClrMapping/>
  </p:clrMapOvr>
</p:sld>
</file>

<file path=ppt/theme/theme1.xml><?xml version="1.0" encoding="utf-8"?>
<a:theme xmlns:a="http://schemas.openxmlformats.org/drawingml/2006/main" name="Annappa">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Annapp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Annapp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Annapp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Annapp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3855</TotalTime>
  <Words>2497</Words>
  <Application>Microsoft Office PowerPoint</Application>
  <PresentationFormat>On-screen Show (4:3)</PresentationFormat>
  <Paragraphs>327</Paragraphs>
  <Slides>42</Slides>
  <Notes>0</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Annappa</vt:lpstr>
      <vt:lpstr>Clip</vt:lpstr>
      <vt:lpstr>File System Implementation</vt:lpstr>
      <vt:lpstr>File System Implementation</vt:lpstr>
      <vt:lpstr>Objectives</vt:lpstr>
      <vt:lpstr>File-System Structure</vt:lpstr>
      <vt:lpstr>File system organization</vt:lpstr>
      <vt:lpstr>File system organization</vt:lpstr>
      <vt:lpstr>File system organization  </vt:lpstr>
      <vt:lpstr>File system organization  </vt:lpstr>
      <vt:lpstr>File Systems are many</vt:lpstr>
      <vt:lpstr>File system mounting</vt:lpstr>
      <vt:lpstr>Allocation Methods</vt:lpstr>
      <vt:lpstr>Contiguous Allocation</vt:lpstr>
      <vt:lpstr>Contiguous Allocation of Disk Space</vt:lpstr>
      <vt:lpstr>Contiguous allocation - Disadvantages:</vt:lpstr>
      <vt:lpstr>Contiguous allocation</vt:lpstr>
      <vt:lpstr>Linked Allocation</vt:lpstr>
      <vt:lpstr>Linked Allocation</vt:lpstr>
      <vt:lpstr>Linked Allocation</vt:lpstr>
      <vt:lpstr>Linked Allocation of disk space</vt:lpstr>
      <vt:lpstr>File-Allocation Table(FAT)</vt:lpstr>
      <vt:lpstr>File-Allocation Table</vt:lpstr>
      <vt:lpstr>Indexed Allocation</vt:lpstr>
      <vt:lpstr>Example of Indexed Allocation</vt:lpstr>
      <vt:lpstr>Indexed Allocation</vt:lpstr>
      <vt:lpstr>Indexed Allocation</vt:lpstr>
      <vt:lpstr>Indexed Allocation</vt:lpstr>
      <vt:lpstr>Combined Scheme:  UNIX (4K bytes per block)</vt:lpstr>
      <vt:lpstr>Free-Space Management</vt:lpstr>
      <vt:lpstr>Free-Space Management</vt:lpstr>
      <vt:lpstr>Free-Space Management</vt:lpstr>
      <vt:lpstr>Free-Space Management</vt:lpstr>
      <vt:lpstr>Free-Space Management</vt:lpstr>
      <vt:lpstr>Linked Free Space List on Disk</vt:lpstr>
      <vt:lpstr>Free-Space Management</vt:lpstr>
      <vt:lpstr>Free-Space Management (Cont.)</vt:lpstr>
      <vt:lpstr>Directory Implementation</vt:lpstr>
      <vt:lpstr>Efficiency and Performance</vt:lpstr>
      <vt:lpstr>Page Cache</vt:lpstr>
      <vt:lpstr>I/O Without a Unified Buffer Cache</vt:lpstr>
      <vt:lpstr>Unified Buffer Cache</vt:lpstr>
      <vt:lpstr>Recovery</vt:lpstr>
      <vt:lpstr>End of Chapter</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annappa</dc:creator>
  <cp:lastModifiedBy>Annappa</cp:lastModifiedBy>
  <cp:revision>128</cp:revision>
  <dcterms:created xsi:type="dcterms:W3CDTF">2004-10-07T18:29:30Z</dcterms:created>
  <dcterms:modified xsi:type="dcterms:W3CDTF">2020-03-05T05:20:29Z</dcterms:modified>
</cp:coreProperties>
</file>