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D069-C5AE-47C3-B980-DF161E3F7BE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9B09-162F-4F4B-97A1-2ED6C455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3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%2Ftsg.2021.3094719" TargetMode="External"/><Relationship Id="rId2" Type="http://schemas.openxmlformats.org/officeDocument/2006/relationships/hyperlink" Target="https://doi.org/10.1016/j.scs.2020.1020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%2Ftsg.2021.30947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05070"/>
            <a:ext cx="7766936" cy="3245766"/>
          </a:xfrm>
        </p:spPr>
        <p:txBody>
          <a:bodyPr>
            <a:noAutofit/>
          </a:bodyPr>
          <a:lstStyle/>
          <a:p>
            <a:r>
              <a:rPr lang="sk-SK" sz="5400" dirty="0"/>
              <a:t>Využitie metód umelej inteligencie v prostredí inteligentných energetických sietí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085863" y="4971326"/>
            <a:ext cx="505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2"/>
                </a:solidFill>
              </a:rPr>
              <a:t>prof. RNDr. Mária Lucká, PhD. </a:t>
            </a:r>
            <a:r>
              <a:rPr lang="sk-SK" sz="2400" dirty="0" err="1">
                <a:solidFill>
                  <a:schemeClr val="accent2"/>
                </a:solidFill>
              </a:rPr>
              <a:t>maria.lucka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sk-SK" sz="2400" dirty="0">
                <a:solidFill>
                  <a:schemeClr val="accent2"/>
                </a:solidFill>
              </a:rPr>
              <a:t>fmph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r>
              <a:rPr lang="sk-SK" sz="2400" dirty="0">
                <a:solidFill>
                  <a:schemeClr val="accent2"/>
                </a:solidFill>
              </a:rPr>
              <a:t>uniba.sk</a:t>
            </a:r>
          </a:p>
        </p:txBody>
      </p:sp>
    </p:spTree>
    <p:extLst>
      <p:ext uri="{BB962C8B-B14F-4D97-AF65-F5344CB8AC3E}">
        <p14:creationId xmlns:p14="http://schemas.microsoft.com/office/powerpoint/2010/main" val="21776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10478347" cy="1210764"/>
          </a:xfrm>
        </p:spPr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Súčasný stav v oblasti energetiky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Integrácia </a:t>
            </a:r>
            <a:r>
              <a:rPr lang="sk-SK" dirty="0"/>
              <a:t>obnoviteľných zdrojov energie (napr. </a:t>
            </a:r>
            <a:r>
              <a:rPr lang="sk-SK" dirty="0" err="1"/>
              <a:t>fotovoltaiky</a:t>
            </a:r>
            <a:r>
              <a:rPr lang="sk-SK" dirty="0"/>
              <a:t>), úložísk energie (batérií) a elektromobilov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vnáša do systému nestabilitu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Jednosmerná sieť</a:t>
            </a:r>
            <a:r>
              <a:rPr lang="sk-SK" dirty="0">
                <a:solidFill>
                  <a:schemeClr val="tx1"/>
                </a:solidFill>
              </a:rPr>
              <a:t>, kde sa energia od veľkých výrobcov elektriny dodáva spotrebiteľom,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sa mení na obojsmernú sieť</a:t>
            </a:r>
            <a:r>
              <a:rPr lang="sk-SK" dirty="0">
                <a:solidFill>
                  <a:schemeClr val="tx1"/>
                </a:solidFill>
              </a:rPr>
              <a:t>, kde odberatelia sa vďaka obnoviteľným zdrojom stávajú aj drobnými výrobcami nazývanými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prosumeri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Business strategies for flexibility aggregators to steer clear of being  “too small to bid”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09" y="3729163"/>
            <a:ext cx="3852179" cy="25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 txBox="1">
            <a:spLocks/>
          </p:cNvSpPr>
          <p:nvPr/>
        </p:nvSpPr>
        <p:spPr>
          <a:xfrm>
            <a:off x="677333" y="3419063"/>
            <a:ext cx="6661720" cy="288782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Riešením sú inteligentné, tzv.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smart siete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Predpokladajú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aktívnu účasť spotrebiteľov</a:t>
            </a:r>
            <a:r>
              <a:rPr lang="sk-SK" dirty="0"/>
              <a:t>, ktorí budú ochotní poskytnúť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podporné služby</a:t>
            </a:r>
            <a:r>
              <a:rPr lang="sk-SK" dirty="0"/>
              <a:t>, teda znížiť spotrebu prípadne zvýšiť výrobu vtedy, keď to sieť potrebuje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Aj malí spotrebitelia resp. </a:t>
            </a:r>
            <a:r>
              <a:rPr lang="sk-SK" dirty="0" err="1"/>
              <a:t>prosumeri</a:t>
            </a:r>
            <a:r>
              <a:rPr lang="sk-SK" dirty="0"/>
              <a:t> môžu poskytnúť podporné služby a to prostredníctvom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agregátorov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 flexibility</a:t>
            </a:r>
            <a:r>
              <a:rPr lang="sk-SK" dirty="0"/>
              <a:t>, ktorým delegujú práva riadiť ich odber resp. dodávku energie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 err="1"/>
              <a:t>Agregátori</a:t>
            </a:r>
            <a:r>
              <a:rPr lang="sk-SK" dirty="0"/>
              <a:t> flexibility 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spravujú podporné služby väčšieho množstva drobných spotrebiteľov/</a:t>
            </a:r>
            <a:r>
              <a:rPr lang="sk-SK" dirty="0" err="1"/>
              <a:t>prosumerov</a:t>
            </a:r>
            <a:endParaRPr lang="sk-SK" dirty="0"/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Obchodujú s elektrickou energiou, sú napojení na spotové trhy - </a:t>
            </a:r>
            <a:r>
              <a:rPr lang="sk-SK" dirty="0" err="1"/>
              <a:t>kupujô</a:t>
            </a:r>
            <a:r>
              <a:rPr lang="sk-SK" dirty="0"/>
              <a:t> energiu, keď je najlacnejšia a predávajú ju, keď je najdrahšia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vďaka inteligentným algoritmom a dátovej analýze dokáže optimalizovať tok energie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01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086" y="2100027"/>
            <a:ext cx="10478346" cy="40355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Cieľ práce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Optimalizačné 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Metódy strojového učenia – evolučné algoritmy, </a:t>
            </a:r>
            <a:r>
              <a:rPr lang="sk-SK" sz="1600" dirty="0" err="1"/>
              <a:t>metaheuristiky</a:t>
            </a:r>
            <a:r>
              <a:rPr lang="sk-SK" sz="1600" dirty="0"/>
              <a:t>, neurónové siete</a:t>
            </a:r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Literatúra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400" dirty="0" err="1"/>
              <a:t>Fernando</a:t>
            </a:r>
            <a:r>
              <a:rPr lang="sk-SK" sz="1400" dirty="0"/>
              <a:t> </a:t>
            </a:r>
            <a:r>
              <a:rPr lang="sk-SK" sz="1400" dirty="0" err="1"/>
              <a:t>Lezama</a:t>
            </a:r>
            <a:r>
              <a:rPr lang="sk-SK" sz="1400" dirty="0"/>
              <a:t>, </a:t>
            </a:r>
            <a:r>
              <a:rPr lang="sk-SK" sz="1400" dirty="0" err="1"/>
              <a:t>Joao</a:t>
            </a:r>
            <a:r>
              <a:rPr lang="sk-SK" sz="1400" dirty="0"/>
              <a:t> </a:t>
            </a:r>
            <a:r>
              <a:rPr lang="sk-SK" sz="1400" dirty="0" err="1"/>
              <a:t>Soares</a:t>
            </a:r>
            <a:r>
              <a:rPr lang="sk-SK" sz="1400" dirty="0"/>
              <a:t>, Bruno </a:t>
            </a:r>
            <a:r>
              <a:rPr lang="sk-SK" sz="1400" dirty="0" err="1"/>
              <a:t>Canizes</a:t>
            </a:r>
            <a:r>
              <a:rPr lang="sk-SK" sz="1400" dirty="0"/>
              <a:t>, Zita Vale: Flexibility management model of </a:t>
            </a:r>
            <a:r>
              <a:rPr lang="sk-SK" sz="1400" dirty="0" err="1"/>
              <a:t>home</a:t>
            </a:r>
            <a:r>
              <a:rPr lang="sk-SK" sz="1400" dirty="0"/>
              <a:t> </a:t>
            </a:r>
            <a:r>
              <a:rPr lang="sk-SK" sz="1400" dirty="0" err="1"/>
              <a:t>appliances</a:t>
            </a:r>
            <a:r>
              <a:rPr lang="sk-SK" sz="1400" dirty="0"/>
              <a:t> to </a:t>
            </a:r>
            <a:r>
              <a:rPr lang="sk-SK" sz="1400" dirty="0" err="1"/>
              <a:t>support</a:t>
            </a:r>
            <a:r>
              <a:rPr lang="sk-SK" sz="1400" dirty="0"/>
              <a:t> DSO </a:t>
            </a:r>
            <a:r>
              <a:rPr lang="sk-SK" sz="1400" dirty="0" err="1"/>
              <a:t>requests</a:t>
            </a:r>
            <a:r>
              <a:rPr lang="sk-SK" sz="1400" dirty="0"/>
              <a:t> in </a:t>
            </a:r>
            <a:r>
              <a:rPr lang="sk-SK" sz="1400" dirty="0" err="1"/>
              <a:t>smart</a:t>
            </a:r>
            <a:r>
              <a:rPr lang="sk-SK" sz="1400" dirty="0"/>
              <a:t> </a:t>
            </a:r>
            <a:r>
              <a:rPr lang="sk-SK" sz="1400" dirty="0" err="1"/>
              <a:t>grids</a:t>
            </a:r>
            <a:r>
              <a:rPr lang="sk-SK" sz="1400" dirty="0"/>
              <a:t>, </a:t>
            </a:r>
            <a:r>
              <a:rPr lang="sk-SK" sz="1400" dirty="0" err="1"/>
              <a:t>Sustainable</a:t>
            </a:r>
            <a:r>
              <a:rPr lang="sk-SK" sz="1400" dirty="0"/>
              <a:t> </a:t>
            </a:r>
            <a:r>
              <a:rPr lang="sk-SK" sz="1400" dirty="0" err="1"/>
              <a:t>Cities</a:t>
            </a:r>
            <a:r>
              <a:rPr lang="sk-SK" sz="1400" dirty="0"/>
              <a:t> and Society, </a:t>
            </a:r>
            <a:r>
              <a:rPr lang="sk-SK" sz="1400" dirty="0" err="1"/>
              <a:t>Volume</a:t>
            </a:r>
            <a:r>
              <a:rPr lang="sk-SK" sz="1400" dirty="0"/>
              <a:t> 55, 2020, ISSN 2210-6707, </a:t>
            </a:r>
            <a:r>
              <a:rPr lang="sk-SK" sz="1400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k-SK" sz="14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doi.org/10.1016</a:t>
            </a:r>
            <a:r>
              <a:rPr lang="sk-SK" sz="1400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/j.scs.2020.102048</a:t>
            </a:r>
            <a:endParaRPr lang="sk-SK" sz="1400" dirty="0"/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400" dirty="0" err="1"/>
              <a:t>Tongxin</a:t>
            </a:r>
            <a:r>
              <a:rPr lang="sk-SK" sz="1400" dirty="0"/>
              <a:t> </a:t>
            </a:r>
            <a:r>
              <a:rPr lang="sk-SK" sz="1400" dirty="0" err="1"/>
              <a:t>Li</a:t>
            </a:r>
            <a:r>
              <a:rPr lang="sk-SK" sz="1400" dirty="0"/>
              <a:t> and Bo Sun and </a:t>
            </a:r>
            <a:r>
              <a:rPr lang="sk-SK" sz="1400" dirty="0" err="1"/>
              <a:t>Yue</a:t>
            </a:r>
            <a:r>
              <a:rPr lang="sk-SK" sz="1400" dirty="0"/>
              <a:t> </a:t>
            </a:r>
            <a:r>
              <a:rPr lang="sk-SK" sz="1400" dirty="0" err="1"/>
              <a:t>Chen</a:t>
            </a:r>
            <a:r>
              <a:rPr lang="sk-SK" sz="1400" dirty="0"/>
              <a:t> and </a:t>
            </a:r>
            <a:r>
              <a:rPr lang="sk-SK" sz="1400" dirty="0" err="1"/>
              <a:t>Zixin</a:t>
            </a:r>
            <a:r>
              <a:rPr lang="sk-SK" sz="1400" dirty="0"/>
              <a:t> </a:t>
            </a:r>
            <a:r>
              <a:rPr lang="sk-SK" sz="1400" dirty="0" err="1"/>
              <a:t>Ye</a:t>
            </a:r>
            <a:r>
              <a:rPr lang="sk-SK" sz="1400" dirty="0"/>
              <a:t> and </a:t>
            </a:r>
            <a:r>
              <a:rPr lang="sk-SK" sz="1400" dirty="0" err="1"/>
              <a:t>Steven</a:t>
            </a:r>
            <a:r>
              <a:rPr lang="sk-SK" sz="1400" dirty="0"/>
              <a:t> H. </a:t>
            </a:r>
            <a:r>
              <a:rPr lang="sk-SK" sz="1400" dirty="0" err="1"/>
              <a:t>Low</a:t>
            </a:r>
            <a:r>
              <a:rPr lang="sk-SK" sz="1400" dirty="0"/>
              <a:t> and Adam </a:t>
            </a:r>
            <a:r>
              <a:rPr lang="sk-SK" sz="1400" dirty="0" err="1"/>
              <a:t>Wierman</a:t>
            </a:r>
            <a:r>
              <a:rPr lang="sk-SK" sz="1400" dirty="0"/>
              <a:t>: </a:t>
            </a:r>
            <a:r>
              <a:rPr lang="sk-SK" sz="1400" dirty="0" err="1"/>
              <a:t>Learning-Based</a:t>
            </a:r>
            <a:r>
              <a:rPr lang="sk-SK" sz="1400" dirty="0"/>
              <a:t> </a:t>
            </a:r>
            <a:r>
              <a:rPr lang="sk-SK" sz="1400" dirty="0" err="1"/>
              <a:t>Predictive</a:t>
            </a:r>
            <a:r>
              <a:rPr lang="sk-SK" sz="1400" dirty="0"/>
              <a:t> </a:t>
            </a:r>
            <a:r>
              <a:rPr lang="sk-SK" sz="1400" dirty="0" err="1"/>
              <a:t>Control</a:t>
            </a:r>
            <a:r>
              <a:rPr lang="sk-SK" sz="1400" dirty="0"/>
              <a:t> </a:t>
            </a:r>
            <a:r>
              <a:rPr lang="sk-SK" sz="1400" dirty="0" err="1"/>
              <a:t>via</a:t>
            </a:r>
            <a:r>
              <a:rPr lang="sk-SK" sz="1400" dirty="0"/>
              <a:t> </a:t>
            </a:r>
            <a:r>
              <a:rPr lang="sk-SK" sz="1400" dirty="0" err="1"/>
              <a:t>Real-Time</a:t>
            </a:r>
            <a:r>
              <a:rPr lang="sk-SK" sz="1400" dirty="0"/>
              <a:t> </a:t>
            </a:r>
            <a:r>
              <a:rPr lang="sk-SK" sz="1400" dirty="0" err="1"/>
              <a:t>Aggregate</a:t>
            </a:r>
            <a:r>
              <a:rPr lang="sk-SK" sz="1400" dirty="0"/>
              <a:t> Flexibility, IEEE </a:t>
            </a:r>
            <a:r>
              <a:rPr lang="sk-SK" sz="1400" dirty="0" err="1"/>
              <a:t>Transactions</a:t>
            </a:r>
            <a:r>
              <a:rPr lang="sk-SK" sz="1400" dirty="0"/>
              <a:t> on </a:t>
            </a:r>
            <a:r>
              <a:rPr lang="sk-SK" sz="1400" dirty="0" err="1"/>
              <a:t>Smart</a:t>
            </a:r>
            <a:r>
              <a:rPr lang="sk-SK" sz="1400" dirty="0"/>
              <a:t> </a:t>
            </a:r>
            <a:r>
              <a:rPr lang="sk-SK" sz="1400" dirty="0" err="1"/>
              <a:t>Grid</a:t>
            </a:r>
            <a:r>
              <a:rPr lang="sk-SK" sz="1400" dirty="0"/>
              <a:t>, 12 (6), 2021, 97--4913, </a:t>
            </a:r>
            <a:r>
              <a:rPr lang="sk-SK" sz="1400" dirty="0">
                <a:hlinkClick r:id="rId3"/>
              </a:rPr>
              <a:t>https://doi.org/10.1109%2Ftsg.2021.3094719</a:t>
            </a:r>
            <a:r>
              <a:rPr lang="sk-SK" sz="1400" dirty="0"/>
              <a:t>.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Steve </a:t>
            </a:r>
            <a:r>
              <a:rPr lang="en-US" sz="1400" dirty="0" err="1"/>
              <a:t>Wattam</a:t>
            </a:r>
            <a:r>
              <a:rPr lang="en-US" sz="1400" dirty="0"/>
              <a:t>: Artificial intelligence and machine learning approaches to energy demand-side response: A systematic review, Renewable and Sustainable Energy Reviews,</a:t>
            </a:r>
            <a:r>
              <a:rPr lang="sk-SK" sz="1400" dirty="0"/>
              <a:t> </a:t>
            </a:r>
            <a:r>
              <a:rPr lang="en-US" sz="1400" dirty="0"/>
              <a:t>Volume 130, 2020, 109899, ISSN 1364-0321, https://doi.org/10.1016/j.rser.2020.109899</a:t>
            </a:r>
            <a:r>
              <a:rPr lang="en-US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52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D27-22E5-4A77-F480-A9E21A42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 a teoretické východisko práce: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E7BD-8F01-83F9-BBDB-4B0AB40F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Tongxin Li and Bo Sun and Yue Chen and Zixin Ye and Steven H. Low and Adam Wierman: Learning-Based Predictive Control via Real-Time Aggregate Flexibility, IEEE Transactions on Smart Grid, 12 (6), 2021, 97--4913,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https://doi.org/10.1109%2Ftsg.2021.3094719</a:t>
            </a:r>
            <a:endParaRPr lang="sk-SK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Článok rieši online komunikáciu medzi systémovým operátorom a agregátorom flexibility pomocou spätnej väzby metódou maximálnej entropie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Agregátor flexibility v tomto prípade agreguje flexibilitu poskytnutú majiteľmi elektrických áut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Využíva pritom metódy strojového učenia – učenie s posilňovaním na kontorlu správnosti urobených rozhodnutí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FE9-68F1-890A-CCDA-F52AD768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FFF5-00F9-5883-61C0-61F57FD1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 dáta sú ACN dáta a majú obsahujú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čiastkovým problém riešenia úlohy je nájdenie optimálneho rozvrhu (schedulu) nabíjania  elektrických áut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Existujú viaceré  algoritmy na riešenie tejto čiastkovej úlohy ...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My to riešime takto ....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Doteraz sa nám podarilo to...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3439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801</TotalTime>
  <Words>547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Retrospektíva</vt:lpstr>
      <vt:lpstr>Využitie metód umelej inteligencie v prostredí inteligentných energetických sietí</vt:lpstr>
      <vt:lpstr>Podpora inteligentného riadenia energetických sietí</vt:lpstr>
      <vt:lpstr>Podpora inteligentného riadenia energetických sietí</vt:lpstr>
      <vt:lpstr>Cieľ a teoretické východisko práce:</vt:lpstr>
      <vt:lpstr>Dáta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Modelovanie a optimalizácia v prostredí inteligentných energetických sietí</dc:title>
  <dc:creator>lucka</dc:creator>
  <cp:lastModifiedBy>Lucká Mária</cp:lastModifiedBy>
  <cp:revision>34</cp:revision>
  <dcterms:created xsi:type="dcterms:W3CDTF">2020-10-01T18:21:00Z</dcterms:created>
  <dcterms:modified xsi:type="dcterms:W3CDTF">2023-05-11T12:11:22Z</dcterms:modified>
</cp:coreProperties>
</file>