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5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5D069-C5AE-47C3-B980-DF161E3F7BE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39B09-162F-4F4B-97A1-2ED6C455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3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62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25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66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6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8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8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8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7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5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5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v.caltech.edu/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mar-687.github.io/diplomovk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05070"/>
            <a:ext cx="7766936" cy="3245766"/>
          </a:xfrm>
        </p:spPr>
        <p:txBody>
          <a:bodyPr>
            <a:noAutofit/>
          </a:bodyPr>
          <a:lstStyle/>
          <a:p>
            <a:r>
              <a:rPr lang="es-E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Podpora</a:t>
            </a:r>
            <a:r>
              <a:rPr lang="es-E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inteligentného</a:t>
            </a:r>
            <a:r>
              <a:rPr lang="es-E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riadenia</a:t>
            </a:r>
            <a:r>
              <a:rPr lang="es-E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energetických</a:t>
            </a:r>
            <a:r>
              <a:rPr lang="es-E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sietí</a:t>
            </a:r>
            <a:endParaRPr lang="es-ES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85863" y="4971326"/>
            <a:ext cx="505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chemeClr val="accent2"/>
                </a:solidFill>
              </a:rPr>
              <a:t>Bc. Omar Al</a:t>
            </a:r>
            <a:r>
              <a:rPr lang="en-GB" sz="2400" dirty="0">
                <a:solidFill>
                  <a:schemeClr val="accent2"/>
                </a:solidFill>
              </a:rPr>
              <a:t>-</a:t>
            </a:r>
            <a:r>
              <a:rPr lang="en-GB" sz="2400" dirty="0" err="1">
                <a:solidFill>
                  <a:schemeClr val="accent2"/>
                </a:solidFill>
              </a:rPr>
              <a:t>Shafe’i</a:t>
            </a:r>
            <a:endParaRPr lang="sk-SK" sz="2400" dirty="0">
              <a:solidFill>
                <a:schemeClr val="accent2"/>
              </a:solidFill>
            </a:endParaRPr>
          </a:p>
          <a:p>
            <a:r>
              <a:rPr lang="sk-SK" sz="2400" dirty="0">
                <a:solidFill>
                  <a:schemeClr val="accent2"/>
                </a:solidFill>
              </a:rPr>
              <a:t>prof. RNDr. Mária Lucká, PhD. </a:t>
            </a:r>
            <a:r>
              <a:rPr lang="en-GB" sz="2400" dirty="0">
                <a:solidFill>
                  <a:schemeClr val="accent2"/>
                </a:solidFill>
              </a:rPr>
              <a:t>shafei2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sk-SK" sz="2400" dirty="0">
                <a:solidFill>
                  <a:schemeClr val="accent2"/>
                </a:solidFill>
              </a:rPr>
              <a:t>uniba.sk</a:t>
            </a:r>
          </a:p>
        </p:txBody>
      </p:sp>
    </p:spTree>
    <p:extLst>
      <p:ext uri="{BB962C8B-B14F-4D97-AF65-F5344CB8AC3E}">
        <p14:creationId xmlns:p14="http://schemas.microsoft.com/office/powerpoint/2010/main" val="217761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A038-4AA9-C593-00A3-E7D187B3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Podpora inteligentného riadenia energetických sietí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DC1B-F715-1A2A-74A6-284562AF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10478347" cy="1210764"/>
          </a:xfrm>
        </p:spPr>
        <p:txBody>
          <a:bodyPr>
            <a:normAutofit fontScale="77500" lnSpcReduction="20000"/>
          </a:bodyPr>
          <a:lstStyle/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Súčasný stav v oblasti energetiky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Integrácia </a:t>
            </a:r>
            <a:r>
              <a:rPr lang="sk-SK" dirty="0"/>
              <a:t>obnoviteľných zdrojov energie (napr. </a:t>
            </a:r>
            <a:r>
              <a:rPr lang="sk-SK" dirty="0" err="1"/>
              <a:t>fotovoltaiky</a:t>
            </a:r>
            <a:r>
              <a:rPr lang="sk-SK" dirty="0"/>
              <a:t>), úložísk energie (batérií) a elektromobilov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vnáša do systému nestabilitu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Jednosmerná sieť</a:t>
            </a:r>
            <a:r>
              <a:rPr lang="sk-SK" dirty="0">
                <a:solidFill>
                  <a:schemeClr val="tx1"/>
                </a:solidFill>
              </a:rPr>
              <a:t>, kde sa energia od veľkých výrobcov elektriny dodáva spotrebiteľom,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sa mení na obojsmernú sieť</a:t>
            </a:r>
            <a:r>
              <a:rPr lang="sk-SK" dirty="0">
                <a:solidFill>
                  <a:schemeClr val="tx1"/>
                </a:solidFill>
              </a:rPr>
              <a:t>, kde odberatelia sa vďaka obnoviteľným zdrojom stávajú aj drobnými výrobcami nazývanými </a:t>
            </a:r>
            <a:r>
              <a:rPr lang="sk-SK" dirty="0" err="1">
                <a:solidFill>
                  <a:schemeClr val="accent2">
                    <a:lumMod val="50000"/>
                  </a:schemeClr>
                </a:solidFill>
              </a:rPr>
              <a:t>prosumeri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8" name="Picture 4" descr="Business strategies for flexibility aggregators to steer clear of being  “too small to bid”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09" y="3729163"/>
            <a:ext cx="3852179" cy="257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11DC1B-F715-1A2A-74A6-284562AF922A}"/>
              </a:ext>
            </a:extLst>
          </p:cNvPr>
          <p:cNvSpPr txBox="1">
            <a:spLocks/>
          </p:cNvSpPr>
          <p:nvPr/>
        </p:nvSpPr>
        <p:spPr>
          <a:xfrm>
            <a:off x="677333" y="3419063"/>
            <a:ext cx="6661720" cy="288782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417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Riešením sú inteligentné, tzv.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smart siete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Predpokladajú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aktívnu účasť spotrebiteľov</a:t>
            </a:r>
            <a:r>
              <a:rPr lang="sk-SK" dirty="0"/>
              <a:t>, ktorí budú ochotní poskytnúť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podporné služby</a:t>
            </a:r>
            <a:r>
              <a:rPr lang="sk-SK" dirty="0"/>
              <a:t>, teda znížiť spotrebu prípadne zvýšiť výrobu vtedy, keď to sieť potrebuje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Aj malí spotrebitelia resp. </a:t>
            </a:r>
            <a:r>
              <a:rPr lang="sk-SK" dirty="0" err="1"/>
              <a:t>prosumeri</a:t>
            </a:r>
            <a:r>
              <a:rPr lang="sk-SK" dirty="0"/>
              <a:t> môžu poskytnúť podporné služby a to prostredníctvom </a:t>
            </a:r>
            <a:r>
              <a:rPr lang="sk-SK" dirty="0" err="1">
                <a:solidFill>
                  <a:schemeClr val="accent2">
                    <a:lumMod val="50000"/>
                  </a:schemeClr>
                </a:solidFill>
              </a:rPr>
              <a:t>agregátorov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 flexibility</a:t>
            </a:r>
            <a:r>
              <a:rPr lang="sk-SK" dirty="0"/>
              <a:t>, ktorým delegujú práva riadiť ich odber resp. dodávku energie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 err="1"/>
              <a:t>Agregátori</a:t>
            </a:r>
            <a:r>
              <a:rPr lang="sk-SK" dirty="0"/>
              <a:t> flexibility </a:t>
            </a:r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spravujú podporné služby väčšieho množstva drobných spotrebiteľov/</a:t>
            </a:r>
            <a:r>
              <a:rPr lang="sk-SK" dirty="0" err="1"/>
              <a:t>prosumerov</a:t>
            </a:r>
            <a:endParaRPr lang="sk-SK" dirty="0"/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Obchodujú s elektrickou energiou, sú napojení na spotové trhy – kupujú energiu, keď je najlacnejšia a predávajú ju, keď je najdrahšia</a:t>
            </a:r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dirty="0"/>
              <a:t>vďaka inteligentným algoritmom a dátovej analýze dokáže optimalizovať tok energie</a:t>
            </a:r>
          </a:p>
          <a:p>
            <a:pPr marL="763905" lvl="2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sk-SK" dirty="0"/>
          </a:p>
          <a:p>
            <a:pPr marL="288417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017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A038-4AA9-C593-00A3-E7D187B3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Podpora inteligentného riadenia energetických sietí</a:t>
            </a:r>
            <a:endParaRPr lang="sk-S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9086" y="2100027"/>
            <a:ext cx="10478346" cy="40355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Cieľ práce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600" dirty="0"/>
              <a:t>Navrhnúť a overiť model práce agregátora flexibility pre zvolený typ prosumerov (napr. vlastníkov elektromobilov)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Metódy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600" dirty="0"/>
              <a:t>Optimalizačné metódy</a:t>
            </a:r>
          </a:p>
          <a:p>
            <a:pPr marL="581025" lvl="1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600" dirty="0"/>
              <a:t>Metódy strojového učenia –neurónové siete</a:t>
            </a:r>
          </a:p>
        </p:txBody>
      </p:sp>
    </p:spTree>
    <p:extLst>
      <p:ext uri="{BB962C8B-B14F-4D97-AF65-F5344CB8AC3E}">
        <p14:creationId xmlns:p14="http://schemas.microsoft.com/office/powerpoint/2010/main" val="426527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7D27-22E5-4A77-F480-A9E21A42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Cieľ a teoretické východisko práce: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E7BD-8F01-83F9-BBDB-4B0AB40F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/>
              <a:t>Navrhnúť a overiť model práce agregátora flexibility pre zvolený typ prosumerov (napr. vlastníkov elektromobilov)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Z. J.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Lee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D.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Johansson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and S. H.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"ACN-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Sim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Open-Source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Simulator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Data-Driven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Electric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Charging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," 2019 IEEE International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Conference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Communications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Technologies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Grids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SmartGridComm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Beijing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China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2019,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pp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 1-6, </a:t>
            </a:r>
            <a:r>
              <a:rPr lang="sk-SK" b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sk-SK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10.1109/SmartGridComm.2019.8909765.</a:t>
            </a:r>
            <a:endParaRPr lang="en-GB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tx1"/>
                </a:solidFill>
              </a:rPr>
              <a:t>Článok rieši </a:t>
            </a:r>
            <a:r>
              <a:rPr lang="en-GB" sz="1800" dirty="0">
                <a:solidFill>
                  <a:schemeClr val="tx1"/>
                </a:solidFill>
              </a:rPr>
              <a:t>simul</a:t>
            </a:r>
            <a:r>
              <a:rPr lang="sk-SK" sz="1800" dirty="0" err="1">
                <a:solidFill>
                  <a:schemeClr val="tx1"/>
                </a:solidFill>
              </a:rPr>
              <a:t>átor</a:t>
            </a:r>
            <a:r>
              <a:rPr lang="sk-SK" sz="1800" dirty="0">
                <a:solidFill>
                  <a:schemeClr val="tx1"/>
                </a:solidFill>
              </a:rPr>
              <a:t>, ktorý pomocou </a:t>
            </a:r>
            <a:r>
              <a:rPr lang="sk-SK" sz="1800" dirty="0" err="1">
                <a:solidFill>
                  <a:schemeClr val="tx1"/>
                </a:solidFill>
              </a:rPr>
              <a:t>agregátora</a:t>
            </a:r>
            <a:r>
              <a:rPr lang="sk-SK" sz="1800" dirty="0">
                <a:solidFill>
                  <a:schemeClr val="tx1"/>
                </a:solidFill>
              </a:rPr>
              <a:t> flexibilita koordinuje </a:t>
            </a:r>
            <a:r>
              <a:rPr lang="en-GB" sz="1800" dirty="0" err="1">
                <a:solidFill>
                  <a:schemeClr val="tx1"/>
                </a:solidFill>
              </a:rPr>
              <a:t>pridel</a:t>
            </a:r>
            <a:r>
              <a:rPr lang="sk-SK" dirty="0">
                <a:solidFill>
                  <a:schemeClr val="tx1"/>
                </a:solidFill>
              </a:rPr>
              <a:t>ovanie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energie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elektrick</a:t>
            </a:r>
            <a:r>
              <a:rPr lang="sk-SK" sz="1800" dirty="0" err="1">
                <a:solidFill>
                  <a:schemeClr val="tx1"/>
                </a:solidFill>
              </a:rPr>
              <a:t>ým</a:t>
            </a:r>
            <a:r>
              <a:rPr lang="sk-SK" sz="1800" dirty="0">
                <a:solidFill>
                  <a:schemeClr val="tx1"/>
                </a:solidFill>
              </a:rPr>
              <a:t> vozidlám vďaka </a:t>
            </a:r>
            <a:r>
              <a:rPr lang="sk-SK" sz="1800" dirty="0" err="1">
                <a:solidFill>
                  <a:schemeClr val="tx1"/>
                </a:solidFill>
              </a:rPr>
              <a:t>scheduling</a:t>
            </a:r>
            <a:r>
              <a:rPr lang="sk-SK" sz="1800" dirty="0">
                <a:solidFill>
                  <a:schemeClr val="tx1"/>
                </a:solidFill>
              </a:rPr>
              <a:t> algoritmom. 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tx1"/>
                </a:solidFill>
              </a:rPr>
              <a:t>Agregátor flexibility v tomto prípade agreguje flexibilitu poskytnutú majiteľmi elektrických áut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k-SK" sz="1800" dirty="0">
                <a:solidFill>
                  <a:schemeClr val="tx1"/>
                </a:solidFill>
              </a:rPr>
              <a:t>Využíva pritom metódy </a:t>
            </a:r>
            <a:r>
              <a:rPr lang="en-GB" sz="1800" dirty="0">
                <a:solidFill>
                  <a:schemeClr val="tx1"/>
                </a:solidFill>
              </a:rPr>
              <a:t>ko</a:t>
            </a:r>
            <a:r>
              <a:rPr lang="sk-SK" sz="1800" dirty="0">
                <a:solidFill>
                  <a:schemeClr val="tx1"/>
                </a:solidFill>
              </a:rPr>
              <a:t>n</a:t>
            </a:r>
            <a:r>
              <a:rPr lang="en-GB" sz="1800" dirty="0" err="1">
                <a:solidFill>
                  <a:schemeClr val="tx1"/>
                </a:solidFill>
              </a:rPr>
              <a:t>vexnej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optimaliz</a:t>
            </a:r>
            <a:r>
              <a:rPr lang="sk-SK" sz="1800" dirty="0" err="1">
                <a:solidFill>
                  <a:schemeClr val="tx1"/>
                </a:solidFill>
              </a:rPr>
              <a:t>ácie</a:t>
            </a:r>
            <a:r>
              <a:rPr lang="sk-SK" sz="1800" dirty="0">
                <a:solidFill>
                  <a:schemeClr val="tx1"/>
                </a:solidFill>
              </a:rPr>
              <a:t>. </a:t>
            </a:r>
          </a:p>
          <a:p>
            <a:pPr marL="180975" indent="-180975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3FE9-68F1-890A-CCDA-F52AD768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FFF5-00F9-5883-61C0-61F57FD1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 Dáta sú ACN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en-GB" dirty="0"/>
              <a:t>(</a:t>
            </a:r>
            <a:r>
              <a:rPr lang="sk-SK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https://ev.caltech.edu/dataset</a:t>
            </a:r>
            <a:r>
              <a:rPr lang="en-GB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) a </a:t>
            </a:r>
            <a:r>
              <a:rPr lang="sk-SK" b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obsahujú záznamy nabíjaní elektrických áut. Každý záznam obsahuje príchod auta do siete, odchod aut</a:t>
            </a:r>
            <a:r>
              <a:rPr lang="sk-SK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 zo siete, množstvo požadovanej energie a 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sk-SK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ý</a:t>
            </a:r>
            <a:r>
              <a:rPr lang="en-GB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chlos</a:t>
            </a:r>
            <a:r>
              <a:rPr lang="sk-SK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ť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nab</a:t>
            </a:r>
            <a:r>
              <a:rPr lang="sk-SK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íj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ani</a:t>
            </a:r>
            <a:r>
              <a:rPr lang="sk-SK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a.</a:t>
            </a:r>
            <a:endParaRPr lang="sk-SK" b="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</p:txBody>
      </p:sp>
      <p:pic>
        <p:nvPicPr>
          <p:cNvPr id="5" name="Obrázok 4" descr="Obrázok, na ktorom je text, snímka obrazovky, písmo&#10;&#10;Automaticky generovaný popis">
            <a:extLst>
              <a:ext uri="{FF2B5EF4-FFF2-40B4-BE49-F238E27FC236}">
                <a16:creationId xmlns:a16="http://schemas.microsoft.com/office/drawing/2014/main" id="{1B4042B4-EC13-9FC3-D2C3-2CB4A7FF6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784" y="3166712"/>
            <a:ext cx="5978349" cy="34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3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57EC0-FC94-DB99-CA71-293A07F4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Čiastkový problém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CBFB63-3AA9-3288-5B65-C4A230EF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Čiastkovým problém</a:t>
            </a:r>
            <a:r>
              <a:rPr lang="en-GB" dirty="0"/>
              <a:t>om</a:t>
            </a:r>
            <a:r>
              <a:rPr lang="sk-SK" dirty="0"/>
              <a:t> riešenia úlohy je </a:t>
            </a:r>
            <a:r>
              <a:rPr lang="en-GB" dirty="0" err="1"/>
              <a:t>optimalizovanie</a:t>
            </a:r>
            <a:r>
              <a:rPr lang="en-GB" dirty="0"/>
              <a:t> </a:t>
            </a:r>
            <a:r>
              <a:rPr lang="en-GB" dirty="0" err="1"/>
              <a:t>toku</a:t>
            </a:r>
            <a:r>
              <a:rPr lang="en-GB" dirty="0"/>
              <a:t> </a:t>
            </a:r>
            <a:r>
              <a:rPr lang="en-GB" dirty="0" err="1"/>
              <a:t>elektrickej</a:t>
            </a:r>
            <a:r>
              <a:rPr lang="en-GB" dirty="0"/>
              <a:t> </a:t>
            </a:r>
            <a:r>
              <a:rPr lang="en-GB" dirty="0" err="1"/>
              <a:t>energie</a:t>
            </a:r>
            <a:r>
              <a:rPr lang="en-GB" dirty="0"/>
              <a:t> </a:t>
            </a:r>
            <a:r>
              <a:rPr lang="en-GB" dirty="0" err="1"/>
              <a:t>pridelovanej</a:t>
            </a:r>
            <a:r>
              <a:rPr lang="en-GB" dirty="0"/>
              <a:t> </a:t>
            </a:r>
            <a:r>
              <a:rPr lang="en-GB" dirty="0" err="1"/>
              <a:t>elektromobilom</a:t>
            </a:r>
            <a:r>
              <a:rPr lang="en-GB" dirty="0"/>
              <a:t>. </a:t>
            </a: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Existujú viaceré algoritmy na riešenie tejto čiastkovej úlohy ako napríklad </a:t>
            </a:r>
            <a:r>
              <a:rPr lang="sk-SK" dirty="0" err="1"/>
              <a:t>Early</a:t>
            </a:r>
            <a:r>
              <a:rPr lang="sk-SK" dirty="0"/>
              <a:t> </a:t>
            </a:r>
            <a:r>
              <a:rPr lang="sk-SK" dirty="0" err="1"/>
              <a:t>Deadline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en-GB" dirty="0"/>
              <a:t> (EDF)</a:t>
            </a:r>
            <a:r>
              <a:rPr lang="sk-SK" dirty="0"/>
              <a:t>, </a:t>
            </a:r>
            <a:r>
              <a:rPr lang="sk-SK" dirty="0" err="1"/>
              <a:t>Least</a:t>
            </a:r>
            <a:r>
              <a:rPr lang="sk-SK" dirty="0"/>
              <a:t> </a:t>
            </a:r>
            <a:r>
              <a:rPr lang="sk-SK" dirty="0" err="1"/>
              <a:t>Laxity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en-GB" dirty="0"/>
              <a:t>(LLF)</a:t>
            </a:r>
            <a:r>
              <a:rPr lang="sk-SK" dirty="0"/>
              <a:t>, </a:t>
            </a:r>
            <a:r>
              <a:rPr lang="sk-SK" dirty="0" err="1"/>
              <a:t>Round</a:t>
            </a:r>
            <a:r>
              <a:rPr lang="sk-SK" dirty="0"/>
              <a:t> Robin</a:t>
            </a:r>
            <a:r>
              <a:rPr lang="en-GB" dirty="0"/>
              <a:t> (RR) </a:t>
            </a:r>
            <a:r>
              <a:rPr lang="sk-SK" dirty="0"/>
              <a:t>a ďalšie. 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My tento čiastkový problém riešime pomocou </a:t>
            </a:r>
            <a:r>
              <a:rPr lang="sk-SK" dirty="0" err="1"/>
              <a:t>algoritm</a:t>
            </a:r>
            <a:r>
              <a:rPr lang="en-GB" dirty="0" err="1"/>
              <a:t>ov</a:t>
            </a:r>
            <a:r>
              <a:rPr lang="sk-SK" dirty="0"/>
              <a:t> </a:t>
            </a:r>
            <a:r>
              <a:rPr lang="sk-SK" dirty="0" err="1"/>
              <a:t>Least</a:t>
            </a:r>
            <a:r>
              <a:rPr lang="sk-SK" dirty="0"/>
              <a:t> </a:t>
            </a:r>
            <a:r>
              <a:rPr lang="sk-SK" dirty="0" err="1"/>
              <a:t>Laxity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en-GB" dirty="0"/>
              <a:t>, Earliest Deadline First, Shortest Job Next, First-Come First-Served </a:t>
            </a:r>
            <a:r>
              <a:rPr lang="sk-SK" dirty="0"/>
              <a:t>a </a:t>
            </a:r>
            <a:r>
              <a:rPr lang="sk-SK" dirty="0" err="1"/>
              <a:t>ďaľších</a:t>
            </a:r>
            <a:r>
              <a:rPr lang="sk-SK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Pou</a:t>
            </a:r>
            <a:r>
              <a:rPr lang="sk-SK" dirty="0" err="1"/>
              <a:t>žívame</a:t>
            </a:r>
            <a:r>
              <a:rPr lang="sk-SK" dirty="0"/>
              <a:t> online algoritmy, takže nemáme žiadne informácie o budúcich príchodoch elektromobilov.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Koľko energie môžeme elektromobilom prideľovať závisí od riešenia </a:t>
            </a:r>
            <a:r>
              <a:rPr lang="en-GB" dirty="0" err="1"/>
              <a:t>optimaliza</a:t>
            </a:r>
            <a:r>
              <a:rPr lang="sk-SK" dirty="0"/>
              <a:t>č</a:t>
            </a:r>
            <a:r>
              <a:rPr lang="en-GB" dirty="0" err="1"/>
              <a:t>neho</a:t>
            </a:r>
            <a:r>
              <a:rPr lang="en-GB" dirty="0"/>
              <a:t> </a:t>
            </a:r>
            <a:r>
              <a:rPr lang="en-GB" dirty="0" err="1"/>
              <a:t>problemu</a:t>
            </a:r>
            <a:r>
              <a:rPr lang="en-GB" dirty="0"/>
              <a:t> </a:t>
            </a:r>
            <a:r>
              <a:rPr lang="sk-SK" dirty="0"/>
              <a:t>dodania maximálnej energie elektromobilom pri zachovaní obmedzení infraštruktúry nabíjacej siete.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Riešime tento optimalizačný problém pomocou lineárneho vyhľadávania. Existujúce riešenia riešia tento problém pomocou metódy </a:t>
            </a:r>
            <a:r>
              <a:rPr lang="sk-SK" dirty="0" err="1"/>
              <a:t>bisekcie</a:t>
            </a:r>
            <a:r>
              <a:rPr lang="en-GB" dirty="0"/>
              <a:t>.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395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DF3719-EFE0-3E0F-A7E0-0CCCA69D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čiastkového problému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25B252-5C85-3F18-A6BD-988118C6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7292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Všetky </a:t>
            </a:r>
            <a:r>
              <a:rPr lang="en-GB" dirty="0"/>
              <a:t>online</a:t>
            </a:r>
            <a:r>
              <a:rPr lang="sk-SK" dirty="0"/>
              <a:t> </a:t>
            </a:r>
            <a:r>
              <a:rPr lang="sk-SK" dirty="0" err="1"/>
              <a:t>scheduling</a:t>
            </a:r>
            <a:r>
              <a:rPr lang="en-GB" dirty="0"/>
              <a:t> </a:t>
            </a:r>
            <a:r>
              <a:rPr lang="sk-SK" dirty="0"/>
              <a:t>algoritmy</a:t>
            </a:r>
            <a:r>
              <a:rPr lang="en-GB" dirty="0"/>
              <a:t>, </a:t>
            </a:r>
            <a:r>
              <a:rPr lang="en-GB" dirty="0" err="1"/>
              <a:t>ktor</a:t>
            </a:r>
            <a:r>
              <a:rPr lang="sk-SK" dirty="0"/>
              <a:t>é implementujeme najskôr utriedia aktívne elektromobily na základe ich určitej vlastnosti </a:t>
            </a:r>
            <a:r>
              <a:rPr lang="en-GB" dirty="0"/>
              <a:t>(</a:t>
            </a:r>
            <a:r>
              <a:rPr lang="en-GB" dirty="0" err="1"/>
              <a:t>napr</a:t>
            </a:r>
            <a:r>
              <a:rPr lang="en-GB" dirty="0"/>
              <a:t> laxity, </a:t>
            </a:r>
            <a:r>
              <a:rPr lang="sk-SK" dirty="0"/>
              <a:t>čas odchodu </a:t>
            </a:r>
            <a:r>
              <a:rPr lang="sk-SK" dirty="0" err="1"/>
              <a:t>atď</a:t>
            </a:r>
            <a:r>
              <a:rPr lang="en-GB" dirty="0"/>
              <a:t>)</a:t>
            </a:r>
            <a:r>
              <a:rPr lang="sk-SK" dirty="0"/>
              <a:t>.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N</a:t>
            </a:r>
            <a:r>
              <a:rPr lang="sk-SK" dirty="0" err="1"/>
              <a:t>ásledne</a:t>
            </a:r>
            <a:r>
              <a:rPr lang="sk-SK" dirty="0"/>
              <a:t> dodávame elektromobilom energiu v tom poradí. Pri každom pridelení sa skúša, či je možné prideliť</a:t>
            </a:r>
            <a:r>
              <a:rPr lang="en-GB" dirty="0"/>
              <a:t> maxim</a:t>
            </a:r>
            <a:r>
              <a:rPr lang="sk-SK" dirty="0" err="1"/>
              <a:t>álne</a:t>
            </a:r>
            <a:r>
              <a:rPr lang="sk-SK" dirty="0"/>
              <a:t> množstvo energie.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Ak nie, potom sa rieši optimalizačný problém dodania maximálnej energie elektromobilu pri zachovaní obmedzení infraštruktúry.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Potom použijeme metódu lineárneho vyhľadávania na riešenie optimalizačného problému</a:t>
            </a:r>
            <a:r>
              <a:rPr lang="en-GB" dirty="0"/>
              <a:t>.</a:t>
            </a: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Riešenia čiastkového problému pozostáva z celkovej dodanej energie, celkovej ceny za energiu a </a:t>
            </a:r>
            <a:r>
              <a:rPr lang="sk-SK" dirty="0" err="1"/>
              <a:t>dalších</a:t>
            </a:r>
            <a:r>
              <a:rPr lang="sk-SK" dirty="0"/>
              <a:t> parametrov.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Pr</a:t>
            </a:r>
            <a:r>
              <a:rPr lang="sk-SK" dirty="0" err="1"/>
              <a:t>íklad</a:t>
            </a:r>
            <a:r>
              <a:rPr lang="sk-SK" dirty="0"/>
              <a:t> výstupu:</a:t>
            </a:r>
          </a:p>
          <a:p>
            <a:pPr marL="0" indent="0">
              <a:buNone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</p:txBody>
      </p:sp>
      <p:pic>
        <p:nvPicPr>
          <p:cNvPr id="5" name="Obrázok 4" descr="Obrázok, na ktorom je text, snímka obrazovky, písmo, číslo&#10;&#10;Automaticky generovaný popis">
            <a:extLst>
              <a:ext uri="{FF2B5EF4-FFF2-40B4-BE49-F238E27FC236}">
                <a16:creationId xmlns:a16="http://schemas.microsoft.com/office/drawing/2014/main" id="{83A3CBC0-917B-EE8E-FCF0-10AFD87F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22" y="5075434"/>
            <a:ext cx="7346023" cy="17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3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46E1C6-A703-859F-EC74-F50095BD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sa nám podarilo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80B412-6B3C-0CA6-067F-C48884AE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Doteraz sa nám podarilo implementovať veľa online </a:t>
            </a:r>
            <a:r>
              <a:rPr lang="en-GB" dirty="0"/>
              <a:t>scheduling </a:t>
            </a:r>
            <a:r>
              <a:rPr lang="sk-SK" dirty="0"/>
              <a:t>algoritmov</a:t>
            </a:r>
            <a:r>
              <a:rPr lang="en-GB" dirty="0"/>
              <a:t> </a:t>
            </a:r>
            <a:r>
              <a:rPr lang="en-GB" dirty="0" err="1"/>
              <a:t>vyu</a:t>
            </a:r>
            <a:r>
              <a:rPr lang="sk-SK" dirty="0" err="1"/>
              <a:t>žívajúcich</a:t>
            </a:r>
            <a:r>
              <a:rPr lang="sk-SK" dirty="0"/>
              <a:t> lineárne vyhľadávanie</a:t>
            </a:r>
            <a:r>
              <a:rPr lang="en-GB" dirty="0"/>
              <a:t> a </a:t>
            </a:r>
            <a:r>
              <a:rPr lang="en-GB" dirty="0" err="1"/>
              <a:t>porovna</a:t>
            </a:r>
            <a:r>
              <a:rPr lang="sk-SK" dirty="0"/>
              <a:t>ť ich s doterajšími riešeniami.</a:t>
            </a:r>
            <a:r>
              <a:rPr lang="en-GB" dirty="0"/>
              <a:t> </a:t>
            </a: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Výstup programu je množstvo dodanej energie, cena a </a:t>
            </a:r>
            <a:r>
              <a:rPr lang="sk-SK" dirty="0" err="1"/>
              <a:t>dalšie</a:t>
            </a:r>
            <a:r>
              <a:rPr lang="sk-SK" dirty="0"/>
              <a:t> parametre plánu nabíjania. </a:t>
            </a:r>
            <a:r>
              <a:rPr lang="en-GB" dirty="0" err="1"/>
              <a:t>Odkaz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program a </a:t>
            </a:r>
            <a:r>
              <a:rPr lang="en-GB" dirty="0" err="1"/>
              <a:t>diplomovku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sk-SK" dirty="0" err="1"/>
              <a:t>ádza</a:t>
            </a:r>
            <a:r>
              <a:rPr lang="sk-SK" dirty="0"/>
              <a:t> na stránke: </a:t>
            </a:r>
            <a:r>
              <a:rPr lang="sk-SK" dirty="0">
                <a:hlinkClick r:id="rId2"/>
              </a:rPr>
              <a:t>https://omar-687.github.io/diplomovka/</a:t>
            </a:r>
            <a:endParaRPr lang="en-GB" dirty="0"/>
          </a:p>
          <a:p>
            <a:endParaRPr lang="sk-SK" dirty="0"/>
          </a:p>
        </p:txBody>
      </p:sp>
      <p:pic>
        <p:nvPicPr>
          <p:cNvPr id="5" name="Obrázok 4" descr="Obrázok, na ktorom je text, snímka obrazovky, číslo, rad&#10;&#10;Automaticky generovaný popis">
            <a:extLst>
              <a:ext uri="{FF2B5EF4-FFF2-40B4-BE49-F238E27FC236}">
                <a16:creationId xmlns:a16="http://schemas.microsoft.com/office/drawing/2014/main" id="{4888A875-9EFF-30FA-1BAB-329B472A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0300"/>
            <a:ext cx="6103080" cy="3057700"/>
          </a:xfrm>
          <a:prstGeom prst="rect">
            <a:avLst/>
          </a:prstGeom>
        </p:spPr>
      </p:pic>
      <p:pic>
        <p:nvPicPr>
          <p:cNvPr id="7" name="Obrázok 6" descr="Obrázok, na ktorom je text, snímka obrazovky, písmo, diagram&#10;&#10;Automaticky generovaný popis">
            <a:extLst>
              <a:ext uri="{FF2B5EF4-FFF2-40B4-BE49-F238E27FC236}">
                <a16:creationId xmlns:a16="http://schemas.microsoft.com/office/drawing/2014/main" id="{9A557382-11E1-87EE-A5D4-CD07C3A3D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80" y="3907857"/>
            <a:ext cx="6088920" cy="29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1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10397-BA41-C3A1-BD20-DE474C65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Literat</a:t>
            </a:r>
            <a:r>
              <a:rPr lang="sk-SK" dirty="0" err="1"/>
              <a:t>úra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639904-D07D-5A15-26BD-491FBDA8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326" y="1540188"/>
            <a:ext cx="8915400" cy="458147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Z. J.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Johansson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S. H.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"ACN-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Simulator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Electric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Charging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," 2019 IEEE International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Conference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Communications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Technologies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Grids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SmartGridComm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Beijing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China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2019,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1-6, </a:t>
            </a:r>
            <a:r>
              <a:rPr lang="sk-SK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sk-SK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10.1109/SmartGridComm.2019.8909765.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Zachary J. Lee,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Tongxin</a:t>
            </a: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Li, and Steven H. Low. 2019. ACN-Data: Analysis and Applications of an Open EV Charging Dataset. In Proceedings of the Tenth ACM International Conference on Future Energy Systems (e-Energy '19). Association for Computing Machinery, New York, NY, USA, 139–149. https://doi.org/10.1145/3307772.3328313</a:t>
            </a:r>
            <a:endParaRPr lang="sk-SK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Lee, T. Lee, Z. Low, S. H. Low, and C. Ortega, “Adaptive Charging Network for Electric Vehicles,” in 2016 IEEE Global Conference on Signal and Information Processing, Dec. 2016.</a:t>
            </a:r>
            <a:endParaRPr lang="en-GB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Vijayshree</a:t>
            </a: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Shinde and Seema C. Comparison of real time task scheduling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algorithms.International</a:t>
            </a: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Journal of Computer Applications, 158:37–41, 01 2017.</a:t>
            </a:r>
            <a:endParaRPr lang="sk-SK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Niangjun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Christian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Kurniawan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Yorie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Nakahira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Lijun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Steven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Low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Smoothed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least-laxity-first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EV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charging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sk-SK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sk-SK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preprint</a:t>
            </a:r>
            <a:r>
              <a:rPr lang="sk-SK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arXiv:2102.08610</a:t>
            </a:r>
            <a:r>
              <a:rPr lang="sk-S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sk-S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sk-S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8930643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3651</TotalTime>
  <Words>924</Words>
  <Application>Microsoft Office PowerPoint</Application>
  <PresentationFormat>Širokouhlá</PresentationFormat>
  <Paragraphs>56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</vt:lpstr>
      <vt:lpstr>Wingdings 3</vt:lpstr>
      <vt:lpstr>Dym</vt:lpstr>
      <vt:lpstr>Podpora inteligentného riadenia energetických sietí</vt:lpstr>
      <vt:lpstr>Podpora inteligentného riadenia energetických sietí</vt:lpstr>
      <vt:lpstr>Podpora inteligentného riadenia energetických sietí</vt:lpstr>
      <vt:lpstr>Cieľ a teoretické východisko práce:</vt:lpstr>
      <vt:lpstr>Dáta</vt:lpstr>
      <vt:lpstr>Čiastkový problém</vt:lpstr>
      <vt:lpstr>Riešenie čiastkového problému</vt:lpstr>
      <vt:lpstr>Čo sa nám podarilo</vt:lpstr>
      <vt:lpstr>Literatúra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Modelovanie a optimalizácia v prostredí inteligentných energetických sietí</dc:title>
  <dc:creator>lucka</dc:creator>
  <cp:lastModifiedBy>Al-Shafe´i Omar</cp:lastModifiedBy>
  <cp:revision>48</cp:revision>
  <dcterms:created xsi:type="dcterms:W3CDTF">2020-10-01T18:21:00Z</dcterms:created>
  <dcterms:modified xsi:type="dcterms:W3CDTF">2023-12-07T22:12:04Z</dcterms:modified>
</cp:coreProperties>
</file>