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5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5D069-C5AE-47C3-B980-DF161E3F7BE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39B09-162F-4F4B-97A1-2ED6C455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42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4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3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624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4253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66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62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8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2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1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3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8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8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7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5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5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%2Ftsg.2021.309471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%2Ftsg.2021.309471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v.caltech.edu/data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2012.1126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805070"/>
            <a:ext cx="7766936" cy="3245766"/>
          </a:xfrm>
        </p:spPr>
        <p:txBody>
          <a:bodyPr>
            <a:noAutofit/>
          </a:bodyPr>
          <a:lstStyle/>
          <a:p>
            <a:r>
              <a:rPr lang="sk-SK" sz="5400" dirty="0"/>
              <a:t>Využitie metód umelej inteligencie v prostredí inteligentných energetických sietí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4085863" y="4971326"/>
            <a:ext cx="5052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chemeClr val="accent2"/>
                </a:solidFill>
              </a:rPr>
              <a:t>Bc. Omar Al</a:t>
            </a:r>
            <a:r>
              <a:rPr lang="en-GB" sz="2400" dirty="0">
                <a:solidFill>
                  <a:schemeClr val="accent2"/>
                </a:solidFill>
              </a:rPr>
              <a:t>-</a:t>
            </a:r>
            <a:r>
              <a:rPr lang="en-GB" sz="2400" dirty="0" err="1">
                <a:solidFill>
                  <a:schemeClr val="accent2"/>
                </a:solidFill>
              </a:rPr>
              <a:t>Shafe’i</a:t>
            </a:r>
            <a:endParaRPr lang="sk-SK" sz="2400" dirty="0">
              <a:solidFill>
                <a:schemeClr val="accent2"/>
              </a:solidFill>
            </a:endParaRPr>
          </a:p>
          <a:p>
            <a:r>
              <a:rPr lang="sk-SK" sz="2400" dirty="0">
                <a:solidFill>
                  <a:schemeClr val="accent2"/>
                </a:solidFill>
              </a:rPr>
              <a:t>prof. RNDr. Mária Lucká, PhD. </a:t>
            </a:r>
            <a:r>
              <a:rPr lang="en-GB" sz="2400" dirty="0">
                <a:solidFill>
                  <a:schemeClr val="accent2"/>
                </a:solidFill>
              </a:rPr>
              <a:t>shafei2</a:t>
            </a:r>
            <a:r>
              <a:rPr lang="en-US" sz="2400" dirty="0">
                <a:solidFill>
                  <a:schemeClr val="accent2"/>
                </a:solidFill>
              </a:rPr>
              <a:t>@</a:t>
            </a:r>
            <a:r>
              <a:rPr lang="sk-SK" sz="2400" dirty="0">
                <a:solidFill>
                  <a:schemeClr val="accent2"/>
                </a:solidFill>
              </a:rPr>
              <a:t>uniba.sk</a:t>
            </a:r>
          </a:p>
        </p:txBody>
      </p:sp>
    </p:spTree>
    <p:extLst>
      <p:ext uri="{BB962C8B-B14F-4D97-AF65-F5344CB8AC3E}">
        <p14:creationId xmlns:p14="http://schemas.microsoft.com/office/powerpoint/2010/main" val="217761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A038-4AA9-C593-00A3-E7D187B3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chemeClr val="accent2">
                    <a:lumMod val="75000"/>
                  </a:schemeClr>
                </a:solidFill>
              </a:rPr>
              <a:t>Podpora inteligentného riadenia energetických sietí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1DC1B-F715-1A2A-74A6-284562AF9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90"/>
            <a:ext cx="10478347" cy="1210764"/>
          </a:xfrm>
        </p:spPr>
        <p:txBody>
          <a:bodyPr>
            <a:normAutofit fontScale="77500" lnSpcReduction="20000"/>
          </a:bodyPr>
          <a:lstStyle/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/>
              <a:t>Súčasný stav v oblasti energetiky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Integrácia </a:t>
            </a:r>
            <a:r>
              <a:rPr lang="sk-SK" dirty="0"/>
              <a:t>obnoviteľných zdrojov energie (napr. </a:t>
            </a:r>
            <a:r>
              <a:rPr lang="sk-SK" dirty="0" err="1"/>
              <a:t>fotovoltaiky</a:t>
            </a:r>
            <a:r>
              <a:rPr lang="sk-SK" dirty="0"/>
              <a:t>), úložísk energie (batérií) a elektromobilov </a:t>
            </a: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vnáša do systému nestabilitu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Jednosmerná sieť</a:t>
            </a:r>
            <a:r>
              <a:rPr lang="sk-SK" dirty="0">
                <a:solidFill>
                  <a:schemeClr val="tx1"/>
                </a:solidFill>
              </a:rPr>
              <a:t>, kde sa energia od veľkých výrobcov elektriny dodáva spotrebiteľom, </a:t>
            </a: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sa mení na obojsmernú sieť</a:t>
            </a:r>
            <a:r>
              <a:rPr lang="sk-SK" dirty="0">
                <a:solidFill>
                  <a:schemeClr val="tx1"/>
                </a:solidFill>
              </a:rPr>
              <a:t>, kde odberatelia sa vďaka obnoviteľným zdrojom stávajú aj drobnými výrobcami nazývanými </a:t>
            </a:r>
            <a:r>
              <a:rPr lang="sk-SK" dirty="0" err="1">
                <a:solidFill>
                  <a:schemeClr val="accent2">
                    <a:lumMod val="50000"/>
                  </a:schemeClr>
                </a:solidFill>
              </a:rPr>
              <a:t>prosumeri</a:t>
            </a:r>
            <a:endParaRPr lang="sk-SK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8" name="Picture 4" descr="Business strategies for flexibility aggregators to steer clear of being  “too small to bid” - ScienceDir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509" y="3729163"/>
            <a:ext cx="3852179" cy="257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11DC1B-F715-1A2A-74A6-284562AF922A}"/>
              </a:ext>
            </a:extLst>
          </p:cNvPr>
          <p:cNvSpPr txBox="1">
            <a:spLocks/>
          </p:cNvSpPr>
          <p:nvPr/>
        </p:nvSpPr>
        <p:spPr>
          <a:xfrm>
            <a:off x="677333" y="3419063"/>
            <a:ext cx="6661720" cy="2887820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417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/>
              <a:t>Riešením sú inteligentné, tzv. </a:t>
            </a: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smart siete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/>
              <a:t>Predpokladajú </a:t>
            </a: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aktívnu účasť spotrebiteľov</a:t>
            </a:r>
            <a:r>
              <a:rPr lang="sk-SK" dirty="0"/>
              <a:t>, ktorí budú ochotní poskytnúť </a:t>
            </a: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podporné služby</a:t>
            </a:r>
            <a:r>
              <a:rPr lang="sk-SK" dirty="0"/>
              <a:t>, teda znížiť spotrebu prípadne zvýšiť výrobu vtedy, keď to sieť potrebuje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/>
              <a:t>Aj malí spotrebitelia resp. </a:t>
            </a:r>
            <a:r>
              <a:rPr lang="sk-SK" dirty="0" err="1"/>
              <a:t>prosumeri</a:t>
            </a:r>
            <a:r>
              <a:rPr lang="sk-SK" dirty="0"/>
              <a:t> môžu poskytnúť podporné služby a to prostredníctvom </a:t>
            </a:r>
            <a:r>
              <a:rPr lang="sk-SK" dirty="0" err="1">
                <a:solidFill>
                  <a:schemeClr val="accent2">
                    <a:lumMod val="50000"/>
                  </a:schemeClr>
                </a:solidFill>
              </a:rPr>
              <a:t>agregátorov</a:t>
            </a: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 flexibility</a:t>
            </a:r>
            <a:r>
              <a:rPr lang="sk-SK" dirty="0"/>
              <a:t>, ktorým delegujú práva riadiť ich odber resp. dodávku energie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 err="1"/>
              <a:t>Agregátori</a:t>
            </a:r>
            <a:r>
              <a:rPr lang="sk-SK" dirty="0"/>
              <a:t> flexibility </a:t>
            </a:r>
          </a:p>
          <a:p>
            <a:pPr marL="763905" lvl="2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/>
              <a:t>spravujú podporné služby väčšieho množstva drobných spotrebiteľov/</a:t>
            </a:r>
            <a:r>
              <a:rPr lang="sk-SK" dirty="0" err="1"/>
              <a:t>prosumerov</a:t>
            </a:r>
            <a:endParaRPr lang="sk-SK" dirty="0"/>
          </a:p>
          <a:p>
            <a:pPr marL="763905" lvl="2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/>
              <a:t>Obchodujú s elektrickou energiou, sú napojení na spotové trhy - </a:t>
            </a:r>
            <a:r>
              <a:rPr lang="sk-SK" dirty="0" err="1"/>
              <a:t>kupujô</a:t>
            </a:r>
            <a:r>
              <a:rPr lang="sk-SK" dirty="0"/>
              <a:t> energiu, keď je najlacnejšia a predávajú ju, keď je najdrahšia</a:t>
            </a:r>
          </a:p>
          <a:p>
            <a:pPr marL="763905" lvl="2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/>
              <a:t>vďaka inteligentným algoritmom a dátovej analýze dokáže optimalizovať tok energie</a:t>
            </a:r>
          </a:p>
          <a:p>
            <a:pPr marL="763905" lvl="2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sk-SK" dirty="0"/>
          </a:p>
          <a:p>
            <a:pPr marL="288417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1017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A038-4AA9-C593-00A3-E7D187B3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chemeClr val="accent2">
                    <a:lumMod val="75000"/>
                  </a:schemeClr>
                </a:solidFill>
              </a:rPr>
              <a:t>Podpora inteligentného riadenia energetických sietí</a:t>
            </a:r>
            <a:endParaRPr lang="sk-S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9086" y="2100027"/>
            <a:ext cx="10478346" cy="403559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800" dirty="0"/>
              <a:t>Cieľ práce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600" dirty="0"/>
              <a:t>Navrhnúť a overiť model práce agregátora flexibility pre zvolený typ prosumerov (napr. vlastníkov elektromobilov)</a:t>
            </a:r>
          </a:p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800" dirty="0"/>
              <a:t>Metódy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600" dirty="0"/>
              <a:t>Optimalizačné metódy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600" dirty="0"/>
              <a:t>Metódy strojového učenia –neurónové siete</a:t>
            </a:r>
          </a:p>
          <a:p>
            <a:pPr marL="288417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800" dirty="0"/>
              <a:t>Literatúra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400" dirty="0" err="1"/>
              <a:t>Tongxin</a:t>
            </a:r>
            <a:r>
              <a:rPr lang="sk-SK" sz="1400" dirty="0"/>
              <a:t> </a:t>
            </a:r>
            <a:r>
              <a:rPr lang="sk-SK" sz="1400" dirty="0" err="1"/>
              <a:t>Li</a:t>
            </a:r>
            <a:r>
              <a:rPr lang="sk-SK" sz="1400" dirty="0"/>
              <a:t> and Bo Sun and </a:t>
            </a:r>
            <a:r>
              <a:rPr lang="sk-SK" sz="1400" dirty="0" err="1"/>
              <a:t>Yue</a:t>
            </a:r>
            <a:r>
              <a:rPr lang="sk-SK" sz="1400" dirty="0"/>
              <a:t> </a:t>
            </a:r>
            <a:r>
              <a:rPr lang="sk-SK" sz="1400" dirty="0" err="1"/>
              <a:t>Chen</a:t>
            </a:r>
            <a:r>
              <a:rPr lang="sk-SK" sz="1400" dirty="0"/>
              <a:t> and </a:t>
            </a:r>
            <a:r>
              <a:rPr lang="sk-SK" sz="1400" dirty="0" err="1"/>
              <a:t>Zixin</a:t>
            </a:r>
            <a:r>
              <a:rPr lang="sk-SK" sz="1400" dirty="0"/>
              <a:t> </a:t>
            </a:r>
            <a:r>
              <a:rPr lang="sk-SK" sz="1400" dirty="0" err="1"/>
              <a:t>Ye</a:t>
            </a:r>
            <a:r>
              <a:rPr lang="sk-SK" sz="1400" dirty="0"/>
              <a:t> and </a:t>
            </a:r>
            <a:r>
              <a:rPr lang="sk-SK" sz="1400" dirty="0" err="1"/>
              <a:t>Steven</a:t>
            </a:r>
            <a:r>
              <a:rPr lang="sk-SK" sz="1400" dirty="0"/>
              <a:t> H. </a:t>
            </a:r>
            <a:r>
              <a:rPr lang="sk-SK" sz="1400" dirty="0" err="1"/>
              <a:t>Low</a:t>
            </a:r>
            <a:r>
              <a:rPr lang="sk-SK" sz="1400" dirty="0"/>
              <a:t> and Adam </a:t>
            </a:r>
            <a:r>
              <a:rPr lang="sk-SK" sz="1400" dirty="0" err="1"/>
              <a:t>Wierman</a:t>
            </a:r>
            <a:r>
              <a:rPr lang="sk-SK" sz="1400" dirty="0"/>
              <a:t>: </a:t>
            </a:r>
            <a:r>
              <a:rPr lang="sk-SK" sz="1400" dirty="0" err="1"/>
              <a:t>Learning-Based</a:t>
            </a:r>
            <a:r>
              <a:rPr lang="sk-SK" sz="1400" dirty="0"/>
              <a:t> </a:t>
            </a:r>
            <a:r>
              <a:rPr lang="sk-SK" sz="1400" dirty="0" err="1"/>
              <a:t>Predictive</a:t>
            </a:r>
            <a:r>
              <a:rPr lang="sk-SK" sz="1400" dirty="0"/>
              <a:t> </a:t>
            </a:r>
            <a:r>
              <a:rPr lang="sk-SK" sz="1400" dirty="0" err="1"/>
              <a:t>Control</a:t>
            </a:r>
            <a:r>
              <a:rPr lang="sk-SK" sz="1400" dirty="0"/>
              <a:t> </a:t>
            </a:r>
            <a:r>
              <a:rPr lang="sk-SK" sz="1400" dirty="0" err="1"/>
              <a:t>via</a:t>
            </a:r>
            <a:r>
              <a:rPr lang="sk-SK" sz="1400" dirty="0"/>
              <a:t> </a:t>
            </a:r>
            <a:r>
              <a:rPr lang="sk-SK" sz="1400" dirty="0" err="1"/>
              <a:t>Real-Time</a:t>
            </a:r>
            <a:r>
              <a:rPr lang="sk-SK" sz="1400" dirty="0"/>
              <a:t> </a:t>
            </a:r>
            <a:r>
              <a:rPr lang="sk-SK" sz="1400" dirty="0" err="1"/>
              <a:t>Aggregate</a:t>
            </a:r>
            <a:r>
              <a:rPr lang="sk-SK" sz="1400" dirty="0"/>
              <a:t> Flexibility, IEEE </a:t>
            </a:r>
            <a:r>
              <a:rPr lang="sk-SK" sz="1400" dirty="0" err="1"/>
              <a:t>Transactions</a:t>
            </a:r>
            <a:r>
              <a:rPr lang="sk-SK" sz="1400" dirty="0"/>
              <a:t> on </a:t>
            </a:r>
            <a:r>
              <a:rPr lang="sk-SK" sz="1400" dirty="0" err="1"/>
              <a:t>Smart</a:t>
            </a:r>
            <a:r>
              <a:rPr lang="sk-SK" sz="1400" dirty="0"/>
              <a:t> </a:t>
            </a:r>
            <a:r>
              <a:rPr lang="sk-SK" sz="1400" dirty="0" err="1"/>
              <a:t>Grid</a:t>
            </a:r>
            <a:r>
              <a:rPr lang="sk-SK" sz="1400" dirty="0"/>
              <a:t>, 12 (6), 2021, 97--4913, </a:t>
            </a:r>
            <a:r>
              <a:rPr lang="sk-SK" sz="1400" dirty="0">
                <a:hlinkClick r:id="rId2"/>
              </a:rPr>
              <a:t>https://doi.org/10.1109%2Ftsg.2021.3094719</a:t>
            </a:r>
            <a:r>
              <a:rPr lang="sk-SK" sz="1400" dirty="0"/>
              <a:t>.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400" dirty="0" err="1"/>
              <a:t>Zachary</a:t>
            </a:r>
            <a:r>
              <a:rPr lang="sk-SK" sz="1400" dirty="0"/>
              <a:t> J. </a:t>
            </a:r>
            <a:r>
              <a:rPr lang="sk-SK" sz="1400" dirty="0" err="1"/>
              <a:t>Lee</a:t>
            </a:r>
            <a:r>
              <a:rPr lang="sk-SK" sz="1400" dirty="0"/>
              <a:t>, </a:t>
            </a:r>
            <a:r>
              <a:rPr lang="sk-SK" sz="1400" dirty="0" err="1"/>
              <a:t>Tongxin</a:t>
            </a:r>
            <a:r>
              <a:rPr lang="sk-SK" sz="1400" dirty="0"/>
              <a:t> </a:t>
            </a:r>
            <a:r>
              <a:rPr lang="sk-SK" sz="1400" dirty="0" err="1"/>
              <a:t>Li</a:t>
            </a:r>
            <a:r>
              <a:rPr lang="sk-SK" sz="1400" dirty="0"/>
              <a:t>, and </a:t>
            </a:r>
            <a:r>
              <a:rPr lang="sk-SK" sz="1400" dirty="0" err="1"/>
              <a:t>Steven</a:t>
            </a:r>
            <a:r>
              <a:rPr lang="sk-SK" sz="1400" dirty="0"/>
              <a:t> H. </a:t>
            </a:r>
            <a:r>
              <a:rPr lang="sk-SK" sz="1400" dirty="0" err="1"/>
              <a:t>Low</a:t>
            </a:r>
            <a:r>
              <a:rPr lang="sk-SK" sz="1400" dirty="0"/>
              <a:t>. 2019. </a:t>
            </a:r>
            <a:r>
              <a:rPr lang="sk-SK" sz="1400" dirty="0" err="1"/>
              <a:t>ACN-Data:Analysis</a:t>
            </a:r>
            <a:r>
              <a:rPr lang="sk-SK" sz="1400" dirty="0"/>
              <a:t> and </a:t>
            </a:r>
            <a:r>
              <a:rPr lang="sk-SK" sz="1400" dirty="0" err="1"/>
              <a:t>Applications</a:t>
            </a:r>
            <a:r>
              <a:rPr lang="sk-SK" sz="1400" dirty="0"/>
              <a:t> of </a:t>
            </a:r>
            <a:r>
              <a:rPr lang="sk-SK" sz="1400" dirty="0" err="1"/>
              <a:t>an</a:t>
            </a:r>
            <a:r>
              <a:rPr lang="sk-SK" sz="1400" dirty="0"/>
              <a:t> </a:t>
            </a:r>
            <a:r>
              <a:rPr lang="sk-SK" sz="1400" dirty="0" err="1"/>
              <a:t>Open</a:t>
            </a:r>
            <a:r>
              <a:rPr lang="sk-SK" sz="1400" dirty="0"/>
              <a:t> EV </a:t>
            </a:r>
            <a:r>
              <a:rPr lang="sk-SK" sz="1400" dirty="0" err="1"/>
              <a:t>Charging</a:t>
            </a:r>
            <a:r>
              <a:rPr lang="sk-SK" sz="1400" dirty="0"/>
              <a:t> </a:t>
            </a:r>
            <a:r>
              <a:rPr lang="sk-SK" sz="1400" dirty="0" err="1"/>
              <a:t>Dataset</a:t>
            </a:r>
            <a:r>
              <a:rPr lang="sk-SK" sz="1400" dirty="0"/>
              <a:t>. </a:t>
            </a:r>
            <a:r>
              <a:rPr lang="sk-SK" sz="1400" dirty="0" err="1"/>
              <a:t>InProceedings</a:t>
            </a:r>
            <a:r>
              <a:rPr lang="sk-SK" sz="1400" dirty="0"/>
              <a:t> of </a:t>
            </a:r>
            <a:r>
              <a:rPr lang="sk-SK" sz="1400" dirty="0" err="1"/>
              <a:t>the</a:t>
            </a:r>
            <a:r>
              <a:rPr lang="sk-SK" sz="1400" dirty="0"/>
              <a:t> </a:t>
            </a:r>
            <a:r>
              <a:rPr lang="sk-SK" sz="1400" dirty="0" err="1"/>
              <a:t>Tenth</a:t>
            </a:r>
            <a:r>
              <a:rPr lang="sk-SK" sz="1400" dirty="0"/>
              <a:t> ACM International </a:t>
            </a:r>
            <a:r>
              <a:rPr lang="sk-SK" sz="1400" dirty="0" err="1"/>
              <a:t>Conference</a:t>
            </a:r>
            <a:r>
              <a:rPr lang="sk-SK" sz="1400" dirty="0"/>
              <a:t> on </a:t>
            </a:r>
            <a:r>
              <a:rPr lang="sk-SK" sz="1400" dirty="0" err="1"/>
              <a:t>FutureEnergy</a:t>
            </a:r>
            <a:r>
              <a:rPr lang="sk-SK" sz="1400" dirty="0"/>
              <a:t> Systems (e-Energy '19). Association </a:t>
            </a:r>
            <a:r>
              <a:rPr lang="sk-SK" sz="1400" dirty="0" err="1"/>
              <a:t>for</a:t>
            </a:r>
            <a:r>
              <a:rPr lang="sk-SK" sz="1400" dirty="0"/>
              <a:t> </a:t>
            </a:r>
            <a:r>
              <a:rPr lang="sk-SK" sz="1400" dirty="0" err="1"/>
              <a:t>Computing</a:t>
            </a:r>
            <a:r>
              <a:rPr lang="sk-SK" sz="1400" dirty="0"/>
              <a:t> </a:t>
            </a:r>
            <a:r>
              <a:rPr lang="sk-SK" sz="1400" dirty="0" err="1"/>
              <a:t>Machinery,New</a:t>
            </a:r>
            <a:r>
              <a:rPr lang="sk-SK" sz="1400" dirty="0"/>
              <a:t> York, NY, USA, 139149.https://doi.org/10.1145/3307772.3328313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Steve </a:t>
            </a:r>
            <a:r>
              <a:rPr lang="en-US" sz="1400" dirty="0" err="1"/>
              <a:t>Wattam</a:t>
            </a:r>
            <a:r>
              <a:rPr lang="en-US" sz="1400" dirty="0"/>
              <a:t>: Artificial intelligence and machine learning approaches to energy demand-side response: A systematic review, Renewable and Sustainable Energy Reviews,</a:t>
            </a:r>
            <a:r>
              <a:rPr lang="sk-SK" sz="1400" dirty="0"/>
              <a:t> </a:t>
            </a:r>
            <a:r>
              <a:rPr lang="en-US" sz="1400" dirty="0"/>
              <a:t>Volume 130, 2020, 109899, ISSN 1364-0321, https://doi.org/10.1016/j.rser.2020.109899</a:t>
            </a:r>
            <a:r>
              <a:rPr lang="en-US" dirty="0"/>
              <a:t>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6527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7D27-22E5-4A77-F480-A9E21A42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Cieľ a teoretické východisko práce: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4E7BD-8F01-83F9-BBDB-4B0AB40F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800" dirty="0"/>
              <a:t>Navrhnúť a overiť model práce agregátora flexibility pre zvolený typ prosumerov (napr. vlastníkov elektromobilov)</a:t>
            </a:r>
          </a:p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800" dirty="0"/>
              <a:t>Tongxin Li and Bo Sun and Yue Chen and Zixin Ye and Steven H. Low and Adam Wierman: Learning-Based Predictive Control via Real-Time Aggregate Flexibility, IEEE Transactions on Smart Grid, 12 (6), 2021, 97--4913, </a:t>
            </a:r>
            <a:r>
              <a:rPr lang="sk-SK" sz="1800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https://doi.org/10.1109%2Ftsg.2021.3094719</a:t>
            </a:r>
            <a:endParaRPr lang="sk-SK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800" dirty="0">
                <a:solidFill>
                  <a:schemeClr val="tx1"/>
                </a:solidFill>
              </a:rPr>
              <a:t>Článok rieši online komunikáciu medzi systémovým operátorom a agregátorom flexibility pomocou spätnej väzby metódou maximálnej entropie</a:t>
            </a:r>
          </a:p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800" dirty="0">
                <a:solidFill>
                  <a:schemeClr val="tx1"/>
                </a:solidFill>
              </a:rPr>
              <a:t>Agregátor flexibility v tomto prípade agreguje flexibilitu poskytnutú majiteľmi elektrických áut</a:t>
            </a:r>
          </a:p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800" dirty="0">
                <a:solidFill>
                  <a:schemeClr val="tx1"/>
                </a:solidFill>
              </a:rPr>
              <a:t>Využíva pritom metódy strojového učenia – učenie s posilňovaním na kont</a:t>
            </a:r>
            <a:r>
              <a:rPr lang="en-GB" sz="1800" dirty="0" err="1">
                <a:solidFill>
                  <a:schemeClr val="tx1"/>
                </a:solidFill>
              </a:rPr>
              <a:t>ro</a:t>
            </a:r>
            <a:r>
              <a:rPr lang="sk-SK" sz="1800" dirty="0" err="1">
                <a:solidFill>
                  <a:schemeClr val="tx1"/>
                </a:solidFill>
              </a:rPr>
              <a:t>lu</a:t>
            </a:r>
            <a:r>
              <a:rPr lang="sk-SK" sz="1800" dirty="0">
                <a:solidFill>
                  <a:schemeClr val="tx1"/>
                </a:solidFill>
              </a:rPr>
              <a:t> správnosti urobených rozhodnutí</a:t>
            </a:r>
          </a:p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6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3FE9-68F1-890A-CCDA-F52AD768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Dáta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FFF5-00F9-5883-61C0-61F57FD1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 Dáta sú ACN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en-GB" dirty="0"/>
              <a:t>(</a:t>
            </a:r>
            <a:r>
              <a:rPr lang="sk-SK" b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https://ev.caltech.edu/dataset</a:t>
            </a:r>
            <a:r>
              <a:rPr lang="en-GB" b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) a </a:t>
            </a:r>
            <a:r>
              <a:rPr lang="sk-SK" b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obsahujú záznamy nabíjaní elektrických áut. Každý záznam obsahuje príchod auta do siete, odchod aut</a:t>
            </a:r>
            <a:r>
              <a:rPr lang="sk-SK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 zo siete, množstvo požadovanej energie a </a:t>
            </a: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sk-SK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ý</a:t>
            </a:r>
            <a:r>
              <a:rPr lang="en-GB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chlos</a:t>
            </a:r>
            <a:r>
              <a:rPr lang="sk-SK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ť</a:t>
            </a: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nab</a:t>
            </a:r>
            <a:r>
              <a:rPr lang="sk-SK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íj</a:t>
            </a: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ani</a:t>
            </a:r>
            <a:r>
              <a:rPr lang="sk-SK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a.</a:t>
            </a:r>
            <a:endParaRPr lang="sk-SK" b="0" dirty="0">
              <a:solidFill>
                <a:srgbClr val="000000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</p:txBody>
      </p:sp>
      <p:pic>
        <p:nvPicPr>
          <p:cNvPr id="5" name="Obrázok 4" descr="Obrázok, na ktorom je text, snímka obrazovky, písmo&#10;&#10;Automaticky generovaný popis">
            <a:extLst>
              <a:ext uri="{FF2B5EF4-FFF2-40B4-BE49-F238E27FC236}">
                <a16:creationId xmlns:a16="http://schemas.microsoft.com/office/drawing/2014/main" id="{1B4042B4-EC13-9FC3-D2C3-2CB4A7FF6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784" y="3166712"/>
            <a:ext cx="5978349" cy="34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3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A57EC0-FC94-DB99-CA71-293A07F4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Čiastkový problém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BCBFB63-3AA9-3288-5B65-C4A230EF3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Čiastkovým problém</a:t>
            </a:r>
            <a:r>
              <a:rPr lang="en-GB" dirty="0"/>
              <a:t>om</a:t>
            </a:r>
            <a:r>
              <a:rPr lang="sk-SK" dirty="0"/>
              <a:t> riešenia úlohy je nájdenie optimálneho rozvrhu (</a:t>
            </a:r>
            <a:r>
              <a:rPr lang="sk-SK" dirty="0" err="1"/>
              <a:t>schedulu</a:t>
            </a:r>
            <a:r>
              <a:rPr lang="sk-SK" dirty="0"/>
              <a:t>) nabíjania elektrických áut.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Existujú viaceré algoritmy na riešenie tejto čiastkovej úlohy ako napríklad </a:t>
            </a:r>
            <a:r>
              <a:rPr lang="sk-SK" dirty="0" err="1"/>
              <a:t>Early</a:t>
            </a:r>
            <a:r>
              <a:rPr lang="sk-SK" dirty="0"/>
              <a:t> </a:t>
            </a:r>
            <a:r>
              <a:rPr lang="sk-SK" dirty="0" err="1"/>
              <a:t>Deadline</a:t>
            </a:r>
            <a:r>
              <a:rPr lang="sk-SK" dirty="0"/>
              <a:t> </a:t>
            </a:r>
            <a:r>
              <a:rPr lang="sk-SK" dirty="0" err="1"/>
              <a:t>First</a:t>
            </a:r>
            <a:r>
              <a:rPr lang="en-GB" dirty="0"/>
              <a:t> (EDF)</a:t>
            </a:r>
            <a:r>
              <a:rPr lang="sk-SK" dirty="0"/>
              <a:t>, </a:t>
            </a:r>
            <a:r>
              <a:rPr lang="sk-SK" dirty="0" err="1"/>
              <a:t>Least</a:t>
            </a:r>
            <a:r>
              <a:rPr lang="sk-SK" dirty="0"/>
              <a:t> </a:t>
            </a:r>
            <a:r>
              <a:rPr lang="sk-SK" dirty="0" err="1"/>
              <a:t>Laxity</a:t>
            </a:r>
            <a:r>
              <a:rPr lang="sk-SK" dirty="0"/>
              <a:t> </a:t>
            </a:r>
            <a:r>
              <a:rPr lang="sk-SK" dirty="0" err="1"/>
              <a:t>First</a:t>
            </a:r>
            <a:r>
              <a:rPr lang="sk-SK" dirty="0"/>
              <a:t> </a:t>
            </a:r>
            <a:r>
              <a:rPr lang="en-GB" dirty="0"/>
              <a:t>(LLF)</a:t>
            </a:r>
            <a:r>
              <a:rPr lang="sk-SK" dirty="0"/>
              <a:t>, </a:t>
            </a:r>
            <a:r>
              <a:rPr lang="sk-SK" dirty="0" err="1"/>
              <a:t>Round</a:t>
            </a:r>
            <a:r>
              <a:rPr lang="sk-SK" dirty="0"/>
              <a:t> Robin</a:t>
            </a:r>
            <a:r>
              <a:rPr lang="en-GB" dirty="0"/>
              <a:t> </a:t>
            </a:r>
            <a:r>
              <a:rPr lang="sk-SK" dirty="0"/>
              <a:t>a ďalšie. 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My tento čiastkový problém riešime pomocou algoritmu </a:t>
            </a:r>
            <a:r>
              <a:rPr lang="sk-SK" dirty="0" err="1"/>
              <a:t>Least</a:t>
            </a:r>
            <a:r>
              <a:rPr lang="sk-SK" dirty="0"/>
              <a:t> </a:t>
            </a:r>
            <a:r>
              <a:rPr lang="sk-SK" dirty="0" err="1"/>
              <a:t>Laxity</a:t>
            </a:r>
            <a:r>
              <a:rPr lang="sk-SK" dirty="0"/>
              <a:t> </a:t>
            </a:r>
            <a:r>
              <a:rPr lang="sk-SK" dirty="0" err="1"/>
              <a:t>First</a:t>
            </a:r>
            <a:r>
              <a:rPr lang="sk-SK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 err="1"/>
              <a:t>Least</a:t>
            </a:r>
            <a:r>
              <a:rPr lang="sk-SK" dirty="0"/>
              <a:t> </a:t>
            </a:r>
            <a:r>
              <a:rPr lang="sk-SK" dirty="0" err="1"/>
              <a:t>Laxity</a:t>
            </a:r>
            <a:r>
              <a:rPr lang="sk-SK" dirty="0"/>
              <a:t> </a:t>
            </a:r>
            <a:r>
              <a:rPr lang="sk-SK" dirty="0" err="1"/>
              <a:t>First</a:t>
            </a:r>
            <a:r>
              <a:rPr lang="sk-SK" dirty="0"/>
              <a:t> funguje tak, že pre každé auto vypočíta jeho </a:t>
            </a:r>
            <a:r>
              <a:rPr lang="sk-SK" dirty="0" err="1"/>
              <a:t>laxitu</a:t>
            </a:r>
            <a:r>
              <a:rPr lang="sk-SK" dirty="0"/>
              <a:t> </a:t>
            </a:r>
            <a:r>
              <a:rPr lang="en-GB" dirty="0"/>
              <a:t>= </a:t>
            </a:r>
            <a:r>
              <a:rPr lang="sk-SK" dirty="0"/>
              <a:t> zostávajúci čas na nabíjanie </a:t>
            </a:r>
            <a:r>
              <a:rPr lang="en-GB" dirty="0"/>
              <a:t>– po</a:t>
            </a:r>
            <a:r>
              <a:rPr lang="sk-SK" dirty="0" err="1"/>
              <a:t>žadované</a:t>
            </a:r>
            <a:r>
              <a:rPr lang="sk-SK" dirty="0"/>
              <a:t> množstvo energie</a:t>
            </a:r>
            <a:r>
              <a:rPr lang="en-GB" dirty="0"/>
              <a:t>/maxim</a:t>
            </a:r>
            <a:r>
              <a:rPr lang="sk-SK" dirty="0" err="1"/>
              <a:t>álna</a:t>
            </a:r>
            <a:r>
              <a:rPr lang="sk-SK" dirty="0"/>
              <a:t> rýchlosť nabíjania. </a:t>
            </a:r>
            <a:r>
              <a:rPr lang="sk-SK" dirty="0" err="1"/>
              <a:t>Least</a:t>
            </a:r>
            <a:r>
              <a:rPr lang="sk-SK" dirty="0"/>
              <a:t> </a:t>
            </a:r>
            <a:r>
              <a:rPr lang="sk-SK" dirty="0" err="1"/>
              <a:t>Laxity</a:t>
            </a:r>
            <a:r>
              <a:rPr lang="sk-SK" dirty="0"/>
              <a:t> </a:t>
            </a:r>
            <a:r>
              <a:rPr lang="sk-SK" dirty="0" err="1"/>
              <a:t>First</a:t>
            </a:r>
            <a:r>
              <a:rPr lang="sk-SK" dirty="0"/>
              <a:t> algoritmus postupne prideľuje energiu elektrickým autám od najnižšej </a:t>
            </a:r>
            <a:r>
              <a:rPr lang="sk-SK" dirty="0" err="1"/>
              <a:t>laxity</a:t>
            </a:r>
            <a:r>
              <a:rPr lang="sk-SK" dirty="0"/>
              <a:t> po najvyššiu </a:t>
            </a:r>
            <a:r>
              <a:rPr lang="sk-SK" dirty="0" err="1"/>
              <a:t>laxitu</a:t>
            </a:r>
            <a:r>
              <a:rPr lang="sk-SK" dirty="0"/>
              <a:t>.</a:t>
            </a:r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6395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DF3719-EFE0-3E0F-A7E0-0CCCA69D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čiastkového problému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025B252-5C85-3F18-A6BD-988118C65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Najskôr vypočítame </a:t>
            </a:r>
            <a:r>
              <a:rPr lang="sk-SK" dirty="0" err="1"/>
              <a:t>laxitu</a:t>
            </a:r>
            <a:r>
              <a:rPr lang="sk-SK" dirty="0"/>
              <a:t> pre každé elektrické auto. Potom následne </a:t>
            </a:r>
            <a:r>
              <a:rPr lang="sk-SK" dirty="0" err="1"/>
              <a:t>pridelujeme</a:t>
            </a:r>
            <a:r>
              <a:rPr lang="sk-SK" dirty="0"/>
              <a:t> energiu autám na základe ich </a:t>
            </a:r>
            <a:r>
              <a:rPr lang="sk-SK" dirty="0" err="1"/>
              <a:t>laxity</a:t>
            </a:r>
            <a:r>
              <a:rPr lang="sk-SK" dirty="0"/>
              <a:t>. Dostaneme viacero možných rozvrhov nabíjania energie.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Optimálny rozvrh nabíjania nájdeme tak, že porovnáme celkové ceny za energiu všetkých rozvrhov nabíjania a ten rozvrh s najnižšími nákladmi bude optimálny rozvrh.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Zistíme , že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sk-SK" dirty="0"/>
              <a:t> </a:t>
            </a:r>
            <a:r>
              <a:rPr lang="sk-SK" dirty="0" err="1"/>
              <a:t>ľavo</a:t>
            </a:r>
            <a:r>
              <a:rPr lang="sk-SK" dirty="0"/>
              <a:t> je</a:t>
            </a:r>
            <a:r>
              <a:rPr lang="en-GB" dirty="0"/>
              <a:t> </a:t>
            </a:r>
            <a:r>
              <a:rPr lang="sk-SK" dirty="0"/>
              <a:t>optimálny rozvrh </a:t>
            </a:r>
            <a:r>
              <a:rPr lang="en-GB" dirty="0"/>
              <a:t>(</a:t>
            </a:r>
            <a:r>
              <a:rPr lang="en-GB" dirty="0" err="1"/>
              <a:t>cena</a:t>
            </a:r>
            <a:r>
              <a:rPr lang="en-GB" dirty="0"/>
              <a:t> = 33) a </a:t>
            </a:r>
            <a:r>
              <a:rPr lang="sk-SK" dirty="0"/>
              <a:t>napravo nie je optimálny </a:t>
            </a:r>
            <a:r>
              <a:rPr lang="en-GB" dirty="0"/>
              <a:t>(</a:t>
            </a:r>
            <a:r>
              <a:rPr lang="en-GB" dirty="0" err="1"/>
              <a:t>cena</a:t>
            </a:r>
            <a:r>
              <a:rPr lang="en-GB" dirty="0"/>
              <a:t> = 47) </a:t>
            </a:r>
            <a:r>
              <a:rPr lang="sk-SK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</p:txBody>
      </p:sp>
      <p:pic>
        <p:nvPicPr>
          <p:cNvPr id="5" name="Obrázok 4" descr="Obrázok, na ktorom je text, číslo, písmo, snímka obrazovky&#10;&#10;Automaticky generovaný popis">
            <a:extLst>
              <a:ext uri="{FF2B5EF4-FFF2-40B4-BE49-F238E27FC236}">
                <a16:creationId xmlns:a16="http://schemas.microsoft.com/office/drawing/2014/main" id="{4567DB37-8B76-6FB6-EA48-54B3B73E6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4439650"/>
            <a:ext cx="5361807" cy="2208378"/>
          </a:xfrm>
          <a:prstGeom prst="rect">
            <a:avLst/>
          </a:prstGeom>
        </p:spPr>
      </p:pic>
      <p:pic>
        <p:nvPicPr>
          <p:cNvPr id="7" name="Obrázok 6" descr="Obrázok, na ktorom je text, číslo, písmo, snímka obrazovky&#10;&#10;Automaticky generovaný popis">
            <a:extLst>
              <a:ext uri="{FF2B5EF4-FFF2-40B4-BE49-F238E27FC236}">
                <a16:creationId xmlns:a16="http://schemas.microsoft.com/office/drawing/2014/main" id="{E9ADDD88-6976-F0EF-29C3-6F2FAA5CB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328" y="4361758"/>
            <a:ext cx="4985352" cy="228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3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46E1C6-A703-859F-EC74-F50095BD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sa nám podarilo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80B412-6B3C-0CA6-067F-C48884AEC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Doteraz sa nám podarilo zistiť viacero rozvrhov nabíjania energie elektrických áut. Vieme</a:t>
            </a:r>
            <a:r>
              <a:rPr lang="en-GB" dirty="0"/>
              <a:t> </a:t>
            </a:r>
            <a:r>
              <a:rPr lang="en-GB" dirty="0" err="1"/>
              <a:t>pomocou</a:t>
            </a:r>
            <a:r>
              <a:rPr lang="en-GB" dirty="0"/>
              <a:t> </a:t>
            </a:r>
            <a:r>
              <a:rPr lang="en-GB" dirty="0" err="1"/>
              <a:t>porovnania</a:t>
            </a:r>
            <a:r>
              <a:rPr lang="en-GB" dirty="0"/>
              <a:t> ich </a:t>
            </a:r>
            <a:r>
              <a:rPr lang="sk-SK" dirty="0"/>
              <a:t>celkových </a:t>
            </a:r>
            <a:r>
              <a:rPr lang="en-GB" dirty="0"/>
              <a:t>n</a:t>
            </a:r>
            <a:r>
              <a:rPr lang="sk-SK" dirty="0" err="1"/>
              <a:t>ákladov</a:t>
            </a:r>
            <a:r>
              <a:rPr lang="sk-SK" dirty="0"/>
              <a:t> získať optimálny rozvrh nabíjania áut.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Výstup programu je plán nabíjania optimálneho modelu a aj jeho plán platieb za energiu. Program a iné veci k práci sú dostupné na stránke: https://omar-687.github.io/diplomovka/</a:t>
            </a:r>
          </a:p>
          <a:p>
            <a:endParaRPr lang="sk-SK" dirty="0"/>
          </a:p>
        </p:txBody>
      </p:sp>
      <p:pic>
        <p:nvPicPr>
          <p:cNvPr id="5" name="Obrázok 4" descr="Obrázok, na ktorom je text, snímka obrazovky, diagram, vývoj&#10;&#10;Automaticky generovaný popis">
            <a:extLst>
              <a:ext uri="{FF2B5EF4-FFF2-40B4-BE49-F238E27FC236}">
                <a16:creationId xmlns:a16="http://schemas.microsoft.com/office/drawing/2014/main" id="{8338B713-D7C9-34C2-D637-24B7B6ADB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458" y="4129238"/>
            <a:ext cx="5683542" cy="2728762"/>
          </a:xfrm>
          <a:prstGeom prst="rect">
            <a:avLst/>
          </a:prstGeom>
        </p:spPr>
      </p:pic>
      <p:pic>
        <p:nvPicPr>
          <p:cNvPr id="9" name="Obrázok 8" descr="Obrázok, na ktorom je text, snímka obrazovky, diagram, vývoj&#10;&#10;Automaticky generovaný popis">
            <a:extLst>
              <a:ext uri="{FF2B5EF4-FFF2-40B4-BE49-F238E27FC236}">
                <a16:creationId xmlns:a16="http://schemas.microsoft.com/office/drawing/2014/main" id="{E154C32E-86FD-32DF-E2CB-19DA709AF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8" y="4129238"/>
            <a:ext cx="5626389" cy="27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1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410397-BA41-C3A1-BD20-DE474C65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Literat</a:t>
            </a:r>
            <a:r>
              <a:rPr lang="sk-SK" dirty="0" err="1"/>
              <a:t>úra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639904-D07D-5A15-26BD-491FBDA8D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5326" y="1540188"/>
            <a:ext cx="8915400" cy="4581479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T., Sun, B.,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Chen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Y.,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Z.,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S. H.,  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Wierman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A. (2020).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Aggregate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Flexibility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via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Reinforcement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1–17. 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http://arxiv.org/abs/2012.11261</a:t>
            </a:r>
            <a:endParaRPr lang="sk-SK" b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Zachary J. Lee, </a:t>
            </a:r>
            <a:r>
              <a:rPr lang="en-US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Tongxin</a:t>
            </a:r>
            <a:r>
              <a:rPr lang="en-US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Li, and Steven H. Low. 2019. ACN-Data: Analysis and Applications of an Open EV Charging Dataset. In Proceedings of the Tenth ACM International Conference on Future Energy Systems (e-Energy '19). Association for Computing Machinery, New York, NY, USA, 139–149. https://doi.org/10.1145/3307772.3328313</a:t>
            </a:r>
            <a:endParaRPr lang="sk-SK" b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Z. J.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Lee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Johansson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S. H.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"ACN-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Open-Source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Simulator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Data-Driven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Electric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Vehicle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Charging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," 2019 IEEE International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Conference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Communications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Computing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Technologies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Grids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SmartGridComm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Beijing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China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2019,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pp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1-6,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10.1109/SmartGridComm.2019.8909765.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Steve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Wattam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Artificial intelligence and machine learning approaches to energy demand-side response: A systematic review, Renewable and Sustainable Energy Reviews,</a:t>
            </a:r>
            <a:r>
              <a:rPr lang="sk-SK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Volume 130, 2020, 109899, ISSN 1364-0321, https://doi.org/10.1016/j.rser.2020.109899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Haarnoja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Tuomas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et al. "Soft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actor-critic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Off-policy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maximum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entropy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reinforcement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stochastic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actor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." International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conference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PMLR, 2018.</a:t>
            </a:r>
          </a:p>
          <a:p>
            <a:pPr>
              <a:buFont typeface="Wingdings" panose="05000000000000000000" pitchFamily="2" charset="2"/>
              <a:buChar char="§"/>
            </a:pPr>
            <a:endParaRPr lang="sk-S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sk-S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sk-S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88930643"/>
      </p:ext>
    </p:extLst>
  </p:cSld>
  <p:clrMapOvr>
    <a:masterClrMapping/>
  </p:clrMapOvr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956</TotalTime>
  <Words>1068</Words>
  <Application>Microsoft Office PowerPoint</Application>
  <PresentationFormat>Širokouhlá</PresentationFormat>
  <Paragraphs>58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Wingdings</vt:lpstr>
      <vt:lpstr>Wingdings 3</vt:lpstr>
      <vt:lpstr>Dym</vt:lpstr>
      <vt:lpstr>Využitie metód umelej inteligencie v prostredí inteligentných energetických sietí</vt:lpstr>
      <vt:lpstr>Podpora inteligentného riadenia energetických sietí</vt:lpstr>
      <vt:lpstr>Podpora inteligentného riadenia energetických sietí</vt:lpstr>
      <vt:lpstr>Cieľ a teoretické východisko práce:</vt:lpstr>
      <vt:lpstr>Dáta</vt:lpstr>
      <vt:lpstr>Čiastkový problém</vt:lpstr>
      <vt:lpstr>Riešenie čiastkového problému</vt:lpstr>
      <vt:lpstr>Čo sa nám podarilo</vt:lpstr>
      <vt:lpstr>Literatúra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Modelovanie a optimalizácia v prostredí inteligentných energetických sietí</dc:title>
  <dc:creator>lucka</dc:creator>
  <cp:lastModifiedBy>Al-Shafe´i Omar</cp:lastModifiedBy>
  <cp:revision>41</cp:revision>
  <dcterms:created xsi:type="dcterms:W3CDTF">2020-10-01T18:21:00Z</dcterms:created>
  <dcterms:modified xsi:type="dcterms:W3CDTF">2023-05-11T19:44:04Z</dcterms:modified>
</cp:coreProperties>
</file>