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75342B-151A-4822-9AC7-F4BACA44D50B}">
  <a:tblStyle styleId="{9275342B-151A-4822-9AC7-F4BACA44D50B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HelveticaNe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a0014d070_7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5a0014d070_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a0014d070_7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5a0014d070_7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0014d070_7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5a0014d070_7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a0014d070_7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5a0014d070_7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a0014d070_7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5a0014d070_7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a0014d070_7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5a0014d070_7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a0014d070_7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5a0014d070_7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a0014d070_7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5a0014d070_7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a0014d070_7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5a0014d070_7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a0014d070_7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5a0014d070_7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657721" y="1852447"/>
            <a:ext cx="78285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>
            <p:ph idx="2" type="pic"/>
          </p:nvPr>
        </p:nvSpPr>
        <p:spPr>
          <a:xfrm>
            <a:off x="-433387" y="-485775"/>
            <a:ext cx="10029900" cy="60072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452438" y="267176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2884" y="414801"/>
            <a:ext cx="8238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3" type="body"/>
          </p:nvPr>
        </p:nvSpPr>
        <p:spPr>
          <a:xfrm>
            <a:off x="452438" y="4353716"/>
            <a:ext cx="8239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>
            <p:ph idx="2" type="pic"/>
          </p:nvPr>
        </p:nvSpPr>
        <p:spPr>
          <a:xfrm>
            <a:off x="4114800" y="-76200"/>
            <a:ext cx="4554300" cy="53007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452438" y="476250"/>
            <a:ext cx="3667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52438" y="2647716"/>
            <a:ext cx="3667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4500562" y="4906962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452438" y="889861"/>
            <a:ext cx="3667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452438" y="1593189"/>
            <a:ext cx="36672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3" type="pic"/>
          </p:nvPr>
        </p:nvSpPr>
        <p:spPr>
          <a:xfrm>
            <a:off x="4572000" y="-152725"/>
            <a:ext cx="4093800" cy="5458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452438" y="404813"/>
            <a:ext cx="366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4500562" y="4906962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452438" y="403473"/>
            <a:ext cx="82392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452438" y="3098317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>
            <p:ph idx="2" type="pic"/>
          </p:nvPr>
        </p:nvSpPr>
        <p:spPr>
          <a:xfrm>
            <a:off x="5910263" y="381000"/>
            <a:ext cx="2789700" cy="2231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6"/>
          <p:cNvSpPr/>
          <p:nvPr>
            <p:ph idx="3" type="pic"/>
          </p:nvPr>
        </p:nvSpPr>
        <p:spPr>
          <a:xfrm>
            <a:off x="5062538" y="1491853"/>
            <a:ext cx="3914700" cy="455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/>
          <p:nvPr>
            <p:ph idx="4" type="pic"/>
          </p:nvPr>
        </p:nvSpPr>
        <p:spPr>
          <a:xfrm>
            <a:off x="-52387" y="185738"/>
            <a:ext cx="6229500" cy="46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>
            <p:ph idx="2" type="pic"/>
          </p:nvPr>
        </p:nvSpPr>
        <p:spPr>
          <a:xfrm>
            <a:off x="-500062" y="-2071687"/>
            <a:ext cx="10144200" cy="81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jp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450503" y="4447448"/>
            <a:ext cx="8239126" cy="2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1" lang="en" sz="1400"/>
              <a:t>20/11/2022</a:t>
            </a:r>
            <a:endParaRPr sz="500"/>
          </a:p>
        </p:txBody>
      </p:sp>
      <p:sp>
        <p:nvSpPr>
          <p:cNvPr id="122" name="Google Shape;122;p29"/>
          <p:cNvSpPr txBox="1"/>
          <p:nvPr>
            <p:ph idx="4294967295" type="ctrTitle"/>
          </p:nvPr>
        </p:nvSpPr>
        <p:spPr>
          <a:xfrm>
            <a:off x="452436" y="965622"/>
            <a:ext cx="8239127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Tickets Marchee</a:t>
            </a:r>
            <a:endParaRPr sz="500"/>
          </a:p>
        </p:txBody>
      </p:sp>
      <p:sp>
        <p:nvSpPr>
          <p:cNvPr id="123" name="Google Shape;123;p29"/>
          <p:cNvSpPr txBox="1"/>
          <p:nvPr>
            <p:ph idx="4294967295" type="subTitle"/>
          </p:nvPr>
        </p:nvSpPr>
        <p:spPr>
          <a:xfrm>
            <a:off x="653327" y="2698824"/>
            <a:ext cx="8038236" cy="1424314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Names:-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Hagar Hosny Gad         Omar Mahran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Kareem Asharf               Mohamed Maged            Manar Ali </a:t>
            </a:r>
            <a:endParaRPr sz="500"/>
          </a:p>
        </p:txBody>
      </p:sp>
      <p:pic>
        <p:nvPicPr>
          <p:cNvPr descr="iti-logo.png" id="124" name="Google Shape;1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877" y="-5182"/>
            <a:ext cx="728492" cy="10996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22-11-14 at 1.33.35 AM.png" id="125" name="Google Shape;1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416" y="378138"/>
            <a:ext cx="1382518" cy="5112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9"/>
          <p:cNvSpPr txBox="1"/>
          <p:nvPr/>
        </p:nvSpPr>
        <p:spPr>
          <a:xfrm>
            <a:off x="468701" y="1722826"/>
            <a:ext cx="4307967" cy="228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</a:pPr>
            <a:r>
              <a:rPr b="1" i="0" lang="en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PHP FULL STACK DEVELOPMENT - 3 MONTHS TRACK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452438" y="404813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</a:t>
            </a:r>
            <a:r>
              <a:rPr b="1" i="0" lang="en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Presenting the project</a:t>
            </a:r>
            <a:endParaRPr sz="500"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452438" y="889861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1" lang="en" sz="2100"/>
              <a:t>The Website Link </a:t>
            </a:r>
            <a:endParaRPr sz="500"/>
          </a:p>
        </p:txBody>
      </p:sp>
      <p:sp>
        <p:nvSpPr>
          <p:cNvPr id="205" name="Google Shape;205;p38"/>
          <p:cNvSpPr txBox="1"/>
          <p:nvPr>
            <p:ph idx="2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22-11-14 at 1.33.35 AM.png"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396" y="178211"/>
            <a:ext cx="1382518" cy="511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i-logo.png" id="207" name="Google Shape;20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1079" y="-56208"/>
            <a:ext cx="649285" cy="98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452400" y="923875"/>
            <a:ext cx="8239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3020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of the problem.</a:t>
            </a:r>
            <a:endParaRPr sz="500"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Competitors customers analysis</a:t>
            </a:r>
            <a:endParaRPr sz="500"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Proposed solutions</a:t>
            </a:r>
            <a:endParaRPr sz="500"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 &amp; Technologies</a:t>
            </a:r>
            <a:endParaRPr sz="500"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Architecture </a:t>
            </a:r>
            <a:endParaRPr sz="500"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Demo </a:t>
            </a:r>
            <a:endParaRPr sz="500"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Presenting the project</a:t>
            </a:r>
            <a:endParaRPr sz="500"/>
          </a:p>
        </p:txBody>
      </p:sp>
      <p:pic>
        <p:nvPicPr>
          <p:cNvPr descr="Screen Shot 2022-11-14 at 1.33.35 AM.png"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396" y="178211"/>
            <a:ext cx="1382518" cy="511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i-logo.png" id="133" name="Google Shape;13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1079" y="-56208"/>
            <a:ext cx="649285" cy="98008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4294967295" type="title"/>
          </p:nvPr>
        </p:nvSpPr>
        <p:spPr>
          <a:xfrm>
            <a:off x="452404" y="116875"/>
            <a:ext cx="5409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</a:pPr>
            <a:r>
              <a:rPr lang="en" sz="3900" u="sng"/>
              <a:t>Outline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452438" y="404813"/>
            <a:ext cx="82392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</a:t>
            </a:r>
            <a:r>
              <a:rPr lang="en" sz="3000"/>
              <a:t>Background of the problem.</a:t>
            </a:r>
            <a:endParaRPr sz="3000"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452438" y="979148"/>
            <a:ext cx="8239125" cy="5771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919"/>
              </a:buClr>
              <a:buSzPts val="1500"/>
              <a:buFont typeface="Times"/>
              <a:buNone/>
            </a:pPr>
            <a:r>
              <a:rPr b="0" lang="en" sz="1500">
                <a:solidFill>
                  <a:srgbClr val="1E1919"/>
                </a:solidFill>
                <a:latin typeface="Times"/>
                <a:ea typeface="Times"/>
                <a:cs typeface="Times"/>
                <a:sym typeface="Times"/>
              </a:rPr>
              <a:t>supplying entertainment houses, venue owners, event organizers and planners, with an easy and feasible solution to sell and market their tickets/invitations.</a:t>
            </a:r>
            <a:endParaRPr sz="500"/>
          </a:p>
        </p:txBody>
      </p:sp>
      <p:sp>
        <p:nvSpPr>
          <p:cNvPr id="141" name="Google Shape;141;p31"/>
          <p:cNvSpPr txBox="1"/>
          <p:nvPr>
            <p:ph idx="2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Tickets marchee is build to sell tickets of available events in egypt.</a:t>
            </a:r>
            <a:endParaRPr sz="500"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main purpose in addition to gaining money is to spread different cultures by introducing multicultural shows &amp; events tickets for sale.</a:t>
            </a:r>
            <a:endParaRPr sz="500"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Reaching interested clients all over egypt and keep them updated with the current events is the goal.</a:t>
            </a:r>
            <a:endParaRPr sz="500"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website is applicable to all ages &amp; genders who can use technology in general. </a:t>
            </a:r>
            <a:endParaRPr sz="500"/>
          </a:p>
        </p:txBody>
      </p:sp>
      <p:pic>
        <p:nvPicPr>
          <p:cNvPr descr="Screen Shot 2022-11-14 at 1.33.35 AM.png"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396" y="178211"/>
            <a:ext cx="1382518" cy="511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i-logo.png" id="143" name="Google Shape;14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1079" y="-56208"/>
            <a:ext cx="649285" cy="98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911259" y="4003295"/>
            <a:ext cx="7575020" cy="2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919"/>
              </a:buClr>
              <a:buSzPts val="1100"/>
              <a:buFont typeface="Helvetica Neue"/>
              <a:buNone/>
            </a:pPr>
            <a:r>
              <a:rPr b="1" i="0" lang="en" sz="1100" u="none" cap="none" strike="noStrike">
                <a:solidFill>
                  <a:srgbClr val="1E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Tickets Marchee</a:t>
            </a:r>
            <a:endParaRPr sz="500"/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657721" y="1852447"/>
            <a:ext cx="7828558" cy="14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919"/>
              </a:buClr>
              <a:buSzPts val="2000"/>
              <a:buFont typeface="Helvetica Neue"/>
              <a:buNone/>
            </a:pPr>
            <a:r>
              <a:rPr b="1" lang="en" sz="2000"/>
              <a:t>“ </a:t>
            </a:r>
            <a:r>
              <a:rPr lang="en" sz="1800">
                <a:solidFill>
                  <a:srgbClr val="1E191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today's world where technological breakthroughs dominate our lives, it has become important that entertainment houses and event venues adopt such technological innovations in running their businesses.</a:t>
            </a:r>
            <a:r>
              <a:rPr b="1" lang="en" sz="2100"/>
              <a:t>”</a:t>
            </a:r>
            <a:r>
              <a:rPr b="1" lang="en" sz="1100"/>
              <a:t> Tickets Marchee</a:t>
            </a:r>
            <a:endParaRPr sz="500"/>
          </a:p>
        </p:txBody>
      </p:sp>
      <p:pic>
        <p:nvPicPr>
          <p:cNvPr descr="Screen Shot 2022-11-14 at 1.33.35 AM.png"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396" y="178211"/>
            <a:ext cx="1382518" cy="511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i-logo.png" id="151" name="Google Shape;1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1079" y="-56208"/>
            <a:ext cx="649285" cy="98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452438" y="404813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30200" lvl="0" marL="330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AutoNum type="arabicPeriod" startAt="2"/>
            </a:pPr>
            <a:r>
              <a:rPr lang="en" sz="2800"/>
              <a:t>Competitors customers analysis</a:t>
            </a:r>
            <a:endParaRPr sz="500"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747066" y="1050722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lang="en" sz="2000" u="sng"/>
              <a:t>Tazkarti VS Tickets Marchee</a:t>
            </a:r>
            <a:endParaRPr sz="2000"/>
          </a:p>
        </p:txBody>
      </p:sp>
      <p:graphicFrame>
        <p:nvGraphicFramePr>
          <p:cNvPr id="158" name="Google Shape;158;p33"/>
          <p:cNvGraphicFramePr/>
          <p:nvPr/>
        </p:nvGraphicFramePr>
        <p:xfrm>
          <a:off x="783921" y="151212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{9275342B-151A-4822-9AC7-F4BACA44D50B}</a:tableStyleId>
              </a:tblPr>
              <a:tblGrid>
                <a:gridCol w="2468375"/>
                <a:gridCol w="2468375"/>
                <a:gridCol w="2468375"/>
              </a:tblGrid>
              <a:tr h="3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en" sz="1200" u="none" cap="none" strike="noStrike"/>
                        <a:t>Tickets Marchee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en" sz="1200" u="none" cap="none" strike="noStrike"/>
                        <a:t>Tazkarti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en" sz="1200" u="none" cap="none" strike="noStrike"/>
                        <a:t>Easy use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en" sz="1200" u="none" cap="none" strike="noStrike"/>
                        <a:t>Privacy &amp; security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en" sz="1200" u="none" cap="none" strike="noStrike"/>
                        <a:t>Theater Tickets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X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en" sz="1200" u="none" cap="none" strike="noStrike"/>
                        <a:t>Kids Events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en" sz="1200" u="none" cap="none" strike="noStrike"/>
                        <a:t>Singers Events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Only During Summer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en" sz="1200" u="none" cap="none" strike="noStrike"/>
                        <a:t>Venues Events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X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en" sz="1200" u="none" cap="none" strike="noStrike"/>
                        <a:t>Cultural Events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X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en" sz="1200" u="none" cap="none" strike="noStrike"/>
                        <a:t>Sports Events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4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b="1" lang="en" sz="1200" u="none" cap="none" strike="noStrike"/>
                        <a:t>E-Ticekts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rPr lang="en" sz="1200" u="none" cap="none" strike="noStrike"/>
                        <a:t>√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</a:tbl>
          </a:graphicData>
        </a:graphic>
      </p:graphicFrame>
      <p:pic>
        <p:nvPicPr>
          <p:cNvPr descr="Screen Shot 2022-11-14 at 1.33.35 AM.png"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949" y="66777"/>
            <a:ext cx="1382518" cy="511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i-logo.png" id="160" name="Google Shape;16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1079" y="-56208"/>
            <a:ext cx="649285" cy="98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452438" y="404813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04800" lvl="0" marL="330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AutoNum type="arabicPeriod" startAt="3"/>
            </a:pPr>
            <a:r>
              <a:rPr lang="en" sz="2800"/>
              <a:t>Proposed solutions</a:t>
            </a:r>
            <a:endParaRPr sz="2800"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452438" y="1092448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lang="en" sz="2000" u="sng"/>
              <a:t>How it works</a:t>
            </a:r>
            <a:endParaRPr sz="2000"/>
          </a:p>
        </p:txBody>
      </p:sp>
      <p:sp>
        <p:nvSpPr>
          <p:cNvPr id="167" name="Google Shape;167;p34"/>
          <p:cNvSpPr txBox="1"/>
          <p:nvPr>
            <p:ph idx="2" type="body"/>
          </p:nvPr>
        </p:nvSpPr>
        <p:spPr>
          <a:xfrm>
            <a:off x="452451" y="1593200"/>
            <a:ext cx="39450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Times"/>
              <a:buChar char="•"/>
            </a:pPr>
            <a:r>
              <a:rPr lang="en" sz="1800">
                <a:solidFill>
                  <a:srgbClr val="333333"/>
                </a:solidFill>
                <a:latin typeface="Times"/>
                <a:ea typeface="Times"/>
                <a:cs typeface="Times"/>
                <a:sym typeface="Times"/>
              </a:rPr>
              <a:t>Ticketsmarche.com acts as an agent to the event providers or planners such as venues, teams, artists' reps, fan clubs, promoters, and leagues. When you order a ticket for a certain event that is located in Egypt, then Ticketsmarche.com will be handling the transaction and collecting the ticket price for the event provider.</a:t>
            </a:r>
            <a:endParaRPr sz="500"/>
          </a:p>
        </p:txBody>
      </p:sp>
      <p:pic>
        <p:nvPicPr>
          <p:cNvPr descr="Screen Shot 2022-11-14 at 1.33.35 AM.png"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396" y="178211"/>
            <a:ext cx="1382518" cy="511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i-logo.png" id="169" name="Google Shape;16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1079" y="-56208"/>
            <a:ext cx="649285" cy="980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22-11-14 at 1.33.35 AM.png" id="170" name="Google Shape;1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071" y="2055408"/>
            <a:ext cx="4028375" cy="148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452438" y="404813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b="1" i="0" lang="en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 &amp; Technologies</a:t>
            </a:r>
            <a:endParaRPr sz="500"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452437" y="1092448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0" lang="en" sz="2000" u="sng"/>
              <a:t>Used Tools And Technologies</a:t>
            </a:r>
            <a:endParaRPr sz="2000"/>
          </a:p>
        </p:txBody>
      </p:sp>
      <p:sp>
        <p:nvSpPr>
          <p:cNvPr id="177" name="Google Shape;177;p35"/>
          <p:cNvSpPr txBox="1"/>
          <p:nvPr>
            <p:ph idx="2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Project was buil</a:t>
            </a:r>
            <a:r>
              <a:rPr lang="en"/>
              <a:t>t</a:t>
            </a: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a dynamic website .</a:t>
            </a:r>
            <a:endParaRPr sz="500"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used Angular Framework as a Frontend for our project with the addition of using HTML &amp; CSS for the design &amp; Typescript(JS).</a:t>
            </a:r>
            <a:endParaRPr sz="500"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used Laravel Framework as a Backend for our project with the addition of PHP programming Language and MYSQL DB (MariaDB).</a:t>
            </a:r>
            <a:endParaRPr sz="500"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used Github for git VCS to pass code between team members and teamwork collaboration .</a:t>
            </a:r>
            <a:endParaRPr sz="500"/>
          </a:p>
        </p:txBody>
      </p:sp>
      <p:pic>
        <p:nvPicPr>
          <p:cNvPr descr="Screen Shot 2022-11-14 at 1.33.35 AM.png"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396" y="178211"/>
            <a:ext cx="1382518" cy="511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i-logo.png" id="179" name="Google Shape;17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1079" y="-56208"/>
            <a:ext cx="649285" cy="98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203763" y="165100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5.</a:t>
            </a:r>
            <a:r>
              <a:rPr lang="en" sz="2800"/>
              <a:t>System </a:t>
            </a:r>
            <a:r>
              <a:rPr lang="en" sz="2800"/>
              <a:t>Architecture </a:t>
            </a:r>
            <a:endParaRPr sz="2800"/>
          </a:p>
        </p:txBody>
      </p:sp>
      <p:sp>
        <p:nvSpPr>
          <p:cNvPr id="185" name="Google Shape;185;p36"/>
          <p:cNvSpPr txBox="1"/>
          <p:nvPr>
            <p:ph idx="2" type="body"/>
          </p:nvPr>
        </p:nvSpPr>
        <p:spPr>
          <a:xfrm>
            <a:off x="452450" y="1593200"/>
            <a:ext cx="56595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lang="en"/>
              <a:t>	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22-11-14 at 1.33.35 AM.png"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396" y="178211"/>
            <a:ext cx="1382518" cy="511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i-logo.png" id="187" name="Google Shape;18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1079" y="-56208"/>
            <a:ext cx="649285" cy="98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50" y="702400"/>
            <a:ext cx="4350775" cy="42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6291" y="923875"/>
            <a:ext cx="4568508" cy="421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452438" y="404813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r>
              <a:rPr b="1" i="0" lang="en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Demo</a:t>
            </a:r>
            <a:endParaRPr sz="500"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452438" y="889861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1" lang="en" sz="2100"/>
              <a:t>The Video</a:t>
            </a:r>
            <a:endParaRPr sz="500"/>
          </a:p>
        </p:txBody>
      </p:sp>
      <p:sp>
        <p:nvSpPr>
          <p:cNvPr id="196" name="Google Shape;196;p37"/>
          <p:cNvSpPr txBox="1"/>
          <p:nvPr>
            <p:ph idx="2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22-11-14 at 1.33.35 AM.png"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396" y="178211"/>
            <a:ext cx="1382518" cy="511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i-logo.png" id="198" name="Google Shape;19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1079" y="-56208"/>
            <a:ext cx="649285" cy="98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