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 Medium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.fntdata"/><Relationship Id="rId22" Type="http://schemas.openxmlformats.org/officeDocument/2006/relationships/font" Target="fonts/PlayfairDisplayMedium-boldItalic.fntdata"/><Relationship Id="rId21" Type="http://schemas.openxmlformats.org/officeDocument/2006/relationships/font" Target="fonts/PlayfairDisplayMedium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02a896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02a896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02a896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d02a896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d02a8967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d02a8967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02a896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02a896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d02a8967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d02a8967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02a896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02a896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02a896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02a896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02a896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02a896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02a896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d02a896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02a896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d02a896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02a8967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d02a8967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02a896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02a896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5050"/>
            <a:ext cx="8520600" cy="11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An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á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lisis 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Í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ndices Burs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á</a:t>
            </a:r>
            <a:r>
              <a:rPr lang="es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tiles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 title="Grafica_DrawdownPromed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675" y="0"/>
            <a:ext cx="9223869" cy="51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 title="Grafica_SharpeMed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575" y="53925"/>
            <a:ext cx="94987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50" y="0"/>
            <a:ext cx="9144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Estrategia recomendada: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30%   SP 500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70%   Nasdaq 100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1352550" y="1771350"/>
            <a:ext cx="6524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</a:t>
            </a:r>
            <a:r>
              <a:rPr lang="es" sz="4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Rentabilidad 5 años?</a:t>
            </a:r>
            <a:endParaRPr sz="41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>
                <a:solidFill>
                  <a:srgbClr val="00FF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+112%</a:t>
            </a:r>
            <a:endParaRPr sz="22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Grafica_SP5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27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title="Grafica_Nasdaq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5"/>
            <a:ext cx="4572022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title="Grafica_DowJon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571991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Grafica_Russell2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3" y="2571750"/>
            <a:ext cx="4572037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Grafica_SP5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572027" cy="2571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68" name="Google Shape;68;p15" title="Grafica_Nasdaq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5"/>
            <a:ext cx="4572022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Grafica_DowJon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571991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Grafica_Russell2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3" y="2571750"/>
            <a:ext cx="457203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211050" y="1326675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" name="Google Shape;72;p15"/>
          <p:cNvSpPr/>
          <p:nvPr/>
        </p:nvSpPr>
        <p:spPr>
          <a:xfrm>
            <a:off x="5763975" y="3663000"/>
            <a:ext cx="787800" cy="1276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5"/>
          <p:cNvSpPr/>
          <p:nvPr/>
        </p:nvSpPr>
        <p:spPr>
          <a:xfrm>
            <a:off x="1151050" y="3801900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5763975" y="1455900"/>
            <a:ext cx="668100" cy="965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1088575" y="979725"/>
            <a:ext cx="891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11050" y="1054700"/>
            <a:ext cx="728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Grafica_SP5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572027" cy="2571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82" name="Google Shape;82;p16" title="Grafica_Nasdaq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5"/>
            <a:ext cx="4572022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Grafica_DowJon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571991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Grafica_Russell2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3" y="2571750"/>
            <a:ext cx="457203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211050" y="1326675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6"/>
          <p:cNvSpPr/>
          <p:nvPr/>
        </p:nvSpPr>
        <p:spPr>
          <a:xfrm>
            <a:off x="5763975" y="3663000"/>
            <a:ext cx="787800" cy="1276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7" name="Google Shape;87;p16"/>
          <p:cNvSpPr/>
          <p:nvPr/>
        </p:nvSpPr>
        <p:spPr>
          <a:xfrm>
            <a:off x="1151050" y="3801900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>
            <a:off x="5763975" y="1455900"/>
            <a:ext cx="668100" cy="965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1088575" y="979725"/>
            <a:ext cx="891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211050" y="1054700"/>
            <a:ext cx="728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568413" y="904875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Google Shape;92;p16"/>
          <p:cNvSpPr/>
          <p:nvPr/>
        </p:nvSpPr>
        <p:spPr>
          <a:xfrm>
            <a:off x="7109113" y="1009650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" name="Google Shape;93;p16"/>
          <p:cNvSpPr/>
          <p:nvPr/>
        </p:nvSpPr>
        <p:spPr>
          <a:xfrm>
            <a:off x="2499013" y="3444975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7109113" y="3307875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 title="Grafica_DAX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0"/>
            <a:ext cx="4572027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Grafica_HangSe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9"/>
            <a:ext cx="4572001" cy="25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title="Grafica_Nikkei22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9"/>
            <a:ext cx="4572001" cy="25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 title="Grafica_CAC4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72001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211050" y="1288575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7"/>
          <p:cNvSpPr/>
          <p:nvPr/>
        </p:nvSpPr>
        <p:spPr>
          <a:xfrm>
            <a:off x="5774900" y="1288575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5774900" y="3386800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1211050" y="3927000"/>
            <a:ext cx="728100" cy="1060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2421438" y="707575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>
            <a:off x="2421438" y="3669850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17"/>
          <p:cNvSpPr/>
          <p:nvPr/>
        </p:nvSpPr>
        <p:spPr>
          <a:xfrm>
            <a:off x="7383988" y="4114800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17"/>
          <p:cNvSpPr/>
          <p:nvPr/>
        </p:nvSpPr>
        <p:spPr>
          <a:xfrm>
            <a:off x="6985288" y="1057275"/>
            <a:ext cx="1374300" cy="8253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428625" y="2095625"/>
            <a:ext cx="8280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¿Cual es el índice bursátil más rentable?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 title="Grafica_Volum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200" y="-27375"/>
            <a:ext cx="9241349" cy="5198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0" y="306150"/>
            <a:ext cx="8007900" cy="238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0" y="544375"/>
            <a:ext cx="61200" cy="45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4425" y="5009125"/>
            <a:ext cx="8007900" cy="7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939775" y="503475"/>
            <a:ext cx="122700" cy="457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8660550" y="357175"/>
            <a:ext cx="483600" cy="14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 title="grafica_rendimien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55125"/>
            <a:ext cx="8754550" cy="49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 title="Grafica_Crec_Anu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