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8"/>
  </p:notesMasterIdLst>
  <p:sldIdLst>
    <p:sldId id="256" r:id="rId2"/>
    <p:sldId id="346" r:id="rId3"/>
    <p:sldId id="347" r:id="rId4"/>
    <p:sldId id="348" r:id="rId5"/>
    <p:sldId id="349" r:id="rId6"/>
    <p:sldId id="258" r:id="rId7"/>
    <p:sldId id="350" r:id="rId8"/>
    <p:sldId id="354" r:id="rId9"/>
    <p:sldId id="355" r:id="rId10"/>
    <p:sldId id="356" r:id="rId11"/>
    <p:sldId id="357" r:id="rId12"/>
    <p:sldId id="358" r:id="rId13"/>
    <p:sldId id="359" r:id="rId14"/>
    <p:sldId id="360" r:id="rId15"/>
    <p:sldId id="361" r:id="rId16"/>
    <p:sldId id="351" r:id="rId17"/>
    <p:sldId id="364" r:id="rId18"/>
    <p:sldId id="363" r:id="rId19"/>
    <p:sldId id="368" r:id="rId20"/>
    <p:sldId id="352" r:id="rId21"/>
    <p:sldId id="365" r:id="rId22"/>
    <p:sldId id="366" r:id="rId23"/>
    <p:sldId id="367" r:id="rId24"/>
    <p:sldId id="353" r:id="rId25"/>
    <p:sldId id="286" r:id="rId26"/>
    <p:sldId id="320" r:id="rId27"/>
  </p:sldIdLst>
  <p:sldSz cx="9144000" cy="5143500" type="screen16x9"/>
  <p:notesSz cx="6858000" cy="9144000"/>
  <p:embeddedFontLst>
    <p:embeddedFont>
      <p:font typeface="Amasis MT Pro Black" panose="02040A04050005020304" pitchFamily="18" charset="0"/>
      <p:bold r:id="rId29"/>
      <p:boldItalic r:id="rId30"/>
    </p:embeddedFont>
    <p:embeddedFont>
      <p:font typeface="Merriweather Light" panose="00000400000000000000" pitchFamily="2"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6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14ED89-C3CF-4889-B650-37D20B287D6F}">
  <a:tblStyle styleId="{5314ED89-C3CF-4889-B650-37D20B287D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135" d="100"/>
          <a:sy n="135" d="100"/>
        </p:scale>
        <p:origin x="12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a:extLst>
            <a:ext uri="{FF2B5EF4-FFF2-40B4-BE49-F238E27FC236}">
              <a16:creationId xmlns:a16="http://schemas.microsoft.com/office/drawing/2014/main" id="{393056E7-AB9A-F476-CF57-BFF1F58DE881}"/>
            </a:ext>
          </a:extLst>
        </p:cNvPr>
        <p:cNvGrpSpPr/>
        <p:nvPr/>
      </p:nvGrpSpPr>
      <p:grpSpPr>
        <a:xfrm>
          <a:off x="0" y="0"/>
          <a:ext cx="0" cy="0"/>
          <a:chOff x="0" y="0"/>
          <a:chExt cx="0" cy="0"/>
        </a:xfrm>
      </p:grpSpPr>
      <p:sp>
        <p:nvSpPr>
          <p:cNvPr id="584" name="Google Shape;584;gcc7554a049_0_369:notes">
            <a:extLst>
              <a:ext uri="{FF2B5EF4-FFF2-40B4-BE49-F238E27FC236}">
                <a16:creationId xmlns:a16="http://schemas.microsoft.com/office/drawing/2014/main" id="{EBB4575A-A8AC-D5B0-C566-C1E72E9917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a:extLst>
              <a:ext uri="{FF2B5EF4-FFF2-40B4-BE49-F238E27FC236}">
                <a16:creationId xmlns:a16="http://schemas.microsoft.com/office/drawing/2014/main" id="{C9665167-B565-8A9D-E607-E71B0DB070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853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7a9a8b4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07a9a8b4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03552313-BA36-05CB-25F0-C292CEE291F2}"/>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D84D3A90-AF3E-C63E-B3C6-7BB0BEC682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0A640BC3-E249-8C7D-1771-7A7379CA9A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82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C8CCB759-ED98-4A94-0EBA-8C1E916C2661}"/>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94C3D629-2D4E-40EC-BB7A-073E2AC3ED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23A0A56B-BB09-CA41-E402-1DD46EB67E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517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1151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B9F03CF1-95AC-18C6-B744-00FF2AA9479E}"/>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3F3F056A-BF95-17A7-94D2-94E53FA82C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29E88150-62B4-09B1-2B2A-EE14A587C4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153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514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879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C2A7507A-EBC4-EC37-F37D-48413E0DB7BC}"/>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E5EF3B9B-3B6F-D69E-2CCE-289392223F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2CD829C6-9E58-B675-2256-EDF516A558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13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a:extLst>
            <a:ext uri="{FF2B5EF4-FFF2-40B4-BE49-F238E27FC236}">
              <a16:creationId xmlns:a16="http://schemas.microsoft.com/office/drawing/2014/main" id="{34036F28-6884-5B63-77EB-190C5CF888B9}"/>
            </a:ext>
          </a:extLst>
        </p:cNvPr>
        <p:cNvGrpSpPr/>
        <p:nvPr/>
      </p:nvGrpSpPr>
      <p:grpSpPr>
        <a:xfrm>
          <a:off x="0" y="0"/>
          <a:ext cx="0" cy="0"/>
          <a:chOff x="0" y="0"/>
          <a:chExt cx="0" cy="0"/>
        </a:xfrm>
      </p:grpSpPr>
      <p:sp>
        <p:nvSpPr>
          <p:cNvPr id="616" name="Google Shape;616;gcc7554a049_0_374:notes">
            <a:extLst>
              <a:ext uri="{FF2B5EF4-FFF2-40B4-BE49-F238E27FC236}">
                <a16:creationId xmlns:a16="http://schemas.microsoft.com/office/drawing/2014/main" id="{B59C9011-32F2-8CA0-7B1F-CEFF08470E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a:extLst>
              <a:ext uri="{FF2B5EF4-FFF2-40B4-BE49-F238E27FC236}">
                <a16:creationId xmlns:a16="http://schemas.microsoft.com/office/drawing/2014/main" id="{EC3B3C49-7E01-5943-01F4-E7E155827C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472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cc7554a049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a:extLst>
            <a:ext uri="{FF2B5EF4-FFF2-40B4-BE49-F238E27FC236}">
              <a16:creationId xmlns:a16="http://schemas.microsoft.com/office/drawing/2014/main" id="{D664B11D-9477-849F-8EB6-41F0FA96B974}"/>
            </a:ext>
          </a:extLst>
        </p:cNvPr>
        <p:cNvGrpSpPr/>
        <p:nvPr/>
      </p:nvGrpSpPr>
      <p:grpSpPr>
        <a:xfrm>
          <a:off x="0" y="0"/>
          <a:ext cx="0" cy="0"/>
          <a:chOff x="0" y="0"/>
          <a:chExt cx="0" cy="0"/>
        </a:xfrm>
      </p:grpSpPr>
      <p:sp>
        <p:nvSpPr>
          <p:cNvPr id="584" name="Google Shape;584;gcc7554a049_0_369:notes">
            <a:extLst>
              <a:ext uri="{FF2B5EF4-FFF2-40B4-BE49-F238E27FC236}">
                <a16:creationId xmlns:a16="http://schemas.microsoft.com/office/drawing/2014/main" id="{C09418BC-C432-04F4-E3AF-7DB71462A9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a:extLst>
              <a:ext uri="{FF2B5EF4-FFF2-40B4-BE49-F238E27FC236}">
                <a16:creationId xmlns:a16="http://schemas.microsoft.com/office/drawing/2014/main" id="{09215968-E708-2CC1-B3A6-18680A0D6C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06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a:extLst>
            <a:ext uri="{FF2B5EF4-FFF2-40B4-BE49-F238E27FC236}">
              <a16:creationId xmlns:a16="http://schemas.microsoft.com/office/drawing/2014/main" id="{937862D1-DCDE-E0C9-7253-0522C1CA8A82}"/>
            </a:ext>
          </a:extLst>
        </p:cNvPr>
        <p:cNvGrpSpPr/>
        <p:nvPr/>
      </p:nvGrpSpPr>
      <p:grpSpPr>
        <a:xfrm>
          <a:off x="0" y="0"/>
          <a:ext cx="0" cy="0"/>
          <a:chOff x="0" y="0"/>
          <a:chExt cx="0" cy="0"/>
        </a:xfrm>
      </p:grpSpPr>
      <p:sp>
        <p:nvSpPr>
          <p:cNvPr id="584" name="Google Shape;584;gcc7554a049_0_369:notes">
            <a:extLst>
              <a:ext uri="{FF2B5EF4-FFF2-40B4-BE49-F238E27FC236}">
                <a16:creationId xmlns:a16="http://schemas.microsoft.com/office/drawing/2014/main" id="{9308E7A0-7CEB-D040-8115-807784D91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a:extLst>
              <a:ext uri="{FF2B5EF4-FFF2-40B4-BE49-F238E27FC236}">
                <a16:creationId xmlns:a16="http://schemas.microsoft.com/office/drawing/2014/main" id="{636623B8-A1F0-7C53-C8A1-D7A3DB8079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407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a:extLst>
            <a:ext uri="{FF2B5EF4-FFF2-40B4-BE49-F238E27FC236}">
              <a16:creationId xmlns:a16="http://schemas.microsoft.com/office/drawing/2014/main" id="{565E8896-2F58-F486-99CB-8DC04CBFE0BA}"/>
            </a:ext>
          </a:extLst>
        </p:cNvPr>
        <p:cNvGrpSpPr/>
        <p:nvPr/>
      </p:nvGrpSpPr>
      <p:grpSpPr>
        <a:xfrm>
          <a:off x="0" y="0"/>
          <a:ext cx="0" cy="0"/>
          <a:chOff x="0" y="0"/>
          <a:chExt cx="0" cy="0"/>
        </a:xfrm>
      </p:grpSpPr>
      <p:sp>
        <p:nvSpPr>
          <p:cNvPr id="584" name="Google Shape;584;gcc7554a049_0_369:notes">
            <a:extLst>
              <a:ext uri="{FF2B5EF4-FFF2-40B4-BE49-F238E27FC236}">
                <a16:creationId xmlns:a16="http://schemas.microsoft.com/office/drawing/2014/main" id="{F53432CB-4E29-F1E3-BB9C-51CA8BCA17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cc7554a049_0_369:notes">
            <a:extLst>
              <a:ext uri="{FF2B5EF4-FFF2-40B4-BE49-F238E27FC236}">
                <a16:creationId xmlns:a16="http://schemas.microsoft.com/office/drawing/2014/main" id="{A653D4E3-9052-E59E-03C3-4A58B13DAA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80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4193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59" r:id="rId5"/>
    <p:sldLayoutId id="2147483666" r:id="rId6"/>
    <p:sldLayoutId id="2147483676" r:id="rId7"/>
    <p:sldLayoutId id="2147483691" r:id="rId8"/>
    <p:sldLayoutId id="2147483696" r:id="rId9"/>
    <p:sldLayoutId id="2147483697" r:id="rId10"/>
    <p:sldLayoutId id="2147483698" r:id="rId11"/>
    <p:sldLayoutId id="2147483699" r:id="rId12"/>
    <p:sldLayoutId id="214748370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324500"/>
            <a:ext cx="7064100" cy="2052600"/>
          </a:xfrm>
          <a:prstGeom prst="rect">
            <a:avLst/>
          </a:prstGeom>
        </p:spPr>
        <p:txBody>
          <a:bodyPr spcFirstLastPara="1" wrap="square" lIns="91425" tIns="91425" rIns="91425" bIns="91425" anchor="b" anchorCtr="0">
            <a:noAutofit/>
          </a:bodyPr>
          <a:lstStyle/>
          <a:p>
            <a:pPr lvl="0"/>
            <a:r>
              <a:rPr lang="en-US" sz="4800" dirty="0"/>
              <a:t>Credit Risk Assessment for Loan Approval</a:t>
            </a:r>
            <a:endParaRPr sz="4800" dirty="0"/>
          </a:p>
        </p:txBody>
      </p:sp>
      <p:sp>
        <p:nvSpPr>
          <p:cNvPr id="483" name="Google Shape;483;p59"/>
          <p:cNvSpPr txBox="1">
            <a:spLocks noGrp="1"/>
          </p:cNvSpPr>
          <p:nvPr>
            <p:ph type="subTitle" idx="1"/>
          </p:nvPr>
        </p:nvSpPr>
        <p:spPr>
          <a:xfrm>
            <a:off x="228341" y="3377100"/>
            <a:ext cx="2376157" cy="14003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dirty="0">
                <a:solidFill>
                  <a:schemeClr val="dk1"/>
                </a:solidFill>
              </a:rPr>
              <a:t>Supervised by: </a:t>
            </a:r>
            <a:r>
              <a:rPr lang="en" sz="1200" dirty="0">
                <a:solidFill>
                  <a:schemeClr val="dk1"/>
                </a:solidFill>
              </a:rPr>
              <a:t>Dr.Maggie</a:t>
            </a:r>
          </a:p>
          <a:p>
            <a:pPr marL="0" lvl="0" indent="0" algn="l" rtl="0">
              <a:spcBef>
                <a:spcPts val="0"/>
              </a:spcBef>
              <a:spcAft>
                <a:spcPts val="0"/>
              </a:spcAft>
              <a:buClr>
                <a:schemeClr val="dk1"/>
              </a:buClr>
              <a:buSzPts val="1100"/>
              <a:buFont typeface="Arial"/>
              <a:buNone/>
            </a:pPr>
            <a:endParaRPr lang="en"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Done by:</a:t>
            </a:r>
          </a:p>
          <a:p>
            <a:pPr marL="0" lvl="0" indent="0" algn="l" rtl="0">
              <a:spcBef>
                <a:spcPts val="0"/>
              </a:spcBef>
              <a:spcAft>
                <a:spcPts val="0"/>
              </a:spcAft>
              <a:buClr>
                <a:schemeClr val="dk1"/>
              </a:buClr>
              <a:buSzPts val="1100"/>
              <a:buFont typeface="Arial"/>
              <a:buNone/>
            </a:pPr>
            <a:r>
              <a:rPr lang="en" sz="1100" dirty="0">
                <a:solidFill>
                  <a:schemeClr val="dk1"/>
                </a:solidFill>
              </a:rPr>
              <a:t>Ahmed Tarek</a:t>
            </a:r>
          </a:p>
          <a:p>
            <a:pPr marL="0" lvl="0" indent="0" algn="l" rtl="0">
              <a:spcBef>
                <a:spcPts val="0"/>
              </a:spcBef>
              <a:spcAft>
                <a:spcPts val="0"/>
              </a:spcAft>
              <a:buClr>
                <a:schemeClr val="dk1"/>
              </a:buClr>
              <a:buSzPts val="1100"/>
              <a:buFont typeface="Arial"/>
              <a:buNone/>
            </a:pPr>
            <a:r>
              <a:rPr lang="en" sz="1100" dirty="0">
                <a:solidFill>
                  <a:schemeClr val="dk1"/>
                </a:solidFill>
              </a:rPr>
              <a:t>Omar Ahmed</a:t>
            </a:r>
          </a:p>
          <a:p>
            <a:pPr marL="0" lvl="0" indent="0" algn="l" rtl="0">
              <a:spcBef>
                <a:spcPts val="0"/>
              </a:spcBef>
              <a:spcAft>
                <a:spcPts val="0"/>
              </a:spcAft>
              <a:buClr>
                <a:schemeClr val="dk1"/>
              </a:buClr>
              <a:buSzPts val="1100"/>
              <a:buFont typeface="Arial"/>
              <a:buNone/>
            </a:pPr>
            <a:r>
              <a:rPr lang="en" sz="1100" dirty="0">
                <a:solidFill>
                  <a:schemeClr val="dk1"/>
                </a:solidFill>
              </a:rPr>
              <a:t>Karim Mohamed</a:t>
            </a:r>
          </a:p>
          <a:p>
            <a:pPr marL="0" lvl="0" indent="0" algn="l" rtl="0">
              <a:spcBef>
                <a:spcPts val="0"/>
              </a:spcBef>
              <a:spcAft>
                <a:spcPts val="0"/>
              </a:spcAft>
              <a:buClr>
                <a:schemeClr val="dk1"/>
              </a:buClr>
              <a:buSzPts val="1100"/>
              <a:buFont typeface="Arial"/>
              <a:buNone/>
            </a:pPr>
            <a:r>
              <a:rPr lang="en" sz="1100" dirty="0">
                <a:solidFill>
                  <a:schemeClr val="dk1"/>
                </a:solidFill>
              </a:rPr>
              <a:t>Youssef Raafat</a:t>
            </a:r>
          </a:p>
          <a:p>
            <a:pPr marL="0" lvl="0" indent="0" algn="l" rtl="0">
              <a:spcBef>
                <a:spcPts val="0"/>
              </a:spcBef>
              <a:spcAft>
                <a:spcPts val="0"/>
              </a:spcAft>
              <a:buClr>
                <a:schemeClr val="dk1"/>
              </a:buClr>
              <a:buSzPts val="1100"/>
              <a:buFont typeface="Arial"/>
              <a:buNone/>
            </a:pPr>
            <a:endParaRP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1"/>
          <p:cNvSpPr txBox="1">
            <a:spLocks noGrp="1"/>
          </p:cNvSpPr>
          <p:nvPr>
            <p:ph type="title"/>
          </p:nvPr>
        </p:nvSpPr>
        <p:spPr>
          <a:xfrm>
            <a:off x="173831" y="41420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2" name="TextBox 1">
            <a:extLst>
              <a:ext uri="{FF2B5EF4-FFF2-40B4-BE49-F238E27FC236}">
                <a16:creationId xmlns:a16="http://schemas.microsoft.com/office/drawing/2014/main" id="{341F5BC3-402B-0B93-3814-0DC70D4F8DE5}"/>
              </a:ext>
            </a:extLst>
          </p:cNvPr>
          <p:cNvSpPr txBox="1"/>
          <p:nvPr/>
        </p:nvSpPr>
        <p:spPr>
          <a:xfrm>
            <a:off x="0" y="1656618"/>
            <a:ext cx="6252033" cy="307777"/>
          </a:xfrm>
          <a:prstGeom prst="rect">
            <a:avLst/>
          </a:prstGeom>
          <a:noFill/>
        </p:spPr>
        <p:txBody>
          <a:bodyPr wrap="none" rtlCol="0">
            <a:spAutoFit/>
          </a:bodyPr>
          <a:lstStyle/>
          <a:p>
            <a:r>
              <a:rPr lang="en-US" dirty="0"/>
              <a:t>At first, we explored the relation between the state and the no. Loans issued </a:t>
            </a:r>
          </a:p>
        </p:txBody>
      </p:sp>
      <p:sp>
        <p:nvSpPr>
          <p:cNvPr id="4" name="TextBox 3">
            <a:extLst>
              <a:ext uri="{FF2B5EF4-FFF2-40B4-BE49-F238E27FC236}">
                <a16:creationId xmlns:a16="http://schemas.microsoft.com/office/drawing/2014/main" id="{BDFF8716-95BD-6006-D1C6-7CE5352EF180}"/>
              </a:ext>
            </a:extLst>
          </p:cNvPr>
          <p:cNvSpPr txBox="1"/>
          <p:nvPr/>
        </p:nvSpPr>
        <p:spPr>
          <a:xfrm>
            <a:off x="113851" y="1191668"/>
            <a:ext cx="6432906" cy="338554"/>
          </a:xfrm>
          <a:prstGeom prst="rect">
            <a:avLst/>
          </a:prstGeom>
          <a:noFill/>
        </p:spPr>
        <p:txBody>
          <a:bodyPr wrap="square">
            <a:spAutoFit/>
          </a:bodyPr>
          <a:lstStyle/>
          <a:p>
            <a:pPr marL="285750" indent="-285750">
              <a:buFont typeface="Wingdings" panose="05000000000000000000" pitchFamily="2" charset="2"/>
              <a:buChar char="Ø"/>
            </a:pPr>
            <a:r>
              <a:rPr lang="en-US" sz="1600" b="1" dirty="0"/>
              <a:t>we explored different relations between the dataset features</a:t>
            </a:r>
          </a:p>
        </p:txBody>
      </p:sp>
      <p:pic>
        <p:nvPicPr>
          <p:cNvPr id="6" name="Picture 5" descr="A screen shot of a computer&#10;&#10;Description automatically generated">
            <a:extLst>
              <a:ext uri="{FF2B5EF4-FFF2-40B4-BE49-F238E27FC236}">
                <a16:creationId xmlns:a16="http://schemas.microsoft.com/office/drawing/2014/main" id="{6EBE796F-FE14-90FB-3806-15634ECB38A6}"/>
              </a:ext>
            </a:extLst>
          </p:cNvPr>
          <p:cNvPicPr>
            <a:picLocks noChangeAspect="1"/>
          </p:cNvPicPr>
          <p:nvPr/>
        </p:nvPicPr>
        <p:blipFill>
          <a:blip r:embed="rId3"/>
          <a:srcRect l="1244" t="40684" r="1457" b="5041"/>
          <a:stretch/>
        </p:blipFill>
        <p:spPr>
          <a:xfrm>
            <a:off x="72337" y="2090792"/>
            <a:ext cx="8897003" cy="2101065"/>
          </a:xfrm>
          <a:prstGeom prst="rect">
            <a:avLst/>
          </a:prstGeom>
        </p:spPr>
      </p:pic>
      <p:sp>
        <p:nvSpPr>
          <p:cNvPr id="7" name="TextBox 6">
            <a:extLst>
              <a:ext uri="{FF2B5EF4-FFF2-40B4-BE49-F238E27FC236}">
                <a16:creationId xmlns:a16="http://schemas.microsoft.com/office/drawing/2014/main" id="{1007268F-6414-4C98-03E6-0F98DAC3191B}"/>
              </a:ext>
            </a:extLst>
          </p:cNvPr>
          <p:cNvSpPr txBox="1"/>
          <p:nvPr/>
        </p:nvSpPr>
        <p:spPr>
          <a:xfrm>
            <a:off x="72337" y="4330782"/>
            <a:ext cx="9123034" cy="307777"/>
          </a:xfrm>
          <a:prstGeom prst="rect">
            <a:avLst/>
          </a:prstGeom>
          <a:noFill/>
        </p:spPr>
        <p:txBody>
          <a:bodyPr wrap="square" rtlCol="0">
            <a:spAutoFit/>
          </a:bodyPr>
          <a:lstStyle/>
          <a:p>
            <a:r>
              <a:rPr lang="en-US" dirty="0"/>
              <a:t>We found that over 40% of the issued loans are in the top 5 states {CA,NY,TX,FL,IL} where the no. states was 50.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6">
          <a:extLst>
            <a:ext uri="{FF2B5EF4-FFF2-40B4-BE49-F238E27FC236}">
              <a16:creationId xmlns:a16="http://schemas.microsoft.com/office/drawing/2014/main" id="{803FC660-C7EC-432F-D3BF-D3D909552543}"/>
            </a:ext>
          </a:extLst>
        </p:cNvPr>
        <p:cNvGrpSpPr/>
        <p:nvPr/>
      </p:nvGrpSpPr>
      <p:grpSpPr>
        <a:xfrm>
          <a:off x="0" y="0"/>
          <a:ext cx="0" cy="0"/>
          <a:chOff x="0" y="0"/>
          <a:chExt cx="0" cy="0"/>
        </a:xfrm>
      </p:grpSpPr>
      <p:sp>
        <p:nvSpPr>
          <p:cNvPr id="587" name="Google Shape;587;p71">
            <a:extLst>
              <a:ext uri="{FF2B5EF4-FFF2-40B4-BE49-F238E27FC236}">
                <a16:creationId xmlns:a16="http://schemas.microsoft.com/office/drawing/2014/main" id="{4CC5CCE2-48CB-BC50-F1AC-21485AE3B678}"/>
              </a:ext>
            </a:extLst>
          </p:cNvPr>
          <p:cNvSpPr txBox="1">
            <a:spLocks noGrp="1"/>
          </p:cNvSpPr>
          <p:nvPr>
            <p:ph type="title"/>
          </p:nvPr>
        </p:nvSpPr>
        <p:spPr>
          <a:xfrm>
            <a:off x="173831" y="41420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2" name="TextBox 1">
            <a:extLst>
              <a:ext uri="{FF2B5EF4-FFF2-40B4-BE49-F238E27FC236}">
                <a16:creationId xmlns:a16="http://schemas.microsoft.com/office/drawing/2014/main" id="{3854AC1D-9FBE-5911-5156-40333A37DE18}"/>
              </a:ext>
            </a:extLst>
          </p:cNvPr>
          <p:cNvSpPr txBox="1"/>
          <p:nvPr/>
        </p:nvSpPr>
        <p:spPr>
          <a:xfrm>
            <a:off x="72337" y="1215621"/>
            <a:ext cx="5317481" cy="307777"/>
          </a:xfrm>
          <a:prstGeom prst="rect">
            <a:avLst/>
          </a:prstGeom>
          <a:noFill/>
        </p:spPr>
        <p:txBody>
          <a:bodyPr wrap="none" rtlCol="0">
            <a:spAutoFit/>
          </a:bodyPr>
          <a:lstStyle/>
          <a:p>
            <a:r>
              <a:rPr lang="en-US" dirty="0"/>
              <a:t>We also explored the most common purposes of issuing a loan  </a:t>
            </a:r>
          </a:p>
        </p:txBody>
      </p:sp>
      <p:sp>
        <p:nvSpPr>
          <p:cNvPr id="7" name="TextBox 6">
            <a:extLst>
              <a:ext uri="{FF2B5EF4-FFF2-40B4-BE49-F238E27FC236}">
                <a16:creationId xmlns:a16="http://schemas.microsoft.com/office/drawing/2014/main" id="{FEFC1FC8-862D-DB71-3AAE-85F04F42CCBA}"/>
              </a:ext>
            </a:extLst>
          </p:cNvPr>
          <p:cNvSpPr txBox="1"/>
          <p:nvPr/>
        </p:nvSpPr>
        <p:spPr>
          <a:xfrm>
            <a:off x="72337" y="4084202"/>
            <a:ext cx="9123034" cy="307777"/>
          </a:xfrm>
          <a:prstGeom prst="rect">
            <a:avLst/>
          </a:prstGeom>
          <a:noFill/>
        </p:spPr>
        <p:txBody>
          <a:bodyPr wrap="square" rtlCol="0">
            <a:spAutoFit/>
          </a:bodyPr>
          <a:lstStyle/>
          <a:p>
            <a:r>
              <a:rPr lang="en-US" dirty="0"/>
              <a:t>We found that over 80% of the issued loans are either for debt consolidation or credit card. </a:t>
            </a:r>
          </a:p>
        </p:txBody>
      </p:sp>
      <p:pic>
        <p:nvPicPr>
          <p:cNvPr id="5" name="Picture 4" descr="A screenshot of a computer&#10;&#10;Description automatically generated">
            <a:extLst>
              <a:ext uri="{FF2B5EF4-FFF2-40B4-BE49-F238E27FC236}">
                <a16:creationId xmlns:a16="http://schemas.microsoft.com/office/drawing/2014/main" id="{FB6455E2-A929-E73B-610F-95393624FD3A}"/>
              </a:ext>
            </a:extLst>
          </p:cNvPr>
          <p:cNvPicPr>
            <a:picLocks noChangeAspect="1"/>
          </p:cNvPicPr>
          <p:nvPr/>
        </p:nvPicPr>
        <p:blipFill>
          <a:blip r:embed="rId3"/>
          <a:srcRect l="1245" t="18005" r="2416" b="3680"/>
          <a:stretch/>
        </p:blipFill>
        <p:spPr>
          <a:xfrm>
            <a:off x="72337" y="1609936"/>
            <a:ext cx="8809256" cy="2239992"/>
          </a:xfrm>
          <a:prstGeom prst="rect">
            <a:avLst/>
          </a:prstGeom>
        </p:spPr>
      </p:pic>
    </p:spTree>
    <p:extLst>
      <p:ext uri="{BB962C8B-B14F-4D97-AF65-F5344CB8AC3E}">
        <p14:creationId xmlns:p14="http://schemas.microsoft.com/office/powerpoint/2010/main" val="258915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6">
          <a:extLst>
            <a:ext uri="{FF2B5EF4-FFF2-40B4-BE49-F238E27FC236}">
              <a16:creationId xmlns:a16="http://schemas.microsoft.com/office/drawing/2014/main" id="{B62E2E5F-41E1-148B-3EDD-764DD11FB2B9}"/>
            </a:ext>
          </a:extLst>
        </p:cNvPr>
        <p:cNvGrpSpPr/>
        <p:nvPr/>
      </p:nvGrpSpPr>
      <p:grpSpPr>
        <a:xfrm>
          <a:off x="0" y="0"/>
          <a:ext cx="0" cy="0"/>
          <a:chOff x="0" y="0"/>
          <a:chExt cx="0" cy="0"/>
        </a:xfrm>
      </p:grpSpPr>
      <p:sp>
        <p:nvSpPr>
          <p:cNvPr id="587" name="Google Shape;587;p71">
            <a:extLst>
              <a:ext uri="{FF2B5EF4-FFF2-40B4-BE49-F238E27FC236}">
                <a16:creationId xmlns:a16="http://schemas.microsoft.com/office/drawing/2014/main" id="{A8BC9F94-8D62-9C12-FD0C-4239B24457C2}"/>
              </a:ext>
            </a:extLst>
          </p:cNvPr>
          <p:cNvSpPr txBox="1">
            <a:spLocks noGrp="1"/>
          </p:cNvSpPr>
          <p:nvPr>
            <p:ph type="title"/>
          </p:nvPr>
        </p:nvSpPr>
        <p:spPr>
          <a:xfrm>
            <a:off x="173831" y="41420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a:t>
            </a:r>
            <a:endParaRPr dirty="0"/>
          </a:p>
        </p:txBody>
      </p:sp>
      <p:sp>
        <p:nvSpPr>
          <p:cNvPr id="2" name="TextBox 1">
            <a:extLst>
              <a:ext uri="{FF2B5EF4-FFF2-40B4-BE49-F238E27FC236}">
                <a16:creationId xmlns:a16="http://schemas.microsoft.com/office/drawing/2014/main" id="{C5DE7E5E-DEEC-2791-3C9D-679448176CFA}"/>
              </a:ext>
            </a:extLst>
          </p:cNvPr>
          <p:cNvSpPr txBox="1"/>
          <p:nvPr/>
        </p:nvSpPr>
        <p:spPr>
          <a:xfrm>
            <a:off x="118152" y="1517918"/>
            <a:ext cx="9025848" cy="738664"/>
          </a:xfrm>
          <a:prstGeom prst="rect">
            <a:avLst/>
          </a:prstGeom>
          <a:noFill/>
        </p:spPr>
        <p:txBody>
          <a:bodyPr wrap="square" rtlCol="0">
            <a:spAutoFit/>
          </a:bodyPr>
          <a:lstStyle/>
          <a:p>
            <a:pPr marL="285750" indent="-285750">
              <a:buFont typeface="Wingdings" panose="05000000000000000000" pitchFamily="2" charset="2"/>
              <a:buChar char="Ø"/>
            </a:pPr>
            <a:r>
              <a:rPr lang="en-US" b="1" dirty="0"/>
              <a:t>We then tried to see if there is a direct relation between previous features and the creditworthiness of a customer (Letter Grade) but graph showed no direct relation between them.</a:t>
            </a:r>
          </a:p>
          <a:p>
            <a:endParaRPr lang="en-US" dirty="0"/>
          </a:p>
        </p:txBody>
      </p:sp>
      <p:sp>
        <p:nvSpPr>
          <p:cNvPr id="11" name="TextBox 10">
            <a:extLst>
              <a:ext uri="{FF2B5EF4-FFF2-40B4-BE49-F238E27FC236}">
                <a16:creationId xmlns:a16="http://schemas.microsoft.com/office/drawing/2014/main" id="{3E0578E4-BDD7-FC12-F46E-2CF4AD99CBF2}"/>
              </a:ext>
            </a:extLst>
          </p:cNvPr>
          <p:cNvSpPr txBox="1"/>
          <p:nvPr/>
        </p:nvSpPr>
        <p:spPr>
          <a:xfrm>
            <a:off x="219610" y="3075079"/>
            <a:ext cx="8277118" cy="523220"/>
          </a:xfrm>
          <a:prstGeom prst="rect">
            <a:avLst/>
          </a:prstGeom>
          <a:noFill/>
        </p:spPr>
        <p:txBody>
          <a:bodyPr wrap="square">
            <a:spAutoFit/>
          </a:bodyPr>
          <a:lstStyle/>
          <a:p>
            <a:pPr marL="285750" indent="-285750">
              <a:buFont typeface="Wingdings" panose="05000000000000000000" pitchFamily="2" charset="2"/>
              <a:buChar char="q"/>
            </a:pPr>
            <a:r>
              <a:rPr lang="en-US" dirty="0"/>
              <a:t>After investigating other features like Loan status, Home ownership and Loan Term, we found some relation between them and Letter Grade feature.</a:t>
            </a:r>
          </a:p>
        </p:txBody>
      </p:sp>
    </p:spTree>
    <p:extLst>
      <p:ext uri="{BB962C8B-B14F-4D97-AF65-F5344CB8AC3E}">
        <p14:creationId xmlns:p14="http://schemas.microsoft.com/office/powerpoint/2010/main" val="95053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6">
          <a:extLst>
            <a:ext uri="{FF2B5EF4-FFF2-40B4-BE49-F238E27FC236}">
              <a16:creationId xmlns:a16="http://schemas.microsoft.com/office/drawing/2014/main" id="{F8D710A8-48C0-D4F7-A85A-4F04F638CC6A}"/>
            </a:ext>
          </a:extLst>
        </p:cNvPr>
        <p:cNvGrpSpPr/>
        <p:nvPr/>
      </p:nvGrpSpPr>
      <p:grpSpPr>
        <a:xfrm>
          <a:off x="0" y="0"/>
          <a:ext cx="0" cy="0"/>
          <a:chOff x="0" y="0"/>
          <a:chExt cx="0" cy="0"/>
        </a:xfrm>
      </p:grpSpPr>
      <p:sp>
        <p:nvSpPr>
          <p:cNvPr id="587" name="Google Shape;587;p71">
            <a:extLst>
              <a:ext uri="{FF2B5EF4-FFF2-40B4-BE49-F238E27FC236}">
                <a16:creationId xmlns:a16="http://schemas.microsoft.com/office/drawing/2014/main" id="{E3DED77E-9479-D73C-B7CB-EAC16AC4988C}"/>
              </a:ext>
            </a:extLst>
          </p:cNvPr>
          <p:cNvSpPr txBox="1">
            <a:spLocks noGrp="1"/>
          </p:cNvSpPr>
          <p:nvPr>
            <p:ph type="title"/>
          </p:nvPr>
        </p:nvSpPr>
        <p:spPr>
          <a:xfrm>
            <a:off x="173831" y="41420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  (</a:t>
            </a:r>
            <a:r>
              <a:rPr lang="en-US" dirty="0"/>
              <a:t>Loan status</a:t>
            </a:r>
            <a:r>
              <a:rPr lang="en" dirty="0"/>
              <a:t>)</a:t>
            </a:r>
            <a:endParaRPr dirty="0"/>
          </a:p>
        </p:txBody>
      </p:sp>
      <p:pic>
        <p:nvPicPr>
          <p:cNvPr id="6" name="Picture 5" descr="A screenshot of a computer&#10;&#10;Description automatically generated">
            <a:extLst>
              <a:ext uri="{FF2B5EF4-FFF2-40B4-BE49-F238E27FC236}">
                <a16:creationId xmlns:a16="http://schemas.microsoft.com/office/drawing/2014/main" id="{77187D33-8979-67D5-00AD-B8993AEC950D}"/>
              </a:ext>
            </a:extLst>
          </p:cNvPr>
          <p:cNvPicPr>
            <a:picLocks noChangeAspect="1"/>
          </p:cNvPicPr>
          <p:nvPr/>
        </p:nvPicPr>
        <p:blipFill>
          <a:blip r:embed="rId3"/>
          <a:srcRect l="2579" t="6622" r="7736" b="6283"/>
          <a:stretch/>
        </p:blipFill>
        <p:spPr>
          <a:xfrm>
            <a:off x="41227" y="986902"/>
            <a:ext cx="4603298" cy="172257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37D5A4CD-3407-C658-FDFE-E6F0A7AB4882}"/>
              </a:ext>
            </a:extLst>
          </p:cNvPr>
          <p:cNvPicPr>
            <a:picLocks noChangeAspect="1"/>
          </p:cNvPicPr>
          <p:nvPr/>
        </p:nvPicPr>
        <p:blipFill>
          <a:blip r:embed="rId4"/>
          <a:srcRect l="2640" t="6391" r="7360" b="10096"/>
          <a:stretch/>
        </p:blipFill>
        <p:spPr>
          <a:xfrm>
            <a:off x="4644525" y="981260"/>
            <a:ext cx="4499475" cy="1721064"/>
          </a:xfrm>
          <a:prstGeom prst="rect">
            <a:avLst/>
          </a:prstGeom>
        </p:spPr>
      </p:pic>
      <p:pic>
        <p:nvPicPr>
          <p:cNvPr id="4" name="Picture 3" descr="A graph of a bar graph&#10;&#10;Description automatically generated with medium confidence">
            <a:extLst>
              <a:ext uri="{FF2B5EF4-FFF2-40B4-BE49-F238E27FC236}">
                <a16:creationId xmlns:a16="http://schemas.microsoft.com/office/drawing/2014/main" id="{C1798605-7598-0D54-E4DF-194E15F4A13D}"/>
              </a:ext>
            </a:extLst>
          </p:cNvPr>
          <p:cNvPicPr>
            <a:picLocks noChangeAspect="1"/>
          </p:cNvPicPr>
          <p:nvPr/>
        </p:nvPicPr>
        <p:blipFill>
          <a:blip r:embed="rId5"/>
          <a:srcRect l="2642" t="8535" r="7190" b="9888"/>
          <a:stretch/>
        </p:blipFill>
        <p:spPr>
          <a:xfrm>
            <a:off x="0" y="3339321"/>
            <a:ext cx="4572000" cy="1447815"/>
          </a:xfrm>
          <a:prstGeom prst="rect">
            <a:avLst/>
          </a:prstGeom>
        </p:spPr>
      </p:pic>
      <p:pic>
        <p:nvPicPr>
          <p:cNvPr id="7" name="Picture 6" descr="A graph of a bar graph&#10;&#10;Description automatically generated with medium confidence">
            <a:extLst>
              <a:ext uri="{FF2B5EF4-FFF2-40B4-BE49-F238E27FC236}">
                <a16:creationId xmlns:a16="http://schemas.microsoft.com/office/drawing/2014/main" id="{C80F7BFE-DED0-4DA2-1EC4-219737FDD0D5}"/>
              </a:ext>
            </a:extLst>
          </p:cNvPr>
          <p:cNvPicPr>
            <a:picLocks noChangeAspect="1"/>
          </p:cNvPicPr>
          <p:nvPr/>
        </p:nvPicPr>
        <p:blipFill>
          <a:blip r:embed="rId6"/>
          <a:srcRect l="2463" t="6848" r="7533" b="9316"/>
          <a:stretch/>
        </p:blipFill>
        <p:spPr>
          <a:xfrm>
            <a:off x="4644525" y="3339320"/>
            <a:ext cx="4499475" cy="1447815"/>
          </a:xfrm>
          <a:prstGeom prst="rect">
            <a:avLst/>
          </a:prstGeom>
        </p:spPr>
      </p:pic>
      <p:sp>
        <p:nvSpPr>
          <p:cNvPr id="8" name="TextBox 7">
            <a:extLst>
              <a:ext uri="{FF2B5EF4-FFF2-40B4-BE49-F238E27FC236}">
                <a16:creationId xmlns:a16="http://schemas.microsoft.com/office/drawing/2014/main" id="{D0D7CC48-D78E-1900-AA71-1070F94A9FD1}"/>
              </a:ext>
            </a:extLst>
          </p:cNvPr>
          <p:cNvSpPr txBox="1"/>
          <p:nvPr/>
        </p:nvSpPr>
        <p:spPr>
          <a:xfrm>
            <a:off x="105310" y="2746162"/>
            <a:ext cx="8933380" cy="523220"/>
          </a:xfrm>
          <a:prstGeom prst="rect">
            <a:avLst/>
          </a:prstGeom>
          <a:noFill/>
        </p:spPr>
        <p:txBody>
          <a:bodyPr wrap="square" rtlCol="0">
            <a:spAutoFit/>
          </a:bodyPr>
          <a:lstStyle/>
          <a:p>
            <a:r>
              <a:rPr lang="en-US" dirty="0"/>
              <a:t>As we can see percentages of Current and fully paid Loan decrease as the grade value increase and in turn the </a:t>
            </a:r>
          </a:p>
          <a:p>
            <a:r>
              <a:rPr lang="en-US" dirty="0"/>
              <a:t>other “bad” statuses begins to appear. </a:t>
            </a:r>
          </a:p>
        </p:txBody>
      </p:sp>
    </p:spTree>
    <p:extLst>
      <p:ext uri="{BB962C8B-B14F-4D97-AF65-F5344CB8AC3E}">
        <p14:creationId xmlns:p14="http://schemas.microsoft.com/office/powerpoint/2010/main" val="219322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6">
          <a:extLst>
            <a:ext uri="{FF2B5EF4-FFF2-40B4-BE49-F238E27FC236}">
              <a16:creationId xmlns:a16="http://schemas.microsoft.com/office/drawing/2014/main" id="{BE6096C1-2DF3-D2C8-BA77-BACEDD1F1EC9}"/>
            </a:ext>
          </a:extLst>
        </p:cNvPr>
        <p:cNvGrpSpPr/>
        <p:nvPr/>
      </p:nvGrpSpPr>
      <p:grpSpPr>
        <a:xfrm>
          <a:off x="0" y="0"/>
          <a:ext cx="0" cy="0"/>
          <a:chOff x="0" y="0"/>
          <a:chExt cx="0" cy="0"/>
        </a:xfrm>
      </p:grpSpPr>
      <p:sp>
        <p:nvSpPr>
          <p:cNvPr id="587" name="Google Shape;587;p71">
            <a:extLst>
              <a:ext uri="{FF2B5EF4-FFF2-40B4-BE49-F238E27FC236}">
                <a16:creationId xmlns:a16="http://schemas.microsoft.com/office/drawing/2014/main" id="{090C7327-0FE5-8072-8064-3968CC2902FB}"/>
              </a:ext>
            </a:extLst>
          </p:cNvPr>
          <p:cNvSpPr txBox="1">
            <a:spLocks noGrp="1"/>
          </p:cNvSpPr>
          <p:nvPr>
            <p:ph type="title"/>
          </p:nvPr>
        </p:nvSpPr>
        <p:spPr>
          <a:xfrm>
            <a:off x="173831" y="414202"/>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findings  (</a:t>
            </a:r>
            <a:r>
              <a:rPr lang="en-US" dirty="0"/>
              <a:t>Home ownership </a:t>
            </a:r>
            <a:r>
              <a:rPr lang="en" dirty="0"/>
              <a:t>)</a:t>
            </a:r>
            <a:endParaRPr dirty="0"/>
          </a:p>
        </p:txBody>
      </p:sp>
      <p:pic>
        <p:nvPicPr>
          <p:cNvPr id="3074" name="Picture 2">
            <a:extLst>
              <a:ext uri="{FF2B5EF4-FFF2-40B4-BE49-F238E27FC236}">
                <a16:creationId xmlns:a16="http://schemas.microsoft.com/office/drawing/2014/main" id="{5807A420-A4E1-A08E-EC1E-92F9B257DC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94" t="5087" r="53885" b="80687"/>
          <a:stretch/>
        </p:blipFill>
        <p:spPr bwMode="auto">
          <a:xfrm>
            <a:off x="467475" y="1104472"/>
            <a:ext cx="3287730" cy="3287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4827DBE6-97E4-6F60-9D7B-1153A413E7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928" t="20646" r="7342" b="19115"/>
          <a:stretch/>
        </p:blipFill>
        <p:spPr bwMode="auto">
          <a:xfrm>
            <a:off x="173830" y="1294543"/>
            <a:ext cx="4046140" cy="13921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DE6F6D5-2CD5-D7E2-4357-5F501F05E8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06" t="4505" r="45482" b="80266"/>
          <a:stretch/>
        </p:blipFill>
        <p:spPr bwMode="auto">
          <a:xfrm>
            <a:off x="5024064" y="1083923"/>
            <a:ext cx="4046140" cy="3493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2712ED97-4247-DF06-04DA-1755E1557F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309" t="22620" r="6579" b="14448"/>
          <a:stretch/>
        </p:blipFill>
        <p:spPr bwMode="auto">
          <a:xfrm>
            <a:off x="4924031" y="1268858"/>
            <a:ext cx="4046140" cy="144351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ABCDA93-3F07-F372-5863-CB4EDACC6D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96" t="6378" r="53020" b="83329"/>
          <a:stretch/>
        </p:blipFill>
        <p:spPr bwMode="auto">
          <a:xfrm>
            <a:off x="380144" y="2714521"/>
            <a:ext cx="3544584" cy="2471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C4BF648-49B5-0C37-BA86-4C1ED741BD4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210" t="25212" r="1418" b="22033"/>
          <a:stretch/>
        </p:blipFill>
        <p:spPr bwMode="auto">
          <a:xfrm>
            <a:off x="3174135" y="3247459"/>
            <a:ext cx="996594" cy="12374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9A8A9E10-15D3-2688-FF83-C62B0A051A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924" t="25212" r="45522" b="22033"/>
          <a:stretch/>
        </p:blipFill>
        <p:spPr bwMode="auto">
          <a:xfrm>
            <a:off x="198228" y="2966591"/>
            <a:ext cx="1333460" cy="123745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FA7E464-5838-E45C-5281-0727AC7FFB1D}"/>
              </a:ext>
            </a:extLst>
          </p:cNvPr>
          <p:cNvPicPr>
            <a:picLocks noChangeAspect="1"/>
          </p:cNvPicPr>
          <p:nvPr/>
        </p:nvPicPr>
        <p:blipFill>
          <a:blip r:embed="rId6"/>
          <a:srcRect l="-671" t="7023" r="54332" b="82331"/>
          <a:stretch/>
        </p:blipFill>
        <p:spPr>
          <a:xfrm>
            <a:off x="4728291" y="2697924"/>
            <a:ext cx="3627608" cy="241442"/>
          </a:xfrm>
          <a:prstGeom prst="rect">
            <a:avLst/>
          </a:prstGeom>
        </p:spPr>
      </p:pic>
      <p:pic>
        <p:nvPicPr>
          <p:cNvPr id="20" name="Picture 19">
            <a:extLst>
              <a:ext uri="{FF2B5EF4-FFF2-40B4-BE49-F238E27FC236}">
                <a16:creationId xmlns:a16="http://schemas.microsoft.com/office/drawing/2014/main" id="{C68A8654-9E8C-F686-0ADB-743D5BBAFC6B}"/>
              </a:ext>
            </a:extLst>
          </p:cNvPr>
          <p:cNvPicPr>
            <a:picLocks noChangeAspect="1"/>
          </p:cNvPicPr>
          <p:nvPr/>
        </p:nvPicPr>
        <p:blipFill>
          <a:blip r:embed="rId6"/>
          <a:srcRect l="37099" t="26852" r="45804" b="18579"/>
          <a:stretch/>
        </p:blipFill>
        <p:spPr>
          <a:xfrm>
            <a:off x="4877798" y="2966591"/>
            <a:ext cx="1338348" cy="1237454"/>
          </a:xfrm>
          <a:prstGeom prst="rect">
            <a:avLst/>
          </a:prstGeom>
        </p:spPr>
      </p:pic>
      <p:pic>
        <p:nvPicPr>
          <p:cNvPr id="21" name="Picture 20">
            <a:extLst>
              <a:ext uri="{FF2B5EF4-FFF2-40B4-BE49-F238E27FC236}">
                <a16:creationId xmlns:a16="http://schemas.microsoft.com/office/drawing/2014/main" id="{96956F7E-DBC5-E152-E4C8-A0DB0650B362}"/>
              </a:ext>
            </a:extLst>
          </p:cNvPr>
          <p:cNvPicPr>
            <a:picLocks noChangeAspect="1"/>
          </p:cNvPicPr>
          <p:nvPr/>
        </p:nvPicPr>
        <p:blipFill>
          <a:blip r:embed="rId6"/>
          <a:srcRect l="85228" t="24075" r="1178" b="21356"/>
          <a:stretch/>
        </p:blipFill>
        <p:spPr>
          <a:xfrm>
            <a:off x="7905988" y="3193649"/>
            <a:ext cx="1064181" cy="1237454"/>
          </a:xfrm>
          <a:prstGeom prst="rect">
            <a:avLst/>
          </a:prstGeom>
        </p:spPr>
      </p:pic>
      <p:sp>
        <p:nvSpPr>
          <p:cNvPr id="22" name="TextBox 21">
            <a:extLst>
              <a:ext uri="{FF2B5EF4-FFF2-40B4-BE49-F238E27FC236}">
                <a16:creationId xmlns:a16="http://schemas.microsoft.com/office/drawing/2014/main" id="{3E713C77-8DD6-59B6-B446-3D58A4E652CE}"/>
              </a:ext>
            </a:extLst>
          </p:cNvPr>
          <p:cNvSpPr txBox="1"/>
          <p:nvPr/>
        </p:nvSpPr>
        <p:spPr>
          <a:xfrm>
            <a:off x="105310" y="4312529"/>
            <a:ext cx="8933380" cy="523220"/>
          </a:xfrm>
          <a:prstGeom prst="rect">
            <a:avLst/>
          </a:prstGeom>
          <a:noFill/>
        </p:spPr>
        <p:txBody>
          <a:bodyPr wrap="square" rtlCol="0">
            <a:spAutoFit/>
          </a:bodyPr>
          <a:lstStyle/>
          <a:p>
            <a:r>
              <a:rPr lang="en-US" dirty="0"/>
              <a:t>Same effect happened here the percentage of Mortgage decreases as we go down the Grade scale and Rent percentage increases</a:t>
            </a:r>
          </a:p>
        </p:txBody>
      </p:sp>
    </p:spTree>
    <p:extLst>
      <p:ext uri="{BB962C8B-B14F-4D97-AF65-F5344CB8AC3E}">
        <p14:creationId xmlns:p14="http://schemas.microsoft.com/office/powerpoint/2010/main" val="369601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4098" name="Picture 2">
            <a:extLst>
              <a:ext uri="{FF2B5EF4-FFF2-40B4-BE49-F238E27FC236}">
                <a16:creationId xmlns:a16="http://schemas.microsoft.com/office/drawing/2014/main" id="{9DD03D5F-FFDD-51F7-A883-6A56FA6065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6" t="6704" r="5797" b="17462"/>
          <a:stretch/>
        </p:blipFill>
        <p:spPr bwMode="auto">
          <a:xfrm>
            <a:off x="-1" y="1279133"/>
            <a:ext cx="6036687" cy="15462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8B367A7-2315-B838-6087-B636EDB66A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4" t="9270" r="5775" b="17343"/>
          <a:stretch/>
        </p:blipFill>
        <p:spPr bwMode="auto">
          <a:xfrm>
            <a:off x="2299804" y="3036013"/>
            <a:ext cx="6844196" cy="18033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6D310C4-2ABC-43F5-B0BA-44E2D327CC27}"/>
              </a:ext>
            </a:extLst>
          </p:cNvPr>
          <p:cNvSpPr txBox="1"/>
          <p:nvPr/>
        </p:nvSpPr>
        <p:spPr>
          <a:xfrm>
            <a:off x="50038" y="373178"/>
            <a:ext cx="4727445" cy="584775"/>
          </a:xfrm>
          <a:prstGeom prst="rect">
            <a:avLst/>
          </a:prstGeom>
          <a:noFill/>
        </p:spPr>
        <p:txBody>
          <a:bodyPr wrap="square">
            <a:spAutoFit/>
          </a:bodyPr>
          <a:lstStyle/>
          <a:p>
            <a:r>
              <a:rPr kumimoji="0" lang="en" sz="3000" b="0" i="0" u="none" strike="noStrike" kern="0" cap="none" spc="0" normalizeH="0" baseline="0" noProof="0" dirty="0">
                <a:ln>
                  <a:noFill/>
                </a:ln>
                <a:solidFill>
                  <a:srgbClr val="000000"/>
                </a:solidFill>
                <a:effectLst/>
                <a:uLnTx/>
                <a:uFillTx/>
                <a:latin typeface="Vidaloka"/>
                <a:sym typeface="Vidaloka"/>
              </a:rPr>
              <a:t>Key findings  (</a:t>
            </a:r>
            <a:r>
              <a:rPr lang="en-US" sz="3200" dirty="0"/>
              <a:t>Loan Term</a:t>
            </a:r>
            <a:r>
              <a:rPr kumimoji="0" lang="en" sz="3000" b="0" i="0" u="none" strike="noStrike" kern="0" cap="none" spc="0" normalizeH="0" baseline="0" noProof="0" dirty="0">
                <a:ln>
                  <a:noFill/>
                </a:ln>
                <a:solidFill>
                  <a:srgbClr val="000000"/>
                </a:solidFill>
                <a:effectLst/>
                <a:uLnTx/>
                <a:uFillTx/>
                <a:latin typeface="Vidaloka"/>
                <a:sym typeface="Vidaloka"/>
              </a:rPr>
              <a:t>)</a:t>
            </a:r>
            <a:endParaRPr lang="en-US" dirty="0"/>
          </a:p>
        </p:txBody>
      </p:sp>
      <p:sp>
        <p:nvSpPr>
          <p:cNvPr id="14" name="TextBox 13">
            <a:extLst>
              <a:ext uri="{FF2B5EF4-FFF2-40B4-BE49-F238E27FC236}">
                <a16:creationId xmlns:a16="http://schemas.microsoft.com/office/drawing/2014/main" id="{86F2176A-4C66-BB4A-E4D0-B41E4DC13058}"/>
              </a:ext>
            </a:extLst>
          </p:cNvPr>
          <p:cNvSpPr txBox="1"/>
          <p:nvPr/>
        </p:nvSpPr>
        <p:spPr>
          <a:xfrm>
            <a:off x="6095144" y="1822707"/>
            <a:ext cx="3105364" cy="738664"/>
          </a:xfrm>
          <a:prstGeom prst="rect">
            <a:avLst/>
          </a:prstGeom>
          <a:noFill/>
        </p:spPr>
        <p:txBody>
          <a:bodyPr wrap="square" rtlCol="0">
            <a:spAutoFit/>
          </a:bodyPr>
          <a:lstStyle/>
          <a:p>
            <a:r>
              <a:rPr lang="en-US" dirty="0"/>
              <a:t>When the Loan Term increase this indicates more risk as the percentage of “bad” grades increase.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69B4DFDA-F692-58DB-0017-AB4594EE3F47}"/>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C4B6A5B8-E128-7707-7E42-8176DBA1F7C4}"/>
              </a:ext>
            </a:extLst>
          </p:cNvPr>
          <p:cNvSpPr txBox="1">
            <a:spLocks noGrp="1"/>
          </p:cNvSpPr>
          <p:nvPr>
            <p:ph type="title"/>
          </p:nvPr>
        </p:nvSpPr>
        <p:spPr>
          <a:xfrm>
            <a:off x="267629" y="2511803"/>
            <a:ext cx="5125196" cy="805800"/>
          </a:xfrm>
          <a:prstGeom prst="rect">
            <a:avLst/>
          </a:prstGeom>
        </p:spPr>
        <p:txBody>
          <a:bodyPr spcFirstLastPara="1" wrap="square" lIns="91425" tIns="91425" rIns="91425" bIns="91425" anchor="t" anchorCtr="0">
            <a:noAutofit/>
          </a:bodyPr>
          <a:lstStyle/>
          <a:p>
            <a:pPr lvl="0" algn="ctr"/>
            <a:r>
              <a:rPr lang="en-US" sz="4000" dirty="0"/>
              <a:t>The Approach</a:t>
            </a:r>
          </a:p>
        </p:txBody>
      </p:sp>
      <p:sp>
        <p:nvSpPr>
          <p:cNvPr id="580" name="Google Shape;580;p70">
            <a:extLst>
              <a:ext uri="{FF2B5EF4-FFF2-40B4-BE49-F238E27FC236}">
                <a16:creationId xmlns:a16="http://schemas.microsoft.com/office/drawing/2014/main" id="{09A00757-85AC-F96F-AFA2-4D8C3D8748B1}"/>
              </a:ext>
            </a:extLst>
          </p:cNvPr>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pic>
        <p:nvPicPr>
          <p:cNvPr id="582" name="Google Shape;582;p70">
            <a:extLst>
              <a:ext uri="{FF2B5EF4-FFF2-40B4-BE49-F238E27FC236}">
                <a16:creationId xmlns:a16="http://schemas.microsoft.com/office/drawing/2014/main" id="{35E55280-F9E1-3FFB-AEF2-4AE1FAE2359D}"/>
              </a:ext>
            </a:extLst>
          </p:cNvPr>
          <p:cNvPicPr preferRelativeResize="0"/>
          <p:nvPr/>
        </p:nvPicPr>
        <p:blipFill>
          <a:blip r:embed="rId3"/>
          <a:srcRect l="13332" r="13332"/>
          <a:stretch/>
        </p:blipFill>
        <p:spPr>
          <a:xfrm>
            <a:off x="5774975" y="1294350"/>
            <a:ext cx="2537400" cy="2554800"/>
          </a:xfrm>
          <a:prstGeom prst="rect">
            <a:avLst/>
          </a:prstGeom>
          <a:noFill/>
          <a:ln w="28575" cap="flat" cmpd="sng">
            <a:noFill/>
            <a:prstDash val="solid"/>
            <a:round/>
            <a:headEnd type="none" w="sm" len="sm"/>
            <a:tailEnd type="none" w="sm" len="sm"/>
          </a:ln>
        </p:spPr>
      </p:pic>
    </p:spTree>
    <p:extLst>
      <p:ext uri="{BB962C8B-B14F-4D97-AF65-F5344CB8AC3E}">
        <p14:creationId xmlns:p14="http://schemas.microsoft.com/office/powerpoint/2010/main" val="155601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582"/>
                                        </p:tgtEl>
                                        <p:attrNameLst>
                                          <p:attrName>style.visibility</p:attrName>
                                        </p:attrNameLst>
                                      </p:cBhvr>
                                      <p:to>
                                        <p:strVal val="visible"/>
                                      </p:to>
                                    </p:set>
                                    <p:anim calcmode="lin" valueType="num">
                                      <p:cBhvr additive="base">
                                        <p:cTn id="15" dur="1000"/>
                                        <p:tgtEl>
                                          <p:spTgt spid="5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E2CA3-4DBF-C70A-951F-7310D64C31B5}"/>
            </a:ext>
          </a:extLst>
        </p:cNvPr>
        <p:cNvGrpSpPr/>
        <p:nvPr/>
      </p:nvGrpSpPr>
      <p:grpSpPr>
        <a:xfrm>
          <a:off x="0" y="0"/>
          <a:ext cx="0" cy="0"/>
          <a:chOff x="0" y="0"/>
          <a:chExt cx="0" cy="0"/>
        </a:xfrm>
      </p:grpSpPr>
      <p:sp>
        <p:nvSpPr>
          <p:cNvPr id="28" name="Arrow: Right 27">
            <a:extLst>
              <a:ext uri="{FF2B5EF4-FFF2-40B4-BE49-F238E27FC236}">
                <a16:creationId xmlns:a16="http://schemas.microsoft.com/office/drawing/2014/main" id="{43848A48-1769-EB61-3A93-AA6BF14E15E0}"/>
              </a:ext>
            </a:extLst>
          </p:cNvPr>
          <p:cNvSpPr/>
          <p:nvPr/>
        </p:nvSpPr>
        <p:spPr>
          <a:xfrm>
            <a:off x="1040636" y="1789940"/>
            <a:ext cx="378777" cy="45719"/>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41" name="Flowchart: Terminator 40">
            <a:extLst>
              <a:ext uri="{FF2B5EF4-FFF2-40B4-BE49-F238E27FC236}">
                <a16:creationId xmlns:a16="http://schemas.microsoft.com/office/drawing/2014/main" id="{DC5E917B-586C-47A1-6950-899A0569DD2F}"/>
              </a:ext>
            </a:extLst>
          </p:cNvPr>
          <p:cNvSpPr/>
          <p:nvPr/>
        </p:nvSpPr>
        <p:spPr>
          <a:xfrm>
            <a:off x="1483604" y="1617564"/>
            <a:ext cx="1038506" cy="393071"/>
          </a:xfrm>
          <a:prstGeom prst="flowChartTerminator">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ysClr val="windowText" lastClr="000000"/>
                </a:solidFill>
                <a:effectLst/>
                <a:uLnTx/>
                <a:uFillTx/>
                <a:latin typeface="Arial"/>
                <a:ea typeface="+mn-ea"/>
                <a:cs typeface="+mn-cs"/>
              </a:rPr>
              <a:t>Simple Cleaning</a:t>
            </a:r>
          </a:p>
        </p:txBody>
      </p:sp>
      <p:sp>
        <p:nvSpPr>
          <p:cNvPr id="43" name="Rectangle: Diagonal Corners Rounded 42">
            <a:extLst>
              <a:ext uri="{FF2B5EF4-FFF2-40B4-BE49-F238E27FC236}">
                <a16:creationId xmlns:a16="http://schemas.microsoft.com/office/drawing/2014/main" id="{F610D3CA-CFDB-AFBF-1591-57BF58B4C220}"/>
              </a:ext>
            </a:extLst>
          </p:cNvPr>
          <p:cNvSpPr/>
          <p:nvPr/>
        </p:nvSpPr>
        <p:spPr>
          <a:xfrm>
            <a:off x="7061338" y="1615888"/>
            <a:ext cx="1133178" cy="393071"/>
          </a:xfrm>
          <a:prstGeom prst="round2DiagRect">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a:ea typeface="+mn-ea"/>
                <a:cs typeface="+mn-cs"/>
              </a:rPr>
              <a:t>Feature Engineering</a:t>
            </a:r>
          </a:p>
        </p:txBody>
      </p:sp>
      <p:sp>
        <p:nvSpPr>
          <p:cNvPr id="44" name="Arrow: Right 43">
            <a:extLst>
              <a:ext uri="{FF2B5EF4-FFF2-40B4-BE49-F238E27FC236}">
                <a16:creationId xmlns:a16="http://schemas.microsoft.com/office/drawing/2014/main" id="{AB16D5E2-A46A-5076-A1EF-16ACC98B4696}"/>
              </a:ext>
            </a:extLst>
          </p:cNvPr>
          <p:cNvSpPr/>
          <p:nvPr/>
        </p:nvSpPr>
        <p:spPr>
          <a:xfrm rot="10800000">
            <a:off x="6852649" y="3266739"/>
            <a:ext cx="431180" cy="52039"/>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45" name="Rectangle: Single Corner Rounded 44">
            <a:extLst>
              <a:ext uri="{FF2B5EF4-FFF2-40B4-BE49-F238E27FC236}">
                <a16:creationId xmlns:a16="http://schemas.microsoft.com/office/drawing/2014/main" id="{EA946F1F-FD8C-330C-ABD4-71AE199DA738}"/>
              </a:ext>
            </a:extLst>
          </p:cNvPr>
          <p:cNvSpPr/>
          <p:nvPr/>
        </p:nvSpPr>
        <p:spPr>
          <a:xfrm>
            <a:off x="7346209" y="3126505"/>
            <a:ext cx="914400" cy="315307"/>
          </a:xfrm>
          <a:prstGeom prst="round1Rect">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a:ea typeface="+mn-ea"/>
                <a:cs typeface="+mn-cs"/>
              </a:rPr>
              <a:t>Scaling</a:t>
            </a:r>
            <a:endParaRPr kumimoji="0" lang="en-US" sz="800" b="0" i="1"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46" name="Arrow: Right 45">
            <a:extLst>
              <a:ext uri="{FF2B5EF4-FFF2-40B4-BE49-F238E27FC236}">
                <a16:creationId xmlns:a16="http://schemas.microsoft.com/office/drawing/2014/main" id="{4D636E66-072D-723D-924A-7B35EF98F259}"/>
              </a:ext>
            </a:extLst>
          </p:cNvPr>
          <p:cNvSpPr/>
          <p:nvPr/>
        </p:nvSpPr>
        <p:spPr>
          <a:xfrm rot="10800000">
            <a:off x="5218755" y="3301368"/>
            <a:ext cx="578960" cy="56298"/>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47" name="Rectangle: Top Corners Snipped 46">
            <a:extLst>
              <a:ext uri="{FF2B5EF4-FFF2-40B4-BE49-F238E27FC236}">
                <a16:creationId xmlns:a16="http://schemas.microsoft.com/office/drawing/2014/main" id="{2F1A1126-85B0-13B3-D7D7-9B1A4CAE82C5}"/>
              </a:ext>
            </a:extLst>
          </p:cNvPr>
          <p:cNvSpPr/>
          <p:nvPr/>
        </p:nvSpPr>
        <p:spPr>
          <a:xfrm>
            <a:off x="5875869" y="3096222"/>
            <a:ext cx="914400" cy="393071"/>
          </a:xfrm>
          <a:prstGeom prst="snip2SameRect">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1" u="none" strike="noStrike" kern="0" cap="none" spc="0" normalizeH="0" baseline="0" noProof="0" dirty="0">
                <a:ln>
                  <a:noFill/>
                </a:ln>
                <a:solidFill>
                  <a:sysClr val="windowText" lastClr="000000"/>
                </a:solidFill>
                <a:effectLst/>
                <a:uLnTx/>
                <a:uFillTx/>
                <a:latin typeface="Arial"/>
                <a:ea typeface="+mn-ea"/>
                <a:cs typeface="+mn-cs"/>
              </a:rPr>
              <a:t>Final Cleaning</a:t>
            </a:r>
          </a:p>
        </p:txBody>
      </p:sp>
      <p:sp>
        <p:nvSpPr>
          <p:cNvPr id="49" name="Rectangle: Diagonal Corners Snipped 48">
            <a:extLst>
              <a:ext uri="{FF2B5EF4-FFF2-40B4-BE49-F238E27FC236}">
                <a16:creationId xmlns:a16="http://schemas.microsoft.com/office/drawing/2014/main" id="{0620A99C-683F-4612-C6E1-E6E7235A48B8}"/>
              </a:ext>
            </a:extLst>
          </p:cNvPr>
          <p:cNvSpPr/>
          <p:nvPr/>
        </p:nvSpPr>
        <p:spPr>
          <a:xfrm>
            <a:off x="2000419" y="3188964"/>
            <a:ext cx="1014217" cy="393071"/>
          </a:xfrm>
          <a:prstGeom prst="snip2DiagRect">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sysClr val="windowText" lastClr="000000"/>
                </a:solidFill>
                <a:effectLst/>
                <a:uLnTx/>
                <a:uFillTx/>
                <a:latin typeface="Arial"/>
                <a:ea typeface="+mn-ea"/>
                <a:cs typeface="+mn-cs"/>
              </a:rPr>
              <a:t>Rule Based Model</a:t>
            </a:r>
          </a:p>
        </p:txBody>
      </p:sp>
      <p:pic>
        <p:nvPicPr>
          <p:cNvPr id="2" name="Google Shape;582;p70">
            <a:extLst>
              <a:ext uri="{FF2B5EF4-FFF2-40B4-BE49-F238E27FC236}">
                <a16:creationId xmlns:a16="http://schemas.microsoft.com/office/drawing/2014/main" id="{45AAAEA5-4C3C-35A7-C5A5-232DFD529E68}"/>
              </a:ext>
            </a:extLst>
          </p:cNvPr>
          <p:cNvPicPr preferRelativeResize="0"/>
          <p:nvPr/>
        </p:nvPicPr>
        <p:blipFill>
          <a:blip r:embed="rId2"/>
          <a:srcRect l="341" r="341"/>
          <a:stretch/>
        </p:blipFill>
        <p:spPr>
          <a:xfrm>
            <a:off x="274229" y="1498216"/>
            <a:ext cx="625158" cy="576014"/>
          </a:xfrm>
          <a:prstGeom prst="rect">
            <a:avLst/>
          </a:prstGeom>
          <a:noFill/>
          <a:ln w="28575" cap="flat" cmpd="sng">
            <a:noFill/>
            <a:prstDash val="solid"/>
            <a:round/>
            <a:headEnd type="none" w="sm" len="sm"/>
            <a:tailEnd type="none" w="sm" len="sm"/>
          </a:ln>
        </p:spPr>
      </p:pic>
      <p:sp>
        <p:nvSpPr>
          <p:cNvPr id="4" name="TextBox 3">
            <a:extLst>
              <a:ext uri="{FF2B5EF4-FFF2-40B4-BE49-F238E27FC236}">
                <a16:creationId xmlns:a16="http://schemas.microsoft.com/office/drawing/2014/main" id="{0C96D222-A788-480F-AF51-70DEC7159928}"/>
              </a:ext>
            </a:extLst>
          </p:cNvPr>
          <p:cNvSpPr txBox="1"/>
          <p:nvPr/>
        </p:nvSpPr>
        <p:spPr>
          <a:xfrm>
            <a:off x="180408" y="1994379"/>
            <a:ext cx="812800" cy="307777"/>
          </a:xfrm>
          <a:prstGeom prst="rect">
            <a:avLst/>
          </a:prstGeom>
          <a:noFill/>
        </p:spPr>
        <p:txBody>
          <a:bodyPr wrap="square">
            <a:spAutoFit/>
          </a:bodyPr>
          <a:lstStyle/>
          <a:p>
            <a:r>
              <a:rPr kumimoji="0" lang="en-US" sz="1400" b="0" i="1" u="none" strike="noStrike" kern="0" cap="none" spc="0" normalizeH="0" baseline="0" noProof="0" dirty="0">
                <a:ln>
                  <a:noFill/>
                </a:ln>
                <a:solidFill>
                  <a:srgbClr val="2B2D42"/>
                </a:solidFill>
                <a:effectLst/>
                <a:uLnTx/>
                <a:uFillTx/>
                <a:latin typeface="Arial"/>
                <a:ea typeface="+mn-ea"/>
                <a:cs typeface="+mn-cs"/>
              </a:rPr>
              <a:t>Dataset</a:t>
            </a:r>
            <a:endParaRPr lang="en-US" dirty="0"/>
          </a:p>
        </p:txBody>
      </p:sp>
      <p:sp>
        <p:nvSpPr>
          <p:cNvPr id="7" name="TextBox 6">
            <a:extLst>
              <a:ext uri="{FF2B5EF4-FFF2-40B4-BE49-F238E27FC236}">
                <a16:creationId xmlns:a16="http://schemas.microsoft.com/office/drawing/2014/main" id="{9DB7F93C-CC81-AD53-1367-CD81F7161C01}"/>
              </a:ext>
            </a:extLst>
          </p:cNvPr>
          <p:cNvSpPr txBox="1"/>
          <p:nvPr/>
        </p:nvSpPr>
        <p:spPr>
          <a:xfrm>
            <a:off x="4096091" y="1085359"/>
            <a:ext cx="1368136" cy="307777"/>
          </a:xfrm>
          <a:prstGeom prst="rect">
            <a:avLst/>
          </a:prstGeom>
          <a:noFill/>
        </p:spPr>
        <p:txBody>
          <a:bodyPr wrap="square">
            <a:spAutoFit/>
          </a:bodyPr>
          <a:lstStyle/>
          <a:p>
            <a:r>
              <a:rPr kumimoji="0" lang="en-US" sz="1400" b="0" i="1" u="none" strike="noStrike" kern="0" cap="none" spc="0" normalizeH="0" baseline="0" noProof="0" dirty="0">
                <a:ln>
                  <a:noFill/>
                </a:ln>
                <a:solidFill>
                  <a:srgbClr val="2B2D42"/>
                </a:solidFill>
                <a:effectLst/>
                <a:uLnTx/>
                <a:uFillTx/>
                <a:latin typeface="Arial"/>
                <a:ea typeface="+mn-ea"/>
                <a:cs typeface="+mn-cs"/>
              </a:rPr>
              <a:t>Preprocessing</a:t>
            </a:r>
            <a:endParaRPr lang="en-US" dirty="0"/>
          </a:p>
        </p:txBody>
      </p:sp>
      <p:sp>
        <p:nvSpPr>
          <p:cNvPr id="9" name="Flowchart: Terminator 8">
            <a:extLst>
              <a:ext uri="{FF2B5EF4-FFF2-40B4-BE49-F238E27FC236}">
                <a16:creationId xmlns:a16="http://schemas.microsoft.com/office/drawing/2014/main" id="{89C8C8C9-8272-8442-4715-E27582CCA7E3}"/>
              </a:ext>
            </a:extLst>
          </p:cNvPr>
          <p:cNvSpPr/>
          <p:nvPr/>
        </p:nvSpPr>
        <p:spPr>
          <a:xfrm>
            <a:off x="2938133" y="1598850"/>
            <a:ext cx="1383659" cy="430923"/>
          </a:xfrm>
          <a:prstGeom prst="flowChartTerminator">
            <a:avLst/>
          </a:prstGeom>
          <a:solidFill>
            <a:srgbClr val="EDF2F4"/>
          </a:solidFill>
          <a:ln w="25400" cap="flat" cmpd="sng" algn="ctr">
            <a:solidFill>
              <a:srgbClr val="EDF2F4">
                <a:shade val="15000"/>
              </a:srgbClr>
            </a:solidFill>
            <a:prstDash val="solid"/>
          </a:ln>
          <a:effectLst/>
        </p:spPr>
        <p:txBody>
          <a:bodyPr rtlCol="0" anchor="ctr"/>
          <a:lstStyle/>
          <a:p>
            <a:pPr lvl="0" algn="ctr">
              <a:buClrTx/>
              <a:defRPr/>
            </a:pPr>
            <a:r>
              <a:rPr kumimoji="0" lang="en-US" sz="1050" b="0" i="1" u="none" strike="noStrike" kern="0" cap="none" spc="0" normalizeH="0" baseline="0" noProof="0" dirty="0">
                <a:ln>
                  <a:noFill/>
                </a:ln>
                <a:solidFill>
                  <a:sysClr val="windowText" lastClr="000000"/>
                </a:solidFill>
                <a:effectLst/>
                <a:uLnTx/>
                <a:uFillTx/>
                <a:latin typeface="Arial"/>
                <a:ea typeface="+mn-ea"/>
                <a:cs typeface="+mn-cs"/>
              </a:rPr>
              <a:t>Handling </a:t>
            </a:r>
            <a:r>
              <a:rPr lang="en-US" sz="1050" dirty="0"/>
              <a:t>Inconsistency </a:t>
            </a:r>
            <a:endParaRPr kumimoji="0" lang="en-US" sz="1050" b="0" i="1"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0" name="TextBox 9">
            <a:extLst>
              <a:ext uri="{FF2B5EF4-FFF2-40B4-BE49-F238E27FC236}">
                <a16:creationId xmlns:a16="http://schemas.microsoft.com/office/drawing/2014/main" id="{C4E52F26-BC4F-D677-8D18-B3B699C976B4}"/>
              </a:ext>
            </a:extLst>
          </p:cNvPr>
          <p:cNvSpPr txBox="1"/>
          <p:nvPr/>
        </p:nvSpPr>
        <p:spPr>
          <a:xfrm>
            <a:off x="3050916" y="2029943"/>
            <a:ext cx="1393982" cy="600164"/>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t>Inconsistency</a:t>
            </a:r>
          </a:p>
          <a:p>
            <a:pPr marL="171450" indent="-171450">
              <a:buFont typeface="Wingdings" panose="05000000000000000000" pitchFamily="2" charset="2"/>
              <a:buChar char="ü"/>
            </a:pPr>
            <a:r>
              <a:rPr lang="en-US" sz="1100" dirty="0"/>
              <a:t>Irrelevant data</a:t>
            </a:r>
          </a:p>
          <a:p>
            <a:pPr marL="171450" indent="-171450">
              <a:buFont typeface="Wingdings" panose="05000000000000000000" pitchFamily="2" charset="2"/>
              <a:buChar char="ü"/>
            </a:pPr>
            <a:endParaRPr lang="en-US" sz="1100" dirty="0"/>
          </a:p>
        </p:txBody>
      </p:sp>
      <p:sp>
        <p:nvSpPr>
          <p:cNvPr id="11" name="Arrow: Right 10">
            <a:extLst>
              <a:ext uri="{FF2B5EF4-FFF2-40B4-BE49-F238E27FC236}">
                <a16:creationId xmlns:a16="http://schemas.microsoft.com/office/drawing/2014/main" id="{493F6338-9C78-1082-8F1A-233FEB1FA3A3}"/>
              </a:ext>
            </a:extLst>
          </p:cNvPr>
          <p:cNvSpPr/>
          <p:nvPr/>
        </p:nvSpPr>
        <p:spPr>
          <a:xfrm>
            <a:off x="2623448" y="1797830"/>
            <a:ext cx="255425" cy="51638"/>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12" name="TextBox 11">
            <a:extLst>
              <a:ext uri="{FF2B5EF4-FFF2-40B4-BE49-F238E27FC236}">
                <a16:creationId xmlns:a16="http://schemas.microsoft.com/office/drawing/2014/main" id="{1C23B82F-4E50-BB88-13F5-9254DDBF787A}"/>
              </a:ext>
            </a:extLst>
          </p:cNvPr>
          <p:cNvSpPr txBox="1"/>
          <p:nvPr/>
        </p:nvSpPr>
        <p:spPr>
          <a:xfrm>
            <a:off x="1211719" y="1989214"/>
            <a:ext cx="1704073" cy="938719"/>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t>remove extra spaces</a:t>
            </a:r>
          </a:p>
          <a:p>
            <a:pPr marL="171450" indent="-171450">
              <a:buFont typeface="Wingdings" panose="05000000000000000000" pitchFamily="2" charset="2"/>
              <a:buChar char="ü"/>
            </a:pPr>
            <a:r>
              <a:rPr lang="en-US" sz="1100" dirty="0"/>
              <a:t>Reindexing</a:t>
            </a:r>
          </a:p>
          <a:p>
            <a:pPr marL="171450" indent="-171450">
              <a:buFont typeface="Wingdings" panose="05000000000000000000" pitchFamily="2" charset="2"/>
              <a:buChar char="ü"/>
            </a:pPr>
            <a:r>
              <a:rPr lang="en-US" sz="1100" dirty="0"/>
              <a:t>Convert to lower/upper case</a:t>
            </a:r>
          </a:p>
          <a:p>
            <a:pPr marL="171450" indent="-171450">
              <a:buFont typeface="Wingdings" panose="05000000000000000000" pitchFamily="2" charset="2"/>
              <a:buChar char="ü"/>
            </a:pPr>
            <a:endParaRPr lang="en-US" sz="1100" dirty="0"/>
          </a:p>
        </p:txBody>
      </p:sp>
      <p:sp>
        <p:nvSpPr>
          <p:cNvPr id="13" name="Flowchart: Terminator 12">
            <a:extLst>
              <a:ext uri="{FF2B5EF4-FFF2-40B4-BE49-F238E27FC236}">
                <a16:creationId xmlns:a16="http://schemas.microsoft.com/office/drawing/2014/main" id="{EBCCB463-B135-29CF-9050-40D39913954B}"/>
              </a:ext>
            </a:extLst>
          </p:cNvPr>
          <p:cNvSpPr/>
          <p:nvPr/>
        </p:nvSpPr>
        <p:spPr>
          <a:xfrm>
            <a:off x="4565570" y="1609528"/>
            <a:ext cx="1002416" cy="393071"/>
          </a:xfrm>
          <a:prstGeom prst="flowChartTerminator">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i="1" dirty="0">
                <a:solidFill>
                  <a:sysClr val="windowText" lastClr="000000"/>
                </a:solidFill>
                <a:ea typeface="+mn-ea"/>
                <a:cs typeface="+mn-cs"/>
              </a:rPr>
              <a:t>Handling Missing</a:t>
            </a:r>
            <a:endParaRPr kumimoji="0" lang="en-US" sz="1050" b="0" i="1"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4" name="Flowchart: Terminator 13">
            <a:extLst>
              <a:ext uri="{FF2B5EF4-FFF2-40B4-BE49-F238E27FC236}">
                <a16:creationId xmlns:a16="http://schemas.microsoft.com/office/drawing/2014/main" id="{30CE9361-A5A7-75EA-0CDA-2F962BE10113}"/>
              </a:ext>
            </a:extLst>
          </p:cNvPr>
          <p:cNvSpPr/>
          <p:nvPr/>
        </p:nvSpPr>
        <p:spPr>
          <a:xfrm>
            <a:off x="5776787" y="1622848"/>
            <a:ext cx="1002416" cy="393071"/>
          </a:xfrm>
          <a:prstGeom prst="flowChartTerminator">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i="1" dirty="0">
                <a:solidFill>
                  <a:sysClr val="windowText" lastClr="000000"/>
                </a:solidFill>
                <a:ea typeface="+mn-ea"/>
                <a:cs typeface="+mn-cs"/>
              </a:rPr>
              <a:t>Handling Outliers</a:t>
            </a:r>
            <a:endParaRPr kumimoji="0" lang="en-US" sz="1050" b="0" i="1" u="none" strike="noStrike" kern="0" cap="none" spc="0" normalizeH="0" baseline="0" noProof="0" dirty="0">
              <a:ln>
                <a:noFill/>
              </a:ln>
              <a:solidFill>
                <a:sysClr val="windowText" lastClr="000000"/>
              </a:solidFill>
              <a:effectLst/>
              <a:uLnTx/>
              <a:uFillTx/>
              <a:latin typeface="Arial"/>
              <a:ea typeface="+mn-ea"/>
              <a:cs typeface="+mn-cs"/>
            </a:endParaRPr>
          </a:p>
        </p:txBody>
      </p:sp>
      <p:sp>
        <p:nvSpPr>
          <p:cNvPr id="15" name="Arrow: Right 14">
            <a:extLst>
              <a:ext uri="{FF2B5EF4-FFF2-40B4-BE49-F238E27FC236}">
                <a16:creationId xmlns:a16="http://schemas.microsoft.com/office/drawing/2014/main" id="{D701628C-5E9B-EDFB-227D-1887DFE88F39}"/>
              </a:ext>
            </a:extLst>
          </p:cNvPr>
          <p:cNvSpPr/>
          <p:nvPr/>
        </p:nvSpPr>
        <p:spPr>
          <a:xfrm>
            <a:off x="4377361" y="1778027"/>
            <a:ext cx="109714" cy="48321"/>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16" name="Arrow: Right 15">
            <a:extLst>
              <a:ext uri="{FF2B5EF4-FFF2-40B4-BE49-F238E27FC236}">
                <a16:creationId xmlns:a16="http://schemas.microsoft.com/office/drawing/2014/main" id="{F6F05C0F-57C7-C5B2-7F6C-4554BFE4E64B}"/>
              </a:ext>
            </a:extLst>
          </p:cNvPr>
          <p:cNvSpPr/>
          <p:nvPr/>
        </p:nvSpPr>
        <p:spPr>
          <a:xfrm>
            <a:off x="5630357" y="1772369"/>
            <a:ext cx="109714" cy="48321"/>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17" name="Arrow: Right 16">
            <a:extLst>
              <a:ext uri="{FF2B5EF4-FFF2-40B4-BE49-F238E27FC236}">
                <a16:creationId xmlns:a16="http://schemas.microsoft.com/office/drawing/2014/main" id="{BB712E0D-E0B9-119D-466B-6FD93A4523F0}"/>
              </a:ext>
            </a:extLst>
          </p:cNvPr>
          <p:cNvSpPr/>
          <p:nvPr/>
        </p:nvSpPr>
        <p:spPr>
          <a:xfrm>
            <a:off x="6852649" y="1801147"/>
            <a:ext cx="109714" cy="48321"/>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21" name="TextBox 20">
            <a:extLst>
              <a:ext uri="{FF2B5EF4-FFF2-40B4-BE49-F238E27FC236}">
                <a16:creationId xmlns:a16="http://schemas.microsoft.com/office/drawing/2014/main" id="{5C9CD6F8-6532-CBDA-EB01-401140AE5E3B}"/>
              </a:ext>
            </a:extLst>
          </p:cNvPr>
          <p:cNvSpPr txBox="1"/>
          <p:nvPr/>
        </p:nvSpPr>
        <p:spPr>
          <a:xfrm>
            <a:off x="0" y="325647"/>
            <a:ext cx="4652818"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0" i="0" u="none" strike="noStrike" kern="0" cap="none" spc="0" normalizeH="0" baseline="0" noProof="0" dirty="0">
                <a:ln>
                  <a:noFill/>
                </a:ln>
                <a:solidFill>
                  <a:srgbClr val="000000"/>
                </a:solidFill>
                <a:effectLst/>
                <a:uLnTx/>
                <a:uFillTx/>
                <a:latin typeface="Vidaloka"/>
                <a:cs typeface="Arial"/>
                <a:sym typeface="Vidaloka"/>
              </a:rPr>
              <a:t>Pipeline</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Rectangle: Single Corner Rounded 23">
            <a:extLst>
              <a:ext uri="{FF2B5EF4-FFF2-40B4-BE49-F238E27FC236}">
                <a16:creationId xmlns:a16="http://schemas.microsoft.com/office/drawing/2014/main" id="{F3C44E93-2DC6-89F9-0817-CEF652B91EDA}"/>
              </a:ext>
            </a:extLst>
          </p:cNvPr>
          <p:cNvSpPr/>
          <p:nvPr/>
        </p:nvSpPr>
        <p:spPr>
          <a:xfrm>
            <a:off x="8258601" y="2302156"/>
            <a:ext cx="820744" cy="431808"/>
          </a:xfrm>
          <a:prstGeom prst="round1Rect">
            <a:avLst>
              <a:gd name="adj" fmla="val 26292"/>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1" u="none" strike="noStrike" kern="0" cap="none" spc="0" normalizeH="0" baseline="0" noProof="0" dirty="0">
                <a:ln>
                  <a:noFill/>
                </a:ln>
                <a:solidFill>
                  <a:sysClr val="windowText" lastClr="000000"/>
                </a:solidFill>
                <a:effectLst/>
                <a:uLnTx/>
                <a:uFillTx/>
                <a:latin typeface="Arial"/>
                <a:ea typeface="+mn-ea"/>
                <a:cs typeface="+mn-cs"/>
              </a:rPr>
              <a:t>Encoding</a:t>
            </a:r>
          </a:p>
        </p:txBody>
      </p:sp>
      <p:sp>
        <p:nvSpPr>
          <p:cNvPr id="53" name="Arrow: Bent 52">
            <a:extLst>
              <a:ext uri="{FF2B5EF4-FFF2-40B4-BE49-F238E27FC236}">
                <a16:creationId xmlns:a16="http://schemas.microsoft.com/office/drawing/2014/main" id="{0D7FDF30-37AD-8EE4-3DA2-AF7D2D2B22E0}"/>
              </a:ext>
            </a:extLst>
          </p:cNvPr>
          <p:cNvSpPr/>
          <p:nvPr/>
        </p:nvSpPr>
        <p:spPr>
          <a:xfrm rot="10800000">
            <a:off x="8322989" y="2811675"/>
            <a:ext cx="338165" cy="507103"/>
          </a:xfrm>
          <a:prstGeom prst="bentArrow">
            <a:avLst>
              <a:gd name="adj1" fmla="val 14157"/>
              <a:gd name="adj2" fmla="val 15964"/>
              <a:gd name="adj3" fmla="val 25000"/>
              <a:gd name="adj4" fmla="val 63025"/>
            </a:avLst>
          </a:prstGeom>
          <a:solidFill>
            <a:srgbClr val="6466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6" name="Straight Connector 55">
            <a:extLst>
              <a:ext uri="{FF2B5EF4-FFF2-40B4-BE49-F238E27FC236}">
                <a16:creationId xmlns:a16="http://schemas.microsoft.com/office/drawing/2014/main" id="{7DC79ADB-9552-623A-3AD9-263C2D37FB7A}"/>
              </a:ext>
            </a:extLst>
          </p:cNvPr>
          <p:cNvCxnSpPr>
            <a:cxnSpLocks/>
          </p:cNvCxnSpPr>
          <p:nvPr/>
        </p:nvCxnSpPr>
        <p:spPr>
          <a:xfrm>
            <a:off x="5582125" y="2653260"/>
            <a:ext cx="0" cy="1282779"/>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TextBox 59">
            <a:extLst>
              <a:ext uri="{FF2B5EF4-FFF2-40B4-BE49-F238E27FC236}">
                <a16:creationId xmlns:a16="http://schemas.microsoft.com/office/drawing/2014/main" id="{30EE7DA8-F66C-7B8C-ECC7-1B501D144C5E}"/>
              </a:ext>
            </a:extLst>
          </p:cNvPr>
          <p:cNvSpPr txBox="1"/>
          <p:nvPr/>
        </p:nvSpPr>
        <p:spPr>
          <a:xfrm>
            <a:off x="5607788" y="2596142"/>
            <a:ext cx="1049787" cy="415498"/>
          </a:xfrm>
          <a:prstGeom prst="rect">
            <a:avLst/>
          </a:prstGeom>
          <a:noFill/>
        </p:spPr>
        <p:txBody>
          <a:bodyPr wrap="square">
            <a:spAutoFit/>
          </a:bodyPr>
          <a:lstStyle/>
          <a:p>
            <a:pPr algn="ctr"/>
            <a:r>
              <a:rPr kumimoji="0" lang="en-US" sz="1050" b="0" i="1" u="none" strike="noStrike" kern="0" cap="none" spc="0" normalizeH="0" baseline="0" noProof="0" dirty="0">
                <a:ln>
                  <a:noFill/>
                </a:ln>
                <a:solidFill>
                  <a:srgbClr val="2B2D42"/>
                </a:solidFill>
                <a:effectLst/>
                <a:uLnTx/>
                <a:uFillTx/>
                <a:latin typeface="Arial"/>
                <a:ea typeface="+mn-ea"/>
                <a:cs typeface="+mn-cs"/>
              </a:rPr>
              <a:t>End of Preprocessing</a:t>
            </a:r>
            <a:endParaRPr lang="en-US" sz="1050" dirty="0"/>
          </a:p>
        </p:txBody>
      </p:sp>
      <p:sp>
        <p:nvSpPr>
          <p:cNvPr id="64" name="TextBox 63">
            <a:extLst>
              <a:ext uri="{FF2B5EF4-FFF2-40B4-BE49-F238E27FC236}">
                <a16:creationId xmlns:a16="http://schemas.microsoft.com/office/drawing/2014/main" id="{3ECC49B2-44B3-7044-F255-8AB133C226E0}"/>
              </a:ext>
            </a:extLst>
          </p:cNvPr>
          <p:cNvSpPr txBox="1"/>
          <p:nvPr/>
        </p:nvSpPr>
        <p:spPr>
          <a:xfrm>
            <a:off x="405195" y="3251863"/>
            <a:ext cx="762517" cy="261610"/>
          </a:xfrm>
          <a:prstGeom prst="rect">
            <a:avLst/>
          </a:prstGeom>
          <a:noFill/>
        </p:spPr>
        <p:txBody>
          <a:bodyPr wrap="square" rtlCol="0">
            <a:spAutoFit/>
          </a:bodyPr>
          <a:lstStyle/>
          <a:p>
            <a:r>
              <a:rPr lang="en-US" sz="1100" dirty="0"/>
              <a:t>High risk</a:t>
            </a:r>
          </a:p>
        </p:txBody>
      </p:sp>
      <p:sp>
        <p:nvSpPr>
          <p:cNvPr id="65" name="TextBox 64">
            <a:extLst>
              <a:ext uri="{FF2B5EF4-FFF2-40B4-BE49-F238E27FC236}">
                <a16:creationId xmlns:a16="http://schemas.microsoft.com/office/drawing/2014/main" id="{EC3E6538-D7B7-E31B-D374-284EFD7E86B0}"/>
              </a:ext>
            </a:extLst>
          </p:cNvPr>
          <p:cNvSpPr txBox="1"/>
          <p:nvPr/>
        </p:nvSpPr>
        <p:spPr>
          <a:xfrm>
            <a:off x="5730239" y="3535929"/>
            <a:ext cx="1474087" cy="400110"/>
          </a:xfrm>
          <a:prstGeom prst="rect">
            <a:avLst/>
          </a:prstGeom>
          <a:noFill/>
        </p:spPr>
        <p:txBody>
          <a:bodyPr wrap="square" rtlCol="0">
            <a:spAutoFit/>
          </a:bodyPr>
          <a:lstStyle/>
          <a:p>
            <a:pPr marL="171450" indent="-171450">
              <a:buFont typeface="Wingdings" panose="05000000000000000000" pitchFamily="2" charset="2"/>
              <a:buChar char="ü"/>
            </a:pPr>
            <a:r>
              <a:rPr lang="en-US" sz="1000" dirty="0"/>
              <a:t>Drop Extra columns (e.g. Grade)</a:t>
            </a:r>
          </a:p>
        </p:txBody>
      </p:sp>
      <p:sp>
        <p:nvSpPr>
          <p:cNvPr id="66" name="TextBox 65">
            <a:extLst>
              <a:ext uri="{FF2B5EF4-FFF2-40B4-BE49-F238E27FC236}">
                <a16:creationId xmlns:a16="http://schemas.microsoft.com/office/drawing/2014/main" id="{1F0A12C6-EAED-5327-DC02-A7C49FE2809A}"/>
              </a:ext>
            </a:extLst>
          </p:cNvPr>
          <p:cNvSpPr txBox="1"/>
          <p:nvPr/>
        </p:nvSpPr>
        <p:spPr>
          <a:xfrm>
            <a:off x="6841321" y="2042786"/>
            <a:ext cx="1485249" cy="646331"/>
          </a:xfrm>
          <a:prstGeom prst="rect">
            <a:avLst/>
          </a:prstGeom>
          <a:noFill/>
        </p:spPr>
        <p:txBody>
          <a:bodyPr wrap="square" rtlCol="0">
            <a:spAutoFit/>
          </a:bodyPr>
          <a:lstStyle/>
          <a:p>
            <a:pPr marL="171450" indent="-171450">
              <a:buFont typeface="Wingdings" panose="05000000000000000000" pitchFamily="2" charset="2"/>
              <a:buChar char="ü"/>
            </a:pPr>
            <a:r>
              <a:rPr lang="en-US" sz="900" dirty="0"/>
              <a:t>Month number</a:t>
            </a:r>
          </a:p>
          <a:p>
            <a:pPr marL="171450" indent="-171450">
              <a:buFont typeface="Wingdings" panose="05000000000000000000" pitchFamily="2" charset="2"/>
              <a:buChar char="ü"/>
            </a:pPr>
            <a:r>
              <a:rPr lang="en-US" sz="900" dirty="0"/>
              <a:t>Letter Grade</a:t>
            </a:r>
          </a:p>
          <a:p>
            <a:pPr marL="171450" indent="-171450">
              <a:buFont typeface="Wingdings" panose="05000000000000000000" pitchFamily="2" charset="2"/>
              <a:buChar char="ü"/>
            </a:pPr>
            <a:r>
              <a:rPr lang="en-US" sz="900" dirty="0"/>
              <a:t>Installment per month</a:t>
            </a:r>
          </a:p>
          <a:p>
            <a:pPr marL="171450" indent="-171450">
              <a:buFont typeface="Wingdings" panose="05000000000000000000" pitchFamily="2" charset="2"/>
              <a:buChar char="ü"/>
            </a:pPr>
            <a:r>
              <a:rPr lang="en-US" sz="900" dirty="0"/>
              <a:t>Salary Can Cover</a:t>
            </a:r>
          </a:p>
        </p:txBody>
      </p:sp>
      <p:sp>
        <p:nvSpPr>
          <p:cNvPr id="70" name="Arrow: Bent 69">
            <a:extLst>
              <a:ext uri="{FF2B5EF4-FFF2-40B4-BE49-F238E27FC236}">
                <a16:creationId xmlns:a16="http://schemas.microsoft.com/office/drawing/2014/main" id="{5D7B62F3-F7B8-CEDC-8FD7-5C415C7657C6}"/>
              </a:ext>
            </a:extLst>
          </p:cNvPr>
          <p:cNvSpPr/>
          <p:nvPr/>
        </p:nvSpPr>
        <p:spPr>
          <a:xfrm rot="5400000">
            <a:off x="8235214" y="1773593"/>
            <a:ext cx="512360" cy="458013"/>
          </a:xfrm>
          <a:prstGeom prst="bentArrow">
            <a:avLst>
              <a:gd name="adj1" fmla="val 11025"/>
              <a:gd name="adj2" fmla="val 13666"/>
              <a:gd name="adj3" fmla="val 33385"/>
              <a:gd name="adj4" fmla="val 39557"/>
            </a:avLst>
          </a:prstGeom>
          <a:solidFill>
            <a:srgbClr val="6466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Rectangle: Diagonal Corners Snipped 83">
            <a:extLst>
              <a:ext uri="{FF2B5EF4-FFF2-40B4-BE49-F238E27FC236}">
                <a16:creationId xmlns:a16="http://schemas.microsoft.com/office/drawing/2014/main" id="{8C62D805-661B-E317-084C-5BE57DEEDF24}"/>
              </a:ext>
            </a:extLst>
          </p:cNvPr>
          <p:cNvSpPr/>
          <p:nvPr/>
        </p:nvSpPr>
        <p:spPr>
          <a:xfrm>
            <a:off x="2036699" y="4409947"/>
            <a:ext cx="1014217" cy="393071"/>
          </a:xfrm>
          <a:prstGeom prst="snip2DiagRect">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sysClr val="windowText" lastClr="000000"/>
                </a:solidFill>
                <a:effectLst/>
                <a:uLnTx/>
                <a:uFillTx/>
                <a:latin typeface="Arial"/>
                <a:ea typeface="+mn-ea"/>
                <a:cs typeface="+mn-cs"/>
              </a:rPr>
              <a:t>ML Model</a:t>
            </a:r>
          </a:p>
        </p:txBody>
      </p:sp>
      <p:sp>
        <p:nvSpPr>
          <p:cNvPr id="122" name="Arrow: Right 121">
            <a:extLst>
              <a:ext uri="{FF2B5EF4-FFF2-40B4-BE49-F238E27FC236}">
                <a16:creationId xmlns:a16="http://schemas.microsoft.com/office/drawing/2014/main" id="{70674536-BF30-D8C4-D67F-7E3DF33FE26B}"/>
              </a:ext>
            </a:extLst>
          </p:cNvPr>
          <p:cNvSpPr/>
          <p:nvPr/>
        </p:nvSpPr>
        <p:spPr>
          <a:xfrm flipH="1">
            <a:off x="1218380" y="3374562"/>
            <a:ext cx="766238" cy="45719"/>
          </a:xfrm>
          <a:prstGeom prst="rightArrow">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EDF2F4"/>
              </a:solidFill>
              <a:effectLst/>
              <a:uLnTx/>
              <a:uFillTx/>
              <a:latin typeface="Arial"/>
              <a:ea typeface="+mn-ea"/>
              <a:cs typeface="+mn-cs"/>
            </a:endParaRPr>
          </a:p>
        </p:txBody>
      </p:sp>
      <p:sp>
        <p:nvSpPr>
          <p:cNvPr id="124" name="Arrow: Left-Right-Up 123">
            <a:extLst>
              <a:ext uri="{FF2B5EF4-FFF2-40B4-BE49-F238E27FC236}">
                <a16:creationId xmlns:a16="http://schemas.microsoft.com/office/drawing/2014/main" id="{716CF897-A0D2-AB29-0423-F1C1AA28B8C0}"/>
              </a:ext>
            </a:extLst>
          </p:cNvPr>
          <p:cNvSpPr/>
          <p:nvPr/>
        </p:nvSpPr>
        <p:spPr>
          <a:xfrm rot="16200000">
            <a:off x="1251745" y="3670305"/>
            <a:ext cx="826197" cy="215353"/>
          </a:xfrm>
          <a:prstGeom prst="leftRightUpArrow">
            <a:avLst/>
          </a:prstGeom>
          <a:solidFill>
            <a:srgbClr val="6466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7010E8C3-3291-FD21-D1AC-8EA60C41C6E3}"/>
              </a:ext>
            </a:extLst>
          </p:cNvPr>
          <p:cNvSpPr txBox="1"/>
          <p:nvPr/>
        </p:nvSpPr>
        <p:spPr>
          <a:xfrm>
            <a:off x="4553403" y="2047125"/>
            <a:ext cx="1393982" cy="261610"/>
          </a:xfrm>
          <a:prstGeom prst="rect">
            <a:avLst/>
          </a:prstGeom>
          <a:noFill/>
        </p:spPr>
        <p:txBody>
          <a:bodyPr wrap="square" rtlCol="0">
            <a:spAutoFit/>
          </a:bodyPr>
          <a:lstStyle/>
          <a:p>
            <a:pPr marL="171450" indent="-171450">
              <a:buFont typeface="Wingdings" panose="05000000000000000000" pitchFamily="2" charset="2"/>
              <a:buChar char="ü"/>
            </a:pPr>
            <a:r>
              <a:rPr lang="en-US" sz="1100" dirty="0"/>
              <a:t>Imputations</a:t>
            </a:r>
          </a:p>
        </p:txBody>
      </p:sp>
      <p:sp>
        <p:nvSpPr>
          <p:cNvPr id="126" name="TextBox 125">
            <a:extLst>
              <a:ext uri="{FF2B5EF4-FFF2-40B4-BE49-F238E27FC236}">
                <a16:creationId xmlns:a16="http://schemas.microsoft.com/office/drawing/2014/main" id="{FC2E13A6-C7E0-AA99-A4E6-6C2BC0309F53}"/>
              </a:ext>
            </a:extLst>
          </p:cNvPr>
          <p:cNvSpPr txBox="1"/>
          <p:nvPr/>
        </p:nvSpPr>
        <p:spPr>
          <a:xfrm>
            <a:off x="833662" y="3642194"/>
            <a:ext cx="766238" cy="261610"/>
          </a:xfrm>
          <a:prstGeom prst="rect">
            <a:avLst/>
          </a:prstGeom>
          <a:noFill/>
        </p:spPr>
        <p:txBody>
          <a:bodyPr wrap="square" rtlCol="0">
            <a:spAutoFit/>
          </a:bodyPr>
          <a:lstStyle/>
          <a:p>
            <a:r>
              <a:rPr lang="en-US" sz="1100" dirty="0"/>
              <a:t>low risk</a:t>
            </a:r>
          </a:p>
        </p:txBody>
      </p:sp>
      <p:sp>
        <p:nvSpPr>
          <p:cNvPr id="127" name="TextBox 126">
            <a:extLst>
              <a:ext uri="{FF2B5EF4-FFF2-40B4-BE49-F238E27FC236}">
                <a16:creationId xmlns:a16="http://schemas.microsoft.com/office/drawing/2014/main" id="{B9FE5016-1213-45B2-78E3-6E0E44AE20D6}"/>
              </a:ext>
            </a:extLst>
          </p:cNvPr>
          <p:cNvSpPr txBox="1"/>
          <p:nvPr/>
        </p:nvSpPr>
        <p:spPr>
          <a:xfrm>
            <a:off x="1337820" y="4146556"/>
            <a:ext cx="841992" cy="261610"/>
          </a:xfrm>
          <a:prstGeom prst="rect">
            <a:avLst/>
          </a:prstGeom>
          <a:noFill/>
        </p:spPr>
        <p:txBody>
          <a:bodyPr wrap="square" rtlCol="0">
            <a:spAutoFit/>
          </a:bodyPr>
          <a:lstStyle/>
          <a:p>
            <a:r>
              <a:rPr lang="en-US" sz="1100" dirty="0"/>
              <a:t>Uncertain</a:t>
            </a:r>
          </a:p>
        </p:txBody>
      </p:sp>
      <p:grpSp>
        <p:nvGrpSpPr>
          <p:cNvPr id="128" name="Group 127">
            <a:extLst>
              <a:ext uri="{FF2B5EF4-FFF2-40B4-BE49-F238E27FC236}">
                <a16:creationId xmlns:a16="http://schemas.microsoft.com/office/drawing/2014/main" id="{F407AFAF-EC3A-59FE-02A7-C96CE5DE9607}"/>
              </a:ext>
            </a:extLst>
          </p:cNvPr>
          <p:cNvGrpSpPr/>
          <p:nvPr/>
        </p:nvGrpSpPr>
        <p:grpSpPr>
          <a:xfrm rot="10800000" flipH="1" flipV="1">
            <a:off x="1430087" y="2927934"/>
            <a:ext cx="1014215" cy="201304"/>
            <a:chOff x="2060344" y="1396811"/>
            <a:chExt cx="2798130" cy="423747"/>
          </a:xfrm>
        </p:grpSpPr>
        <p:cxnSp>
          <p:nvCxnSpPr>
            <p:cNvPr id="129" name="Straight Connector 128">
              <a:extLst>
                <a:ext uri="{FF2B5EF4-FFF2-40B4-BE49-F238E27FC236}">
                  <a16:creationId xmlns:a16="http://schemas.microsoft.com/office/drawing/2014/main" id="{39CC668C-102D-13E3-453B-F2AA73C05FF3}"/>
                </a:ext>
              </a:extLst>
            </p:cNvPr>
            <p:cNvCxnSpPr>
              <a:cxnSpLocks/>
            </p:cNvCxnSpPr>
            <p:nvPr/>
          </p:nvCxnSpPr>
          <p:spPr>
            <a:xfrm>
              <a:off x="2060344" y="1396811"/>
              <a:ext cx="2798130" cy="0"/>
            </a:xfrm>
            <a:prstGeom prst="line">
              <a:avLst/>
            </a:prstGeom>
            <a:solidFill>
              <a:srgbClr val="EDF2F4"/>
            </a:solidFill>
            <a:ln w="25400" cap="flat" cmpd="sng" algn="ctr">
              <a:solidFill>
                <a:srgbClr val="EDF2F4">
                  <a:shade val="15000"/>
                </a:srgbClr>
              </a:solidFill>
              <a:prstDash val="solid"/>
            </a:ln>
            <a:effectLst/>
          </p:spPr>
        </p:cxnSp>
        <p:cxnSp>
          <p:nvCxnSpPr>
            <p:cNvPr id="130" name="Straight Arrow Connector 129">
              <a:extLst>
                <a:ext uri="{FF2B5EF4-FFF2-40B4-BE49-F238E27FC236}">
                  <a16:creationId xmlns:a16="http://schemas.microsoft.com/office/drawing/2014/main" id="{65B17F9C-202D-F394-9BF5-0AF2FBCE6C59}"/>
                </a:ext>
              </a:extLst>
            </p:cNvPr>
            <p:cNvCxnSpPr>
              <a:cxnSpLocks/>
            </p:cNvCxnSpPr>
            <p:nvPr/>
          </p:nvCxnSpPr>
          <p:spPr>
            <a:xfrm>
              <a:off x="4858474" y="1396811"/>
              <a:ext cx="0" cy="423747"/>
            </a:xfrm>
            <a:prstGeom prst="straightConnector1">
              <a:avLst/>
            </a:prstGeom>
            <a:solidFill>
              <a:srgbClr val="EDF2F4"/>
            </a:solidFill>
            <a:ln w="25400" cap="flat" cmpd="sng" algn="ctr">
              <a:solidFill>
                <a:srgbClr val="EDF2F4">
                  <a:shade val="15000"/>
                </a:srgbClr>
              </a:solidFill>
              <a:prstDash val="solid"/>
              <a:tailEnd type="triangle"/>
            </a:ln>
            <a:effectLst/>
          </p:spPr>
        </p:cxnSp>
      </p:grpSp>
      <p:grpSp>
        <p:nvGrpSpPr>
          <p:cNvPr id="131" name="Group 130">
            <a:extLst>
              <a:ext uri="{FF2B5EF4-FFF2-40B4-BE49-F238E27FC236}">
                <a16:creationId xmlns:a16="http://schemas.microsoft.com/office/drawing/2014/main" id="{9FA336A1-20A2-E578-E617-7FDC60054DB4}"/>
              </a:ext>
            </a:extLst>
          </p:cNvPr>
          <p:cNvGrpSpPr/>
          <p:nvPr/>
        </p:nvGrpSpPr>
        <p:grpSpPr>
          <a:xfrm rot="16200000" flipH="1">
            <a:off x="1718795" y="4381573"/>
            <a:ext cx="224092" cy="230657"/>
            <a:chOff x="2060344" y="1396811"/>
            <a:chExt cx="2798130" cy="423747"/>
          </a:xfrm>
        </p:grpSpPr>
        <p:cxnSp>
          <p:nvCxnSpPr>
            <p:cNvPr id="132" name="Straight Connector 131">
              <a:extLst>
                <a:ext uri="{FF2B5EF4-FFF2-40B4-BE49-F238E27FC236}">
                  <a16:creationId xmlns:a16="http://schemas.microsoft.com/office/drawing/2014/main" id="{7D7A2159-9269-7E4C-4C99-18D1FAA4D30D}"/>
                </a:ext>
              </a:extLst>
            </p:cNvPr>
            <p:cNvCxnSpPr>
              <a:cxnSpLocks/>
            </p:cNvCxnSpPr>
            <p:nvPr/>
          </p:nvCxnSpPr>
          <p:spPr>
            <a:xfrm>
              <a:off x="2060344" y="1396811"/>
              <a:ext cx="2798130" cy="0"/>
            </a:xfrm>
            <a:prstGeom prst="line">
              <a:avLst/>
            </a:prstGeom>
            <a:solidFill>
              <a:srgbClr val="EDF2F4"/>
            </a:solidFill>
            <a:ln w="25400" cap="flat" cmpd="sng" algn="ctr">
              <a:solidFill>
                <a:srgbClr val="EDF2F4">
                  <a:shade val="15000"/>
                </a:srgbClr>
              </a:solidFill>
              <a:prstDash val="solid"/>
            </a:ln>
            <a:effectLst/>
          </p:spPr>
        </p:cxnSp>
        <p:cxnSp>
          <p:nvCxnSpPr>
            <p:cNvPr id="133" name="Straight Arrow Connector 132">
              <a:extLst>
                <a:ext uri="{FF2B5EF4-FFF2-40B4-BE49-F238E27FC236}">
                  <a16:creationId xmlns:a16="http://schemas.microsoft.com/office/drawing/2014/main" id="{EDC697C9-326D-2D59-EB3E-D85882D5A9DA}"/>
                </a:ext>
              </a:extLst>
            </p:cNvPr>
            <p:cNvCxnSpPr>
              <a:cxnSpLocks/>
            </p:cNvCxnSpPr>
            <p:nvPr/>
          </p:nvCxnSpPr>
          <p:spPr>
            <a:xfrm>
              <a:off x="4858474" y="1396811"/>
              <a:ext cx="0" cy="423747"/>
            </a:xfrm>
            <a:prstGeom prst="straightConnector1">
              <a:avLst/>
            </a:prstGeom>
            <a:solidFill>
              <a:srgbClr val="EDF2F4"/>
            </a:solidFill>
            <a:ln w="25400" cap="flat" cmpd="sng" algn="ctr">
              <a:solidFill>
                <a:srgbClr val="EDF2F4">
                  <a:shade val="15000"/>
                </a:srgbClr>
              </a:solidFill>
              <a:prstDash val="solid"/>
              <a:tailEnd type="triangle"/>
            </a:ln>
            <a:effectLst/>
          </p:spPr>
        </p:cxnSp>
      </p:grpSp>
      <p:grpSp>
        <p:nvGrpSpPr>
          <p:cNvPr id="134" name="Group 133">
            <a:extLst>
              <a:ext uri="{FF2B5EF4-FFF2-40B4-BE49-F238E27FC236}">
                <a16:creationId xmlns:a16="http://schemas.microsoft.com/office/drawing/2014/main" id="{C168BCD2-C609-8B9A-5D75-070DDFAD7D1B}"/>
              </a:ext>
            </a:extLst>
          </p:cNvPr>
          <p:cNvGrpSpPr/>
          <p:nvPr/>
        </p:nvGrpSpPr>
        <p:grpSpPr>
          <a:xfrm rot="16200000" flipH="1" flipV="1">
            <a:off x="4715106" y="3861316"/>
            <a:ext cx="1308288" cy="300990"/>
            <a:chOff x="2060344" y="1396811"/>
            <a:chExt cx="2798130" cy="423747"/>
          </a:xfrm>
        </p:grpSpPr>
        <p:cxnSp>
          <p:nvCxnSpPr>
            <p:cNvPr id="135" name="Straight Connector 134">
              <a:extLst>
                <a:ext uri="{FF2B5EF4-FFF2-40B4-BE49-F238E27FC236}">
                  <a16:creationId xmlns:a16="http://schemas.microsoft.com/office/drawing/2014/main" id="{628ABD55-03D2-0F69-7326-B67F2B50D68E}"/>
                </a:ext>
              </a:extLst>
            </p:cNvPr>
            <p:cNvCxnSpPr>
              <a:cxnSpLocks/>
            </p:cNvCxnSpPr>
            <p:nvPr/>
          </p:nvCxnSpPr>
          <p:spPr>
            <a:xfrm>
              <a:off x="2060344" y="1396811"/>
              <a:ext cx="2798130" cy="0"/>
            </a:xfrm>
            <a:prstGeom prst="line">
              <a:avLst/>
            </a:prstGeom>
            <a:solidFill>
              <a:srgbClr val="EDF2F4"/>
            </a:solidFill>
            <a:ln w="25400" cap="flat" cmpd="sng" algn="ctr">
              <a:solidFill>
                <a:srgbClr val="EDF2F4">
                  <a:shade val="15000"/>
                </a:srgbClr>
              </a:solidFill>
              <a:prstDash val="solid"/>
            </a:ln>
            <a:effectLst/>
          </p:spPr>
        </p:cxnSp>
        <p:cxnSp>
          <p:nvCxnSpPr>
            <p:cNvPr id="136" name="Straight Arrow Connector 135">
              <a:extLst>
                <a:ext uri="{FF2B5EF4-FFF2-40B4-BE49-F238E27FC236}">
                  <a16:creationId xmlns:a16="http://schemas.microsoft.com/office/drawing/2014/main" id="{74A49601-1A52-02E7-D770-77606B6E9347}"/>
                </a:ext>
              </a:extLst>
            </p:cNvPr>
            <p:cNvCxnSpPr>
              <a:cxnSpLocks/>
            </p:cNvCxnSpPr>
            <p:nvPr/>
          </p:nvCxnSpPr>
          <p:spPr>
            <a:xfrm>
              <a:off x="4858474" y="1396811"/>
              <a:ext cx="0" cy="423747"/>
            </a:xfrm>
            <a:prstGeom prst="straightConnector1">
              <a:avLst/>
            </a:prstGeom>
            <a:solidFill>
              <a:srgbClr val="EDF2F4"/>
            </a:solidFill>
            <a:ln w="25400" cap="flat" cmpd="sng" algn="ctr">
              <a:solidFill>
                <a:srgbClr val="EDF2F4">
                  <a:shade val="15000"/>
                </a:srgbClr>
              </a:solidFill>
              <a:prstDash val="solid"/>
              <a:tailEnd type="triangle"/>
            </a:ln>
            <a:effectLst/>
          </p:spPr>
        </p:cxnSp>
      </p:grpSp>
      <p:sp>
        <p:nvSpPr>
          <p:cNvPr id="137" name="TextBox 136">
            <a:extLst>
              <a:ext uri="{FF2B5EF4-FFF2-40B4-BE49-F238E27FC236}">
                <a16:creationId xmlns:a16="http://schemas.microsoft.com/office/drawing/2014/main" id="{49D8061D-8A5D-8299-7958-7AAD5E457E0D}"/>
              </a:ext>
            </a:extLst>
          </p:cNvPr>
          <p:cNvSpPr txBox="1"/>
          <p:nvPr/>
        </p:nvSpPr>
        <p:spPr>
          <a:xfrm>
            <a:off x="4377361" y="4123246"/>
            <a:ext cx="545868" cy="261610"/>
          </a:xfrm>
          <a:prstGeom prst="rect">
            <a:avLst/>
          </a:prstGeom>
          <a:noFill/>
        </p:spPr>
        <p:txBody>
          <a:bodyPr wrap="square" rtlCol="0">
            <a:spAutoFit/>
          </a:bodyPr>
          <a:lstStyle/>
          <a:p>
            <a:r>
              <a:rPr lang="en-US" sz="1100" dirty="0"/>
              <a:t>Train</a:t>
            </a:r>
          </a:p>
        </p:txBody>
      </p:sp>
      <p:sp>
        <p:nvSpPr>
          <p:cNvPr id="3" name="Rectangle: Diagonal Corners Snipped 2">
            <a:extLst>
              <a:ext uri="{FF2B5EF4-FFF2-40B4-BE49-F238E27FC236}">
                <a16:creationId xmlns:a16="http://schemas.microsoft.com/office/drawing/2014/main" id="{DADD3423-0074-14D4-1E62-A3A88ACDB077}"/>
              </a:ext>
            </a:extLst>
          </p:cNvPr>
          <p:cNvSpPr/>
          <p:nvPr/>
        </p:nvSpPr>
        <p:spPr>
          <a:xfrm>
            <a:off x="4155664" y="4405968"/>
            <a:ext cx="1014217" cy="393071"/>
          </a:xfrm>
          <a:prstGeom prst="snip2DiagRect">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sysClr val="windowText" lastClr="000000"/>
                </a:solidFill>
                <a:effectLst/>
                <a:uLnTx/>
                <a:uFillTx/>
                <a:latin typeface="Arial"/>
                <a:ea typeface="+mn-ea"/>
                <a:cs typeface="+mn-cs"/>
              </a:rPr>
              <a:t>ML Model</a:t>
            </a:r>
          </a:p>
        </p:txBody>
      </p:sp>
      <p:pic>
        <p:nvPicPr>
          <p:cNvPr id="32" name="Google Shape;582;p70">
            <a:extLst>
              <a:ext uri="{FF2B5EF4-FFF2-40B4-BE49-F238E27FC236}">
                <a16:creationId xmlns:a16="http://schemas.microsoft.com/office/drawing/2014/main" id="{F9131291-C356-41E7-4BF5-E4DE9A5FF765}"/>
              </a:ext>
            </a:extLst>
          </p:cNvPr>
          <p:cNvPicPr preferRelativeResize="0"/>
          <p:nvPr/>
        </p:nvPicPr>
        <p:blipFill>
          <a:blip r:embed="rId3"/>
          <a:srcRect t="358" b="358"/>
          <a:stretch/>
        </p:blipFill>
        <p:spPr>
          <a:xfrm>
            <a:off x="771290" y="2634729"/>
            <a:ext cx="585743" cy="463491"/>
          </a:xfrm>
          <a:prstGeom prst="rect">
            <a:avLst/>
          </a:prstGeom>
          <a:noFill/>
          <a:ln w="28575" cap="flat" cmpd="sng">
            <a:noFill/>
            <a:prstDash val="solid"/>
            <a:round/>
            <a:headEnd type="none" w="sm" len="sm"/>
            <a:tailEnd type="none" w="sm" len="sm"/>
          </a:ln>
        </p:spPr>
      </p:pic>
      <p:sp>
        <p:nvSpPr>
          <p:cNvPr id="33" name="TextBox 32">
            <a:extLst>
              <a:ext uri="{FF2B5EF4-FFF2-40B4-BE49-F238E27FC236}">
                <a16:creationId xmlns:a16="http://schemas.microsoft.com/office/drawing/2014/main" id="{5F8B1D88-EB2F-D0BB-D0F4-3E6F7D3F30E4}"/>
              </a:ext>
            </a:extLst>
          </p:cNvPr>
          <p:cNvSpPr txBox="1"/>
          <p:nvPr/>
        </p:nvSpPr>
        <p:spPr>
          <a:xfrm>
            <a:off x="47420" y="2596142"/>
            <a:ext cx="830543" cy="553998"/>
          </a:xfrm>
          <a:prstGeom prst="rect">
            <a:avLst/>
          </a:prstGeom>
          <a:noFill/>
        </p:spPr>
        <p:txBody>
          <a:bodyPr wrap="square">
            <a:spAutoFit/>
          </a:bodyPr>
          <a:lstStyle/>
          <a:p>
            <a:r>
              <a:rPr kumimoji="0" lang="en-US" sz="1000" b="0" i="1" u="none" strike="noStrike" kern="0" cap="none" spc="0" normalizeH="0" baseline="0" noProof="0" dirty="0">
                <a:ln>
                  <a:noFill/>
                </a:ln>
                <a:solidFill>
                  <a:srgbClr val="2B2D42"/>
                </a:solidFill>
                <a:effectLst/>
                <a:uLnTx/>
                <a:uFillTx/>
                <a:latin typeface="Arial"/>
                <a:ea typeface="+mn-ea"/>
                <a:cs typeface="+mn-cs"/>
              </a:rPr>
              <a:t>Customer applying for a loan</a:t>
            </a:r>
            <a:endParaRPr lang="en-US" sz="1000" dirty="0"/>
          </a:p>
        </p:txBody>
      </p:sp>
      <p:sp>
        <p:nvSpPr>
          <p:cNvPr id="34" name="Rectangle: Diagonal Corners Snipped 33">
            <a:extLst>
              <a:ext uri="{FF2B5EF4-FFF2-40B4-BE49-F238E27FC236}">
                <a16:creationId xmlns:a16="http://schemas.microsoft.com/office/drawing/2014/main" id="{FA90F12C-AA0F-46C2-EFDE-61D73BD03CE8}"/>
              </a:ext>
            </a:extLst>
          </p:cNvPr>
          <p:cNvSpPr/>
          <p:nvPr/>
        </p:nvSpPr>
        <p:spPr>
          <a:xfrm>
            <a:off x="4109686" y="3150389"/>
            <a:ext cx="1014217" cy="393071"/>
          </a:xfrm>
          <a:prstGeom prst="snip2DiagRect">
            <a:avLst/>
          </a:prstGeom>
          <a:solidFill>
            <a:srgbClr val="EDF2F4"/>
          </a:solidFill>
          <a:ln w="25400" cap="flat" cmpd="sng" algn="ctr">
            <a:solidFill>
              <a:srgbClr val="EDF2F4">
                <a:shade val="1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sysClr val="windowText" lastClr="000000"/>
                </a:solidFill>
                <a:effectLst/>
                <a:uLnTx/>
                <a:uFillTx/>
                <a:latin typeface="Arial"/>
                <a:ea typeface="+mn-ea"/>
                <a:cs typeface="+mn-cs"/>
              </a:rPr>
              <a:t>Rule Based Model</a:t>
            </a:r>
          </a:p>
        </p:txBody>
      </p:sp>
      <p:sp>
        <p:nvSpPr>
          <p:cNvPr id="35" name="TextBox 34">
            <a:extLst>
              <a:ext uri="{FF2B5EF4-FFF2-40B4-BE49-F238E27FC236}">
                <a16:creationId xmlns:a16="http://schemas.microsoft.com/office/drawing/2014/main" id="{9EDC21D0-7DF8-5C49-AAC5-70FFC46339BC}"/>
              </a:ext>
            </a:extLst>
          </p:cNvPr>
          <p:cNvSpPr txBox="1"/>
          <p:nvPr/>
        </p:nvSpPr>
        <p:spPr>
          <a:xfrm>
            <a:off x="4089920" y="2906427"/>
            <a:ext cx="1159746" cy="261610"/>
          </a:xfrm>
          <a:prstGeom prst="rect">
            <a:avLst/>
          </a:prstGeom>
          <a:noFill/>
        </p:spPr>
        <p:txBody>
          <a:bodyPr wrap="square" rtlCol="0">
            <a:spAutoFit/>
          </a:bodyPr>
          <a:lstStyle/>
          <a:p>
            <a:r>
              <a:rPr lang="en-US" sz="1100" dirty="0"/>
              <a:t>Define Rules</a:t>
            </a:r>
          </a:p>
        </p:txBody>
      </p:sp>
    </p:spTree>
    <p:extLst>
      <p:ext uri="{BB962C8B-B14F-4D97-AF65-F5344CB8AC3E}">
        <p14:creationId xmlns:p14="http://schemas.microsoft.com/office/powerpoint/2010/main" val="166299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1000"/>
                                        <p:tgtEl>
                                          <p:spTgt spid="2"/>
                                        </p:tgtEl>
                                        <p:attrNameLst>
                                          <p:attrName>ppt_x</p:attrName>
                                        </p:attrNameLst>
                                      </p:cBhvr>
                                      <p:tavLst>
                                        <p:tav tm="0">
                                          <p:val>
                                            <p:strVal val="#ppt_x+1"/>
                                          </p:val>
                                        </p:tav>
                                        <p:tav tm="100000">
                                          <p:val>
                                            <p:strVal val="#ppt_x"/>
                                          </p:val>
                                        </p:tav>
                                      </p:tavLst>
                                    </p:anim>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3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3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nodeType="click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1000"/>
                                        <p:tgtEl>
                                          <p:spTgt spid="32"/>
                                        </p:tgtEl>
                                        <p:attrNameLst>
                                          <p:attrName>ppt_x</p:attrName>
                                        </p:attrNameLst>
                                      </p:cBhvr>
                                      <p:tavLst>
                                        <p:tav tm="0">
                                          <p:val>
                                            <p:strVal val="#ppt_x+1"/>
                                          </p:val>
                                        </p:tav>
                                        <p:tav tm="100000">
                                          <p:val>
                                            <p:strVal val="#ppt_x"/>
                                          </p:val>
                                        </p:tav>
                                      </p:tavLst>
                                    </p:anim>
                                  </p:childTnLst>
                                </p:cTn>
                              </p:par>
                              <p:par>
                                <p:cTn id="79" presetID="1"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1" grpId="0" animBg="1"/>
      <p:bldP spid="43" grpId="0" animBg="1"/>
      <p:bldP spid="44" grpId="0" animBg="1"/>
      <p:bldP spid="45" grpId="0" animBg="1"/>
      <p:bldP spid="46" grpId="0" animBg="1"/>
      <p:bldP spid="47" grpId="0" animBg="1"/>
      <p:bldP spid="49" grpId="0" animBg="1"/>
      <p:bldP spid="9" grpId="0" animBg="1"/>
      <p:bldP spid="11" grpId="0" animBg="1"/>
      <p:bldP spid="13" grpId="0" animBg="1"/>
      <p:bldP spid="14" grpId="0" animBg="1"/>
      <p:bldP spid="15" grpId="0" animBg="1"/>
      <p:bldP spid="16" grpId="0" animBg="1"/>
      <p:bldP spid="17" grpId="0" animBg="1"/>
      <p:bldP spid="24" grpId="0" animBg="1"/>
      <p:bldP spid="84" grpId="0" animBg="1"/>
      <p:bldP spid="122" grpId="0" animBg="1"/>
      <p:bldP spid="3"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D00DC-FAE9-AAA5-30C3-D5CC8D2FB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A5ABA-7E78-F333-926C-7692B2B2FF9C}"/>
              </a:ext>
            </a:extLst>
          </p:cNvPr>
          <p:cNvSpPr>
            <a:spLocks noGrp="1"/>
          </p:cNvSpPr>
          <p:nvPr>
            <p:ph type="title"/>
          </p:nvPr>
        </p:nvSpPr>
        <p:spPr>
          <a:xfrm>
            <a:off x="301058" y="333512"/>
            <a:ext cx="7717500" cy="572700"/>
          </a:xfrm>
          <a:effectLst>
            <a:glow rad="139700">
              <a:schemeClr val="accent3">
                <a:satMod val="175000"/>
                <a:alpha val="40000"/>
              </a:schemeClr>
            </a:glow>
          </a:effectLst>
        </p:spPr>
        <p:txBody>
          <a:bodyPr/>
          <a:lstStyle/>
          <a:p>
            <a:r>
              <a:rPr lang="en-US" sz="3200" dirty="0"/>
              <a:t>Rule-Based Layer (First-Pass)</a:t>
            </a:r>
          </a:p>
        </p:txBody>
      </p:sp>
      <p:sp>
        <p:nvSpPr>
          <p:cNvPr id="6" name="TextBox 5">
            <a:extLst>
              <a:ext uri="{FF2B5EF4-FFF2-40B4-BE49-F238E27FC236}">
                <a16:creationId xmlns:a16="http://schemas.microsoft.com/office/drawing/2014/main" id="{77F62E7A-110B-9EB8-37E7-E0B86055882A}"/>
              </a:ext>
            </a:extLst>
          </p:cNvPr>
          <p:cNvSpPr txBox="1"/>
          <p:nvPr/>
        </p:nvSpPr>
        <p:spPr>
          <a:xfrm>
            <a:off x="301058" y="906212"/>
            <a:ext cx="8605050" cy="3691267"/>
          </a:xfrm>
          <a:prstGeom prst="rect">
            <a:avLst/>
          </a:prstGeom>
          <a:noFill/>
        </p:spPr>
        <p:txBody>
          <a:bodyPr wrap="square" rtlCol="0">
            <a:spAutoFit/>
          </a:bodyPr>
          <a:lstStyle/>
          <a:p>
            <a:pPr marL="0" marR="0">
              <a:lnSpc>
                <a:spcPct val="115000"/>
              </a:lnSpc>
              <a:spcAft>
                <a:spcPts val="800"/>
              </a:spcAft>
            </a:pPr>
            <a:r>
              <a:rPr lang="en-US" b="1" kern="100" dirty="0">
                <a:effectLst/>
                <a:latin typeface="Aptos" panose="020B0004020202020204" pitchFamily="34" charset="0"/>
                <a:ea typeface="Aptos" panose="020B0004020202020204" pitchFamily="34" charset="0"/>
                <a:cs typeface="Arial" panose="020B0604020202020204" pitchFamily="34" charset="0"/>
              </a:rPr>
              <a:t>Key Rules Examples</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342900" marR="0" lvl="0" indent="-34290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Arial" panose="020B0604020202020204" pitchFamily="34" charset="0"/>
              </a:rPr>
              <a:t>Employment Title &amp; Length</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Arial" panose="020B0604020202020204" pitchFamily="34" charset="0"/>
              </a:rPr>
              <a:t>If the customer’s </a:t>
            </a:r>
            <a:r>
              <a:rPr lang="en-US" sz="1200" kern="100" dirty="0" err="1">
                <a:effectLst/>
                <a:latin typeface="Aptos" panose="020B0004020202020204" pitchFamily="34" charset="0"/>
                <a:ea typeface="Aptos" panose="020B0004020202020204" pitchFamily="34" charset="0"/>
                <a:cs typeface="Arial" panose="020B0604020202020204" pitchFamily="34" charset="0"/>
              </a:rPr>
              <a:t>EmpLength</a:t>
            </a:r>
            <a:r>
              <a:rPr lang="en-US" sz="1200" kern="100" dirty="0">
                <a:effectLst/>
                <a:latin typeface="Aptos" panose="020B0004020202020204" pitchFamily="34" charset="0"/>
                <a:ea typeface="Aptos" panose="020B0004020202020204" pitchFamily="34" charset="0"/>
                <a:cs typeface="Arial" panose="020B0604020202020204" pitchFamily="34" charset="0"/>
              </a:rPr>
              <a:t> is &gt; 5 years and </a:t>
            </a:r>
            <a:r>
              <a:rPr lang="en-US" sz="1200" kern="100" dirty="0" err="1">
                <a:effectLst/>
                <a:latin typeface="Aptos" panose="020B0004020202020204" pitchFamily="34" charset="0"/>
                <a:ea typeface="Aptos" panose="020B0004020202020204" pitchFamily="34" charset="0"/>
                <a:cs typeface="Arial" panose="020B0604020202020204" pitchFamily="34" charset="0"/>
              </a:rPr>
              <a:t>EmpTitle</a:t>
            </a:r>
            <a:r>
              <a:rPr lang="en-US" sz="1200" kern="100" dirty="0">
                <a:effectLst/>
                <a:latin typeface="Aptos" panose="020B0004020202020204" pitchFamily="34" charset="0"/>
                <a:ea typeface="Aptos" panose="020B0004020202020204" pitchFamily="34" charset="0"/>
                <a:cs typeface="Arial" panose="020B0604020202020204" pitchFamily="34" charset="0"/>
              </a:rPr>
              <a:t> includes stable job titles (e.g., “Manager,” “Engineer”), they are flagged with low-risk labels (e.g., </a:t>
            </a:r>
            <a:r>
              <a:rPr lang="en-US" sz="1200" b="1" kern="100" dirty="0">
                <a:effectLst/>
                <a:latin typeface="Aptos" panose="020B0004020202020204" pitchFamily="34" charset="0"/>
                <a:ea typeface="Aptos" panose="020B0004020202020204" pitchFamily="34" charset="0"/>
                <a:cs typeface="Arial" panose="020B0604020202020204" pitchFamily="34" charset="0"/>
              </a:rPr>
              <a:t>A</a:t>
            </a:r>
            <a:r>
              <a:rPr lang="en-US" sz="1200" kern="100" dirty="0">
                <a:effectLst/>
                <a:latin typeface="Aptos" panose="020B0004020202020204" pitchFamily="34" charset="0"/>
                <a:ea typeface="Aptos" panose="020B0004020202020204" pitchFamily="34" charset="0"/>
                <a:cs typeface="Arial" panose="020B0604020202020204" pitchFamily="34" charset="0"/>
              </a:rPr>
              <a:t>, </a:t>
            </a:r>
            <a:r>
              <a:rPr lang="en-US" sz="1200" b="1" kern="100" dirty="0">
                <a:effectLst/>
                <a:latin typeface="Aptos" panose="020B0004020202020204" pitchFamily="34" charset="0"/>
                <a:ea typeface="Aptos" panose="020B0004020202020204" pitchFamily="34" charset="0"/>
                <a:cs typeface="Arial" panose="020B0604020202020204" pitchFamily="34" charset="0"/>
              </a:rPr>
              <a:t>B</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Arial" panose="020B0604020202020204" pitchFamily="34" charset="0"/>
              </a:rPr>
              <a:t>Employment titles can be identified and grouped into major categories using </a:t>
            </a:r>
            <a:r>
              <a:rPr lang="en-US" sz="1200" b="1" kern="100" dirty="0">
                <a:effectLst/>
                <a:latin typeface="Aptos" panose="020B0004020202020204" pitchFamily="34" charset="0"/>
                <a:ea typeface="Aptos" panose="020B0004020202020204" pitchFamily="34" charset="0"/>
                <a:cs typeface="Arial" panose="020B0604020202020204" pitchFamily="34" charset="0"/>
              </a:rPr>
              <a:t>NLP</a:t>
            </a:r>
            <a:r>
              <a:rPr lang="en-US" sz="1200" kern="100" dirty="0">
                <a:effectLst/>
                <a:latin typeface="Aptos" panose="020B0004020202020204" pitchFamily="34" charset="0"/>
                <a:ea typeface="Aptos" panose="020B0004020202020204" pitchFamily="34" charset="0"/>
                <a:cs typeface="Arial" panose="020B0604020202020204" pitchFamily="34" charset="0"/>
              </a:rPr>
              <a:t> techniques such as word embeddings, topic modeling, and clustering algorithms.</a:t>
            </a:r>
          </a:p>
          <a:p>
            <a:pPr marL="342900" marR="0" lvl="0" indent="-342900" rtl="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Arial" panose="020B0604020202020204" pitchFamily="34" charset="0"/>
              </a:rPr>
              <a:t>Home Ownership</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Arial" panose="020B0604020202020204" pitchFamily="34" charset="0"/>
              </a:rPr>
              <a:t>Customers with Home Ownership = </a:t>
            </a:r>
            <a:r>
              <a:rPr lang="en-US" sz="1200" b="1" i="1" kern="100" dirty="0">
                <a:effectLst/>
                <a:latin typeface="Aptos" panose="020B0004020202020204" pitchFamily="34" charset="0"/>
                <a:ea typeface="Aptos" panose="020B0004020202020204" pitchFamily="34" charset="0"/>
                <a:cs typeface="Arial" panose="020B0604020202020204" pitchFamily="34" charset="0"/>
              </a:rPr>
              <a:t>Own</a:t>
            </a:r>
            <a:r>
              <a:rPr lang="en-US" sz="1200" kern="100" dirty="0">
                <a:effectLst/>
                <a:latin typeface="Aptos" panose="020B0004020202020204" pitchFamily="34" charset="0"/>
                <a:ea typeface="Aptos" panose="020B0004020202020204" pitchFamily="34" charset="0"/>
                <a:cs typeface="Arial" panose="020B0604020202020204" pitchFamily="34" charset="0"/>
              </a:rPr>
              <a:t> or </a:t>
            </a:r>
            <a:r>
              <a:rPr lang="en-US" sz="1200" b="1" i="1" kern="100" dirty="0">
                <a:effectLst/>
                <a:latin typeface="Aptos" panose="020B0004020202020204" pitchFamily="34" charset="0"/>
                <a:ea typeface="Aptos" panose="020B0004020202020204" pitchFamily="34" charset="0"/>
                <a:cs typeface="Arial" panose="020B0604020202020204" pitchFamily="34" charset="0"/>
              </a:rPr>
              <a:t>Mortgage</a:t>
            </a:r>
            <a:r>
              <a:rPr lang="en-US" sz="1200" kern="100" dirty="0">
                <a:effectLst/>
                <a:latin typeface="Aptos" panose="020B0004020202020204" pitchFamily="34" charset="0"/>
                <a:ea typeface="Aptos" panose="020B0004020202020204" pitchFamily="34" charset="0"/>
                <a:cs typeface="Arial" panose="020B0604020202020204" pitchFamily="34" charset="0"/>
              </a:rPr>
              <a:t> are considered lower risk compared to </a:t>
            </a:r>
            <a:r>
              <a:rPr lang="en-US" sz="1200" b="1" i="1" kern="100" dirty="0">
                <a:effectLst/>
                <a:latin typeface="Aptos" panose="020B0004020202020204" pitchFamily="34" charset="0"/>
                <a:ea typeface="Aptos" panose="020B0004020202020204" pitchFamily="34" charset="0"/>
                <a:cs typeface="Arial" panose="020B0604020202020204" pitchFamily="34" charset="0"/>
              </a:rPr>
              <a:t>Rent</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Arial" panose="020B0604020202020204" pitchFamily="34" charset="0"/>
              </a:rPr>
              <a:t>Reasoning</a:t>
            </a:r>
            <a:r>
              <a:rPr lang="en-US" sz="1200" kern="100" dirty="0">
                <a:effectLst/>
                <a:latin typeface="Aptos" panose="020B0004020202020204" pitchFamily="34" charset="0"/>
                <a:ea typeface="Aptos" panose="020B0004020202020204" pitchFamily="34" charset="0"/>
                <a:cs typeface="Arial" panose="020B0604020202020204" pitchFamily="34" charset="0"/>
              </a:rPr>
              <a:t>: Owning or mortgaging a home indicates financial responsibility and stability.</a:t>
            </a:r>
          </a:p>
          <a:p>
            <a:pPr marL="342900" marR="0" lvl="0" indent="-34290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Arial" panose="020B0604020202020204" pitchFamily="34" charset="0"/>
              </a:rPr>
              <a:t>Annual Income</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Arial" panose="020B0604020202020204" pitchFamily="34" charset="0"/>
              </a:rPr>
              <a:t>Categorize loans based on loan amounts and interest rates, then identify corresponding annual income ranges for each category to classify them in terms of letter grades.</a:t>
            </a:r>
          </a:p>
          <a:p>
            <a:pPr marL="742950" marR="0" lvl="1" indent="-285750">
              <a:lnSpc>
                <a:spcPct val="115000"/>
              </a:lnSpc>
              <a:spcAft>
                <a:spcPts val="800"/>
              </a:spcAft>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Arial" panose="020B0604020202020204" pitchFamily="34" charset="0"/>
              </a:rPr>
              <a:t>Reasoning</a:t>
            </a:r>
            <a:r>
              <a:rPr lang="en-US" sz="1200" kern="100" dirty="0">
                <a:effectLst/>
                <a:latin typeface="Aptos" panose="020B0004020202020204" pitchFamily="34" charset="0"/>
                <a:ea typeface="Aptos" panose="020B0004020202020204" pitchFamily="34" charset="0"/>
                <a:cs typeface="Arial" panose="020B0604020202020204" pitchFamily="34" charset="0"/>
              </a:rPr>
              <a:t>: Higher income generally indicates greater repayment capacity, reducing the likelihood of default.</a:t>
            </a:r>
          </a:p>
          <a:p>
            <a:pPr marL="457200" marR="0" lvl="1">
              <a:lnSpc>
                <a:spcPct val="115000"/>
              </a:lnSpc>
              <a:spcAft>
                <a:spcPts val="800"/>
              </a:spcAft>
            </a:pPr>
            <a:endParaRPr lang="en-US" sz="10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7" name="TextBox 6">
            <a:extLst>
              <a:ext uri="{FF2B5EF4-FFF2-40B4-BE49-F238E27FC236}">
                <a16:creationId xmlns:a16="http://schemas.microsoft.com/office/drawing/2014/main" id="{521D5F5F-0E5B-193A-D6EC-35A45BD8DD05}"/>
              </a:ext>
            </a:extLst>
          </p:cNvPr>
          <p:cNvSpPr txBox="1"/>
          <p:nvPr/>
        </p:nvSpPr>
        <p:spPr>
          <a:xfrm>
            <a:off x="308516" y="4073912"/>
            <a:ext cx="8526967" cy="877163"/>
          </a:xfrm>
          <a:prstGeom prst="rect">
            <a:avLst/>
          </a:prstGeom>
          <a:noFill/>
        </p:spPr>
        <p:txBody>
          <a:bodyPr wrap="square" rtlCol="0">
            <a:spAutoFit/>
          </a:bodyPr>
          <a:lstStyle/>
          <a:p>
            <a:r>
              <a:rPr lang="en-US" sz="1300" kern="100" dirty="0">
                <a:effectLst/>
                <a:latin typeface="Aptos" panose="020B0004020202020204" pitchFamily="34" charset="0"/>
                <a:ea typeface="Aptos" panose="020B0004020202020204" pitchFamily="34" charset="0"/>
                <a:cs typeface="Arial" panose="020B0604020202020204" pitchFamily="34" charset="0"/>
              </a:rPr>
              <a:t>Each credit grade will have its own set of rules based on attributes such as the ones mentioned above. Each loan will be tested against the rules for each grade, and if it satisfies all the criteria for a specific grade, it will be labeled with that grade. If a loan doesn’t meet the criteria for any grade, it will be passed to the </a:t>
            </a:r>
            <a:r>
              <a:rPr lang="en-US" sz="1300" b="1" kern="100" dirty="0">
                <a:effectLst/>
                <a:latin typeface="Aptos" panose="020B0004020202020204" pitchFamily="34" charset="0"/>
                <a:ea typeface="Aptos" panose="020B0004020202020204" pitchFamily="34" charset="0"/>
                <a:cs typeface="Arial" panose="020B0604020202020204" pitchFamily="34" charset="0"/>
              </a:rPr>
              <a:t>ML layer</a:t>
            </a:r>
            <a:r>
              <a:rPr lang="en-US" sz="1300" kern="100" dirty="0">
                <a:effectLst/>
                <a:latin typeface="Aptos" panose="020B0004020202020204" pitchFamily="34" charset="0"/>
                <a:ea typeface="Aptos" panose="020B0004020202020204" pitchFamily="34" charset="0"/>
                <a:cs typeface="Arial" panose="020B0604020202020204" pitchFamily="34" charset="0"/>
              </a:rPr>
              <a:t> for further classification.</a:t>
            </a:r>
          </a:p>
          <a:p>
            <a:pPr algn="ctr"/>
            <a:endParaRPr lang="en-US" sz="1200" dirty="0"/>
          </a:p>
        </p:txBody>
      </p:sp>
    </p:spTree>
    <p:extLst>
      <p:ext uri="{BB962C8B-B14F-4D97-AF65-F5344CB8AC3E}">
        <p14:creationId xmlns:p14="http://schemas.microsoft.com/office/powerpoint/2010/main" val="22030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86568-43C9-4589-444B-7DFE10EB8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53636-11EA-CBCB-1123-F5D512FB7FA9}"/>
              </a:ext>
            </a:extLst>
          </p:cNvPr>
          <p:cNvSpPr>
            <a:spLocks noGrp="1"/>
          </p:cNvSpPr>
          <p:nvPr>
            <p:ph type="title"/>
          </p:nvPr>
        </p:nvSpPr>
        <p:spPr>
          <a:xfrm>
            <a:off x="301058" y="333512"/>
            <a:ext cx="7717500" cy="572700"/>
          </a:xfrm>
          <a:effectLst>
            <a:glow rad="139700">
              <a:schemeClr val="accent3">
                <a:satMod val="175000"/>
                <a:alpha val="40000"/>
              </a:schemeClr>
            </a:glow>
          </a:effectLst>
        </p:spPr>
        <p:txBody>
          <a:bodyPr/>
          <a:lstStyle/>
          <a:p>
            <a:r>
              <a:rPr lang="en-US" sz="3200" dirty="0"/>
              <a:t>Machine Learning Layer (Second-Pass)</a:t>
            </a:r>
          </a:p>
        </p:txBody>
      </p:sp>
      <p:sp>
        <p:nvSpPr>
          <p:cNvPr id="6" name="TextBox 5">
            <a:extLst>
              <a:ext uri="{FF2B5EF4-FFF2-40B4-BE49-F238E27FC236}">
                <a16:creationId xmlns:a16="http://schemas.microsoft.com/office/drawing/2014/main" id="{5C34D9CF-8838-22BD-831E-DBE7CB966236}"/>
              </a:ext>
            </a:extLst>
          </p:cNvPr>
          <p:cNvSpPr txBox="1"/>
          <p:nvPr/>
        </p:nvSpPr>
        <p:spPr>
          <a:xfrm>
            <a:off x="301058" y="1181275"/>
            <a:ext cx="8605050" cy="3129575"/>
          </a:xfrm>
          <a:prstGeom prst="rect">
            <a:avLst/>
          </a:prstGeom>
          <a:noFill/>
        </p:spPr>
        <p:txBody>
          <a:bodyPr wrap="square" rtlCol="0">
            <a:spAutoFit/>
          </a:bodyPr>
          <a:lstStyle/>
          <a:p>
            <a:r>
              <a:rPr lang="en-US" sz="1200" dirty="0"/>
              <a:t>The machine learning layer handles the uncertain or borderline cases passed from the rule-based system. It uses the dataset to detect complex, non-linear relationships between features and the credit grade.</a:t>
            </a:r>
          </a:p>
          <a:p>
            <a:endParaRPr lang="en-US" sz="1200" dirty="0"/>
          </a:p>
          <a:p>
            <a:r>
              <a:rPr lang="en-US" sz="1600" b="1" dirty="0"/>
              <a:t>Steps in the ML Layer:</a:t>
            </a:r>
          </a:p>
          <a:p>
            <a:pPr marL="342900" marR="0" lvl="0" indent="-34290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Arial" panose="020B0604020202020204" pitchFamily="34" charset="0"/>
              </a:rPr>
              <a:t>Feature Selection Examples</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buFont typeface="Symbol" panose="05050102010706020507" pitchFamily="18" charset="2"/>
              <a:buChar char=""/>
            </a:pPr>
            <a:r>
              <a:rPr lang="en-US" sz="1100" b="1" kern="100" dirty="0" err="1">
                <a:effectLst/>
                <a:latin typeface="Aptos" panose="020B0004020202020204" pitchFamily="34" charset="0"/>
                <a:ea typeface="Aptos" panose="020B0004020202020204" pitchFamily="34" charset="0"/>
                <a:cs typeface="Arial" panose="020B0604020202020204" pitchFamily="34" charset="0"/>
              </a:rPr>
              <a:t>EmpLength</a:t>
            </a:r>
            <a:r>
              <a:rPr lang="en-US" sz="1100" b="1" kern="100" dirty="0">
                <a:effectLst/>
                <a:latin typeface="Aptos" panose="020B0004020202020204" pitchFamily="34" charset="0"/>
                <a:ea typeface="Aptos" panose="020B0004020202020204" pitchFamily="34" charset="0"/>
                <a:cs typeface="Arial" panose="020B0604020202020204" pitchFamily="34" charset="0"/>
              </a:rPr>
              <a:t>, </a:t>
            </a:r>
            <a:r>
              <a:rPr lang="en-US" sz="1100" b="1" kern="100" dirty="0" err="1">
                <a:effectLst/>
                <a:latin typeface="Aptos" panose="020B0004020202020204" pitchFamily="34" charset="0"/>
                <a:ea typeface="Aptos" panose="020B0004020202020204" pitchFamily="34" charset="0"/>
                <a:cs typeface="Arial" panose="020B0604020202020204" pitchFamily="34" charset="0"/>
              </a:rPr>
              <a:t>AnnualInc</a:t>
            </a:r>
            <a:r>
              <a:rPr lang="en-US" sz="1100" b="1" kern="100" dirty="0">
                <a:effectLst/>
                <a:latin typeface="Aptos" panose="020B0004020202020204" pitchFamily="34" charset="0"/>
                <a:ea typeface="Aptos" panose="020B0004020202020204" pitchFamily="34" charset="0"/>
                <a:cs typeface="Arial" panose="020B0604020202020204" pitchFamily="34" charset="0"/>
              </a:rPr>
              <a:t>, </a:t>
            </a:r>
            <a:r>
              <a:rPr lang="en-US" sz="1100" b="1" kern="100" dirty="0" err="1">
                <a:effectLst/>
                <a:latin typeface="Aptos" panose="020B0004020202020204" pitchFamily="34" charset="0"/>
                <a:ea typeface="Aptos" panose="020B0004020202020204" pitchFamily="34" charset="0"/>
                <a:cs typeface="Arial" panose="020B0604020202020204" pitchFamily="34" charset="0"/>
              </a:rPr>
              <a:t>AnnualIncJoint</a:t>
            </a:r>
            <a:r>
              <a:rPr lang="en-US" sz="1100" kern="100" dirty="0">
                <a:effectLst/>
                <a:latin typeface="Aptos" panose="020B0004020202020204" pitchFamily="34" charset="0"/>
                <a:ea typeface="Aptos" panose="020B0004020202020204" pitchFamily="34" charset="0"/>
                <a:cs typeface="Arial" panose="020B0604020202020204" pitchFamily="34" charset="0"/>
              </a:rPr>
              <a:t>: Indicators of financial stability.</a:t>
            </a:r>
          </a:p>
          <a:p>
            <a:pPr marL="742950" marR="0" lvl="1" indent="-285750">
              <a:lnSpc>
                <a:spcPct val="115000"/>
              </a:lnSpc>
              <a:buFont typeface="Symbol" panose="05050102010706020507" pitchFamily="18" charset="2"/>
              <a:buChar char=""/>
            </a:pPr>
            <a:r>
              <a:rPr lang="en-US" sz="1100" b="1" kern="100" dirty="0">
                <a:effectLst/>
                <a:latin typeface="Aptos" panose="020B0004020202020204" pitchFamily="34" charset="0"/>
                <a:ea typeface="Aptos" panose="020B0004020202020204" pitchFamily="34" charset="0"/>
                <a:cs typeface="Arial" panose="020B0604020202020204" pitchFamily="34" charset="0"/>
              </a:rPr>
              <a:t>Tot Cur Bal</a:t>
            </a:r>
            <a:r>
              <a:rPr lang="en-US" sz="1100" kern="100" dirty="0">
                <a:effectLst/>
                <a:latin typeface="Aptos" panose="020B0004020202020204" pitchFamily="34" charset="0"/>
                <a:ea typeface="Aptos" panose="020B0004020202020204" pitchFamily="34" charset="0"/>
                <a:cs typeface="Arial" panose="020B0604020202020204" pitchFamily="34" charset="0"/>
              </a:rPr>
              <a:t>: Assess financial obligations and capacity to repay.</a:t>
            </a:r>
          </a:p>
          <a:p>
            <a:pPr marL="742950" marR="0" lvl="1" indent="-285750">
              <a:lnSpc>
                <a:spcPct val="115000"/>
              </a:lnSpc>
              <a:buFont typeface="Symbol" panose="05050102010706020507" pitchFamily="18" charset="2"/>
              <a:buChar char=""/>
            </a:pPr>
            <a:r>
              <a:rPr lang="en-US" sz="1100" b="1" kern="100" dirty="0">
                <a:effectLst/>
                <a:latin typeface="Aptos" panose="020B0004020202020204" pitchFamily="34" charset="0"/>
                <a:ea typeface="Aptos" panose="020B0004020202020204" pitchFamily="34" charset="0"/>
                <a:cs typeface="Arial" panose="020B0604020202020204" pitchFamily="34" charset="0"/>
              </a:rPr>
              <a:t>Purpose</a:t>
            </a:r>
            <a:r>
              <a:rPr lang="en-US" sz="1100" kern="100" dirty="0">
                <a:effectLst/>
                <a:latin typeface="Aptos" panose="020B0004020202020204" pitchFamily="34" charset="0"/>
                <a:ea typeface="Aptos" panose="020B0004020202020204" pitchFamily="34" charset="0"/>
                <a:cs typeface="Arial" panose="020B0604020202020204" pitchFamily="34" charset="0"/>
              </a:rPr>
              <a:t>: Analyze text data (utilizing NLP techniques) to detect trends in loan purposes.</a:t>
            </a:r>
          </a:p>
          <a:p>
            <a:pPr marL="742950" marR="0" lvl="1" indent="-285750">
              <a:lnSpc>
                <a:spcPct val="115000"/>
              </a:lnSpc>
              <a:buFont typeface="Symbol" panose="05050102010706020507" pitchFamily="18" charset="2"/>
              <a:buChar char=""/>
            </a:pPr>
            <a:r>
              <a:rPr lang="en-US" sz="1100" b="1" kern="100" dirty="0">
                <a:latin typeface="Aptos" panose="020B0004020202020204" pitchFamily="34" charset="0"/>
                <a:ea typeface="Aptos" panose="020B0004020202020204" pitchFamily="34" charset="0"/>
                <a:cs typeface="Arial" panose="020B0604020202020204" pitchFamily="34" charset="0"/>
              </a:rPr>
              <a:t>Home Ownership</a:t>
            </a:r>
            <a:r>
              <a:rPr lang="en-US" sz="1100" kern="100" dirty="0">
                <a:latin typeface="Aptos" panose="020B0004020202020204" pitchFamily="34" charset="0"/>
                <a:ea typeface="Aptos" panose="020B0004020202020204" pitchFamily="34" charset="0"/>
                <a:cs typeface="Arial" panose="020B0604020202020204" pitchFamily="34" charset="0"/>
              </a:rPr>
              <a:t>: Assesses ownership status to infer financial responsibility and risk.</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buFont typeface="Symbol" panose="05050102010706020507" pitchFamily="18" charset="2"/>
              <a:buChar char=""/>
            </a:pPr>
            <a:r>
              <a:rPr lang="en-US" sz="1100" b="1" kern="100" dirty="0">
                <a:effectLst/>
                <a:latin typeface="Aptos" panose="020B0004020202020204" pitchFamily="34" charset="0"/>
                <a:ea typeface="Aptos" panose="020B0004020202020204" pitchFamily="34" charset="0"/>
                <a:cs typeface="Arial" panose="020B0604020202020204" pitchFamily="34" charset="0"/>
              </a:rPr>
              <a:t>Verification Status</a:t>
            </a:r>
            <a:r>
              <a:rPr lang="en-US" sz="1100" kern="100" dirty="0">
                <a:effectLst/>
                <a:latin typeface="Aptos" panose="020B0004020202020204" pitchFamily="34" charset="0"/>
                <a:ea typeface="Aptos" panose="020B0004020202020204" pitchFamily="34" charset="0"/>
                <a:cs typeface="Arial" panose="020B0604020202020204" pitchFamily="34" charset="0"/>
              </a:rPr>
              <a:t>: Add weight to verified income and employment.</a:t>
            </a:r>
          </a:p>
          <a:p>
            <a:pPr marL="342900" marR="0" lvl="0" indent="-342900" rtl="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Arial" panose="020B0604020202020204" pitchFamily="34" charset="0"/>
              </a:rPr>
              <a:t>Model Training </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Arial" panose="020B0604020202020204" pitchFamily="34" charset="0"/>
              </a:rPr>
              <a:t>Train a multiclass classification model (Random Forest, </a:t>
            </a:r>
            <a:r>
              <a:rPr lang="en-US" sz="1200" kern="100" dirty="0" err="1">
                <a:effectLst/>
                <a:latin typeface="Aptos" panose="020B0004020202020204" pitchFamily="34" charset="0"/>
                <a:ea typeface="Aptos" panose="020B0004020202020204" pitchFamily="34" charset="0"/>
                <a:cs typeface="Arial" panose="020B0604020202020204" pitchFamily="34" charset="0"/>
              </a:rPr>
              <a:t>XGBoost</a:t>
            </a:r>
            <a:r>
              <a:rPr lang="en-US" sz="1200" kern="100" dirty="0">
                <a:effectLst/>
                <a:latin typeface="Aptos" panose="020B0004020202020204" pitchFamily="34" charset="0"/>
                <a:ea typeface="Aptos" panose="020B0004020202020204" pitchFamily="34" charset="0"/>
                <a:cs typeface="Arial" panose="020B0604020202020204" pitchFamily="34" charset="0"/>
              </a:rPr>
              <a:t>, Neural Networks) to predict the credit grade.</a:t>
            </a:r>
          </a:p>
          <a:p>
            <a:pPr marL="342900" marR="0" lvl="0" indent="-342900">
              <a:lnSpc>
                <a:spcPct val="115000"/>
              </a:lnSpc>
              <a:buFont typeface="+mj-lt"/>
              <a:buAutoNum type="arabicPeriod"/>
            </a:pPr>
            <a:r>
              <a:rPr lang="en-US" sz="1200" b="1" kern="100" dirty="0">
                <a:effectLst/>
                <a:latin typeface="Aptos" panose="020B0004020202020204" pitchFamily="34" charset="0"/>
                <a:ea typeface="Aptos" panose="020B0004020202020204" pitchFamily="34" charset="0"/>
                <a:cs typeface="Arial" panose="020B0604020202020204" pitchFamily="34" charset="0"/>
              </a:rPr>
              <a:t>Explainability (Optional)</a:t>
            </a:r>
            <a:r>
              <a:rPr lang="en-US" sz="12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Arial" panose="020B0604020202020204" pitchFamily="34" charset="0"/>
              </a:rPr>
              <a:t>Use tools like SHAP (</a:t>
            </a:r>
            <a:r>
              <a:rPr lang="en-US" sz="1200" kern="100" dirty="0" err="1">
                <a:effectLst/>
                <a:latin typeface="Aptos" panose="020B0004020202020204" pitchFamily="34" charset="0"/>
                <a:ea typeface="Aptos" panose="020B0004020202020204" pitchFamily="34" charset="0"/>
                <a:cs typeface="Arial" panose="020B0604020202020204" pitchFamily="34" charset="0"/>
              </a:rPr>
              <a:t>SHapley</a:t>
            </a:r>
            <a:r>
              <a:rPr lang="en-US" sz="1200" kern="100" dirty="0">
                <a:effectLst/>
                <a:latin typeface="Aptos" panose="020B0004020202020204" pitchFamily="34" charset="0"/>
                <a:ea typeface="Aptos" panose="020B0004020202020204" pitchFamily="34" charset="0"/>
                <a:cs typeface="Arial" panose="020B0604020202020204" pitchFamily="34" charset="0"/>
              </a:rPr>
              <a:t> Additive </a:t>
            </a:r>
            <a:r>
              <a:rPr lang="en-US" sz="1200" kern="100" dirty="0" err="1">
                <a:effectLst/>
                <a:latin typeface="Aptos" panose="020B0004020202020204" pitchFamily="34" charset="0"/>
                <a:ea typeface="Aptos" panose="020B0004020202020204" pitchFamily="34" charset="0"/>
                <a:cs typeface="Arial" panose="020B0604020202020204" pitchFamily="34" charset="0"/>
              </a:rPr>
              <a:t>exPlanations</a:t>
            </a:r>
            <a:r>
              <a:rPr lang="en-US" sz="1200" kern="100" dirty="0">
                <a:effectLst/>
                <a:latin typeface="Aptos" panose="020B0004020202020204" pitchFamily="34" charset="0"/>
                <a:ea typeface="Aptos" panose="020B0004020202020204" pitchFamily="34" charset="0"/>
                <a:cs typeface="Arial" panose="020B0604020202020204" pitchFamily="34" charset="0"/>
              </a:rPr>
              <a:t>) to explain feature importance for each prediction.</a:t>
            </a:r>
          </a:p>
          <a:p>
            <a:pPr marL="742950" marR="0" lvl="1" indent="-285750">
              <a:lnSpc>
                <a:spcPct val="115000"/>
              </a:lnSpc>
              <a:buFont typeface="Symbol" panose="05050102010706020507" pitchFamily="18" charset="2"/>
              <a:buChar char=""/>
            </a:pPr>
            <a:r>
              <a:rPr lang="en-US" sz="1200" b="1" kern="100" dirty="0">
                <a:effectLst/>
                <a:latin typeface="Aptos" panose="020B0004020202020204" pitchFamily="34" charset="0"/>
                <a:ea typeface="Aptos" panose="020B0004020202020204" pitchFamily="34" charset="0"/>
                <a:cs typeface="Arial" panose="020B0604020202020204" pitchFamily="34" charset="0"/>
              </a:rPr>
              <a:t>Example</a:t>
            </a:r>
            <a:r>
              <a:rPr lang="en-US" sz="1200" kern="100" dirty="0">
                <a:effectLst/>
                <a:latin typeface="Aptos" panose="020B0004020202020204" pitchFamily="34" charset="0"/>
                <a:ea typeface="Aptos" panose="020B0004020202020204" pitchFamily="34" charset="0"/>
                <a:cs typeface="Arial" panose="020B0604020202020204" pitchFamily="34" charset="0"/>
              </a:rPr>
              <a:t>: Grade </a:t>
            </a:r>
            <a:r>
              <a:rPr lang="en-US" sz="1200" b="1" kern="100" dirty="0">
                <a:effectLst/>
                <a:latin typeface="Aptos" panose="020B0004020202020204" pitchFamily="34" charset="0"/>
                <a:ea typeface="Aptos" panose="020B0004020202020204" pitchFamily="34" charset="0"/>
                <a:cs typeface="Arial" panose="020B0604020202020204" pitchFamily="34" charset="0"/>
              </a:rPr>
              <a:t>F</a:t>
            </a:r>
            <a:r>
              <a:rPr lang="en-US" sz="1200" kern="100" dirty="0">
                <a:effectLst/>
                <a:latin typeface="Aptos" panose="020B0004020202020204" pitchFamily="34" charset="0"/>
                <a:ea typeface="Aptos" panose="020B0004020202020204" pitchFamily="34" charset="0"/>
                <a:cs typeface="Arial" panose="020B0604020202020204" pitchFamily="34" charset="0"/>
              </a:rPr>
              <a:t> was assigned due to </a:t>
            </a:r>
            <a:r>
              <a:rPr lang="en-US" sz="1200" b="1" kern="100" dirty="0">
                <a:effectLst/>
                <a:latin typeface="Aptos" panose="020B0004020202020204" pitchFamily="34" charset="0"/>
                <a:ea typeface="Aptos" panose="020B0004020202020204" pitchFamily="34" charset="0"/>
                <a:cs typeface="Arial" panose="020B0604020202020204" pitchFamily="34" charset="0"/>
              </a:rPr>
              <a:t>Renting</a:t>
            </a:r>
            <a:r>
              <a:rPr lang="en-US" sz="1200" b="1" kern="100" dirty="0">
                <a:latin typeface="Aptos" panose="020B0004020202020204" pitchFamily="34" charset="0"/>
                <a:ea typeface="Aptos" panose="020B0004020202020204" pitchFamily="34" charset="0"/>
                <a:cs typeface="Arial" panose="020B0604020202020204" pitchFamily="34" charset="0"/>
              </a:rPr>
              <a:t>,</a:t>
            </a:r>
            <a:r>
              <a:rPr lang="en-US" sz="1200" kern="100" dirty="0">
                <a:effectLst/>
                <a:latin typeface="Aptos" panose="020B0004020202020204" pitchFamily="34" charset="0"/>
                <a:ea typeface="Aptos" panose="020B0004020202020204" pitchFamily="34" charset="0"/>
                <a:cs typeface="Arial" panose="020B0604020202020204" pitchFamily="34" charset="0"/>
              </a:rPr>
              <a:t> </a:t>
            </a:r>
            <a:r>
              <a:rPr lang="en-US" sz="1200" b="1" kern="100" dirty="0">
                <a:effectLst/>
                <a:latin typeface="Aptos" panose="020B0004020202020204" pitchFamily="34" charset="0"/>
                <a:ea typeface="Aptos" panose="020B0004020202020204" pitchFamily="34" charset="0"/>
                <a:cs typeface="Arial" panose="020B0604020202020204" pitchFamily="34" charset="0"/>
              </a:rPr>
              <a:t>unverified</a:t>
            </a:r>
            <a:r>
              <a:rPr lang="en-US" sz="1200" kern="100" dirty="0">
                <a:effectLst/>
                <a:latin typeface="Aptos" panose="020B0004020202020204" pitchFamily="34" charset="0"/>
                <a:ea typeface="Aptos" panose="020B0004020202020204" pitchFamily="34" charset="0"/>
                <a:cs typeface="Arial" panose="020B0604020202020204" pitchFamily="34" charset="0"/>
              </a:rPr>
              <a:t> </a:t>
            </a:r>
            <a:r>
              <a:rPr lang="en-US" sz="1200" b="1" kern="100" dirty="0">
                <a:effectLst/>
                <a:latin typeface="Aptos" panose="020B0004020202020204" pitchFamily="34" charset="0"/>
                <a:ea typeface="Aptos" panose="020B0004020202020204" pitchFamily="34" charset="0"/>
                <a:cs typeface="Arial" panose="020B0604020202020204" pitchFamily="34" charset="0"/>
              </a:rPr>
              <a:t>employment</a:t>
            </a:r>
            <a:r>
              <a:rPr lang="en-US" sz="1200" kern="100" dirty="0">
                <a:effectLst/>
                <a:latin typeface="Aptos" panose="020B0004020202020204" pitchFamily="34" charset="0"/>
                <a:ea typeface="Aptos" panose="020B0004020202020204" pitchFamily="34" charset="0"/>
                <a:cs typeface="Arial" panose="020B0604020202020204" pitchFamily="34" charset="0"/>
              </a:rPr>
              <a:t>, and </a:t>
            </a:r>
            <a:r>
              <a:rPr lang="en-US" sz="1200" b="1" kern="100" dirty="0">
                <a:effectLst/>
                <a:latin typeface="Aptos" panose="020B0004020202020204" pitchFamily="34" charset="0"/>
                <a:ea typeface="Aptos" panose="020B0004020202020204" pitchFamily="34" charset="0"/>
                <a:cs typeface="Arial" panose="020B0604020202020204" pitchFamily="34" charset="0"/>
              </a:rPr>
              <a:t>unstable job </a:t>
            </a:r>
            <a:r>
              <a:rPr lang="en-US" sz="1200" b="1" kern="100" dirty="0">
                <a:latin typeface="Aptos" panose="020B0004020202020204" pitchFamily="34" charset="0"/>
                <a:ea typeface="Aptos" panose="020B0004020202020204" pitchFamily="34" charset="0"/>
                <a:cs typeface="Arial" panose="020B0604020202020204" pitchFamily="34" charset="0"/>
              </a:rPr>
              <a:t>t</a:t>
            </a:r>
            <a:r>
              <a:rPr lang="en-US" sz="1200" b="1" kern="100" dirty="0">
                <a:effectLst/>
                <a:latin typeface="Aptos" panose="020B0004020202020204" pitchFamily="34" charset="0"/>
                <a:ea typeface="Aptos" panose="020B0004020202020204" pitchFamily="34" charset="0"/>
                <a:cs typeface="Arial" panose="020B0604020202020204" pitchFamily="34" charset="0"/>
              </a:rPr>
              <a:t>itle </a:t>
            </a:r>
            <a:r>
              <a:rPr lang="en-US" sz="1200" kern="100" dirty="0">
                <a:effectLst/>
                <a:latin typeface="Aptos" panose="020B0004020202020204" pitchFamily="34" charset="0"/>
                <a:ea typeface="Aptos" panose="020B0004020202020204" pitchFamily="34" charset="0"/>
                <a:cs typeface="Arial" panose="020B0604020202020204" pitchFamily="34" charset="0"/>
              </a:rPr>
              <a:t>.</a:t>
            </a:r>
          </a:p>
        </p:txBody>
      </p:sp>
    </p:spTree>
    <p:extLst>
      <p:ext uri="{BB962C8B-B14F-4D97-AF65-F5344CB8AC3E}">
        <p14:creationId xmlns:p14="http://schemas.microsoft.com/office/powerpoint/2010/main" val="279961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5649-B83B-C24C-E2D6-6A851CB7A2BE}"/>
              </a:ext>
            </a:extLst>
          </p:cNvPr>
          <p:cNvSpPr>
            <a:spLocks noGrp="1"/>
          </p:cNvSpPr>
          <p:nvPr>
            <p:ph type="title"/>
          </p:nvPr>
        </p:nvSpPr>
        <p:spPr>
          <a:effectLst>
            <a:glow rad="139700">
              <a:schemeClr val="accent3">
                <a:satMod val="175000"/>
                <a:alpha val="40000"/>
              </a:schemeClr>
            </a:glow>
          </a:effectLst>
        </p:spPr>
        <p:txBody>
          <a:bodyPr/>
          <a:lstStyle/>
          <a:p>
            <a:pPr algn="ctr"/>
            <a:r>
              <a:rPr lang="en-US" sz="2400" dirty="0"/>
              <a:t>When Risk is Ignored, the Costs are Unbearable</a:t>
            </a:r>
          </a:p>
        </p:txBody>
      </p:sp>
      <p:sp>
        <p:nvSpPr>
          <p:cNvPr id="4" name="TextBox 3">
            <a:extLst>
              <a:ext uri="{FF2B5EF4-FFF2-40B4-BE49-F238E27FC236}">
                <a16:creationId xmlns:a16="http://schemas.microsoft.com/office/drawing/2014/main" id="{E731BF8A-53F9-305A-D0D9-B85807517E05}"/>
              </a:ext>
            </a:extLst>
          </p:cNvPr>
          <p:cNvSpPr txBox="1"/>
          <p:nvPr/>
        </p:nvSpPr>
        <p:spPr>
          <a:xfrm>
            <a:off x="301057" y="1293541"/>
            <a:ext cx="8541833" cy="2677656"/>
          </a:xfrm>
          <a:prstGeom prst="rect">
            <a:avLst/>
          </a:prstGeom>
          <a:noFill/>
        </p:spPr>
        <p:txBody>
          <a:bodyPr wrap="square" rtlCol="0">
            <a:spAutoFit/>
          </a:bodyPr>
          <a:lstStyle/>
          <a:p>
            <a:pPr>
              <a:lnSpc>
                <a:spcPct val="200000"/>
              </a:lnSpc>
            </a:pPr>
            <a:r>
              <a:rPr lang="en-US" b="1" dirty="0"/>
              <a:t>2008 Global Financial Crisis:</a:t>
            </a:r>
          </a:p>
          <a:p>
            <a:pPr marL="285750" indent="-285750">
              <a:lnSpc>
                <a:spcPct val="300000"/>
              </a:lnSpc>
              <a:buFont typeface="Wingdings" panose="05000000000000000000" pitchFamily="2" charset="2"/>
              <a:buChar char="Ø"/>
            </a:pPr>
            <a:r>
              <a:rPr lang="en-US" sz="1200" b="1" i="1" dirty="0"/>
              <a:t>Root Cause</a:t>
            </a:r>
            <a:r>
              <a:rPr lang="en-US" sz="1200" i="1" dirty="0"/>
              <a:t>: Financial institutions failed to assess and mitigate risks associated with subprime loans.</a:t>
            </a:r>
          </a:p>
          <a:p>
            <a:pPr marL="285750" indent="-285750">
              <a:lnSpc>
                <a:spcPct val="300000"/>
              </a:lnSpc>
              <a:buFont typeface="Wingdings" panose="05000000000000000000" pitchFamily="2" charset="2"/>
              <a:buChar char="Ø"/>
            </a:pPr>
            <a:r>
              <a:rPr lang="en-US" sz="1200" b="1" i="1" dirty="0"/>
              <a:t>Consequences</a:t>
            </a:r>
            <a:r>
              <a:rPr lang="en-US" sz="1200" i="1" dirty="0"/>
              <a:t>: Over $10 trillion wiped from global markets, millions lost jobs, and trust in financial systems shattered.</a:t>
            </a:r>
          </a:p>
          <a:p>
            <a:pPr>
              <a:lnSpc>
                <a:spcPct val="300000"/>
              </a:lnSpc>
            </a:pPr>
            <a:endParaRPr lang="en-US" sz="1200" b="1" i="1" dirty="0"/>
          </a:p>
          <a:p>
            <a:endParaRPr lang="en-US" dirty="0"/>
          </a:p>
          <a:p>
            <a:endParaRPr lang="en-US" dirty="0"/>
          </a:p>
        </p:txBody>
      </p:sp>
      <p:sp>
        <p:nvSpPr>
          <p:cNvPr id="5" name="TextBox 4">
            <a:extLst>
              <a:ext uri="{FF2B5EF4-FFF2-40B4-BE49-F238E27FC236}">
                <a16:creationId xmlns:a16="http://schemas.microsoft.com/office/drawing/2014/main" id="{84CB2067-99FC-CD24-CAAE-13221AED66C4}"/>
              </a:ext>
            </a:extLst>
          </p:cNvPr>
          <p:cNvSpPr txBox="1"/>
          <p:nvPr/>
        </p:nvSpPr>
        <p:spPr>
          <a:xfrm>
            <a:off x="301057" y="3464311"/>
            <a:ext cx="8541833" cy="800219"/>
          </a:xfrm>
          <a:prstGeom prst="rect">
            <a:avLst/>
          </a:prstGeom>
          <a:effectLst>
            <a:outerShdw blurRad="50800" dist="38100" dir="18900000" algn="b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i="1" dirty="0"/>
              <a:t>“The inability to manage credit risk was one of the largest contributors to the financial crisis of 2008.” — </a:t>
            </a:r>
            <a:r>
              <a:rPr lang="en-US" sz="1600" b="1" i="1" dirty="0"/>
              <a:t>Financial Stability Board</a:t>
            </a:r>
          </a:p>
          <a:p>
            <a:endParaRPr lang="en-US" dirty="0"/>
          </a:p>
        </p:txBody>
      </p:sp>
    </p:spTree>
    <p:extLst>
      <p:ext uri="{BB962C8B-B14F-4D97-AF65-F5344CB8AC3E}">
        <p14:creationId xmlns:p14="http://schemas.microsoft.com/office/powerpoint/2010/main" val="11027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E0C8D058-5595-927A-99B5-A5B6D3EAE8EE}"/>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30FAD843-1971-1AA0-1724-7569F1E606E0}"/>
              </a:ext>
            </a:extLst>
          </p:cNvPr>
          <p:cNvSpPr txBox="1">
            <a:spLocks noGrp="1"/>
          </p:cNvSpPr>
          <p:nvPr>
            <p:ph type="title"/>
          </p:nvPr>
        </p:nvSpPr>
        <p:spPr>
          <a:xfrm>
            <a:off x="267629" y="2511803"/>
            <a:ext cx="5125196" cy="805800"/>
          </a:xfrm>
          <a:prstGeom prst="rect">
            <a:avLst/>
          </a:prstGeom>
        </p:spPr>
        <p:txBody>
          <a:bodyPr spcFirstLastPara="1" wrap="square" lIns="91425" tIns="91425" rIns="91425" bIns="91425" anchor="t" anchorCtr="0">
            <a:noAutofit/>
          </a:bodyPr>
          <a:lstStyle/>
          <a:p>
            <a:pPr lvl="0" algn="ctr"/>
            <a:r>
              <a:rPr lang="en-US" sz="4000" dirty="0"/>
              <a:t>Business Aspect</a:t>
            </a:r>
          </a:p>
        </p:txBody>
      </p:sp>
      <p:sp>
        <p:nvSpPr>
          <p:cNvPr id="580" name="Google Shape;580;p70">
            <a:extLst>
              <a:ext uri="{FF2B5EF4-FFF2-40B4-BE49-F238E27FC236}">
                <a16:creationId xmlns:a16="http://schemas.microsoft.com/office/drawing/2014/main" id="{89D16347-CFB5-3090-FD01-B3080A9BDDF3}"/>
              </a:ext>
            </a:extLst>
          </p:cNvPr>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pic>
        <p:nvPicPr>
          <p:cNvPr id="582" name="Google Shape;582;p70">
            <a:extLst>
              <a:ext uri="{FF2B5EF4-FFF2-40B4-BE49-F238E27FC236}">
                <a16:creationId xmlns:a16="http://schemas.microsoft.com/office/drawing/2014/main" id="{4A20D864-807C-A1B3-D8BB-496F1F31DB4C}"/>
              </a:ext>
            </a:extLst>
          </p:cNvPr>
          <p:cNvPicPr preferRelativeResize="0"/>
          <p:nvPr/>
        </p:nvPicPr>
        <p:blipFill>
          <a:blip r:embed="rId3"/>
          <a:srcRect l="341" r="341"/>
          <a:stretch/>
        </p:blipFill>
        <p:spPr>
          <a:xfrm>
            <a:off x="5774975" y="1294350"/>
            <a:ext cx="2537400" cy="2554800"/>
          </a:xfrm>
          <a:prstGeom prst="rect">
            <a:avLst/>
          </a:prstGeom>
          <a:noFill/>
          <a:ln w="28575" cap="flat" cmpd="sng">
            <a:noFill/>
            <a:prstDash val="solid"/>
            <a:round/>
            <a:headEnd type="none" w="sm" len="sm"/>
            <a:tailEnd type="none" w="sm" len="sm"/>
          </a:ln>
        </p:spPr>
      </p:pic>
    </p:spTree>
    <p:extLst>
      <p:ext uri="{BB962C8B-B14F-4D97-AF65-F5344CB8AC3E}">
        <p14:creationId xmlns:p14="http://schemas.microsoft.com/office/powerpoint/2010/main" val="239638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582"/>
                                        </p:tgtEl>
                                        <p:attrNameLst>
                                          <p:attrName>style.visibility</p:attrName>
                                        </p:attrNameLst>
                                      </p:cBhvr>
                                      <p:to>
                                        <p:strVal val="visible"/>
                                      </p:to>
                                    </p:set>
                                    <p:anim calcmode="lin" valueType="num">
                                      <p:cBhvr additive="base">
                                        <p:cTn id="15" dur="1000"/>
                                        <p:tgtEl>
                                          <p:spTgt spid="5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EA879-376F-DB70-DAB0-7D061731527B}"/>
              </a:ext>
            </a:extLst>
          </p:cNvPr>
          <p:cNvSpPr>
            <a:spLocks noGrp="1"/>
          </p:cNvSpPr>
          <p:nvPr>
            <p:ph type="title"/>
          </p:nvPr>
        </p:nvSpPr>
        <p:spPr>
          <a:xfrm>
            <a:off x="0" y="324952"/>
            <a:ext cx="4502700" cy="572700"/>
          </a:xfrm>
        </p:spPr>
        <p:txBody>
          <a:bodyPr/>
          <a:lstStyle/>
          <a:p>
            <a:r>
              <a:rPr lang="en-US" b="1" dirty="0"/>
              <a:t>Business Strategy</a:t>
            </a:r>
            <a:br>
              <a:rPr lang="en-US" b="1" dirty="0"/>
            </a:br>
            <a:endParaRPr lang="en-US" dirty="0"/>
          </a:p>
        </p:txBody>
      </p:sp>
      <p:sp>
        <p:nvSpPr>
          <p:cNvPr id="8" name="TextBox 7">
            <a:extLst>
              <a:ext uri="{FF2B5EF4-FFF2-40B4-BE49-F238E27FC236}">
                <a16:creationId xmlns:a16="http://schemas.microsoft.com/office/drawing/2014/main" id="{6DF10EAC-F01F-6CB6-93D0-3409CDC636D9}"/>
              </a:ext>
            </a:extLst>
          </p:cNvPr>
          <p:cNvSpPr txBox="1"/>
          <p:nvPr/>
        </p:nvSpPr>
        <p:spPr>
          <a:xfrm>
            <a:off x="360717" y="1665892"/>
            <a:ext cx="8231815" cy="1600438"/>
          </a:xfrm>
          <a:prstGeom prst="rect">
            <a:avLst/>
          </a:prstGeom>
          <a:noFill/>
        </p:spPr>
        <p:txBody>
          <a:bodyPr wrap="square">
            <a:spAutoFit/>
          </a:bodyPr>
          <a:lstStyle/>
          <a:p>
            <a:pPr marL="285750" lvl="2" indent="-285750">
              <a:buFont typeface="Wingdings" panose="05000000000000000000" pitchFamily="2" charset="2"/>
              <a:buChar char="q"/>
            </a:pPr>
            <a:r>
              <a:rPr lang="en-US" b="1" dirty="0"/>
              <a:t>Banks and Credit Unions</a:t>
            </a:r>
            <a:r>
              <a:rPr lang="en-US" dirty="0"/>
              <a:t>:</a:t>
            </a:r>
          </a:p>
          <a:p>
            <a:pPr marL="742950" lvl="3" indent="-285750">
              <a:buFont typeface="Wingdings" panose="05000000000000000000" pitchFamily="2" charset="2"/>
              <a:buChar char="Ø"/>
            </a:pPr>
            <a:r>
              <a:rPr lang="en-US" dirty="0"/>
              <a:t>Automate grading customers to streamline loan approvals.</a:t>
            </a:r>
          </a:p>
          <a:p>
            <a:pPr marL="742950" lvl="3" indent="-285750">
              <a:buFont typeface="Wingdings" panose="05000000000000000000" pitchFamily="2" charset="2"/>
              <a:buChar char="Ø"/>
            </a:pPr>
            <a:r>
              <a:rPr lang="en-US" dirty="0"/>
              <a:t>Use rules for simple profiles and models for complex profiles.</a:t>
            </a:r>
          </a:p>
          <a:p>
            <a:pPr marL="742950" lvl="3" indent="-285750">
              <a:buFont typeface="Wingdings" panose="05000000000000000000" pitchFamily="2" charset="2"/>
              <a:buChar char="Ø"/>
            </a:pPr>
            <a:endParaRPr lang="en-US" dirty="0"/>
          </a:p>
          <a:p>
            <a:pPr marL="285750" lvl="2" indent="-285750">
              <a:buFont typeface="Wingdings" panose="05000000000000000000" pitchFamily="2" charset="2"/>
              <a:buChar char="q"/>
            </a:pPr>
            <a:r>
              <a:rPr lang="en-US" b="1" dirty="0"/>
              <a:t>Fintech Startups</a:t>
            </a:r>
            <a:r>
              <a:rPr lang="en-US" dirty="0"/>
              <a:t>:</a:t>
            </a:r>
          </a:p>
          <a:p>
            <a:pPr marL="800100" lvl="3" indent="-342900">
              <a:buFont typeface="Wingdings" panose="05000000000000000000" pitchFamily="2" charset="2"/>
              <a:buChar char="Ø"/>
            </a:pPr>
            <a:r>
              <a:rPr lang="en-US" dirty="0"/>
              <a:t>Implement as part of credit risk management solutions for small-to-medium businesses.</a:t>
            </a:r>
          </a:p>
          <a:p>
            <a:pPr marL="285750" lvl="1" indent="-285750">
              <a:buFont typeface="Wingdings" panose="05000000000000000000" pitchFamily="2" charset="2"/>
              <a:buChar char="q"/>
            </a:pPr>
            <a:endParaRPr lang="en-US" dirty="0"/>
          </a:p>
        </p:txBody>
      </p:sp>
      <p:sp>
        <p:nvSpPr>
          <p:cNvPr id="10" name="TextBox 9">
            <a:extLst>
              <a:ext uri="{FF2B5EF4-FFF2-40B4-BE49-F238E27FC236}">
                <a16:creationId xmlns:a16="http://schemas.microsoft.com/office/drawing/2014/main" id="{B68832D3-6DDC-0E5C-F4ED-7659EBFD90DB}"/>
              </a:ext>
            </a:extLst>
          </p:cNvPr>
          <p:cNvSpPr txBox="1"/>
          <p:nvPr/>
        </p:nvSpPr>
        <p:spPr>
          <a:xfrm>
            <a:off x="159433" y="1210368"/>
            <a:ext cx="4835236" cy="307777"/>
          </a:xfrm>
          <a:prstGeom prst="rect">
            <a:avLst/>
          </a:prstGeom>
          <a:noFill/>
        </p:spPr>
        <p:txBody>
          <a:bodyPr wrap="square">
            <a:spAutoFit/>
          </a:bodyPr>
          <a:lstStyle/>
          <a:p>
            <a:pPr lvl="2"/>
            <a:r>
              <a:rPr lang="en-US" b="1" dirty="0"/>
              <a:t>Potential Users</a:t>
            </a:r>
          </a:p>
        </p:txBody>
      </p:sp>
    </p:spTree>
    <p:extLst>
      <p:ext uri="{BB962C8B-B14F-4D97-AF65-F5344CB8AC3E}">
        <p14:creationId xmlns:p14="http://schemas.microsoft.com/office/powerpoint/2010/main" val="1556596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7A545-00E9-F726-C9A3-1EEB07DB9C8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0007B5-7386-54DA-EE6F-9056F90751C8}"/>
              </a:ext>
            </a:extLst>
          </p:cNvPr>
          <p:cNvSpPr>
            <a:spLocks noGrp="1"/>
          </p:cNvSpPr>
          <p:nvPr>
            <p:ph type="title"/>
          </p:nvPr>
        </p:nvSpPr>
        <p:spPr>
          <a:xfrm>
            <a:off x="122381" y="366516"/>
            <a:ext cx="4502700" cy="572700"/>
          </a:xfrm>
        </p:spPr>
        <p:txBody>
          <a:bodyPr/>
          <a:lstStyle/>
          <a:p>
            <a:r>
              <a:rPr lang="en-US" b="1" dirty="0"/>
              <a:t>Business Strategy</a:t>
            </a:r>
            <a:br>
              <a:rPr lang="en-US" b="1" dirty="0"/>
            </a:br>
            <a:endParaRPr lang="en-US" dirty="0"/>
          </a:p>
        </p:txBody>
      </p:sp>
      <p:sp>
        <p:nvSpPr>
          <p:cNvPr id="8" name="TextBox 7">
            <a:extLst>
              <a:ext uri="{FF2B5EF4-FFF2-40B4-BE49-F238E27FC236}">
                <a16:creationId xmlns:a16="http://schemas.microsoft.com/office/drawing/2014/main" id="{A49D00C5-F40B-36FD-6848-DD1D84148F41}"/>
              </a:ext>
            </a:extLst>
          </p:cNvPr>
          <p:cNvSpPr txBox="1"/>
          <p:nvPr/>
        </p:nvSpPr>
        <p:spPr>
          <a:xfrm>
            <a:off x="647672" y="1401024"/>
            <a:ext cx="7668055" cy="2893100"/>
          </a:xfrm>
          <a:prstGeom prst="rect">
            <a:avLst/>
          </a:prstGeom>
          <a:noFill/>
        </p:spPr>
        <p:txBody>
          <a:bodyPr wrap="square">
            <a:spAutoFit/>
          </a:bodyPr>
          <a:lstStyle/>
          <a:p>
            <a:endParaRPr lang="en-US" b="1" dirty="0"/>
          </a:p>
          <a:p>
            <a:pPr marL="285750" lvl="3" indent="-285750">
              <a:buFont typeface="Wingdings" panose="05000000000000000000" pitchFamily="2" charset="2"/>
              <a:buChar char="q"/>
            </a:pPr>
            <a:r>
              <a:rPr lang="en-US" b="1" dirty="0"/>
              <a:t>Efficiency</a:t>
            </a:r>
            <a:r>
              <a:rPr lang="en-US" dirty="0"/>
              <a:t>:</a:t>
            </a:r>
          </a:p>
          <a:p>
            <a:pPr marL="457200" lvl="4"/>
            <a:r>
              <a:rPr lang="en-US" dirty="0"/>
              <a:t>Rules handle simple cases quickly, while ML focuses on complex ones.</a:t>
            </a:r>
          </a:p>
          <a:p>
            <a:pPr marL="457200" lvl="4"/>
            <a:endParaRPr lang="en-US" dirty="0"/>
          </a:p>
          <a:p>
            <a:pPr marL="285750" lvl="3" indent="-285750">
              <a:buFont typeface="Wingdings" panose="05000000000000000000" pitchFamily="2" charset="2"/>
              <a:buChar char="q"/>
            </a:pPr>
            <a:r>
              <a:rPr lang="en-US" b="1" dirty="0"/>
              <a:t>Transparency</a:t>
            </a:r>
            <a:r>
              <a:rPr lang="en-US" dirty="0"/>
              <a:t>:</a:t>
            </a:r>
          </a:p>
          <a:p>
            <a:pPr marL="457200" lvl="4"/>
            <a:r>
              <a:rPr lang="en-US" dirty="0"/>
              <a:t>Clear explanations for rule-based decisions; interpretable ML outputs for complex cases.</a:t>
            </a:r>
          </a:p>
          <a:p>
            <a:pPr marL="457200" lvl="4"/>
            <a:endParaRPr lang="en-US" dirty="0"/>
          </a:p>
          <a:p>
            <a:pPr marL="285750" lvl="3" indent="-285750">
              <a:buFont typeface="Wingdings" panose="05000000000000000000" pitchFamily="2" charset="2"/>
              <a:buChar char="q"/>
            </a:pPr>
            <a:r>
              <a:rPr lang="en-US" b="1" dirty="0"/>
              <a:t>Scalability</a:t>
            </a:r>
            <a:r>
              <a:rPr lang="en-US" dirty="0"/>
              <a:t>:</a:t>
            </a:r>
          </a:p>
          <a:p>
            <a:pPr marL="457200" lvl="4"/>
            <a:r>
              <a:rPr lang="en-US" dirty="0"/>
              <a:t>Easy to scale by adding new rules or retraining the model with more data.</a:t>
            </a:r>
          </a:p>
          <a:p>
            <a:pPr marL="457200" lvl="4"/>
            <a:endParaRPr lang="en-US" dirty="0"/>
          </a:p>
          <a:p>
            <a:pPr marL="285750" lvl="3" indent="-285750">
              <a:buFont typeface="Wingdings" panose="05000000000000000000" pitchFamily="2" charset="2"/>
              <a:buChar char="q"/>
            </a:pPr>
            <a:r>
              <a:rPr lang="en-US" b="1" dirty="0"/>
              <a:t>Cost-Effectiveness</a:t>
            </a:r>
            <a:r>
              <a:rPr lang="en-US" dirty="0"/>
              <a:t>:</a:t>
            </a:r>
          </a:p>
          <a:p>
            <a:pPr marL="457200" lvl="4"/>
            <a:r>
              <a:rPr lang="en-US" dirty="0"/>
              <a:t>Reduces manual reviews for straightforward cases, lowering operational costs.</a:t>
            </a:r>
          </a:p>
          <a:p>
            <a:pPr marL="457200" lvl="1"/>
            <a:endParaRPr lang="en-US" dirty="0"/>
          </a:p>
        </p:txBody>
      </p:sp>
      <p:sp>
        <p:nvSpPr>
          <p:cNvPr id="3" name="TextBox 2">
            <a:extLst>
              <a:ext uri="{FF2B5EF4-FFF2-40B4-BE49-F238E27FC236}">
                <a16:creationId xmlns:a16="http://schemas.microsoft.com/office/drawing/2014/main" id="{704ED478-713D-3C8E-A8C8-E6875C995479}"/>
              </a:ext>
            </a:extLst>
          </p:cNvPr>
          <p:cNvSpPr txBox="1"/>
          <p:nvPr/>
        </p:nvSpPr>
        <p:spPr>
          <a:xfrm>
            <a:off x="245263" y="1203012"/>
            <a:ext cx="4835236" cy="307777"/>
          </a:xfrm>
          <a:prstGeom prst="rect">
            <a:avLst/>
          </a:prstGeom>
          <a:noFill/>
        </p:spPr>
        <p:txBody>
          <a:bodyPr wrap="square">
            <a:spAutoFit/>
          </a:bodyPr>
          <a:lstStyle/>
          <a:p>
            <a:r>
              <a:rPr lang="en-US" b="1" dirty="0"/>
              <a:t>Value Proposition</a:t>
            </a:r>
          </a:p>
        </p:txBody>
      </p:sp>
    </p:spTree>
    <p:extLst>
      <p:ext uri="{BB962C8B-B14F-4D97-AF65-F5344CB8AC3E}">
        <p14:creationId xmlns:p14="http://schemas.microsoft.com/office/powerpoint/2010/main" val="416469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2E9D5-408F-1478-94F9-F1A88C4B96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456BD5-4966-44CD-6480-415508618A12}"/>
              </a:ext>
            </a:extLst>
          </p:cNvPr>
          <p:cNvSpPr>
            <a:spLocks noGrp="1"/>
          </p:cNvSpPr>
          <p:nvPr>
            <p:ph type="title"/>
          </p:nvPr>
        </p:nvSpPr>
        <p:spPr>
          <a:xfrm>
            <a:off x="0" y="357089"/>
            <a:ext cx="4502700" cy="572700"/>
          </a:xfrm>
        </p:spPr>
        <p:txBody>
          <a:bodyPr/>
          <a:lstStyle/>
          <a:p>
            <a:r>
              <a:rPr lang="en-US" b="1" dirty="0"/>
              <a:t>Business Strategy</a:t>
            </a:r>
            <a:br>
              <a:rPr lang="en-US" b="1" dirty="0"/>
            </a:br>
            <a:endParaRPr lang="en-US" dirty="0"/>
          </a:p>
        </p:txBody>
      </p:sp>
      <p:sp>
        <p:nvSpPr>
          <p:cNvPr id="8" name="TextBox 7">
            <a:extLst>
              <a:ext uri="{FF2B5EF4-FFF2-40B4-BE49-F238E27FC236}">
                <a16:creationId xmlns:a16="http://schemas.microsoft.com/office/drawing/2014/main" id="{E623CD85-54AE-D65B-21A9-6C1959CF1DD3}"/>
              </a:ext>
            </a:extLst>
          </p:cNvPr>
          <p:cNvSpPr txBox="1"/>
          <p:nvPr/>
        </p:nvSpPr>
        <p:spPr>
          <a:xfrm>
            <a:off x="363487" y="1643610"/>
            <a:ext cx="9192491" cy="2246769"/>
          </a:xfrm>
          <a:prstGeom prst="rect">
            <a:avLst/>
          </a:prstGeom>
          <a:noFill/>
        </p:spPr>
        <p:txBody>
          <a:bodyPr wrap="square">
            <a:spAutoFit/>
          </a:bodyPr>
          <a:lstStyle/>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q"/>
            </a:pPr>
            <a:r>
              <a:rPr lang="en-US" b="1" dirty="0"/>
              <a:t>Rule Updates</a:t>
            </a:r>
            <a:r>
              <a:rPr lang="en-US" dirty="0"/>
              <a:t>:</a:t>
            </a:r>
          </a:p>
          <a:p>
            <a:pPr marL="457200" lvl="1"/>
            <a:r>
              <a:rPr lang="en-US" dirty="0"/>
              <a:t>Easily modify rules based on regulatory changes or new business insights.</a:t>
            </a:r>
          </a:p>
          <a:p>
            <a:pPr marL="457200" lvl="1"/>
            <a:endParaRPr lang="en-US" dirty="0"/>
          </a:p>
          <a:p>
            <a:pPr marL="285750" indent="-285750">
              <a:buFont typeface="Wingdings" panose="05000000000000000000" pitchFamily="2" charset="2"/>
              <a:buChar char="q"/>
            </a:pPr>
            <a:r>
              <a:rPr lang="en-US" b="1" dirty="0"/>
              <a:t>Model Retraining</a:t>
            </a:r>
            <a:r>
              <a:rPr lang="en-US" dirty="0"/>
              <a:t>:</a:t>
            </a:r>
          </a:p>
          <a:p>
            <a:pPr marL="457200" lvl="1"/>
            <a:r>
              <a:rPr lang="en-US" dirty="0"/>
              <a:t>Retrain the ML model periodically with updated data.</a:t>
            </a:r>
          </a:p>
          <a:p>
            <a:pPr marL="742950" lvl="1"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Cloud Deployment</a:t>
            </a:r>
            <a:r>
              <a:rPr lang="en-US" dirty="0"/>
              <a:t>:</a:t>
            </a:r>
          </a:p>
          <a:p>
            <a:pPr marL="457200" lvl="1"/>
            <a:r>
              <a:rPr lang="en-US" dirty="0"/>
              <a:t>Deploy the system on cloud platforms to handle high volumes.</a:t>
            </a:r>
          </a:p>
          <a:p>
            <a:pPr marL="742950" lvl="1" indent="-285750">
              <a:buFont typeface="Wingdings" panose="05000000000000000000" pitchFamily="2" charset="2"/>
              <a:buChar char="q"/>
            </a:pPr>
            <a:endParaRPr lang="en-US" dirty="0"/>
          </a:p>
        </p:txBody>
      </p:sp>
      <p:sp>
        <p:nvSpPr>
          <p:cNvPr id="3" name="TextBox 2">
            <a:extLst>
              <a:ext uri="{FF2B5EF4-FFF2-40B4-BE49-F238E27FC236}">
                <a16:creationId xmlns:a16="http://schemas.microsoft.com/office/drawing/2014/main" id="{73B7A405-DE97-C229-16EC-5CF65460E144}"/>
              </a:ext>
            </a:extLst>
          </p:cNvPr>
          <p:cNvSpPr txBox="1"/>
          <p:nvPr/>
        </p:nvSpPr>
        <p:spPr>
          <a:xfrm>
            <a:off x="106051" y="1253121"/>
            <a:ext cx="1218415" cy="307777"/>
          </a:xfrm>
          <a:prstGeom prst="rect">
            <a:avLst/>
          </a:prstGeom>
          <a:noFill/>
        </p:spPr>
        <p:txBody>
          <a:bodyPr wrap="square">
            <a:spAutoFit/>
          </a:bodyPr>
          <a:lstStyle/>
          <a:p>
            <a:r>
              <a:rPr lang="en-US" b="1" dirty="0"/>
              <a:t>Scalability</a:t>
            </a:r>
            <a:endParaRPr lang="en-US" dirty="0"/>
          </a:p>
        </p:txBody>
      </p:sp>
    </p:spTree>
    <p:extLst>
      <p:ext uri="{BB962C8B-B14F-4D97-AF65-F5344CB8AC3E}">
        <p14:creationId xmlns:p14="http://schemas.microsoft.com/office/powerpoint/2010/main" val="834344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38EF8A16-0A4F-AAC9-A349-EC8C4B3703DC}"/>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FF8EF8D4-2F6D-268C-5D80-EF501C61DD95}"/>
              </a:ext>
            </a:extLst>
          </p:cNvPr>
          <p:cNvSpPr txBox="1">
            <a:spLocks noGrp="1"/>
          </p:cNvSpPr>
          <p:nvPr>
            <p:ph type="title"/>
          </p:nvPr>
        </p:nvSpPr>
        <p:spPr>
          <a:xfrm>
            <a:off x="267629" y="2511803"/>
            <a:ext cx="5125196" cy="805800"/>
          </a:xfrm>
          <a:prstGeom prst="rect">
            <a:avLst/>
          </a:prstGeom>
        </p:spPr>
        <p:txBody>
          <a:bodyPr spcFirstLastPara="1" wrap="square" lIns="91425" tIns="91425" rIns="91425" bIns="91425" anchor="t" anchorCtr="0">
            <a:noAutofit/>
          </a:bodyPr>
          <a:lstStyle/>
          <a:p>
            <a:pPr lvl="0" algn="ctr"/>
            <a:r>
              <a:rPr lang="en" sz="4000" dirty="0"/>
              <a:t>Conclusion</a:t>
            </a:r>
            <a:endParaRPr lang="en-US" sz="4000" dirty="0"/>
          </a:p>
        </p:txBody>
      </p:sp>
      <p:sp>
        <p:nvSpPr>
          <p:cNvPr id="580" name="Google Shape;580;p70">
            <a:extLst>
              <a:ext uri="{FF2B5EF4-FFF2-40B4-BE49-F238E27FC236}">
                <a16:creationId xmlns:a16="http://schemas.microsoft.com/office/drawing/2014/main" id="{F64DA43D-B481-3476-8B8B-6356C17F5A9A}"/>
              </a:ext>
            </a:extLst>
          </p:cNvPr>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pic>
        <p:nvPicPr>
          <p:cNvPr id="582" name="Google Shape;582;p70">
            <a:extLst>
              <a:ext uri="{FF2B5EF4-FFF2-40B4-BE49-F238E27FC236}">
                <a16:creationId xmlns:a16="http://schemas.microsoft.com/office/drawing/2014/main" id="{91F5F176-4FE2-8BC8-22D2-2C4031485D07}"/>
              </a:ext>
            </a:extLst>
          </p:cNvPr>
          <p:cNvPicPr preferRelativeResize="0"/>
          <p:nvPr/>
        </p:nvPicPr>
        <p:blipFill>
          <a:blip r:embed="rId3"/>
          <a:srcRect t="358" b="358"/>
          <a:stretch/>
        </p:blipFill>
        <p:spPr>
          <a:xfrm>
            <a:off x="5774975" y="1294350"/>
            <a:ext cx="2537400" cy="2554800"/>
          </a:xfrm>
          <a:prstGeom prst="rect">
            <a:avLst/>
          </a:prstGeom>
          <a:noFill/>
          <a:ln w="28575" cap="flat" cmpd="sng">
            <a:noFill/>
            <a:prstDash val="solid"/>
            <a:round/>
            <a:headEnd type="none" w="sm" len="sm"/>
            <a:tailEnd type="none" w="sm" len="sm"/>
          </a:ln>
        </p:spPr>
      </p:pic>
    </p:spTree>
    <p:extLst>
      <p:ext uri="{BB962C8B-B14F-4D97-AF65-F5344CB8AC3E}">
        <p14:creationId xmlns:p14="http://schemas.microsoft.com/office/powerpoint/2010/main" val="242766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582"/>
                                        </p:tgtEl>
                                        <p:attrNameLst>
                                          <p:attrName>style.visibility</p:attrName>
                                        </p:attrNameLst>
                                      </p:cBhvr>
                                      <p:to>
                                        <p:strVal val="visible"/>
                                      </p:to>
                                    </p:set>
                                    <p:anim calcmode="lin" valueType="num">
                                      <p:cBhvr additive="base">
                                        <p:cTn id="15" dur="1000"/>
                                        <p:tgtEl>
                                          <p:spTgt spid="5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9" name="Google Shape;879;p89"/>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Solution</a:t>
            </a:r>
            <a:endParaRPr dirty="0"/>
          </a:p>
        </p:txBody>
      </p:sp>
      <p:sp>
        <p:nvSpPr>
          <p:cNvPr id="880" name="Google Shape;880;p89"/>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Assessing Loans Risks</a:t>
            </a:r>
            <a:endParaRPr dirty="0"/>
          </a:p>
        </p:txBody>
      </p:sp>
      <p:sp>
        <p:nvSpPr>
          <p:cNvPr id="881" name="Google Shape;881;p89"/>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a:t>
            </a:r>
            <a:endParaRPr dirty="0"/>
          </a:p>
        </p:txBody>
      </p:sp>
      <p:sp>
        <p:nvSpPr>
          <p:cNvPr id="882" name="Google Shape;882;p89"/>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Loans Approvals Risks</a:t>
            </a:r>
            <a:endParaRPr sz="1600" dirty="0"/>
          </a:p>
        </p:txBody>
      </p:sp>
      <p:sp>
        <p:nvSpPr>
          <p:cNvPr id="883" name="Google Shape;883;p89"/>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884" name="Google Shape;884;p89"/>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Rule-Based + ML Model for Labeling Loan Credit Grades</a:t>
            </a:r>
          </a:p>
        </p:txBody>
      </p:sp>
      <p:grpSp>
        <p:nvGrpSpPr>
          <p:cNvPr id="3" name="Google Shape;7567;p144">
            <a:extLst>
              <a:ext uri="{FF2B5EF4-FFF2-40B4-BE49-F238E27FC236}">
                <a16:creationId xmlns:a16="http://schemas.microsoft.com/office/drawing/2014/main" id="{3BC281A2-9149-4BB9-3C7B-D926F25A801D}"/>
              </a:ext>
            </a:extLst>
          </p:cNvPr>
          <p:cNvGrpSpPr/>
          <p:nvPr/>
        </p:nvGrpSpPr>
        <p:grpSpPr>
          <a:xfrm>
            <a:off x="4377047" y="2046259"/>
            <a:ext cx="389905" cy="443999"/>
            <a:chOff x="3167275" y="3227275"/>
            <a:chExt cx="225300" cy="295375"/>
          </a:xfrm>
          <a:solidFill>
            <a:schemeClr val="accent1"/>
          </a:solidFill>
        </p:grpSpPr>
        <p:sp>
          <p:nvSpPr>
            <p:cNvPr id="4" name="Google Shape;7568;p144">
              <a:extLst>
                <a:ext uri="{FF2B5EF4-FFF2-40B4-BE49-F238E27FC236}">
                  <a16:creationId xmlns:a16="http://schemas.microsoft.com/office/drawing/2014/main" id="{FE803624-F218-34BF-FB50-9B2AFD064E85}"/>
                </a:ext>
              </a:extLst>
            </p:cNvPr>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69;p144">
              <a:extLst>
                <a:ext uri="{FF2B5EF4-FFF2-40B4-BE49-F238E27FC236}">
                  <a16:creationId xmlns:a16="http://schemas.microsoft.com/office/drawing/2014/main" id="{74298623-146F-FA23-D87B-A6EA86412C17}"/>
                </a:ext>
              </a:extLst>
            </p:cNvPr>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70;p144">
              <a:extLst>
                <a:ext uri="{FF2B5EF4-FFF2-40B4-BE49-F238E27FC236}">
                  <a16:creationId xmlns:a16="http://schemas.microsoft.com/office/drawing/2014/main" id="{357FC76D-16DB-507E-A196-0E04807C8181}"/>
                </a:ext>
              </a:extLst>
            </p:cNvPr>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571;p144">
              <a:extLst>
                <a:ext uri="{FF2B5EF4-FFF2-40B4-BE49-F238E27FC236}">
                  <a16:creationId xmlns:a16="http://schemas.microsoft.com/office/drawing/2014/main" id="{1D8DFA2F-D921-76C9-9212-8EBD0B215627}"/>
                </a:ext>
              </a:extLst>
            </p:cNvPr>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572;p144">
              <a:extLst>
                <a:ext uri="{FF2B5EF4-FFF2-40B4-BE49-F238E27FC236}">
                  <a16:creationId xmlns:a16="http://schemas.microsoft.com/office/drawing/2014/main" id="{06F8E344-DD02-1298-094A-2FEF1BB14D6B}"/>
                </a:ext>
              </a:extLst>
            </p:cNvPr>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7910;p145">
            <a:extLst>
              <a:ext uri="{FF2B5EF4-FFF2-40B4-BE49-F238E27FC236}">
                <a16:creationId xmlns:a16="http://schemas.microsoft.com/office/drawing/2014/main" id="{AE5E5A32-D1B7-B681-D565-8DEAB539ACE6}"/>
              </a:ext>
            </a:extLst>
          </p:cNvPr>
          <p:cNvSpPr/>
          <p:nvPr/>
        </p:nvSpPr>
        <p:spPr>
          <a:xfrm>
            <a:off x="1802992" y="2046259"/>
            <a:ext cx="389905" cy="388639"/>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34;p144">
            <a:extLst>
              <a:ext uri="{FF2B5EF4-FFF2-40B4-BE49-F238E27FC236}">
                <a16:creationId xmlns:a16="http://schemas.microsoft.com/office/drawing/2014/main" id="{EF7453B4-0CA4-1320-E352-0D19FCD2502A}"/>
              </a:ext>
            </a:extLst>
          </p:cNvPr>
          <p:cNvSpPr/>
          <p:nvPr/>
        </p:nvSpPr>
        <p:spPr>
          <a:xfrm>
            <a:off x="6857893" y="2065786"/>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extBox 12">
            <a:extLst>
              <a:ext uri="{FF2B5EF4-FFF2-40B4-BE49-F238E27FC236}">
                <a16:creationId xmlns:a16="http://schemas.microsoft.com/office/drawing/2014/main" id="{9B074001-6845-87C8-A120-B287B0C6172A}"/>
              </a:ext>
            </a:extLst>
          </p:cNvPr>
          <p:cNvSpPr txBox="1"/>
          <p:nvPr/>
        </p:nvSpPr>
        <p:spPr>
          <a:xfrm>
            <a:off x="167326" y="416698"/>
            <a:ext cx="1689754" cy="461665"/>
          </a:xfrm>
          <a:prstGeom prst="rect">
            <a:avLst/>
          </a:prstGeom>
          <a:noFill/>
        </p:spPr>
        <p:txBody>
          <a:bodyPr wrap="square">
            <a:spAutoFit/>
          </a:bodyPr>
          <a:lstStyle/>
          <a:p>
            <a:r>
              <a:rPr kumimoji="0" lang="en" sz="2400" b="0" i="0" u="none" strike="noStrike" kern="0" cap="none" spc="0" normalizeH="0" baseline="0" noProof="0" dirty="0">
                <a:ln>
                  <a:noFill/>
                </a:ln>
                <a:solidFill>
                  <a:srgbClr val="000000"/>
                </a:solidFill>
                <a:effectLst/>
                <a:uLnTx/>
                <a:uFillTx/>
                <a:latin typeface="Vidaloka"/>
                <a:sym typeface="Vidaloka"/>
              </a:rPr>
              <a:t>Conclusion</a:t>
            </a:r>
            <a:endParaRPr lang="en-US" sz="1000" dirty="0"/>
          </a:p>
        </p:txBody>
      </p:sp>
    </p:spTree>
    <p:extLst>
      <p:ext uri="{BB962C8B-B14F-4D97-AF65-F5344CB8AC3E}">
        <p14:creationId xmlns:p14="http://schemas.microsoft.com/office/powerpoint/2010/main" val="2599467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23"/>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569" name="Google Shape;1569;p123"/>
          <p:cNvSpPr txBox="1">
            <a:spLocks noGrp="1"/>
          </p:cNvSpPr>
          <p:nvPr>
            <p:ph type="subTitle" idx="1"/>
          </p:nvPr>
        </p:nvSpPr>
        <p:spPr>
          <a:xfrm>
            <a:off x="2983350" y="2110350"/>
            <a:ext cx="3177300" cy="9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i="1" dirty="0"/>
              <a:t>Do you have any questions?</a:t>
            </a:r>
            <a:endParaRPr sz="1800" i="1" dirty="0"/>
          </a:p>
        </p:txBody>
      </p:sp>
    </p:spTree>
    <p:extLst>
      <p:ext uri="{BB962C8B-B14F-4D97-AF65-F5344CB8AC3E}">
        <p14:creationId xmlns:p14="http://schemas.microsoft.com/office/powerpoint/2010/main" val="140149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2C555-10C7-D8D0-4C73-9B6021412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117EF7-8586-3135-1878-735F2E5C8ACC}"/>
              </a:ext>
            </a:extLst>
          </p:cNvPr>
          <p:cNvSpPr>
            <a:spLocks noGrp="1"/>
          </p:cNvSpPr>
          <p:nvPr>
            <p:ph type="title"/>
          </p:nvPr>
        </p:nvSpPr>
        <p:spPr>
          <a:effectLst>
            <a:glow rad="139700">
              <a:schemeClr val="accent3">
                <a:satMod val="175000"/>
                <a:alpha val="40000"/>
              </a:schemeClr>
            </a:glow>
          </a:effectLst>
        </p:spPr>
        <p:txBody>
          <a:bodyPr/>
          <a:lstStyle/>
          <a:p>
            <a:pPr algn="ctr"/>
            <a:r>
              <a:rPr lang="en-US" sz="2400" dirty="0"/>
              <a:t>Trust is Expensive, and Risk Mismanagement Burns It</a:t>
            </a:r>
          </a:p>
        </p:txBody>
      </p:sp>
      <p:sp>
        <p:nvSpPr>
          <p:cNvPr id="4" name="TextBox 3">
            <a:extLst>
              <a:ext uri="{FF2B5EF4-FFF2-40B4-BE49-F238E27FC236}">
                <a16:creationId xmlns:a16="http://schemas.microsoft.com/office/drawing/2014/main" id="{713DB18E-6774-D85D-A6BB-EE7228A9CAC3}"/>
              </a:ext>
            </a:extLst>
          </p:cNvPr>
          <p:cNvSpPr txBox="1"/>
          <p:nvPr/>
        </p:nvSpPr>
        <p:spPr>
          <a:xfrm>
            <a:off x="301057" y="1293541"/>
            <a:ext cx="8541833" cy="4031873"/>
          </a:xfrm>
          <a:prstGeom prst="rect">
            <a:avLst/>
          </a:prstGeom>
          <a:noFill/>
        </p:spPr>
        <p:txBody>
          <a:bodyPr wrap="square" rtlCol="0">
            <a:spAutoFit/>
          </a:bodyPr>
          <a:lstStyle/>
          <a:p>
            <a:pPr>
              <a:lnSpc>
                <a:spcPct val="200000"/>
              </a:lnSpc>
            </a:pPr>
            <a:r>
              <a:rPr lang="en-US" b="1" dirty="0"/>
              <a:t>Post-2008 Crisis:</a:t>
            </a:r>
          </a:p>
          <a:p>
            <a:pPr marL="285750" indent="-285750">
              <a:lnSpc>
                <a:spcPct val="200000"/>
              </a:lnSpc>
              <a:buFont typeface="Wingdings" panose="05000000000000000000" pitchFamily="2" charset="2"/>
              <a:buChar char="Ø"/>
            </a:pPr>
            <a:r>
              <a:rPr lang="en-US" sz="1200" dirty="0"/>
              <a:t>Unchecked defaults create a perception of mismanagement, causing customers to lose confidence.</a:t>
            </a:r>
          </a:p>
          <a:p>
            <a:pPr>
              <a:lnSpc>
                <a:spcPct val="200000"/>
              </a:lnSpc>
            </a:pPr>
            <a:endParaRPr lang="en-US" sz="1200" dirty="0"/>
          </a:p>
          <a:p>
            <a:pPr marL="285750" indent="-285750">
              <a:lnSpc>
                <a:spcPct val="200000"/>
              </a:lnSpc>
              <a:buFont typeface="Wingdings" panose="05000000000000000000" pitchFamily="2" charset="2"/>
              <a:buChar char="Ø"/>
            </a:pPr>
            <a:r>
              <a:rPr lang="en-US" sz="1200" b="1" dirty="0"/>
              <a:t>68% of Americans</a:t>
            </a:r>
            <a:r>
              <a:rPr lang="en-US" sz="1200" dirty="0"/>
              <a:t> lost trust in banks, causing withdrawals, reduced borrowing, and shifts to competitors.</a:t>
            </a:r>
          </a:p>
          <a:p>
            <a:pPr marL="285750" indent="-285750">
              <a:lnSpc>
                <a:spcPct val="200000"/>
              </a:lnSpc>
              <a:buFont typeface="Wingdings" panose="05000000000000000000" pitchFamily="2" charset="2"/>
              <a:buChar char="Ø"/>
            </a:pPr>
            <a:endParaRPr lang="en-US" sz="1200" dirty="0"/>
          </a:p>
          <a:p>
            <a:pPr marL="285750" indent="-285750">
              <a:lnSpc>
                <a:spcPct val="200000"/>
              </a:lnSpc>
              <a:buFont typeface="Wingdings" panose="05000000000000000000" pitchFamily="2" charset="2"/>
              <a:buChar char="Ø"/>
            </a:pPr>
            <a:r>
              <a:rPr lang="en-US" sz="1200" dirty="0"/>
              <a:t>Governments introduced stricter rules like </a:t>
            </a:r>
            <a:r>
              <a:rPr lang="en-US" sz="1200" b="1" dirty="0">
                <a:latin typeface="Amasis MT Pro Black" panose="02040A04050005020304" pitchFamily="18" charset="0"/>
              </a:rPr>
              <a:t>Basel III</a:t>
            </a:r>
            <a:r>
              <a:rPr lang="en-US" sz="1200" dirty="0"/>
              <a:t>, increasing costs for compliance, staffing, and system upgrades, reducing the profitability and limiting innovation.</a:t>
            </a:r>
          </a:p>
          <a:p>
            <a:pPr marL="285750" indent="-285750">
              <a:lnSpc>
                <a:spcPct val="200000"/>
              </a:lnSpc>
              <a:buFont typeface="Wingdings" panose="05000000000000000000" pitchFamily="2" charset="2"/>
              <a:buChar char="Ø"/>
            </a:pPr>
            <a:endParaRPr lang="en-US" sz="1200" dirty="0"/>
          </a:p>
          <a:p>
            <a:pPr marL="285750" indent="-285750">
              <a:lnSpc>
                <a:spcPct val="200000"/>
              </a:lnSpc>
              <a:buFont typeface="Wingdings" panose="05000000000000000000" pitchFamily="2" charset="2"/>
              <a:buChar char="Ø"/>
            </a:pPr>
            <a:endParaRPr lang="en-US" sz="1200" dirty="0"/>
          </a:p>
          <a:p>
            <a:pPr marL="285750" indent="-285750">
              <a:lnSpc>
                <a:spcPct val="200000"/>
              </a:lnSpc>
              <a:buFont typeface="Wingdings" panose="05000000000000000000" pitchFamily="2" charset="2"/>
              <a:buChar char="Ø"/>
            </a:pPr>
            <a:endParaRPr lang="en-US" sz="1200" dirty="0"/>
          </a:p>
          <a:p>
            <a:endParaRPr lang="en-US" sz="1200" dirty="0"/>
          </a:p>
        </p:txBody>
      </p:sp>
    </p:spTree>
    <p:extLst>
      <p:ext uri="{BB962C8B-B14F-4D97-AF65-F5344CB8AC3E}">
        <p14:creationId xmlns:p14="http://schemas.microsoft.com/office/powerpoint/2010/main" val="64984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30A6D-792A-5B8D-FCFD-59CD71207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EBAC1-952D-E552-C26A-B3EDD2177B8F}"/>
              </a:ext>
            </a:extLst>
          </p:cNvPr>
          <p:cNvSpPr>
            <a:spLocks noGrp="1"/>
          </p:cNvSpPr>
          <p:nvPr>
            <p:ph type="title"/>
          </p:nvPr>
        </p:nvSpPr>
        <p:spPr>
          <a:effectLst>
            <a:glow rad="139700">
              <a:schemeClr val="accent3">
                <a:satMod val="175000"/>
                <a:alpha val="40000"/>
              </a:schemeClr>
            </a:glow>
          </a:effectLst>
        </p:spPr>
        <p:txBody>
          <a:bodyPr/>
          <a:lstStyle/>
          <a:p>
            <a:pPr algn="ctr"/>
            <a:r>
              <a:rPr lang="en-US" sz="3200" dirty="0"/>
              <a:t>Takeaways</a:t>
            </a:r>
          </a:p>
        </p:txBody>
      </p:sp>
      <p:sp>
        <p:nvSpPr>
          <p:cNvPr id="4" name="TextBox 3">
            <a:extLst>
              <a:ext uri="{FF2B5EF4-FFF2-40B4-BE49-F238E27FC236}">
                <a16:creationId xmlns:a16="http://schemas.microsoft.com/office/drawing/2014/main" id="{1934862F-2716-B251-4B60-13855C5646DB}"/>
              </a:ext>
            </a:extLst>
          </p:cNvPr>
          <p:cNvSpPr txBox="1"/>
          <p:nvPr/>
        </p:nvSpPr>
        <p:spPr>
          <a:xfrm>
            <a:off x="301057" y="1293541"/>
            <a:ext cx="8541833" cy="1614353"/>
          </a:xfrm>
          <a:prstGeom prst="rect">
            <a:avLst/>
          </a:prstGeom>
          <a:noFill/>
        </p:spPr>
        <p:txBody>
          <a:bodyPr wrap="square" rtlCol="0">
            <a:spAutoFit/>
          </a:bodyPr>
          <a:lstStyle/>
          <a:p>
            <a:pPr marL="171450" indent="-171450">
              <a:lnSpc>
                <a:spcPct val="250000"/>
              </a:lnSpc>
              <a:buFont typeface="Wingdings" panose="05000000000000000000" pitchFamily="2" charset="2"/>
              <a:buChar char="Ø"/>
            </a:pPr>
            <a:r>
              <a:rPr lang="en-US" dirty="0"/>
              <a:t>Lenders that fail to assess risk face financial losses, reputational damage, and higher regulatory costs.  </a:t>
            </a:r>
          </a:p>
          <a:p>
            <a:pPr marL="171450" indent="-171450">
              <a:lnSpc>
                <a:spcPct val="250000"/>
              </a:lnSpc>
              <a:buFont typeface="Wingdings" panose="05000000000000000000" pitchFamily="2" charset="2"/>
              <a:buChar char="Ø"/>
            </a:pPr>
            <a:r>
              <a:rPr lang="en-US" dirty="0"/>
              <a:t>Trust is essential in the financial industry.  </a:t>
            </a:r>
          </a:p>
          <a:p>
            <a:pPr marL="171450" indent="-171450">
              <a:lnSpc>
                <a:spcPct val="250000"/>
              </a:lnSpc>
              <a:buFont typeface="Wingdings" panose="05000000000000000000" pitchFamily="2" charset="2"/>
              <a:buChar char="Ø"/>
            </a:pPr>
            <a:r>
              <a:rPr lang="en-US" dirty="0"/>
              <a:t>Managing risk responsibly is key to maintaining trust and long-term success.</a:t>
            </a:r>
          </a:p>
        </p:txBody>
      </p:sp>
    </p:spTree>
    <p:extLst>
      <p:ext uri="{BB962C8B-B14F-4D97-AF65-F5344CB8AC3E}">
        <p14:creationId xmlns:p14="http://schemas.microsoft.com/office/powerpoint/2010/main" val="10735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0AF1A-7FD2-8A3E-6FDA-35F00B57E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BE2FF-4ADD-A61F-DA83-247BEA018D5B}"/>
              </a:ext>
            </a:extLst>
          </p:cNvPr>
          <p:cNvSpPr>
            <a:spLocks noGrp="1"/>
          </p:cNvSpPr>
          <p:nvPr>
            <p:ph type="title"/>
          </p:nvPr>
        </p:nvSpPr>
        <p:spPr>
          <a:effectLst>
            <a:glow rad="139700">
              <a:schemeClr val="accent3">
                <a:satMod val="175000"/>
                <a:alpha val="40000"/>
              </a:schemeClr>
            </a:glow>
          </a:effectLst>
        </p:spPr>
        <p:txBody>
          <a:bodyPr/>
          <a:lstStyle/>
          <a:p>
            <a:pPr algn="ctr"/>
            <a:r>
              <a:rPr lang="en-US" sz="3200" dirty="0"/>
              <a:t>Solution</a:t>
            </a:r>
          </a:p>
        </p:txBody>
      </p:sp>
      <p:sp>
        <p:nvSpPr>
          <p:cNvPr id="5" name="TextBox 4">
            <a:extLst>
              <a:ext uri="{FF2B5EF4-FFF2-40B4-BE49-F238E27FC236}">
                <a16:creationId xmlns:a16="http://schemas.microsoft.com/office/drawing/2014/main" id="{8C726384-8879-4305-7F88-5E195A861B4E}"/>
              </a:ext>
            </a:extLst>
          </p:cNvPr>
          <p:cNvSpPr txBox="1"/>
          <p:nvPr/>
        </p:nvSpPr>
        <p:spPr>
          <a:xfrm>
            <a:off x="301057" y="1293541"/>
            <a:ext cx="8541833" cy="2179892"/>
          </a:xfrm>
          <a:prstGeom prst="rect">
            <a:avLst/>
          </a:prstGeom>
          <a:noFill/>
        </p:spPr>
        <p:txBody>
          <a:bodyPr wrap="square" rtlCol="0">
            <a:spAutoFit/>
          </a:bodyPr>
          <a:lstStyle/>
          <a:p>
            <a:pPr>
              <a:lnSpc>
                <a:spcPct val="200000"/>
              </a:lnSpc>
            </a:pPr>
            <a:r>
              <a:rPr lang="en-US" b="1" dirty="0"/>
              <a:t>Develop Data-Driven Models to assess credit risk that can:</a:t>
            </a:r>
          </a:p>
          <a:p>
            <a:pPr marL="285750" indent="-285750">
              <a:lnSpc>
                <a:spcPct val="200000"/>
              </a:lnSpc>
              <a:buFont typeface="Wingdings" panose="05000000000000000000" pitchFamily="2" charset="2"/>
              <a:buChar char="Ø"/>
            </a:pPr>
            <a:r>
              <a:rPr lang="en-US" dirty="0"/>
              <a:t>Reduce human error and bias in loan approval.</a:t>
            </a:r>
          </a:p>
          <a:p>
            <a:pPr marL="285750" indent="-285750">
              <a:lnSpc>
                <a:spcPct val="200000"/>
              </a:lnSpc>
              <a:buFont typeface="Wingdings" panose="05000000000000000000" pitchFamily="2" charset="2"/>
              <a:buChar char="Ø"/>
            </a:pPr>
            <a:r>
              <a:rPr lang="en-US" dirty="0"/>
              <a:t>Provide more accurate assessments of a borrower’s ability to repay.</a:t>
            </a:r>
          </a:p>
          <a:p>
            <a:pPr marL="285750" indent="-285750">
              <a:lnSpc>
                <a:spcPct val="200000"/>
              </a:lnSpc>
              <a:buFont typeface="Wingdings" panose="05000000000000000000" pitchFamily="2" charset="2"/>
              <a:buChar char="Ø"/>
            </a:pPr>
            <a:r>
              <a:rPr lang="en-US" dirty="0"/>
              <a:t>Streamline the loan approval process, saving time and resources.</a:t>
            </a:r>
          </a:p>
          <a:p>
            <a:pPr marL="285750" indent="-285750">
              <a:lnSpc>
                <a:spcPct val="200000"/>
              </a:lnSpc>
              <a:buFont typeface="Wingdings" panose="05000000000000000000" pitchFamily="2" charset="2"/>
              <a:buChar char="Ø"/>
            </a:pPr>
            <a:r>
              <a:rPr lang="en-US" dirty="0"/>
              <a:t>Help avoid bad debts and financial crises, especially in the case of unqualified borrowers.</a:t>
            </a:r>
          </a:p>
        </p:txBody>
      </p:sp>
    </p:spTree>
    <p:extLst>
      <p:ext uri="{BB962C8B-B14F-4D97-AF65-F5344CB8AC3E}">
        <p14:creationId xmlns:p14="http://schemas.microsoft.com/office/powerpoint/2010/main" val="358085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95" name="Google Shape;495;p61"/>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Description</a:t>
            </a:r>
            <a:endParaRPr dirty="0"/>
          </a:p>
        </p:txBody>
      </p:sp>
      <p:sp>
        <p:nvSpPr>
          <p:cNvPr id="496" name="Google Shape;496;p61"/>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Approach</a:t>
            </a:r>
            <a:endParaRPr dirty="0"/>
          </a:p>
        </p:txBody>
      </p:sp>
      <p:sp>
        <p:nvSpPr>
          <p:cNvPr id="499" name="Google Shape;499;p61"/>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501" name="Google Shape;501;p61"/>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Buisness Aspect</a:t>
            </a:r>
            <a:endParaRPr dirty="0"/>
          </a:p>
        </p:txBody>
      </p:sp>
      <p:sp>
        <p:nvSpPr>
          <p:cNvPr id="503" name="Google Shape;503;p61"/>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4" name="Google Shape;504;p61"/>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05" name="Google Shape;505;p61"/>
          <p:cNvSpPr txBox="1">
            <a:spLocks noGrp="1"/>
          </p:cNvSpPr>
          <p:nvPr>
            <p:ph type="title" idx="14"/>
          </p:nvPr>
        </p:nvSpPr>
        <p:spPr>
          <a:xfrm>
            <a:off x="237870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61"/>
          <p:cNvSpPr txBox="1">
            <a:spLocks noGrp="1"/>
          </p:cNvSpPr>
          <p:nvPr>
            <p:ph type="title" idx="15"/>
          </p:nvPr>
        </p:nvSpPr>
        <p:spPr>
          <a:xfrm>
            <a:off x="5724450" y="30827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F132A985-4981-31BB-FC3D-3192B3DBF29E}"/>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83B99EC8-76C7-427D-C76B-333F6DB34FCA}"/>
              </a:ext>
            </a:extLst>
          </p:cNvPr>
          <p:cNvSpPr txBox="1">
            <a:spLocks noGrp="1"/>
          </p:cNvSpPr>
          <p:nvPr>
            <p:ph type="title"/>
          </p:nvPr>
        </p:nvSpPr>
        <p:spPr>
          <a:xfrm>
            <a:off x="267629" y="2511803"/>
            <a:ext cx="5125196" cy="805800"/>
          </a:xfrm>
          <a:prstGeom prst="rect">
            <a:avLst/>
          </a:prstGeom>
        </p:spPr>
        <p:txBody>
          <a:bodyPr spcFirstLastPara="1" wrap="square" lIns="91425" tIns="91425" rIns="91425" bIns="91425" anchor="t" anchorCtr="0">
            <a:noAutofit/>
          </a:bodyPr>
          <a:lstStyle/>
          <a:p>
            <a:pPr lvl="0" algn="ctr"/>
            <a:r>
              <a:rPr lang="en-US" sz="4000" dirty="0"/>
              <a:t>Dataset Description</a:t>
            </a:r>
          </a:p>
        </p:txBody>
      </p:sp>
      <p:sp>
        <p:nvSpPr>
          <p:cNvPr id="580" name="Google Shape;580;p70">
            <a:extLst>
              <a:ext uri="{FF2B5EF4-FFF2-40B4-BE49-F238E27FC236}">
                <a16:creationId xmlns:a16="http://schemas.microsoft.com/office/drawing/2014/main" id="{CC832F85-5EF4-78A8-413A-763AB677F147}"/>
              </a:ext>
            </a:extLst>
          </p:cNvPr>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pic>
        <p:nvPicPr>
          <p:cNvPr id="582" name="Google Shape;582;p70">
            <a:extLst>
              <a:ext uri="{FF2B5EF4-FFF2-40B4-BE49-F238E27FC236}">
                <a16:creationId xmlns:a16="http://schemas.microsoft.com/office/drawing/2014/main" id="{05553298-A91E-651C-F15D-CA4A5392E2C5}"/>
              </a:ext>
            </a:extLst>
          </p:cNvPr>
          <p:cNvPicPr preferRelativeResize="0"/>
          <p:nvPr/>
        </p:nvPicPr>
        <p:blipFill>
          <a:blip r:embed="rId3"/>
          <a:srcRect l="341" r="341"/>
          <a:stretch/>
        </p:blipFill>
        <p:spPr>
          <a:xfrm>
            <a:off x="5774975" y="1294350"/>
            <a:ext cx="2537400" cy="2554800"/>
          </a:xfrm>
          <a:prstGeom prst="rect">
            <a:avLst/>
          </a:prstGeom>
          <a:noFill/>
          <a:ln w="28575" cap="flat" cmpd="sng">
            <a:noFill/>
            <a:prstDash val="solid"/>
            <a:round/>
            <a:headEnd type="none" w="sm" len="sm"/>
            <a:tailEnd type="none" w="sm" len="sm"/>
          </a:ln>
        </p:spPr>
      </p:pic>
    </p:spTree>
    <p:extLst>
      <p:ext uri="{BB962C8B-B14F-4D97-AF65-F5344CB8AC3E}">
        <p14:creationId xmlns:p14="http://schemas.microsoft.com/office/powerpoint/2010/main" val="160020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0"/>
                                        </p:tgtEl>
                                        <p:attrNameLst>
                                          <p:attrName>style.visibility</p:attrName>
                                        </p:attrNameLst>
                                      </p:cBhvr>
                                      <p:to>
                                        <p:strVal val="visible"/>
                                      </p:to>
                                    </p:set>
                                    <p:anim calcmode="lin" valueType="num">
                                      <p:cBhvr additive="base">
                                        <p:cTn id="10" dur="1000"/>
                                        <p:tgtEl>
                                          <p:spTgt spid="58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582"/>
                                        </p:tgtEl>
                                        <p:attrNameLst>
                                          <p:attrName>style.visibility</p:attrName>
                                        </p:attrNameLst>
                                      </p:cBhvr>
                                      <p:to>
                                        <p:strVal val="visible"/>
                                      </p:to>
                                    </p:set>
                                    <p:anim calcmode="lin" valueType="num">
                                      <p:cBhvr additive="base">
                                        <p:cTn id="15" dur="1000"/>
                                        <p:tgtEl>
                                          <p:spTgt spid="5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55678" y="362832"/>
            <a:ext cx="44752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Fintech Dataset Overview</a:t>
            </a:r>
            <a:br>
              <a:rPr lang="en-US" dirty="0"/>
            </a:br>
            <a:endParaRPr lang="en-US" dirty="0"/>
          </a:p>
        </p:txBody>
      </p:sp>
      <p:sp>
        <p:nvSpPr>
          <p:cNvPr id="11" name="Rectangle 2">
            <a:extLst>
              <a:ext uri="{FF2B5EF4-FFF2-40B4-BE49-F238E27FC236}">
                <a16:creationId xmlns:a16="http://schemas.microsoft.com/office/drawing/2014/main" id="{FC5644B2-C345-B654-6320-1086FF35BCD9}"/>
              </a:ext>
            </a:extLst>
          </p:cNvPr>
          <p:cNvSpPr>
            <a:spLocks noChangeArrowheads="1"/>
          </p:cNvSpPr>
          <p:nvPr/>
        </p:nvSpPr>
        <p:spPr bwMode="auto">
          <a:xfrm>
            <a:off x="136132" y="1903930"/>
            <a:ext cx="811401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Customer Details</a:t>
            </a:r>
            <a:r>
              <a:rPr kumimoji="0" lang="en-US" altLang="en-US" b="0" i="0" u="none" strike="noStrike" cap="none" normalizeH="0" baseline="0" dirty="0">
                <a:ln>
                  <a:noFill/>
                </a:ln>
                <a:solidFill>
                  <a:schemeClr val="tx1"/>
                </a:solidFill>
                <a:effectLst/>
                <a:latin typeface="Arial" panose="020B0604020202020204" pitchFamily="34" charset="0"/>
              </a:rPr>
              <a:t>: Includes unique identifiers </a:t>
            </a:r>
            <a:r>
              <a:rPr lang="en-US" altLang="en-US" dirty="0">
                <a:solidFill>
                  <a:schemeClr val="tx1"/>
                </a:solidFill>
                <a:latin typeface="Arial" panose="020B0604020202020204" pitchFamily="34" charset="0"/>
              </a:rPr>
              <a:t>(Customer Id)</a:t>
            </a:r>
            <a:r>
              <a:rPr kumimoji="0" lang="en-US" altLang="en-US" b="0" i="0" u="none" strike="noStrike" cap="none" normalizeH="0" baseline="0" dirty="0">
                <a:ln>
                  <a:noFill/>
                </a:ln>
                <a:solidFill>
                  <a:schemeClr val="tx1"/>
                </a:solidFill>
                <a:effectLst/>
                <a:latin typeface="Arial" panose="020B0604020202020204" pitchFamily="34" charset="0"/>
              </a:rPr>
              <a:t>, Emp. titles , employment length, home ownership status, and annual income (individual/joint).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Loan Information</a:t>
            </a:r>
            <a:r>
              <a:rPr kumimoji="0" lang="en-US" altLang="en-US" b="0" i="0" u="none" strike="noStrike" cap="none" normalizeH="0" baseline="0" dirty="0">
                <a:ln>
                  <a:noFill/>
                </a:ln>
                <a:solidFill>
                  <a:schemeClr val="tx1"/>
                </a:solidFill>
                <a:effectLst/>
                <a:latin typeface="Arial" panose="020B0604020202020204" pitchFamily="34" charset="0"/>
              </a:rPr>
              <a:t>: Covers loan ID, amount, term, interest rate, funded amount, issue date, and type (e.g., Individual, Joint).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Verification &amp; Status</a:t>
            </a:r>
            <a:r>
              <a:rPr kumimoji="0" lang="en-US" altLang="en-US" b="0" i="0" u="none" strike="noStrike" cap="none" normalizeH="0" baseline="0" dirty="0">
                <a:ln>
                  <a:noFill/>
                </a:ln>
                <a:solidFill>
                  <a:schemeClr val="tx1"/>
                </a:solidFill>
                <a:effectLst/>
                <a:latin typeface="Arial" panose="020B0604020202020204" pitchFamily="34" charset="0"/>
              </a:rPr>
              <a:t>: Includes income verification, loan grades (A-G), loan status (e.g., Current, Fully Paid), and payment plan enrollment. </a:t>
            </a:r>
          </a:p>
        </p:txBody>
      </p:sp>
      <p:sp>
        <p:nvSpPr>
          <p:cNvPr id="14" name="TextBox 13">
            <a:extLst>
              <a:ext uri="{FF2B5EF4-FFF2-40B4-BE49-F238E27FC236}">
                <a16:creationId xmlns:a16="http://schemas.microsoft.com/office/drawing/2014/main" id="{0884BFB9-A65C-4E51-E3E3-61DB09CA5E74}"/>
              </a:ext>
            </a:extLst>
          </p:cNvPr>
          <p:cNvSpPr txBox="1"/>
          <p:nvPr/>
        </p:nvSpPr>
        <p:spPr>
          <a:xfrm>
            <a:off x="55678" y="1115912"/>
            <a:ext cx="5333572" cy="307777"/>
          </a:xfrm>
          <a:prstGeom prst="rect">
            <a:avLst/>
          </a:prstGeom>
          <a:noFill/>
        </p:spPr>
        <p:txBody>
          <a:bodyPr wrap="square">
            <a:spAutoFit/>
          </a:bodyPr>
          <a:lstStyle/>
          <a:p>
            <a:r>
              <a:rPr lang="en-US" dirty="0"/>
              <a:t>The Dataset contains 27030 entries and comes with 24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8">
          <a:extLst>
            <a:ext uri="{FF2B5EF4-FFF2-40B4-BE49-F238E27FC236}">
              <a16:creationId xmlns:a16="http://schemas.microsoft.com/office/drawing/2014/main" id="{93A03245-701F-8126-B8E0-0235B89DF931}"/>
            </a:ext>
          </a:extLst>
        </p:cNvPr>
        <p:cNvGrpSpPr/>
        <p:nvPr/>
      </p:nvGrpSpPr>
      <p:grpSpPr>
        <a:xfrm>
          <a:off x="0" y="0"/>
          <a:ext cx="0" cy="0"/>
          <a:chOff x="0" y="0"/>
          <a:chExt cx="0" cy="0"/>
        </a:xfrm>
      </p:grpSpPr>
      <p:sp>
        <p:nvSpPr>
          <p:cNvPr id="619" name="Google Shape;619;p73">
            <a:extLst>
              <a:ext uri="{FF2B5EF4-FFF2-40B4-BE49-F238E27FC236}">
                <a16:creationId xmlns:a16="http://schemas.microsoft.com/office/drawing/2014/main" id="{78293615-FBAC-1738-96BF-5F0B22401A47}"/>
              </a:ext>
            </a:extLst>
          </p:cNvPr>
          <p:cNvSpPr txBox="1">
            <a:spLocks noGrp="1"/>
          </p:cNvSpPr>
          <p:nvPr>
            <p:ph type="title"/>
          </p:nvPr>
        </p:nvSpPr>
        <p:spPr>
          <a:xfrm>
            <a:off x="55678" y="362832"/>
            <a:ext cx="573381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Fintech Dataset Overview</a:t>
            </a:r>
            <a:br>
              <a:rPr lang="en-US" dirty="0"/>
            </a:br>
            <a:endParaRPr lang="en-US" dirty="0"/>
          </a:p>
        </p:txBody>
      </p:sp>
      <p:sp>
        <p:nvSpPr>
          <p:cNvPr id="11" name="Rectangle 2">
            <a:extLst>
              <a:ext uri="{FF2B5EF4-FFF2-40B4-BE49-F238E27FC236}">
                <a16:creationId xmlns:a16="http://schemas.microsoft.com/office/drawing/2014/main" id="{71CA0E4A-9771-5CB6-C802-BF1AE08D76E0}"/>
              </a:ext>
            </a:extLst>
          </p:cNvPr>
          <p:cNvSpPr>
            <a:spLocks noChangeArrowheads="1"/>
          </p:cNvSpPr>
          <p:nvPr/>
        </p:nvSpPr>
        <p:spPr bwMode="auto">
          <a:xfrm>
            <a:off x="161817" y="1108948"/>
            <a:ext cx="873817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Geographical Data</a:t>
            </a:r>
            <a:r>
              <a:rPr kumimoji="0" lang="en-US" altLang="en-US" b="0" i="0" u="none" strike="noStrike" cap="none" normalizeH="0" baseline="0" dirty="0">
                <a:ln>
                  <a:noFill/>
                </a:ln>
                <a:solidFill>
                  <a:schemeClr val="tx1"/>
                </a:solidFill>
                <a:effectLst/>
                <a:latin typeface="Arial" panose="020B0604020202020204" pitchFamily="34" charset="0"/>
              </a:rPr>
              <a:t>: Includes ZIP codes and state abbreviations for customer residence and loan issuance.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Balances</a:t>
            </a:r>
            <a:r>
              <a:rPr kumimoji="0" lang="en-US" altLang="en-US" b="0" i="0" u="none" strike="noStrike" cap="none" normalizeH="0" baseline="0" dirty="0">
                <a:ln>
                  <a:noFill/>
                </a:ln>
                <a:solidFill>
                  <a:schemeClr val="tx1"/>
                </a:solidFill>
                <a:effectLst/>
                <a:latin typeface="Arial" panose="020B0604020202020204" pitchFamily="34" charset="0"/>
              </a:rPr>
              <a:t>: Provides average and total current balances across customer accounts.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Loan Purpose</a:t>
            </a:r>
            <a:r>
              <a:rPr kumimoji="0" lang="en-US" altLang="en-US" b="0" i="0" u="none" strike="noStrike" cap="none" normalizeH="0" baseline="0" dirty="0">
                <a:ln>
                  <a:noFill/>
                </a:ln>
                <a:solidFill>
                  <a:schemeClr val="tx1"/>
                </a:solidFill>
                <a:effectLst/>
                <a:latin typeface="Arial" panose="020B0604020202020204" pitchFamily="34" charset="0"/>
              </a:rPr>
              <a:t>: Details reasons for loans (e.g., Debt Consolidation, Home Improvement) and borrower-provided descriptions. </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u="sng" dirty="0">
                <a:solidFill>
                  <a:schemeClr val="tx1"/>
                </a:solidFill>
                <a:latin typeface="Arial" panose="020B0604020202020204" pitchFamily="34" charset="0"/>
              </a:rPr>
              <a:t>Here is a sample from the dataset:</a:t>
            </a:r>
            <a:endParaRPr kumimoji="0" lang="en-US" altLang="en-US" b="0" i="0" u="sng"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4B07F74-97F4-6455-B888-DD91694D1236}"/>
              </a:ext>
            </a:extLst>
          </p:cNvPr>
          <p:cNvPicPr>
            <a:picLocks noChangeAspect="1"/>
          </p:cNvPicPr>
          <p:nvPr/>
        </p:nvPicPr>
        <p:blipFill>
          <a:blip r:embed="rId3"/>
          <a:stretch>
            <a:fillRect/>
          </a:stretch>
        </p:blipFill>
        <p:spPr>
          <a:xfrm>
            <a:off x="3128477" y="3098246"/>
            <a:ext cx="5735556" cy="150102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C0C26A86-11A6-D9CD-D444-879EB764E3AA}"/>
              </a:ext>
            </a:extLst>
          </p:cNvPr>
          <p:cNvPicPr>
            <a:picLocks noChangeAspect="1"/>
          </p:cNvPicPr>
          <p:nvPr/>
        </p:nvPicPr>
        <p:blipFill>
          <a:blip r:embed="rId4"/>
          <a:stretch>
            <a:fillRect/>
          </a:stretch>
        </p:blipFill>
        <p:spPr>
          <a:xfrm>
            <a:off x="105307" y="3098245"/>
            <a:ext cx="3023176" cy="15010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6999857"/>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1365</Words>
  <Application>Microsoft Office PowerPoint</Application>
  <PresentationFormat>On-screen Show (16:9)</PresentationFormat>
  <Paragraphs>184</Paragraphs>
  <Slides>26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Wingdings</vt:lpstr>
      <vt:lpstr>Open Sans</vt:lpstr>
      <vt:lpstr>Merriweather Light</vt:lpstr>
      <vt:lpstr>Montserrat</vt:lpstr>
      <vt:lpstr>Symbol</vt:lpstr>
      <vt:lpstr>Arial</vt:lpstr>
      <vt:lpstr>Amasis MT Pro Black</vt:lpstr>
      <vt:lpstr>Vidaloka</vt:lpstr>
      <vt:lpstr>Aptos</vt:lpstr>
      <vt:lpstr>Minimalist Business Slides XL by Slidesgo</vt:lpstr>
      <vt:lpstr>Credit Risk Assessment for Loan Approval</vt:lpstr>
      <vt:lpstr>When Risk is Ignored, the Costs are Unbearable</vt:lpstr>
      <vt:lpstr>Trust is Expensive, and Risk Mismanagement Burns It</vt:lpstr>
      <vt:lpstr>Takeaways</vt:lpstr>
      <vt:lpstr>Solution</vt:lpstr>
      <vt:lpstr>Table of contents</vt:lpstr>
      <vt:lpstr>Dataset Description</vt:lpstr>
      <vt:lpstr>Fintech Dataset Overview </vt:lpstr>
      <vt:lpstr>Fintech Dataset Overview </vt:lpstr>
      <vt:lpstr>Key findings</vt:lpstr>
      <vt:lpstr>Key findings</vt:lpstr>
      <vt:lpstr>Key findings</vt:lpstr>
      <vt:lpstr>Key findings  (Loan status)</vt:lpstr>
      <vt:lpstr>Key findings  (Home ownership )</vt:lpstr>
      <vt:lpstr>PowerPoint Presentation</vt:lpstr>
      <vt:lpstr>The Approach</vt:lpstr>
      <vt:lpstr>PowerPoint Presentation</vt:lpstr>
      <vt:lpstr>Rule-Based Layer (First-Pass)</vt:lpstr>
      <vt:lpstr>Machine Learning Layer (Second-Pass)</vt:lpstr>
      <vt:lpstr>Business Aspect</vt:lpstr>
      <vt:lpstr>Business Strategy </vt:lpstr>
      <vt:lpstr>Business Strategy </vt:lpstr>
      <vt:lpstr>Business Strategy </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Omar Ahmed</dc:creator>
  <cp:lastModifiedBy>Omar Ahmed</cp:lastModifiedBy>
  <cp:revision>15</cp:revision>
  <dcterms:modified xsi:type="dcterms:W3CDTF">2025-01-04T20:53:18Z</dcterms:modified>
</cp:coreProperties>
</file>