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99300" cy="10234613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  <p:boldItalic r:id="rId20"/>
    </p:embeddedFont>
    <p:embeddedFont>
      <p:font typeface="Sakkal Majalla" panose="02000000000000000000" pitchFamily="2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7">
          <p15:clr>
            <a:srgbClr val="A4A3A4"/>
          </p15:clr>
        </p15:guide>
        <p15:guide id="2" pos="40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5CWcO33txPEgWhE+u30djUPUD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047"/>
        <p:guide pos="40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Title Slide">
  <p:cSld name="English 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8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219200" y="2904335"/>
            <a:ext cx="9753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6861626" y="5459446"/>
            <a:ext cx="4144433" cy="30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 u="sng">
                <a:solidFill>
                  <a:srgbClr val="0B5F9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6384181" y="5084361"/>
            <a:ext cx="5099321" cy="37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i="1" u="none">
                <a:solidFill>
                  <a:srgbClr val="0B5F9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19" name="Google Shape;19;p8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8760" y="130343"/>
            <a:ext cx="155448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Slide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46151" y="578201"/>
            <a:ext cx="10299700" cy="7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914400" y="1510748"/>
            <a:ext cx="10363200" cy="49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0B5F9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/>
          <p:nvPr/>
        </p:nvSpPr>
        <p:spPr>
          <a:xfrm>
            <a:off x="9331036" y="64148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47" y="92358"/>
            <a:ext cx="1049894" cy="104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Separator">
  <p:cSld name="English Separato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946151" y="2852321"/>
            <a:ext cx="10299700" cy="7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Title Slide">
  <p:cSld name="Arabic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>
            <a:spLocks noGrp="1"/>
          </p:cNvSpPr>
          <p:nvPr>
            <p:ph type="ctrTitle"/>
          </p:nvPr>
        </p:nvSpPr>
        <p:spPr>
          <a:xfrm>
            <a:off x="1219200" y="2904335"/>
            <a:ext cx="9753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6861626" y="5459446"/>
            <a:ext cx="4144433" cy="30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 u="sng">
                <a:solidFill>
                  <a:srgbClr val="0B5F9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6395260" y="5084360"/>
            <a:ext cx="5099320" cy="37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i="0" u="none">
                <a:solidFill>
                  <a:srgbClr val="0B5F9F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38" name="Google Shape;38;p1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8760" y="130343"/>
            <a:ext cx="155448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Slide">
  <p:cSld name="Arabic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914400" y="1508759"/>
            <a:ext cx="10363200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946151" y="576072"/>
            <a:ext cx="10299700" cy="7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9331036" y="64148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47" y="92358"/>
            <a:ext cx="1049894" cy="104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Separator">
  <p:cSld name="Arabic Separato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46151" y="2852321"/>
            <a:ext cx="10299700" cy="7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Slide 2 Columns">
  <p:cSld name="English Slide 2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46151" y="578201"/>
            <a:ext cx="10299700" cy="7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914400" y="1510748"/>
            <a:ext cx="5049078" cy="49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0B5F9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9331036" y="64148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47" y="92358"/>
            <a:ext cx="1049894" cy="104989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196773" y="1510748"/>
            <a:ext cx="5049078" cy="49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0B5F9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Slide 2 columns">
  <p:cSld name="Arabic Slide 2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198363" y="1508759"/>
            <a:ext cx="504748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946151" y="576072"/>
            <a:ext cx="10299700" cy="7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9331036" y="64148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47" y="92358"/>
            <a:ext cx="1049894" cy="10498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946150" y="1508386"/>
            <a:ext cx="504748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946151" y="943501"/>
            <a:ext cx="10299700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914400" y="1855286"/>
            <a:ext cx="10363200" cy="464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sz="18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1583663" y="1473110"/>
            <a:ext cx="97536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endParaRPr dirty="0"/>
          </a:p>
        </p:txBody>
      </p:sp>
      <p:sp>
        <p:nvSpPr>
          <p:cNvPr id="72" name="Google Shape;72;p1"/>
          <p:cNvSpPr txBox="1"/>
          <p:nvPr/>
        </p:nvSpPr>
        <p:spPr>
          <a:xfrm>
            <a:off x="377662" y="4027292"/>
            <a:ext cx="6402966" cy="230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</a:rPr>
              <a:t>Delivered By G 10:</a:t>
            </a:r>
            <a:endParaRPr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algn="just">
              <a:lnSpc>
                <a:spcPct val="115000"/>
              </a:lnSpc>
              <a:spcBef>
                <a:spcPts val="1200"/>
              </a:spcBef>
            </a:pPr>
            <a:r>
              <a:rPr lang="ar-EG" sz="1600" b="1" dirty="0">
                <a:solidFill>
                  <a:schemeClr val="dk1"/>
                </a:solidFill>
              </a:rPr>
              <a:t>    </a:t>
            </a:r>
          </a:p>
          <a:p>
            <a:pPr marL="457200" lvl="0" algn="just">
              <a:lnSpc>
                <a:spcPct val="115000"/>
              </a:lnSpc>
              <a:spcBef>
                <a:spcPts val="1200"/>
              </a:spcBef>
            </a:pPr>
            <a:endParaRPr lang="ar-EG" sz="1600" b="1" dirty="0">
              <a:solidFill>
                <a:schemeClr val="dk1"/>
              </a:solidFill>
            </a:endParaRPr>
          </a:p>
          <a:p>
            <a:pPr marL="457200" lvl="0" algn="just">
              <a:lnSpc>
                <a:spcPct val="115000"/>
              </a:lnSpc>
              <a:spcBef>
                <a:spcPts val="1200"/>
              </a:spcBef>
            </a:pPr>
            <a:r>
              <a:rPr lang="ar-EG" sz="1600" b="1" dirty="0">
                <a:solidFill>
                  <a:schemeClr val="dk1"/>
                </a:solidFill>
              </a:rPr>
              <a:t>  </a:t>
            </a: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918D2-B809-4806-9BB1-F169C7AF329D}"/>
              </a:ext>
            </a:extLst>
          </p:cNvPr>
          <p:cNvSpPr txBox="1"/>
          <p:nvPr/>
        </p:nvSpPr>
        <p:spPr>
          <a:xfrm>
            <a:off x="1824110" y="4672259"/>
            <a:ext cx="26634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1600" b="1" dirty="0">
                <a:solidFill>
                  <a:schemeClr val="dk1"/>
                </a:solidFill>
              </a:rPr>
              <a:t>عبدالرحمن يوسف احمد الشبينى</a:t>
            </a:r>
            <a:endParaRPr lang="en-US" sz="1600" b="1" dirty="0">
              <a:solidFill>
                <a:schemeClr val="dk1"/>
              </a:solidFill>
            </a:endParaRPr>
          </a:p>
          <a:p>
            <a:pPr algn="r"/>
            <a:r>
              <a:rPr lang="ar-EG" sz="1600" b="1" dirty="0">
                <a:solidFill>
                  <a:schemeClr val="dk1"/>
                </a:solidFill>
              </a:rPr>
              <a:t>عمر عبدالله محمد المغاورى يس</a:t>
            </a:r>
            <a:endParaRPr lang="en-US" sz="1600" b="1" dirty="0">
              <a:solidFill>
                <a:schemeClr val="dk1"/>
              </a:solidFill>
            </a:endParaRPr>
          </a:p>
          <a:p>
            <a:pPr algn="r"/>
            <a:r>
              <a:rPr lang="ar-EG" sz="1600" b="1" dirty="0">
                <a:solidFill>
                  <a:schemeClr val="dk1"/>
                </a:solidFill>
              </a:rPr>
              <a:t>مريم احمد عبدالعزيز عجور</a:t>
            </a:r>
            <a:endParaRPr lang="en-US" sz="1600" b="1" dirty="0">
              <a:solidFill>
                <a:schemeClr val="dk1"/>
              </a:solidFill>
            </a:endParaRPr>
          </a:p>
          <a:p>
            <a:pPr algn="r"/>
            <a:r>
              <a:rPr lang="ar-EG" sz="1600" b="1" dirty="0">
                <a:solidFill>
                  <a:schemeClr val="dk1"/>
                </a:solidFill>
              </a:rPr>
              <a:t>مريم هانى فوزى عوض</a:t>
            </a:r>
            <a:endParaRPr lang="en-US" sz="1600" b="1" dirty="0">
              <a:solidFill>
                <a:schemeClr val="dk1"/>
              </a:solidFill>
            </a:endParaRPr>
          </a:p>
          <a:p>
            <a:pPr algn="r"/>
            <a:r>
              <a:rPr lang="ar-EG" sz="1600" b="1" dirty="0">
                <a:solidFill>
                  <a:schemeClr val="dk1"/>
                </a:solidFill>
              </a:rPr>
              <a:t>ميرنا خالد إسماعيل حسانين البدوي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BEBD8-0433-48FE-9227-FC1E73FB1C64}"/>
              </a:ext>
            </a:extLst>
          </p:cNvPr>
          <p:cNvSpPr txBox="1"/>
          <p:nvPr/>
        </p:nvSpPr>
        <p:spPr>
          <a:xfrm>
            <a:off x="886264" y="4672259"/>
            <a:ext cx="1308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ar-EG" sz="1600" b="1" dirty="0">
                <a:solidFill>
                  <a:schemeClr val="dk1"/>
                </a:solidFill>
              </a:rPr>
              <a:t>1700776</a:t>
            </a:r>
            <a:endParaRPr lang="en-US" sz="1600" b="1" dirty="0">
              <a:solidFill>
                <a:schemeClr val="dk1"/>
              </a:solidFill>
            </a:endParaRPr>
          </a:p>
          <a:p>
            <a:r>
              <a:rPr lang="ar-EG" sz="1600" b="1" dirty="0">
                <a:solidFill>
                  <a:schemeClr val="dk1"/>
                </a:solidFill>
              </a:rPr>
              <a:t>1700884 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ar-EG" sz="1600" b="1" dirty="0">
                <a:solidFill>
                  <a:schemeClr val="dk1"/>
                </a:solidFill>
              </a:rPr>
              <a:t>1701396</a:t>
            </a:r>
            <a:endParaRPr lang="en-US" sz="1600" b="1" dirty="0">
              <a:solidFill>
                <a:schemeClr val="dk1"/>
              </a:solidFill>
            </a:endParaRPr>
          </a:p>
          <a:p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ar-EG" sz="1600" b="1" dirty="0">
                <a:solidFill>
                  <a:schemeClr val="dk1"/>
                </a:solidFill>
              </a:rPr>
              <a:t>1701410</a:t>
            </a:r>
            <a:endParaRPr lang="en-US" sz="1600" b="1" dirty="0">
              <a:solidFill>
                <a:schemeClr val="dk1"/>
              </a:solidFill>
            </a:endParaRPr>
          </a:p>
          <a:p>
            <a:r>
              <a:rPr lang="en-US" sz="1600" b="1" dirty="0">
                <a:solidFill>
                  <a:schemeClr val="dk1"/>
                </a:solidFill>
              </a:rPr>
              <a:t> 18X0029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7BC22-18F8-4561-9334-6AF50F43FFF3}"/>
              </a:ext>
            </a:extLst>
          </p:cNvPr>
          <p:cNvSpPr txBox="1"/>
          <p:nvPr/>
        </p:nvSpPr>
        <p:spPr>
          <a:xfrm>
            <a:off x="3774831" y="1919807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C.O. || Project</a:t>
            </a:r>
          </a:p>
          <a:p>
            <a:pPr lvl="0" algn="ctr"/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2831422" y="487421"/>
            <a:ext cx="6159751" cy="86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      Target Module methodology:</a:t>
            </a:r>
            <a:endParaRPr i="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425" y="1348466"/>
            <a:ext cx="12017100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rgbClr val="000000"/>
                </a:solidFill>
              </a:rPr>
              <a:t>  Using FSM Concept</a:t>
            </a:r>
            <a:r>
              <a:rPr lang="en-US" dirty="0"/>
              <a:t> : </a:t>
            </a:r>
            <a:endParaRPr dirty="0"/>
          </a:p>
        </p:txBody>
      </p:sp>
      <p:sp>
        <p:nvSpPr>
          <p:cNvPr id="79" name="Google Shape;79;p2"/>
          <p:cNvSpPr/>
          <p:nvPr/>
        </p:nvSpPr>
        <p:spPr>
          <a:xfrm>
            <a:off x="255525" y="2163650"/>
            <a:ext cx="2201700" cy="10527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 Start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 Frame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=0 ,IRDY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=1 )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"/>
          <p:cNvSpPr txBox="1"/>
          <p:nvPr/>
        </p:nvSpPr>
        <p:spPr>
          <a:xfrm>
            <a:off x="1925950" y="2162067"/>
            <a:ext cx="19461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6301525" y="4228150"/>
            <a:ext cx="5565600" cy="3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416400" y="5161600"/>
            <a:ext cx="2201700" cy="11613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 Data Transfer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(Frame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=1,IRDY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=0)</a:t>
            </a:r>
            <a:endParaRPr dirty="0"/>
          </a:p>
        </p:txBody>
      </p:sp>
      <p:sp>
        <p:nvSpPr>
          <p:cNvPr id="84" name="Google Shape;84;p2"/>
          <p:cNvSpPr/>
          <p:nvPr/>
        </p:nvSpPr>
        <p:spPr>
          <a:xfrm>
            <a:off x="6802575" y="4796200"/>
            <a:ext cx="2420100" cy="11280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  end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 Frame 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 1 , IRDY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  1 )</a:t>
            </a:r>
            <a:endParaRPr dirty="0"/>
          </a:p>
        </p:txBody>
      </p:sp>
      <p:sp>
        <p:nvSpPr>
          <p:cNvPr id="85" name="Google Shape;85;p2"/>
          <p:cNvSpPr/>
          <p:nvPr/>
        </p:nvSpPr>
        <p:spPr>
          <a:xfrm>
            <a:off x="6568175" y="1902650"/>
            <a:ext cx="2320200" cy="10527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Transaction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 Frame 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 0 , IRDY</a:t>
            </a:r>
            <a:r>
              <a:rPr lang="en-US" dirty="0">
                <a:solidFill>
                  <a:schemeClr val="dk1"/>
                </a:solidFill>
              </a:rPr>
              <a:t>#</a:t>
            </a:r>
            <a:r>
              <a:rPr lang="en-US" dirty="0"/>
              <a:t>=0 ) </a:t>
            </a:r>
            <a:endParaRPr dirty="0"/>
          </a:p>
        </p:txBody>
      </p:sp>
      <p:sp>
        <p:nvSpPr>
          <p:cNvPr id="86" name="Google Shape;86;p2"/>
          <p:cNvSpPr/>
          <p:nvPr/>
        </p:nvSpPr>
        <p:spPr>
          <a:xfrm>
            <a:off x="10099650" y="4361500"/>
            <a:ext cx="1647900" cy="730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TRDY#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=  z </a:t>
            </a:r>
            <a:endParaRPr dirty="0"/>
          </a:p>
        </p:txBody>
      </p:sp>
      <p:sp>
        <p:nvSpPr>
          <p:cNvPr id="87" name="Google Shape;87;p2"/>
          <p:cNvSpPr/>
          <p:nvPr/>
        </p:nvSpPr>
        <p:spPr>
          <a:xfrm>
            <a:off x="9981275" y="5764750"/>
            <a:ext cx="2085900" cy="730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DEVSE#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= z</a:t>
            </a:r>
            <a:endParaRPr dirty="0"/>
          </a:p>
        </p:txBody>
      </p:sp>
      <p:sp>
        <p:nvSpPr>
          <p:cNvPr id="88" name="Google Shape;88;p2"/>
          <p:cNvSpPr/>
          <p:nvPr/>
        </p:nvSpPr>
        <p:spPr>
          <a:xfrm>
            <a:off x="5955625" y="4556950"/>
            <a:ext cx="21000" cy="6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"/>
          <p:cNvSpPr/>
          <p:nvPr/>
        </p:nvSpPr>
        <p:spPr>
          <a:xfrm>
            <a:off x="3395437" y="1719176"/>
            <a:ext cx="1866000" cy="730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TRDY#= 1</a:t>
            </a:r>
            <a:endParaRPr dirty="0"/>
          </a:p>
        </p:txBody>
      </p:sp>
      <p:sp>
        <p:nvSpPr>
          <p:cNvPr id="92" name="Google Shape;92;p2"/>
          <p:cNvSpPr/>
          <p:nvPr/>
        </p:nvSpPr>
        <p:spPr>
          <a:xfrm>
            <a:off x="3373352" y="2875167"/>
            <a:ext cx="1946100" cy="730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DEVSEL# = 1</a:t>
            </a:r>
            <a:endParaRPr dirty="0"/>
          </a:p>
        </p:txBody>
      </p:sp>
      <p:cxnSp>
        <p:nvCxnSpPr>
          <p:cNvPr id="96" name="Google Shape;96;p2"/>
          <p:cNvCxnSpPr>
            <a:stCxn id="84" idx="3"/>
            <a:endCxn id="86" idx="2"/>
          </p:cNvCxnSpPr>
          <p:nvPr/>
        </p:nvCxnSpPr>
        <p:spPr>
          <a:xfrm rot="10800000" flipH="1">
            <a:off x="9222675" y="4726900"/>
            <a:ext cx="876900" cy="6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2"/>
          <p:cNvCxnSpPr>
            <a:stCxn id="84" idx="3"/>
            <a:endCxn id="87" idx="2"/>
          </p:cNvCxnSpPr>
          <p:nvPr/>
        </p:nvCxnSpPr>
        <p:spPr>
          <a:xfrm>
            <a:off x="9222675" y="5360200"/>
            <a:ext cx="758700" cy="7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2"/>
          <p:cNvSpPr/>
          <p:nvPr/>
        </p:nvSpPr>
        <p:spPr>
          <a:xfrm>
            <a:off x="3324953" y="4717013"/>
            <a:ext cx="1579200" cy="7308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TRDY# = 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"/>
          <p:cNvSpPr/>
          <p:nvPr/>
        </p:nvSpPr>
        <p:spPr>
          <a:xfrm>
            <a:off x="3324950" y="5764750"/>
            <a:ext cx="1946100" cy="7308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DEVSEL# = 0</a:t>
            </a:r>
            <a:endParaRPr dirty="0"/>
          </a:p>
        </p:txBody>
      </p:sp>
      <p:cxnSp>
        <p:nvCxnSpPr>
          <p:cNvPr id="101" name="Google Shape;101;p2"/>
          <p:cNvCxnSpPr>
            <a:stCxn id="83" idx="3"/>
            <a:endCxn id="99" idx="2"/>
          </p:cNvCxnSpPr>
          <p:nvPr/>
        </p:nvCxnSpPr>
        <p:spPr>
          <a:xfrm rot="10800000" flipH="1">
            <a:off x="2618100" y="5082550"/>
            <a:ext cx="706800" cy="6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2"/>
          <p:cNvCxnSpPr>
            <a:stCxn id="83" idx="3"/>
            <a:endCxn id="100" idx="2"/>
          </p:cNvCxnSpPr>
          <p:nvPr/>
        </p:nvCxnSpPr>
        <p:spPr>
          <a:xfrm>
            <a:off x="2618100" y="5742250"/>
            <a:ext cx="7068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2"/>
          <p:cNvCxnSpPr>
            <a:cxnSpLocks/>
            <a:endCxn id="91" idx="3"/>
          </p:cNvCxnSpPr>
          <p:nvPr/>
        </p:nvCxnSpPr>
        <p:spPr>
          <a:xfrm flipV="1">
            <a:off x="2498627" y="2342953"/>
            <a:ext cx="1170079" cy="3142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2"/>
          <p:cNvCxnSpPr>
            <a:cxnSpLocks/>
            <a:endCxn id="92" idx="2"/>
          </p:cNvCxnSpPr>
          <p:nvPr/>
        </p:nvCxnSpPr>
        <p:spPr>
          <a:xfrm>
            <a:off x="2498627" y="2657200"/>
            <a:ext cx="874725" cy="5833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2"/>
          <p:cNvSpPr txBox="1"/>
          <p:nvPr/>
        </p:nvSpPr>
        <p:spPr>
          <a:xfrm rot="-2490810">
            <a:off x="2579070" y="4859382"/>
            <a:ext cx="784856" cy="44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 rot="2700000">
            <a:off x="9435945" y="5397888"/>
            <a:ext cx="742038" cy="53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639300" y="4226100"/>
            <a:ext cx="286500" cy="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 rot="1829133">
            <a:off x="2835235" y="5542708"/>
            <a:ext cx="653432" cy="3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023175" y="2198600"/>
            <a:ext cx="1443900" cy="72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"/>
          <p:cNvSpPr/>
          <p:nvPr/>
        </p:nvSpPr>
        <p:spPr>
          <a:xfrm rot="8631584">
            <a:off x="4843466" y="3559252"/>
            <a:ext cx="1983003" cy="752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"/>
          <p:cNvSpPr/>
          <p:nvPr/>
        </p:nvSpPr>
        <p:spPr>
          <a:xfrm>
            <a:off x="5223375" y="5156175"/>
            <a:ext cx="1579200" cy="7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91;p2">
            <a:extLst>
              <a:ext uri="{FF2B5EF4-FFF2-40B4-BE49-F238E27FC236}">
                <a16:creationId xmlns:a16="http://schemas.microsoft.com/office/drawing/2014/main" id="{25094515-A786-44FE-B3FF-1D31E5320AFE}"/>
              </a:ext>
            </a:extLst>
          </p:cNvPr>
          <p:cNvSpPr/>
          <p:nvPr/>
        </p:nvSpPr>
        <p:spPr>
          <a:xfrm>
            <a:off x="9799510" y="1477863"/>
            <a:ext cx="1866000" cy="730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TRDY#= 0</a:t>
            </a:r>
            <a:endParaRPr dirty="0"/>
          </a:p>
        </p:txBody>
      </p:sp>
      <p:sp>
        <p:nvSpPr>
          <p:cNvPr id="44" name="Google Shape;92;p2">
            <a:extLst>
              <a:ext uri="{FF2B5EF4-FFF2-40B4-BE49-F238E27FC236}">
                <a16:creationId xmlns:a16="http://schemas.microsoft.com/office/drawing/2014/main" id="{2EB3320F-B989-4454-8BDA-BDFADDE71CDA}"/>
              </a:ext>
            </a:extLst>
          </p:cNvPr>
          <p:cNvSpPr/>
          <p:nvPr/>
        </p:nvSpPr>
        <p:spPr>
          <a:xfrm>
            <a:off x="9777425" y="2633854"/>
            <a:ext cx="1946100" cy="730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DEVSEL# = 0</a:t>
            </a:r>
            <a:endParaRPr dirty="0"/>
          </a:p>
        </p:txBody>
      </p:sp>
      <p:cxnSp>
        <p:nvCxnSpPr>
          <p:cNvPr id="45" name="Google Shape;103;p2">
            <a:extLst>
              <a:ext uri="{FF2B5EF4-FFF2-40B4-BE49-F238E27FC236}">
                <a16:creationId xmlns:a16="http://schemas.microsoft.com/office/drawing/2014/main" id="{A9B6D322-7DD1-400F-88D1-75255284D998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902700" y="2101640"/>
            <a:ext cx="1170079" cy="3142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4;p2">
            <a:extLst>
              <a:ext uri="{FF2B5EF4-FFF2-40B4-BE49-F238E27FC236}">
                <a16:creationId xmlns:a16="http://schemas.microsoft.com/office/drawing/2014/main" id="{D07CEA6C-A261-4687-B0F0-61B1D0A9151B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8902700" y="2415887"/>
            <a:ext cx="874725" cy="5833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867876" y="127921"/>
            <a:ext cx="102996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                    </a:t>
            </a:r>
            <a:r>
              <a:rPr lang="en-US" b="0" i="0" dirty="0"/>
              <a:t>During Transaction State</a:t>
            </a:r>
            <a:endParaRPr b="0" i="0" dirty="0"/>
          </a:p>
        </p:txBody>
      </p:sp>
      <p:sp>
        <p:nvSpPr>
          <p:cNvPr id="117" name="Google Shape;117;p3"/>
          <p:cNvSpPr/>
          <p:nvPr/>
        </p:nvSpPr>
        <p:spPr>
          <a:xfrm>
            <a:off x="4390075" y="858721"/>
            <a:ext cx="1816200" cy="657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Transaction</a:t>
            </a:r>
            <a:endParaRPr dirty="0"/>
          </a:p>
        </p:txBody>
      </p:sp>
      <p:sp>
        <p:nvSpPr>
          <p:cNvPr id="118" name="Google Shape;118;p3"/>
          <p:cNvSpPr/>
          <p:nvPr/>
        </p:nvSpPr>
        <p:spPr>
          <a:xfrm>
            <a:off x="4190387" y="2025556"/>
            <a:ext cx="2215575" cy="7308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</a:t>
            </a:r>
            <a:endParaRPr dirty="0"/>
          </a:p>
        </p:txBody>
      </p:sp>
      <p:sp>
        <p:nvSpPr>
          <p:cNvPr id="119" name="Google Shape;119;p3"/>
          <p:cNvSpPr/>
          <p:nvPr/>
        </p:nvSpPr>
        <p:spPr>
          <a:xfrm>
            <a:off x="514191" y="4824929"/>
            <a:ext cx="2215500" cy="10335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 writing in the buffer</a:t>
            </a:r>
            <a:endParaRPr dirty="0"/>
          </a:p>
        </p:txBody>
      </p:sp>
      <p:sp>
        <p:nvSpPr>
          <p:cNvPr id="120" name="Google Shape;120;p3"/>
          <p:cNvSpPr/>
          <p:nvPr/>
        </p:nvSpPr>
        <p:spPr>
          <a:xfrm>
            <a:off x="3304795" y="4824929"/>
            <a:ext cx="2489400" cy="10335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 to transfer data from buffer to the memory</a:t>
            </a:r>
            <a:endParaRPr dirty="0"/>
          </a:p>
        </p:txBody>
      </p:sp>
      <p:sp>
        <p:nvSpPr>
          <p:cNvPr id="121" name="Google Shape;121;p3"/>
          <p:cNvSpPr/>
          <p:nvPr/>
        </p:nvSpPr>
        <p:spPr>
          <a:xfrm>
            <a:off x="7601475" y="3426430"/>
            <a:ext cx="2317200" cy="8142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data from buffer to AD Bus</a:t>
            </a:r>
            <a:endParaRPr dirty="0"/>
          </a:p>
        </p:txBody>
      </p:sp>
      <p:cxnSp>
        <p:nvCxnSpPr>
          <p:cNvPr id="122" name="Google Shape;122;p3"/>
          <p:cNvCxnSpPr>
            <a:cxnSpLocks/>
            <a:stCxn id="20" idx="3"/>
            <a:endCxn id="119" idx="0"/>
          </p:cNvCxnSpPr>
          <p:nvPr/>
        </p:nvCxnSpPr>
        <p:spPr>
          <a:xfrm flipH="1">
            <a:off x="1621941" y="3566158"/>
            <a:ext cx="1077363" cy="12587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3"/>
          <p:cNvSpPr txBox="1"/>
          <p:nvPr/>
        </p:nvSpPr>
        <p:spPr>
          <a:xfrm rot="18706914">
            <a:off x="935868" y="3776105"/>
            <a:ext cx="1925653" cy="35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write&amp;buffercounter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&lt;3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3"/>
          <p:cNvCxnSpPr>
            <a:cxnSpLocks/>
            <a:stCxn id="118" idx="3"/>
            <a:endCxn id="121" idx="1"/>
          </p:cNvCxnSpPr>
          <p:nvPr/>
        </p:nvCxnSpPr>
        <p:spPr>
          <a:xfrm>
            <a:off x="6405962" y="2390956"/>
            <a:ext cx="1534859" cy="11547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3"/>
          <p:cNvCxnSpPr>
            <a:cxnSpLocks/>
            <a:stCxn id="20" idx="5"/>
            <a:endCxn id="120" idx="0"/>
          </p:cNvCxnSpPr>
          <p:nvPr/>
        </p:nvCxnSpPr>
        <p:spPr>
          <a:xfrm>
            <a:off x="3556214" y="3547930"/>
            <a:ext cx="993281" cy="12769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3"/>
          <p:cNvSpPr txBox="1"/>
          <p:nvPr/>
        </p:nvSpPr>
        <p:spPr>
          <a:xfrm rot="2284707">
            <a:off x="7126991" y="2741217"/>
            <a:ext cx="886540" cy="41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read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 rot="3187628">
            <a:off x="3346491" y="3884110"/>
            <a:ext cx="2195507" cy="29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write&amp;buffercounte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=3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3"/>
          <p:cNvCxnSpPr>
            <a:stCxn id="117" idx="2"/>
            <a:endCxn id="118" idx="0"/>
          </p:cNvCxnSpPr>
          <p:nvPr/>
        </p:nvCxnSpPr>
        <p:spPr>
          <a:xfrm>
            <a:off x="5298175" y="1516321"/>
            <a:ext cx="0" cy="5092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A10B26D-28DC-4590-94EC-69B13968C627}"/>
              </a:ext>
            </a:extLst>
          </p:cNvPr>
          <p:cNvSpPr/>
          <p:nvPr/>
        </p:nvSpPr>
        <p:spPr>
          <a:xfrm rot="21526885">
            <a:off x="2515709" y="2877601"/>
            <a:ext cx="1212128" cy="796092"/>
          </a:xfrm>
          <a:prstGeom prst="ellipse">
            <a:avLst/>
          </a:prstGeom>
          <a:solidFill>
            <a:srgbClr val="C9DA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449D85B-A2DB-4E10-B43A-B7A1DC8F8DFF}"/>
              </a:ext>
            </a:extLst>
          </p:cNvPr>
          <p:cNvCxnSpPr>
            <a:stCxn id="118" idx="1"/>
            <a:endCxn id="20" idx="0"/>
          </p:cNvCxnSpPr>
          <p:nvPr/>
        </p:nvCxnSpPr>
        <p:spPr>
          <a:xfrm flipH="1">
            <a:off x="3113308" y="2390956"/>
            <a:ext cx="1077079" cy="48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4213750" y="4475075"/>
            <a:ext cx="3367200" cy="1203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Write-read with no.of data Bytes &gt; buffer capacity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242375" y="4286250"/>
            <a:ext cx="2944200" cy="1203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Write-read with a mask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8346925" y="4286250"/>
            <a:ext cx="3367200" cy="14589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Write-Read with IRDY waiting during Transaction with data = buffer capacity</a:t>
            </a:r>
            <a:endParaRPr dirty="0"/>
          </a:p>
        </p:txBody>
      </p:sp>
      <p:sp>
        <p:nvSpPr>
          <p:cNvPr id="137" name="Google Shape;137;p4"/>
          <p:cNvSpPr/>
          <p:nvPr/>
        </p:nvSpPr>
        <p:spPr>
          <a:xfrm>
            <a:off x="3915849" y="1781275"/>
            <a:ext cx="3963000" cy="1203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       </a:t>
            </a:r>
            <a:r>
              <a:rPr lang="en-US" sz="2500" b="1"/>
              <a:t>test bench cases :</a:t>
            </a:r>
            <a:r>
              <a:rPr lang="en-US" sz="2500"/>
              <a:t> </a:t>
            </a:r>
            <a:endParaRPr sz="2500"/>
          </a:p>
        </p:txBody>
      </p:sp>
      <p:cxnSp>
        <p:nvCxnSpPr>
          <p:cNvPr id="138" name="Google Shape;138;p4"/>
          <p:cNvCxnSpPr>
            <a:stCxn id="137" idx="1"/>
            <a:endCxn id="137" idx="1"/>
          </p:cNvCxnSpPr>
          <p:nvPr/>
        </p:nvCxnSpPr>
        <p:spPr>
          <a:xfrm>
            <a:off x="5897349" y="29845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4"/>
          <p:cNvCxnSpPr>
            <a:cxnSpLocks/>
            <a:stCxn id="137" idx="1"/>
            <a:endCxn id="134" idx="0"/>
          </p:cNvCxnSpPr>
          <p:nvPr/>
        </p:nvCxnSpPr>
        <p:spPr>
          <a:xfrm>
            <a:off x="5897349" y="2984575"/>
            <a:ext cx="1" cy="14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4"/>
          <p:cNvSpPr/>
          <p:nvPr/>
        </p:nvSpPr>
        <p:spPr>
          <a:xfrm>
            <a:off x="163605" y="1630800"/>
            <a:ext cx="2660400" cy="150425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Case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Write-read with </a:t>
            </a:r>
            <a:r>
              <a:rPr lang="en-US" dirty="0" err="1"/>
              <a:t>no.of</a:t>
            </a:r>
            <a:r>
              <a:rPr lang="en-US" dirty="0"/>
              <a:t> data </a:t>
            </a:r>
            <a:r>
              <a:rPr lang="en-US" b="1" dirty="0"/>
              <a:t>&gt;</a:t>
            </a:r>
            <a:r>
              <a:rPr lang="en-US" dirty="0"/>
              <a:t> buffer capacity and with waiting on IRDY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,PAR and PERR</a:t>
            </a:r>
            <a:endParaRPr dirty="0"/>
          </a:p>
        </p:txBody>
      </p:sp>
      <p:sp>
        <p:nvSpPr>
          <p:cNvPr id="141" name="Google Shape;141;p4"/>
          <p:cNvSpPr/>
          <p:nvPr/>
        </p:nvSpPr>
        <p:spPr>
          <a:xfrm>
            <a:off x="9190825" y="1804350"/>
            <a:ext cx="2573400" cy="1203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Write-read with PAR and PERR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without any masks</a:t>
            </a:r>
            <a:endParaRPr dirty="0"/>
          </a:p>
        </p:txBody>
      </p:sp>
      <p:cxnSp>
        <p:nvCxnSpPr>
          <p:cNvPr id="142" name="Google Shape;142;p4"/>
          <p:cNvCxnSpPr>
            <a:stCxn id="137" idx="0"/>
            <a:endCxn id="141" idx="2"/>
          </p:cNvCxnSpPr>
          <p:nvPr/>
        </p:nvCxnSpPr>
        <p:spPr>
          <a:xfrm>
            <a:off x="7878849" y="2382925"/>
            <a:ext cx="1311976" cy="230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4"/>
          <p:cNvCxnSpPr>
            <a:cxnSpLocks/>
            <a:stCxn id="137" idx="2"/>
            <a:endCxn id="140" idx="6"/>
          </p:cNvCxnSpPr>
          <p:nvPr/>
        </p:nvCxnSpPr>
        <p:spPr>
          <a:xfrm flipH="1">
            <a:off x="2824005" y="2382925"/>
            <a:ext cx="10918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4"/>
          <p:cNvCxnSpPr>
            <a:cxnSpLocks/>
            <a:endCxn id="135" idx="0"/>
          </p:cNvCxnSpPr>
          <p:nvPr/>
        </p:nvCxnSpPr>
        <p:spPr>
          <a:xfrm flipH="1">
            <a:off x="1714475" y="3007650"/>
            <a:ext cx="2885660" cy="12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4"/>
          <p:cNvCxnSpPr>
            <a:endCxn id="136" idx="0"/>
          </p:cNvCxnSpPr>
          <p:nvPr/>
        </p:nvCxnSpPr>
        <p:spPr>
          <a:xfrm>
            <a:off x="7023325" y="3007650"/>
            <a:ext cx="3007200" cy="12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3A55C-CAB2-414B-A142-34D411DC46BD}"/>
              </a:ext>
            </a:extLst>
          </p:cNvPr>
          <p:cNvSpPr txBox="1"/>
          <p:nvPr/>
        </p:nvSpPr>
        <p:spPr>
          <a:xfrm>
            <a:off x="10153968" y="1499392"/>
            <a:ext cx="6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247B6-C49B-4927-94C0-13421FE1FEFA}"/>
              </a:ext>
            </a:extLst>
          </p:cNvPr>
          <p:cNvSpPr txBox="1"/>
          <p:nvPr/>
        </p:nvSpPr>
        <p:spPr>
          <a:xfrm>
            <a:off x="9706967" y="4356122"/>
            <a:ext cx="6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70AB02-603E-4D88-8AD6-745D1ABBA5F4}"/>
              </a:ext>
            </a:extLst>
          </p:cNvPr>
          <p:cNvSpPr txBox="1"/>
          <p:nvPr/>
        </p:nvSpPr>
        <p:spPr>
          <a:xfrm>
            <a:off x="5573792" y="4490692"/>
            <a:ext cx="6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DC6AF-7DDA-49E0-A9D0-A2BEE83F3EDE}"/>
              </a:ext>
            </a:extLst>
          </p:cNvPr>
          <p:cNvSpPr txBox="1"/>
          <p:nvPr/>
        </p:nvSpPr>
        <p:spPr>
          <a:xfrm>
            <a:off x="1390918" y="4312572"/>
            <a:ext cx="6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99CFBE-5D11-4FA8-A5A4-9C1BCA89DFCC}"/>
              </a:ext>
            </a:extLst>
          </p:cNvPr>
          <p:cNvSpPr txBox="1"/>
          <p:nvPr/>
        </p:nvSpPr>
        <p:spPr>
          <a:xfrm>
            <a:off x="1203090" y="1369097"/>
            <a:ext cx="6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914400" y="1508759"/>
            <a:ext cx="10363200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r" rtl="1">
              <a:spcBef>
                <a:spcPts val="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946150" y="576074"/>
            <a:ext cx="10299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Write-Read Scenario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l="-2774"/>
          <a:stretch/>
        </p:blipFill>
        <p:spPr>
          <a:xfrm>
            <a:off x="0" y="1306825"/>
            <a:ext cx="11973974" cy="2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50" y="4107925"/>
            <a:ext cx="11621725" cy="26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C4066-4E90-4845-B32E-4BE4B5B673F3}"/>
              </a:ext>
            </a:extLst>
          </p:cNvPr>
          <p:cNvSpPr txBox="1"/>
          <p:nvPr/>
        </p:nvSpPr>
        <p:spPr>
          <a:xfrm>
            <a:off x="3514578" y="3179299"/>
            <a:ext cx="516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29161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241</Words>
  <Application>Microsoft Office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Times New Roman</vt:lpstr>
      <vt:lpstr>Arial</vt:lpstr>
      <vt:lpstr>Arial Narrow</vt:lpstr>
      <vt:lpstr>Courier New</vt:lpstr>
      <vt:lpstr>Sakkal Majalla</vt:lpstr>
      <vt:lpstr>Garamond</vt:lpstr>
      <vt:lpstr>Cactus</vt:lpstr>
      <vt:lpstr>    </vt:lpstr>
      <vt:lpstr>      Target Module methodology:</vt:lpstr>
      <vt:lpstr>                    During Transaction State</vt:lpstr>
      <vt:lpstr>PowerPoint Presentation</vt:lpstr>
      <vt:lpstr>Normal Write-Read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Tamer Elnady</dc:creator>
  <cp:lastModifiedBy>omarmero5533@gmail.com</cp:lastModifiedBy>
  <cp:revision>10</cp:revision>
  <dcterms:created xsi:type="dcterms:W3CDTF">2001-03-23T16:50:49Z</dcterms:created>
  <dcterms:modified xsi:type="dcterms:W3CDTF">2020-12-30T08:40:35Z</dcterms:modified>
</cp:coreProperties>
</file>