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57" r:id="rId5"/>
    <p:sldId id="258" r:id="rId6"/>
    <p:sldId id="259" r:id="rId7"/>
    <p:sldId id="260" r:id="rId8"/>
    <p:sldId id="261"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2" d="100"/>
          <a:sy n="102" d="100"/>
        </p:scale>
        <p:origin x="926" y="-97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ar aboelwafa" userId="5bfc1de125863680" providerId="LiveId" clId="{7BDE48F7-CAEC-417C-A5BC-204262958DFE}"/>
    <pc:docChg chg="modSld">
      <pc:chgData name="omar aboelwafa" userId="5bfc1de125863680" providerId="LiveId" clId="{7BDE48F7-CAEC-417C-A5BC-204262958DFE}" dt="2024-07-29T07:04:41.594" v="6" actId="1076"/>
      <pc:docMkLst>
        <pc:docMk/>
      </pc:docMkLst>
      <pc:sldChg chg="modSp mod">
        <pc:chgData name="omar aboelwafa" userId="5bfc1de125863680" providerId="LiveId" clId="{7BDE48F7-CAEC-417C-A5BC-204262958DFE}" dt="2024-07-29T07:04:41.594" v="6" actId="1076"/>
        <pc:sldMkLst>
          <pc:docMk/>
          <pc:sldMk cId="4158579262" sldId="262"/>
        </pc:sldMkLst>
        <pc:spChg chg="mod">
          <ac:chgData name="omar aboelwafa" userId="5bfc1de125863680" providerId="LiveId" clId="{7BDE48F7-CAEC-417C-A5BC-204262958DFE}" dt="2024-07-29T07:04:41.594" v="6" actId="1076"/>
          <ac:spMkLst>
            <pc:docMk/>
            <pc:sldMk cId="4158579262" sldId="262"/>
            <ac:spMk id="2" creationId="{6FBB5D7D-506C-9DF4-B656-9E97F1F20032}"/>
          </ac:spMkLst>
        </pc:spChg>
        <pc:spChg chg="mod">
          <ac:chgData name="omar aboelwafa" userId="5bfc1de125863680" providerId="LiveId" clId="{7BDE48F7-CAEC-417C-A5BC-204262958DFE}" dt="2024-07-29T07:04:31.732" v="5" actId="1076"/>
          <ac:spMkLst>
            <pc:docMk/>
            <pc:sldMk cId="4158579262" sldId="262"/>
            <ac:spMk id="8" creationId="{8CB1638A-5C9E-86D5-47EF-FE1F3127F6F4}"/>
          </ac:spMkLst>
        </pc:spChg>
        <pc:spChg chg="mod">
          <ac:chgData name="omar aboelwafa" userId="5bfc1de125863680" providerId="LiveId" clId="{7BDE48F7-CAEC-417C-A5BC-204262958DFE}" dt="2024-07-29T07:04:13.008" v="2" actId="1076"/>
          <ac:spMkLst>
            <pc:docMk/>
            <pc:sldMk cId="4158579262" sldId="262"/>
            <ac:spMk id="12" creationId="{5B447658-D608-6BB3-BA77-4E5F6066030E}"/>
          </ac:spMkLst>
        </pc:spChg>
        <pc:spChg chg="mod">
          <ac:chgData name="omar aboelwafa" userId="5bfc1de125863680" providerId="LiveId" clId="{7BDE48F7-CAEC-417C-A5BC-204262958DFE}" dt="2024-07-29T07:04:17.741" v="3" actId="1076"/>
          <ac:spMkLst>
            <pc:docMk/>
            <pc:sldMk cId="4158579262" sldId="262"/>
            <ac:spMk id="14" creationId="{7A82712A-F2BE-B00F-4E5C-21516555B3A2}"/>
          </ac:spMkLst>
        </pc:spChg>
        <pc:cxnChg chg="mod">
          <ac:chgData name="omar aboelwafa" userId="5bfc1de125863680" providerId="LiveId" clId="{7BDE48F7-CAEC-417C-A5BC-204262958DFE}" dt="2024-07-29T07:04:26.320" v="4" actId="1076"/>
          <ac:cxnSpMkLst>
            <pc:docMk/>
            <pc:sldMk cId="4158579262" sldId="262"/>
            <ac:cxnSpMk id="10" creationId="{62960730-5ECA-0E58-6838-0D6FDD3ED45D}"/>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F4C37-706C-45BB-8AA6-C9DEA0F5912A}"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151B0-1917-4230-930F-12C7D2251204}" type="slidenum">
              <a:rPr lang="en-US" smtClean="0"/>
              <a:t>‹#›</a:t>
            </a:fld>
            <a:endParaRPr lang="en-US"/>
          </a:p>
        </p:txBody>
      </p:sp>
    </p:spTree>
    <p:extLst>
      <p:ext uri="{BB962C8B-B14F-4D97-AF65-F5344CB8AC3E}">
        <p14:creationId xmlns:p14="http://schemas.microsoft.com/office/powerpoint/2010/main" val="149467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F4C37-706C-45BB-8AA6-C9DEA0F5912A}"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151B0-1917-4230-930F-12C7D2251204}" type="slidenum">
              <a:rPr lang="en-US" smtClean="0"/>
              <a:t>‹#›</a:t>
            </a:fld>
            <a:endParaRPr lang="en-US"/>
          </a:p>
        </p:txBody>
      </p:sp>
    </p:spTree>
    <p:extLst>
      <p:ext uri="{BB962C8B-B14F-4D97-AF65-F5344CB8AC3E}">
        <p14:creationId xmlns:p14="http://schemas.microsoft.com/office/powerpoint/2010/main" val="3016834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F4C37-706C-45BB-8AA6-C9DEA0F5912A}"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151B0-1917-4230-930F-12C7D2251204}" type="slidenum">
              <a:rPr lang="en-US" smtClean="0"/>
              <a:t>‹#›</a:t>
            </a:fld>
            <a:endParaRPr lang="en-US"/>
          </a:p>
        </p:txBody>
      </p:sp>
    </p:spTree>
    <p:extLst>
      <p:ext uri="{BB962C8B-B14F-4D97-AF65-F5344CB8AC3E}">
        <p14:creationId xmlns:p14="http://schemas.microsoft.com/office/powerpoint/2010/main" val="3267782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F4C37-706C-45BB-8AA6-C9DEA0F5912A}"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151B0-1917-4230-930F-12C7D2251204}" type="slidenum">
              <a:rPr lang="en-US" smtClean="0"/>
              <a:t>‹#›</a:t>
            </a:fld>
            <a:endParaRPr lang="en-US"/>
          </a:p>
        </p:txBody>
      </p:sp>
    </p:spTree>
    <p:extLst>
      <p:ext uri="{BB962C8B-B14F-4D97-AF65-F5344CB8AC3E}">
        <p14:creationId xmlns:p14="http://schemas.microsoft.com/office/powerpoint/2010/main" val="448265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F4C37-706C-45BB-8AA6-C9DEA0F5912A}"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151B0-1917-4230-930F-12C7D2251204}" type="slidenum">
              <a:rPr lang="en-US" smtClean="0"/>
              <a:t>‹#›</a:t>
            </a:fld>
            <a:endParaRPr lang="en-US"/>
          </a:p>
        </p:txBody>
      </p:sp>
    </p:spTree>
    <p:extLst>
      <p:ext uri="{BB962C8B-B14F-4D97-AF65-F5344CB8AC3E}">
        <p14:creationId xmlns:p14="http://schemas.microsoft.com/office/powerpoint/2010/main" val="1201110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F4C37-706C-45BB-8AA6-C9DEA0F5912A}"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151B0-1917-4230-930F-12C7D2251204}" type="slidenum">
              <a:rPr lang="en-US" smtClean="0"/>
              <a:t>‹#›</a:t>
            </a:fld>
            <a:endParaRPr lang="en-US"/>
          </a:p>
        </p:txBody>
      </p:sp>
    </p:spTree>
    <p:extLst>
      <p:ext uri="{BB962C8B-B14F-4D97-AF65-F5344CB8AC3E}">
        <p14:creationId xmlns:p14="http://schemas.microsoft.com/office/powerpoint/2010/main" val="145805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F4C37-706C-45BB-8AA6-C9DEA0F5912A}" type="datetimeFigureOut">
              <a:rPr lang="en-US" smtClean="0"/>
              <a:t>7/28/2024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151B0-1917-4230-930F-12C7D2251204}" type="slidenum">
              <a:rPr lang="en-US" smtClean="0"/>
              <a:t>‹#›</a:t>
            </a:fld>
            <a:endParaRPr lang="en-US"/>
          </a:p>
        </p:txBody>
      </p:sp>
    </p:spTree>
    <p:extLst>
      <p:ext uri="{BB962C8B-B14F-4D97-AF65-F5344CB8AC3E}">
        <p14:creationId xmlns:p14="http://schemas.microsoft.com/office/powerpoint/2010/main" val="1271025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F4C37-706C-45BB-8AA6-C9DEA0F5912A}" type="datetimeFigureOut">
              <a:rPr lang="en-US" smtClean="0"/>
              <a:t>7/28/2024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151B0-1917-4230-930F-12C7D2251204}" type="slidenum">
              <a:rPr lang="en-US" smtClean="0"/>
              <a:t>‹#›</a:t>
            </a:fld>
            <a:endParaRPr lang="en-US"/>
          </a:p>
        </p:txBody>
      </p:sp>
    </p:spTree>
    <p:extLst>
      <p:ext uri="{BB962C8B-B14F-4D97-AF65-F5344CB8AC3E}">
        <p14:creationId xmlns:p14="http://schemas.microsoft.com/office/powerpoint/2010/main" val="138731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F4C37-706C-45BB-8AA6-C9DEA0F5912A}" type="datetimeFigureOut">
              <a:rPr lang="en-US" smtClean="0"/>
              <a:t>7/28/2024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151B0-1917-4230-930F-12C7D2251204}" type="slidenum">
              <a:rPr lang="en-US" smtClean="0"/>
              <a:t>‹#›</a:t>
            </a:fld>
            <a:endParaRPr lang="en-US"/>
          </a:p>
        </p:txBody>
      </p:sp>
    </p:spTree>
    <p:extLst>
      <p:ext uri="{BB962C8B-B14F-4D97-AF65-F5344CB8AC3E}">
        <p14:creationId xmlns:p14="http://schemas.microsoft.com/office/powerpoint/2010/main" val="233509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2F4C37-706C-45BB-8AA6-C9DEA0F5912A}"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151B0-1917-4230-930F-12C7D2251204}" type="slidenum">
              <a:rPr lang="en-US" smtClean="0"/>
              <a:t>‹#›</a:t>
            </a:fld>
            <a:endParaRPr lang="en-US"/>
          </a:p>
        </p:txBody>
      </p:sp>
    </p:spTree>
    <p:extLst>
      <p:ext uri="{BB962C8B-B14F-4D97-AF65-F5344CB8AC3E}">
        <p14:creationId xmlns:p14="http://schemas.microsoft.com/office/powerpoint/2010/main" val="4223307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2F4C37-706C-45BB-8AA6-C9DEA0F5912A}"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151B0-1917-4230-930F-12C7D2251204}" type="slidenum">
              <a:rPr lang="en-US" smtClean="0"/>
              <a:t>‹#›</a:t>
            </a:fld>
            <a:endParaRPr lang="en-US"/>
          </a:p>
        </p:txBody>
      </p:sp>
    </p:spTree>
    <p:extLst>
      <p:ext uri="{BB962C8B-B14F-4D97-AF65-F5344CB8AC3E}">
        <p14:creationId xmlns:p14="http://schemas.microsoft.com/office/powerpoint/2010/main" val="205607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2F4C37-706C-45BB-8AA6-C9DEA0F5912A}" type="datetimeFigureOut">
              <a:rPr lang="en-US" smtClean="0"/>
              <a:t>7/28/2024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151B0-1917-4230-930F-12C7D2251204}" type="slidenum">
              <a:rPr lang="en-US" smtClean="0"/>
              <a:t>‹#›</a:t>
            </a:fld>
            <a:endParaRPr lang="en-US"/>
          </a:p>
        </p:txBody>
      </p:sp>
    </p:spTree>
    <p:extLst>
      <p:ext uri="{BB962C8B-B14F-4D97-AF65-F5344CB8AC3E}">
        <p14:creationId xmlns:p14="http://schemas.microsoft.com/office/powerpoint/2010/main" val="2584994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88AB1C-F0FF-A7A3-6959-F70C26B241D3}"/>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9144000" cy="6858000"/>
          </a:xfrm>
          <a:prstGeom prst="rect">
            <a:avLst/>
          </a:prstGeom>
          <a:ln>
            <a:noFill/>
          </a:ln>
          <a:effectLst>
            <a:softEdge rad="112500"/>
          </a:effectLst>
        </p:spPr>
      </p:pic>
      <p:pic>
        <p:nvPicPr>
          <p:cNvPr id="7" name="Picture 6">
            <a:extLst>
              <a:ext uri="{FF2B5EF4-FFF2-40B4-BE49-F238E27FC236}">
                <a16:creationId xmlns:a16="http://schemas.microsoft.com/office/drawing/2014/main" id="{D33627A5-2EFA-3B59-1479-CA0EF569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8311" y="5529092"/>
            <a:ext cx="6337737" cy="685800"/>
          </a:xfrm>
          <a:prstGeom prst="rect">
            <a:avLst/>
          </a:prstGeom>
        </p:spPr>
      </p:pic>
      <p:sp>
        <p:nvSpPr>
          <p:cNvPr id="8" name="TextBox 7">
            <a:extLst>
              <a:ext uri="{FF2B5EF4-FFF2-40B4-BE49-F238E27FC236}">
                <a16:creationId xmlns:a16="http://schemas.microsoft.com/office/drawing/2014/main" id="{FDA19263-7460-E575-AC38-B832246C4857}"/>
              </a:ext>
            </a:extLst>
          </p:cNvPr>
          <p:cNvSpPr txBox="1"/>
          <p:nvPr/>
        </p:nvSpPr>
        <p:spPr>
          <a:xfrm>
            <a:off x="55180" y="200359"/>
            <a:ext cx="9033641" cy="415498"/>
          </a:xfrm>
          <a:prstGeom prst="rect">
            <a:avLst/>
          </a:prstGeom>
          <a:solidFill>
            <a:schemeClr val="accent4"/>
          </a:solidFill>
        </p:spPr>
        <p:txBody>
          <a:bodyPr wrap="square" rtlCol="0">
            <a:spAutoFit/>
          </a:bodyPr>
          <a:lstStyle/>
          <a:p>
            <a:pPr algn="ctr"/>
            <a:r>
              <a:rPr lang="en-US" sz="2100" b="1" dirty="0">
                <a:ln>
                  <a:solidFill>
                    <a:schemeClr val="accent4">
                      <a:lumMod val="60000"/>
                      <a:lumOff val="40000"/>
                    </a:schemeClr>
                  </a:solidFill>
                </a:ln>
              </a:rPr>
              <a:t>PROJECTS PERFORMANCE ANALYSIS OVERVIEW REPORT</a:t>
            </a:r>
          </a:p>
        </p:txBody>
      </p:sp>
      <p:cxnSp>
        <p:nvCxnSpPr>
          <p:cNvPr id="11" name="Straight Connector 10">
            <a:extLst>
              <a:ext uri="{FF2B5EF4-FFF2-40B4-BE49-F238E27FC236}">
                <a16:creationId xmlns:a16="http://schemas.microsoft.com/office/drawing/2014/main" id="{8F0EE10A-8D9F-838C-C848-1FAEBDAA890F}"/>
              </a:ext>
            </a:extLst>
          </p:cNvPr>
          <p:cNvCxnSpPr>
            <a:cxnSpLocks/>
          </p:cNvCxnSpPr>
          <p:nvPr/>
        </p:nvCxnSpPr>
        <p:spPr>
          <a:xfrm>
            <a:off x="643346" y="1783080"/>
            <a:ext cx="78573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910DD20-8952-5C06-63CA-78C95190FFFA}"/>
              </a:ext>
            </a:extLst>
          </p:cNvPr>
          <p:cNvCxnSpPr>
            <a:cxnSpLocks/>
          </p:cNvCxnSpPr>
          <p:nvPr/>
        </p:nvCxnSpPr>
        <p:spPr>
          <a:xfrm>
            <a:off x="643346" y="2869474"/>
            <a:ext cx="78573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919968A-7A6D-E792-3CF1-9AB253913332}"/>
              </a:ext>
            </a:extLst>
          </p:cNvPr>
          <p:cNvCxnSpPr>
            <a:cxnSpLocks/>
          </p:cNvCxnSpPr>
          <p:nvPr/>
        </p:nvCxnSpPr>
        <p:spPr>
          <a:xfrm>
            <a:off x="643346" y="4156166"/>
            <a:ext cx="78573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BEFA8B3-5A7E-3D26-5FBC-652F43B64A90}"/>
              </a:ext>
            </a:extLst>
          </p:cNvPr>
          <p:cNvSpPr txBox="1"/>
          <p:nvPr/>
        </p:nvSpPr>
        <p:spPr>
          <a:xfrm>
            <a:off x="643346" y="1804116"/>
            <a:ext cx="2125980" cy="369332"/>
          </a:xfrm>
          <a:prstGeom prst="rect">
            <a:avLst/>
          </a:prstGeom>
          <a:noFill/>
        </p:spPr>
        <p:txBody>
          <a:bodyPr wrap="square" rtlCol="0">
            <a:spAutoFit/>
          </a:bodyPr>
          <a:lstStyle/>
          <a:p>
            <a:r>
              <a:rPr lang="en-US" b="1" dirty="0">
                <a:latin typeface="Montserrat-Bold"/>
              </a:rPr>
              <a:t>PREPARED</a:t>
            </a:r>
            <a:r>
              <a:rPr lang="en-US" sz="1800" b="1" i="0" u="none" strike="noStrike" baseline="0" dirty="0">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b="1" dirty="0">
                <a:latin typeface="Montserrat-Bold"/>
              </a:rPr>
              <a:t>FOR</a:t>
            </a:r>
          </a:p>
        </p:txBody>
      </p:sp>
      <p:sp>
        <p:nvSpPr>
          <p:cNvPr id="18" name="TextBox 17">
            <a:extLst>
              <a:ext uri="{FF2B5EF4-FFF2-40B4-BE49-F238E27FC236}">
                <a16:creationId xmlns:a16="http://schemas.microsoft.com/office/drawing/2014/main" id="{1B67C068-0949-339C-6570-E65C91E4317F}"/>
              </a:ext>
            </a:extLst>
          </p:cNvPr>
          <p:cNvSpPr txBox="1"/>
          <p:nvPr/>
        </p:nvSpPr>
        <p:spPr>
          <a:xfrm>
            <a:off x="643345" y="2949331"/>
            <a:ext cx="2005150" cy="369332"/>
          </a:xfrm>
          <a:prstGeom prst="rect">
            <a:avLst/>
          </a:prstGeom>
          <a:noFill/>
        </p:spPr>
        <p:txBody>
          <a:bodyPr wrap="square" rtlCol="0">
            <a:spAutoFit/>
          </a:bodyPr>
          <a:lstStyle/>
          <a:p>
            <a:r>
              <a:rPr lang="en-US" b="1" dirty="0">
                <a:latin typeface="Montserrat-Bold"/>
              </a:rPr>
              <a:t>PREPARED</a:t>
            </a:r>
            <a:r>
              <a:rPr lang="en-US" sz="1800" b="1" i="0" u="none" strike="noStrike" baseline="0" dirty="0">
                <a:latin typeface="Montserrat-Bold"/>
              </a:rPr>
              <a:t> BY</a:t>
            </a:r>
            <a:endParaRPr lang="en-US" dirty="0"/>
          </a:p>
        </p:txBody>
      </p:sp>
      <p:sp>
        <p:nvSpPr>
          <p:cNvPr id="21" name="TextBox 20">
            <a:extLst>
              <a:ext uri="{FF2B5EF4-FFF2-40B4-BE49-F238E27FC236}">
                <a16:creationId xmlns:a16="http://schemas.microsoft.com/office/drawing/2014/main" id="{1CEEE2F0-E69F-A15F-2FDD-FA53EA19FD92}"/>
              </a:ext>
            </a:extLst>
          </p:cNvPr>
          <p:cNvSpPr txBox="1"/>
          <p:nvPr/>
        </p:nvSpPr>
        <p:spPr>
          <a:xfrm>
            <a:off x="643345" y="2194483"/>
            <a:ext cx="3984260" cy="369332"/>
          </a:xfrm>
          <a:prstGeom prst="rect">
            <a:avLst/>
          </a:prstGeom>
          <a:noFill/>
        </p:spPr>
        <p:txBody>
          <a:bodyPr wrap="square" rtlCol="0">
            <a:spAutoFit/>
          </a:bodyPr>
          <a:lstStyle/>
          <a:p>
            <a:r>
              <a:rPr lang="en-US" dirty="0">
                <a:latin typeface="Montserrat-Bold"/>
              </a:rPr>
              <a:t>ALCHEMY GLOBAL SOLUTIONS</a:t>
            </a:r>
          </a:p>
        </p:txBody>
      </p:sp>
      <p:sp>
        <p:nvSpPr>
          <p:cNvPr id="22" name="TextBox 21">
            <a:extLst>
              <a:ext uri="{FF2B5EF4-FFF2-40B4-BE49-F238E27FC236}">
                <a16:creationId xmlns:a16="http://schemas.microsoft.com/office/drawing/2014/main" id="{B4DDEA5C-7354-231B-163F-0D97989B4B43}"/>
              </a:ext>
            </a:extLst>
          </p:cNvPr>
          <p:cNvSpPr txBox="1"/>
          <p:nvPr/>
        </p:nvSpPr>
        <p:spPr>
          <a:xfrm>
            <a:off x="642919" y="3403797"/>
            <a:ext cx="3984260" cy="369332"/>
          </a:xfrm>
          <a:prstGeom prst="rect">
            <a:avLst/>
          </a:prstGeom>
          <a:noFill/>
        </p:spPr>
        <p:txBody>
          <a:bodyPr wrap="square" rtlCol="0">
            <a:spAutoFit/>
          </a:bodyPr>
          <a:lstStyle/>
          <a:p>
            <a:r>
              <a:rPr lang="en-US" dirty="0">
                <a:latin typeface="Montserrat-Bold"/>
              </a:rPr>
              <a:t>OMAR ABOULWAFA</a:t>
            </a:r>
          </a:p>
        </p:txBody>
      </p:sp>
    </p:spTree>
    <p:extLst>
      <p:ext uri="{BB962C8B-B14F-4D97-AF65-F5344CB8AC3E}">
        <p14:creationId xmlns:p14="http://schemas.microsoft.com/office/powerpoint/2010/main" val="2345792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5D7D-506C-9DF4-B656-9E97F1F20032}"/>
              </a:ext>
            </a:extLst>
          </p:cNvPr>
          <p:cNvSpPr>
            <a:spLocks noGrp="1"/>
          </p:cNvSpPr>
          <p:nvPr>
            <p:ph type="title"/>
          </p:nvPr>
        </p:nvSpPr>
        <p:spPr>
          <a:xfrm>
            <a:off x="643346" y="1212817"/>
            <a:ext cx="2585046" cy="300121"/>
          </a:xfrm>
        </p:spPr>
        <p:txBody>
          <a:bodyPr>
            <a:normAutofit fontScale="90000"/>
          </a:bodyPr>
          <a:lstStyle/>
          <a:p>
            <a:r>
              <a:rPr lang="en-US" sz="1800" b="1" i="0" u="none" strike="noStrike" baseline="0" dirty="0">
                <a:latin typeface="Montserrat-Bold"/>
              </a:rPr>
              <a:t>EXECUTIVE SUMMARY</a:t>
            </a:r>
            <a:endParaRPr lang="en-US" dirty="0"/>
          </a:p>
        </p:txBody>
      </p:sp>
      <p:pic>
        <p:nvPicPr>
          <p:cNvPr id="5" name="Content Placeholder 4">
            <a:extLst>
              <a:ext uri="{FF2B5EF4-FFF2-40B4-BE49-F238E27FC236}">
                <a16:creationId xmlns:a16="http://schemas.microsoft.com/office/drawing/2014/main" id="{386EC6D3-2A65-A7CD-6D38-A2C3F2304665}"/>
              </a:ext>
            </a:extLst>
          </p:cNvPr>
          <p:cNvPicPr>
            <a:picLocks noGrp="1" noChangeAspect="1"/>
          </p:cNvPicPr>
          <p:nvPr>
            <p:ph idx="1"/>
          </p:nvPr>
        </p:nvPicPr>
        <p:blipFill>
          <a:blip r:embed="rId2">
            <a:alphaModFix amt="35000"/>
            <a:extLst>
              <a:ext uri="{28A0092B-C50C-407E-A947-70E740481C1C}">
                <a14:useLocalDpi xmlns:a14="http://schemas.microsoft.com/office/drawing/2010/main" val="0"/>
              </a:ext>
            </a:extLst>
          </a:blip>
          <a:stretch>
            <a:fillRect/>
          </a:stretch>
        </p:blipFill>
        <p:spPr>
          <a:xfrm>
            <a:off x="1530221" y="32873"/>
            <a:ext cx="6083559" cy="218424"/>
          </a:xfrm>
        </p:spPr>
      </p:pic>
      <p:sp>
        <p:nvSpPr>
          <p:cNvPr id="6" name="TextBox 5">
            <a:extLst>
              <a:ext uri="{FF2B5EF4-FFF2-40B4-BE49-F238E27FC236}">
                <a16:creationId xmlns:a16="http://schemas.microsoft.com/office/drawing/2014/main" id="{AC31CD48-0AE9-7E28-EEC2-5BE9D78BE35E}"/>
              </a:ext>
            </a:extLst>
          </p:cNvPr>
          <p:cNvSpPr txBox="1"/>
          <p:nvPr/>
        </p:nvSpPr>
        <p:spPr>
          <a:xfrm>
            <a:off x="1530221" y="317559"/>
            <a:ext cx="6083559" cy="369332"/>
          </a:xfrm>
          <a:prstGeom prst="rect">
            <a:avLst/>
          </a:prstGeom>
          <a:solidFill>
            <a:schemeClr val="accent4"/>
          </a:solidFill>
        </p:spPr>
        <p:txBody>
          <a:bodyPr wrap="square" rtlCol="0">
            <a:spAutoFit/>
          </a:bodyPr>
          <a:lstStyle/>
          <a:p>
            <a:pPr algn="ctr"/>
            <a:r>
              <a:rPr lang="en-US" sz="1800" b="1" i="0" u="none" strike="noStrike" baseline="0" dirty="0">
                <a:latin typeface="Montserrat-Bold"/>
              </a:rPr>
              <a:t>INTRODUCTION AND METHODOLOGY</a:t>
            </a:r>
            <a:endParaRPr lang="en-US" sz="2100" b="1" dirty="0">
              <a:ln>
                <a:solidFill>
                  <a:schemeClr val="accent4">
                    <a:lumMod val="60000"/>
                    <a:lumOff val="40000"/>
                  </a:schemeClr>
                </a:solidFill>
              </a:ln>
            </a:endParaRPr>
          </a:p>
        </p:txBody>
      </p:sp>
      <p:cxnSp>
        <p:nvCxnSpPr>
          <p:cNvPr id="7" name="Straight Connector 6">
            <a:extLst>
              <a:ext uri="{FF2B5EF4-FFF2-40B4-BE49-F238E27FC236}">
                <a16:creationId xmlns:a16="http://schemas.microsoft.com/office/drawing/2014/main" id="{FC766788-8DFC-8C58-67F5-833A7A4EFFB3}"/>
              </a:ext>
            </a:extLst>
          </p:cNvPr>
          <p:cNvCxnSpPr>
            <a:cxnSpLocks/>
          </p:cNvCxnSpPr>
          <p:nvPr/>
        </p:nvCxnSpPr>
        <p:spPr>
          <a:xfrm>
            <a:off x="643346" y="836008"/>
            <a:ext cx="78573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CB1638A-5C9E-86D5-47EF-FE1F3127F6F4}"/>
              </a:ext>
            </a:extLst>
          </p:cNvPr>
          <p:cNvSpPr txBox="1"/>
          <p:nvPr/>
        </p:nvSpPr>
        <p:spPr>
          <a:xfrm>
            <a:off x="643346" y="1889747"/>
            <a:ext cx="7857308" cy="461665"/>
          </a:xfrm>
          <a:prstGeom prst="rect">
            <a:avLst/>
          </a:prstGeom>
          <a:noFill/>
        </p:spPr>
        <p:txBody>
          <a:bodyPr wrap="square" rtlCol="0">
            <a:spAutoFit/>
          </a:bodyPr>
          <a:lstStyle/>
          <a:p>
            <a:r>
              <a:rPr lang="en-US" sz="1200" dirty="0"/>
              <a:t>This report analyzes the current set of ‘capital projects’ and ‘Operational projects’ focusing on schedule and budget performance. The primary objective is to </a:t>
            </a:r>
            <a:r>
              <a:rPr lang="en-AE" sz="1200" dirty="0">
                <a:solidFill>
                  <a:srgbClr val="212121"/>
                </a:solidFill>
                <a:effectLst/>
                <a:latin typeface="Calibri" panose="020F0502020204030204" pitchFamily="34" charset="0"/>
                <a:ea typeface="Times New Roman" panose="02020603050405020304" pitchFamily="18" charset="0"/>
              </a:rPr>
              <a:t>Define a set of KPIs to measure the success of each project set</a:t>
            </a:r>
            <a:r>
              <a:rPr lang="en-US" sz="1200" dirty="0"/>
              <a:t>. </a:t>
            </a:r>
          </a:p>
        </p:txBody>
      </p:sp>
      <p:cxnSp>
        <p:nvCxnSpPr>
          <p:cNvPr id="10" name="Straight Connector 9">
            <a:extLst>
              <a:ext uri="{FF2B5EF4-FFF2-40B4-BE49-F238E27FC236}">
                <a16:creationId xmlns:a16="http://schemas.microsoft.com/office/drawing/2014/main" id="{62960730-5ECA-0E58-6838-0D6FDD3ED45D}"/>
              </a:ext>
            </a:extLst>
          </p:cNvPr>
          <p:cNvCxnSpPr>
            <a:cxnSpLocks/>
          </p:cNvCxnSpPr>
          <p:nvPr/>
        </p:nvCxnSpPr>
        <p:spPr>
          <a:xfrm>
            <a:off x="643346" y="2431564"/>
            <a:ext cx="78573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B447658-D608-6BB3-BA77-4E5F6066030E}"/>
              </a:ext>
            </a:extLst>
          </p:cNvPr>
          <p:cNvSpPr txBox="1"/>
          <p:nvPr/>
        </p:nvSpPr>
        <p:spPr>
          <a:xfrm>
            <a:off x="643346" y="3357574"/>
            <a:ext cx="7857308" cy="830997"/>
          </a:xfrm>
          <a:prstGeom prst="rect">
            <a:avLst/>
          </a:prstGeom>
          <a:noFill/>
        </p:spPr>
        <p:txBody>
          <a:bodyPr wrap="square" rtlCol="0">
            <a:spAutoFit/>
          </a:bodyPr>
          <a:lstStyle/>
          <a:p>
            <a:r>
              <a:rPr lang="en-US" sz="1200" dirty="0"/>
              <a:t>According to the Project Management Institute (PMI) methodology, numerous Key Performance Indicators (KPIs) can be employed to evaluate the success of a project. These KPIs span various aspects of project management, including scope, quality, risk, stakeholder satisfaction, and more. However, for our current evaluation of capital projects, we will focus primarily on two critical KPIs: </a:t>
            </a:r>
            <a:r>
              <a:rPr lang="en-US" sz="1200" b="1" dirty="0"/>
              <a:t>Schedule Variance</a:t>
            </a:r>
            <a:r>
              <a:rPr lang="en-US" sz="1200" dirty="0"/>
              <a:t>, </a:t>
            </a:r>
            <a:r>
              <a:rPr lang="en-US" sz="1200" b="1" dirty="0"/>
              <a:t>Budget Variance, </a:t>
            </a:r>
            <a:r>
              <a:rPr lang="en-US" sz="1200" dirty="0"/>
              <a:t>and</a:t>
            </a:r>
            <a:r>
              <a:rPr lang="en-US" sz="1200" b="1" dirty="0"/>
              <a:t> Progress Tracking </a:t>
            </a:r>
            <a:r>
              <a:rPr lang="en-US" sz="1200" dirty="0"/>
              <a:t>depending on data availability.</a:t>
            </a:r>
            <a:r>
              <a:rPr lang="en-US" sz="1200" b="1" dirty="0"/>
              <a:t> </a:t>
            </a:r>
          </a:p>
        </p:txBody>
      </p:sp>
      <p:sp>
        <p:nvSpPr>
          <p:cNvPr id="14" name="Title 1">
            <a:extLst>
              <a:ext uri="{FF2B5EF4-FFF2-40B4-BE49-F238E27FC236}">
                <a16:creationId xmlns:a16="http://schemas.microsoft.com/office/drawing/2014/main" id="{7A82712A-F2BE-B00F-4E5C-21516555B3A2}"/>
              </a:ext>
            </a:extLst>
          </p:cNvPr>
          <p:cNvSpPr txBox="1">
            <a:spLocks/>
          </p:cNvSpPr>
          <p:nvPr/>
        </p:nvSpPr>
        <p:spPr>
          <a:xfrm>
            <a:off x="643346" y="2756095"/>
            <a:ext cx="2585046" cy="30012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Montserrat-Bold"/>
              </a:rPr>
              <a:t>METHODOLOGY</a:t>
            </a:r>
          </a:p>
        </p:txBody>
      </p:sp>
    </p:spTree>
    <p:extLst>
      <p:ext uri="{BB962C8B-B14F-4D97-AF65-F5344CB8AC3E}">
        <p14:creationId xmlns:p14="http://schemas.microsoft.com/office/powerpoint/2010/main" val="415857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A3C51367-E691-73AD-D7AC-ACE8E70945B4}"/>
              </a:ext>
            </a:extLst>
          </p:cNvPr>
          <p:cNvCxnSpPr>
            <a:cxnSpLocks/>
          </p:cNvCxnSpPr>
          <p:nvPr/>
        </p:nvCxnSpPr>
        <p:spPr>
          <a:xfrm>
            <a:off x="643346" y="612758"/>
            <a:ext cx="78573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565556CF-D5A0-1328-588B-96179DBF8E12}"/>
              </a:ext>
            </a:extLst>
          </p:cNvPr>
          <p:cNvSpPr txBox="1">
            <a:spLocks/>
          </p:cNvSpPr>
          <p:nvPr/>
        </p:nvSpPr>
        <p:spPr>
          <a:xfrm>
            <a:off x="523424" y="768426"/>
            <a:ext cx="2585046" cy="300121"/>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i="0" u="none" strike="noStrike" baseline="0" dirty="0">
                <a:latin typeface="Montserrat-Bold"/>
              </a:rPr>
              <a:t>TERMINOLOGY</a:t>
            </a:r>
            <a:endParaRPr lang="en-US" sz="1600" b="1" dirty="0">
              <a:latin typeface="Montserrat-Bold"/>
            </a:endParaRPr>
          </a:p>
        </p:txBody>
      </p:sp>
      <p:pic>
        <p:nvPicPr>
          <p:cNvPr id="4" name="Content Placeholder 4">
            <a:extLst>
              <a:ext uri="{FF2B5EF4-FFF2-40B4-BE49-F238E27FC236}">
                <a16:creationId xmlns:a16="http://schemas.microsoft.com/office/drawing/2014/main" id="{1BC8A641-069A-AED4-6F44-85CE75E134DA}"/>
              </a:ext>
            </a:extLst>
          </p:cNvPr>
          <p:cNvPicPr>
            <a:picLocks noGrp="1" noChangeAspect="1"/>
          </p:cNvPicPr>
          <p:nvPr>
            <p:ph idx="1"/>
          </p:nvPr>
        </p:nvPicPr>
        <p:blipFill>
          <a:blip r:embed="rId2">
            <a:alphaModFix amt="35000"/>
            <a:extLst>
              <a:ext uri="{28A0092B-C50C-407E-A947-70E740481C1C}">
                <a14:useLocalDpi xmlns:a14="http://schemas.microsoft.com/office/drawing/2010/main" val="0"/>
              </a:ext>
            </a:extLst>
          </a:blip>
          <a:stretch>
            <a:fillRect/>
          </a:stretch>
        </p:blipFill>
        <p:spPr>
          <a:xfrm>
            <a:off x="1530221" y="32873"/>
            <a:ext cx="6083559" cy="218424"/>
          </a:xfrm>
        </p:spPr>
      </p:pic>
      <p:sp>
        <p:nvSpPr>
          <p:cNvPr id="6" name="Rectangle 2">
            <a:extLst>
              <a:ext uri="{FF2B5EF4-FFF2-40B4-BE49-F238E27FC236}">
                <a16:creationId xmlns:a16="http://schemas.microsoft.com/office/drawing/2014/main" id="{2FAC84B8-74D3-C9AB-22C8-3F78CB042E2C}"/>
              </a:ext>
            </a:extLst>
          </p:cNvPr>
          <p:cNvSpPr>
            <a:spLocks noChangeArrowheads="1"/>
          </p:cNvSpPr>
          <p:nvPr/>
        </p:nvSpPr>
        <p:spPr bwMode="auto">
          <a:xfrm>
            <a:off x="581396" y="1745858"/>
            <a:ext cx="5577745"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PROJECT_STATUS - Based on PSVI:</a:t>
            </a:r>
            <a:r>
              <a:rPr kumimoji="0" lang="en-US" altLang="en-US" sz="1200" b="0" i="0" u="none" strike="noStrike" cap="none" normalizeH="0" baseline="0" dirty="0">
                <a:ln>
                  <a:noFill/>
                </a:ln>
                <a:solidFill>
                  <a:schemeClr val="tx1"/>
                </a:solidFill>
                <a:effectLst/>
                <a:latin typeface="Arial" panose="020B0604020202020204" pitchFamily="34" charset="0"/>
              </a:rPr>
              <a:t> Description of the project status.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PROJECT_STAGE:</a:t>
            </a:r>
            <a:r>
              <a:rPr kumimoji="0" lang="en-US" altLang="en-US" sz="1200" b="0" i="0" u="none" strike="noStrike" cap="none" normalizeH="0" baseline="0" dirty="0">
                <a:ln>
                  <a:noFill/>
                </a:ln>
                <a:solidFill>
                  <a:schemeClr val="tx1"/>
                </a:solidFill>
                <a:effectLst/>
                <a:latin typeface="Arial" panose="020B0604020202020204" pitchFamily="34" charset="0"/>
              </a:rPr>
              <a:t> Current stage of the project.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a:ln>
                  <a:noFill/>
                </a:ln>
                <a:solidFill>
                  <a:schemeClr val="tx1"/>
                </a:solidFill>
                <a:effectLst/>
                <a:latin typeface="Arial" panose="020B0604020202020204" pitchFamily="34" charset="0"/>
              </a:rPr>
              <a:t>Schedule_Variance</a:t>
            </a:r>
            <a:r>
              <a:rPr kumimoji="0" lang="en-US" altLang="en-US" sz="12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Difference between planned and actual schedule.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a:ln>
                  <a:noFill/>
                </a:ln>
                <a:solidFill>
                  <a:schemeClr val="tx1"/>
                </a:solidFill>
                <a:effectLst/>
                <a:latin typeface="Arial" panose="020B0604020202020204" pitchFamily="34" charset="0"/>
              </a:rPr>
              <a:t>Original_Project_Duration</a:t>
            </a:r>
            <a:r>
              <a:rPr kumimoji="0" lang="en-US" altLang="en-US" sz="12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Planned duration of the project.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PSVI:</a:t>
            </a:r>
            <a:r>
              <a:rPr kumimoji="0" lang="en-US" altLang="en-US" sz="1200" b="0" i="0" u="none" strike="noStrike" cap="none" normalizeH="0" baseline="0" dirty="0">
                <a:ln>
                  <a:noFill/>
                </a:ln>
                <a:solidFill>
                  <a:schemeClr val="tx1"/>
                </a:solidFill>
                <a:effectLst/>
                <a:latin typeface="Arial" panose="020B0604020202020204" pitchFamily="34" charset="0"/>
              </a:rPr>
              <a:t> Performance Schedule Variance Index.</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APPROVED_BUDGET:</a:t>
            </a:r>
            <a:r>
              <a:rPr kumimoji="0" lang="en-US" altLang="en-US" sz="1200" b="0" i="0" u="none" strike="noStrike" cap="none" normalizeH="0" baseline="0" dirty="0">
                <a:ln>
                  <a:noFill/>
                </a:ln>
                <a:solidFill>
                  <a:schemeClr val="tx1"/>
                </a:solidFill>
                <a:effectLst/>
                <a:latin typeface="Arial" panose="020B0604020202020204" pitchFamily="34" charset="0"/>
              </a:rPr>
              <a:t> Approved budget for the project.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PROJECT_TOTAL_ACTUAL:</a:t>
            </a:r>
            <a:r>
              <a:rPr kumimoji="0" lang="en-US" altLang="en-US" sz="1200" b="0" i="0" u="none" strike="noStrike" cap="none" normalizeH="0" baseline="0" dirty="0">
                <a:ln>
                  <a:noFill/>
                </a:ln>
                <a:solidFill>
                  <a:schemeClr val="tx1"/>
                </a:solidFill>
                <a:effectLst/>
                <a:latin typeface="Arial" panose="020B0604020202020204" pitchFamily="34" charset="0"/>
              </a:rPr>
              <a:t> Total actual expenditure on the project.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NEXT_CUM_PLAN_PROGRESS:</a:t>
            </a:r>
            <a:r>
              <a:rPr kumimoji="0" lang="en-US" altLang="en-US" sz="1200" b="0" i="0" u="none" strike="noStrike" cap="none" normalizeH="0" baseline="0" dirty="0">
                <a:ln>
                  <a:noFill/>
                </a:ln>
                <a:solidFill>
                  <a:schemeClr val="tx1"/>
                </a:solidFill>
                <a:effectLst/>
                <a:latin typeface="Arial" panose="020B0604020202020204" pitchFamily="34" charset="0"/>
              </a:rPr>
              <a:t> Cumulative planned progress.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ACTUAL_COST_MONTH:</a:t>
            </a:r>
            <a:r>
              <a:rPr kumimoji="0" lang="en-US" altLang="en-US" sz="1200" b="0" i="0" u="none" strike="noStrike" cap="none" normalizeH="0" baseline="0" dirty="0">
                <a:ln>
                  <a:noFill/>
                </a:ln>
                <a:solidFill>
                  <a:schemeClr val="tx1"/>
                </a:solidFill>
                <a:effectLst/>
                <a:latin typeface="Arial" panose="020B0604020202020204" pitchFamily="34" charset="0"/>
              </a:rPr>
              <a:t> Actual cost for the current month.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POTENTIAL_CUM_VOS_COST:</a:t>
            </a:r>
            <a:r>
              <a:rPr kumimoji="0" lang="en-US" altLang="en-US" sz="1200" b="0" i="0" u="none" strike="noStrike" cap="none" normalizeH="0" baseline="0" dirty="0">
                <a:ln>
                  <a:noFill/>
                </a:ln>
                <a:solidFill>
                  <a:schemeClr val="tx1"/>
                </a:solidFill>
                <a:effectLst/>
                <a:latin typeface="Arial" panose="020B0604020202020204" pitchFamily="34" charset="0"/>
              </a:rPr>
              <a:t> Potential cumulative variance of scope cost. </a:t>
            </a:r>
          </a:p>
        </p:txBody>
      </p:sp>
    </p:spTree>
    <p:extLst>
      <p:ext uri="{BB962C8B-B14F-4D97-AF65-F5344CB8AC3E}">
        <p14:creationId xmlns:p14="http://schemas.microsoft.com/office/powerpoint/2010/main" val="1148481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B6C30D9-98BF-A88B-0C74-335B2CB3A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247505"/>
            <a:ext cx="4025347" cy="2291745"/>
          </a:xfrm>
          <a:prstGeom prst="rect">
            <a:avLst/>
          </a:prstGeom>
        </p:spPr>
      </p:pic>
      <p:pic>
        <p:nvPicPr>
          <p:cNvPr id="21" name="Picture 20">
            <a:extLst>
              <a:ext uri="{FF2B5EF4-FFF2-40B4-BE49-F238E27FC236}">
                <a16:creationId xmlns:a16="http://schemas.microsoft.com/office/drawing/2014/main" id="{33803218-7FA6-9F69-9399-7FBCDB0433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1" y="3633916"/>
            <a:ext cx="4025347" cy="3128250"/>
          </a:xfrm>
          <a:prstGeom prst="rect">
            <a:avLst/>
          </a:prstGeom>
        </p:spPr>
      </p:pic>
      <p:pic>
        <p:nvPicPr>
          <p:cNvPr id="22" name="Content Placeholder 4">
            <a:extLst>
              <a:ext uri="{FF2B5EF4-FFF2-40B4-BE49-F238E27FC236}">
                <a16:creationId xmlns:a16="http://schemas.microsoft.com/office/drawing/2014/main" id="{88688715-5022-2501-480E-50351373AFB1}"/>
              </a:ext>
            </a:extLst>
          </p:cNvPr>
          <p:cNvPicPr>
            <a:picLocks noGrp="1" noChangeAspect="1"/>
          </p:cNvPicPr>
          <p:nvPr>
            <p:ph idx="1"/>
          </p:nvPr>
        </p:nvPicPr>
        <p:blipFill>
          <a:blip r:embed="rId4">
            <a:alphaModFix amt="35000"/>
            <a:extLst>
              <a:ext uri="{28A0092B-C50C-407E-A947-70E740481C1C}">
                <a14:useLocalDpi xmlns:a14="http://schemas.microsoft.com/office/drawing/2010/main" val="0"/>
              </a:ext>
            </a:extLst>
          </a:blip>
          <a:stretch>
            <a:fillRect/>
          </a:stretch>
        </p:blipFill>
        <p:spPr>
          <a:xfrm>
            <a:off x="1530221" y="47359"/>
            <a:ext cx="6083559" cy="218424"/>
          </a:xfrm>
        </p:spPr>
      </p:pic>
      <p:sp>
        <p:nvSpPr>
          <p:cNvPr id="23" name="TextBox 22">
            <a:extLst>
              <a:ext uri="{FF2B5EF4-FFF2-40B4-BE49-F238E27FC236}">
                <a16:creationId xmlns:a16="http://schemas.microsoft.com/office/drawing/2014/main" id="{1935EA95-AFC2-F5E0-BD4A-F4E6E6AB4DFE}"/>
              </a:ext>
            </a:extLst>
          </p:cNvPr>
          <p:cNvSpPr txBox="1"/>
          <p:nvPr/>
        </p:nvSpPr>
        <p:spPr>
          <a:xfrm>
            <a:off x="1" y="451782"/>
            <a:ext cx="9144000" cy="415498"/>
          </a:xfrm>
          <a:prstGeom prst="rect">
            <a:avLst/>
          </a:prstGeom>
          <a:solidFill>
            <a:schemeClr val="accent4"/>
          </a:solidFill>
        </p:spPr>
        <p:txBody>
          <a:bodyPr wrap="square" rtlCol="0">
            <a:spAutoFit/>
          </a:bodyPr>
          <a:lstStyle/>
          <a:p>
            <a:pPr algn="ctr"/>
            <a:r>
              <a:rPr lang="en-US" sz="2100" b="1" dirty="0">
                <a:ln>
                  <a:solidFill>
                    <a:schemeClr val="accent4">
                      <a:lumMod val="60000"/>
                      <a:lumOff val="40000"/>
                    </a:schemeClr>
                  </a:solidFill>
                </a:ln>
              </a:rPr>
              <a:t>Capital Projects</a:t>
            </a:r>
          </a:p>
        </p:txBody>
      </p:sp>
      <p:sp>
        <p:nvSpPr>
          <p:cNvPr id="24" name="TextBox 23">
            <a:extLst>
              <a:ext uri="{FF2B5EF4-FFF2-40B4-BE49-F238E27FC236}">
                <a16:creationId xmlns:a16="http://schemas.microsoft.com/office/drawing/2014/main" id="{E84C2369-A694-811F-35D9-990741A13ED8}"/>
              </a:ext>
            </a:extLst>
          </p:cNvPr>
          <p:cNvSpPr txBox="1"/>
          <p:nvPr/>
        </p:nvSpPr>
        <p:spPr>
          <a:xfrm>
            <a:off x="89453" y="1082782"/>
            <a:ext cx="5029201" cy="738664"/>
          </a:xfrm>
          <a:prstGeom prst="rect">
            <a:avLst/>
          </a:prstGeom>
          <a:noFill/>
        </p:spPr>
        <p:txBody>
          <a:bodyPr wrap="square" rtlCol="0">
            <a:spAutoFit/>
          </a:bodyPr>
          <a:lstStyle/>
          <a:p>
            <a:r>
              <a:rPr lang="en-US" sz="1400" dirty="0"/>
              <a:t>The pie chart illustrates the distribution of projects based on their current status in relation to the schedule. Here’s a breakdown of each status category and its significance:</a:t>
            </a:r>
          </a:p>
        </p:txBody>
      </p:sp>
      <p:sp>
        <p:nvSpPr>
          <p:cNvPr id="26" name="TextBox 25">
            <a:extLst>
              <a:ext uri="{FF2B5EF4-FFF2-40B4-BE49-F238E27FC236}">
                <a16:creationId xmlns:a16="http://schemas.microsoft.com/office/drawing/2014/main" id="{52DF4D99-73BB-E403-0145-0E20E524F712}"/>
              </a:ext>
            </a:extLst>
          </p:cNvPr>
          <p:cNvSpPr txBox="1"/>
          <p:nvPr/>
        </p:nvSpPr>
        <p:spPr>
          <a:xfrm>
            <a:off x="0" y="2549714"/>
            <a:ext cx="4780722" cy="1600438"/>
          </a:xfrm>
          <a:prstGeom prst="rect">
            <a:avLst/>
          </a:prstGeom>
          <a:noFill/>
        </p:spPr>
        <p:txBody>
          <a:bodyPr wrap="square" rtlCol="0">
            <a:spAutoFit/>
          </a:bodyPr>
          <a:lstStyle/>
          <a:p>
            <a:pPr marL="171450" indent="-171450">
              <a:buFont typeface="Arial" panose="020B0604020202020204" pitchFamily="34" charset="0"/>
              <a:buChar char="•"/>
            </a:pPr>
            <a:r>
              <a:rPr lang="en-US" sz="1400" dirty="0"/>
              <a:t>Ahead of Schedule (</a:t>
            </a:r>
            <a:r>
              <a:rPr lang="en-US" sz="1400" b="1" dirty="0"/>
              <a:t>5.56% - 6 Projects</a:t>
            </a:r>
            <a:r>
              <a:rPr lang="en-US" sz="1400" dirty="0"/>
              <a:t>)</a:t>
            </a:r>
          </a:p>
          <a:p>
            <a:pPr marL="171450" indent="-171450">
              <a:buFont typeface="Arial" panose="020B0604020202020204" pitchFamily="34" charset="0"/>
              <a:buChar char="•"/>
            </a:pPr>
            <a:r>
              <a:rPr lang="en-US" sz="1400" dirty="0"/>
              <a:t>As Per Schedule (</a:t>
            </a:r>
            <a:r>
              <a:rPr lang="en-US" sz="1400" b="1" dirty="0"/>
              <a:t>25% - 27 Projects</a:t>
            </a:r>
            <a:r>
              <a:rPr lang="en-US" sz="1400" dirty="0"/>
              <a:t>)</a:t>
            </a:r>
          </a:p>
          <a:p>
            <a:pPr marL="171450" indent="-171450">
              <a:buFont typeface="Arial" panose="020B0604020202020204" pitchFamily="34" charset="0"/>
              <a:buChar char="•"/>
            </a:pPr>
            <a:r>
              <a:rPr lang="en-US" sz="1400" dirty="0"/>
              <a:t>Behind Schedule (</a:t>
            </a:r>
            <a:r>
              <a:rPr lang="en-US" sz="1400" b="1" dirty="0"/>
              <a:t>17.59% - 19 Projects</a:t>
            </a:r>
            <a:r>
              <a:rPr lang="en-US" sz="1400" dirty="0"/>
              <a:t>)</a:t>
            </a:r>
          </a:p>
          <a:p>
            <a:pPr marL="171450" indent="-171450">
              <a:buFont typeface="Arial" panose="020B0604020202020204" pitchFamily="34" charset="0"/>
              <a:buChar char="•"/>
            </a:pPr>
            <a:r>
              <a:rPr lang="en-US" sz="1400" dirty="0"/>
              <a:t>Finished (</a:t>
            </a:r>
            <a:r>
              <a:rPr lang="en-US" sz="1400" b="1" dirty="0"/>
              <a:t>11.11% - 12 Projects</a:t>
            </a:r>
            <a:r>
              <a:rPr lang="en-US" sz="1400" dirty="0"/>
              <a:t>)</a:t>
            </a:r>
          </a:p>
          <a:p>
            <a:pPr marL="171450" indent="-171450">
              <a:buFont typeface="Arial" panose="020B0604020202020204" pitchFamily="34" charset="0"/>
              <a:buChar char="•"/>
            </a:pPr>
            <a:r>
              <a:rPr lang="en-US" sz="1400" dirty="0"/>
              <a:t>Slight Delay from Schedule (</a:t>
            </a:r>
            <a:r>
              <a:rPr lang="en-US" sz="1400" b="1" dirty="0"/>
              <a:t>27.78% - 30 Projects</a:t>
            </a:r>
            <a:r>
              <a:rPr lang="en-US" sz="1400" dirty="0"/>
              <a:t>)</a:t>
            </a:r>
          </a:p>
          <a:p>
            <a:pPr marL="171450" indent="-171450">
              <a:buFont typeface="Arial" panose="020B0604020202020204" pitchFamily="34" charset="0"/>
              <a:buChar char="•"/>
            </a:pPr>
            <a:r>
              <a:rPr lang="en-US" sz="1400" dirty="0"/>
              <a:t>The Project is Suspended (</a:t>
            </a:r>
            <a:r>
              <a:rPr lang="en-US" sz="1400" b="1" dirty="0"/>
              <a:t>12.96% - 14 Projects</a:t>
            </a:r>
            <a:r>
              <a:rPr lang="en-US" sz="1400" dirty="0"/>
              <a:t>)</a:t>
            </a:r>
          </a:p>
          <a:p>
            <a:pPr marL="171450" indent="-171450">
              <a:buFont typeface="Arial" panose="020B0604020202020204" pitchFamily="34" charset="0"/>
              <a:buChar char="•"/>
            </a:pPr>
            <a:endParaRPr lang="en-US" sz="1400" dirty="0"/>
          </a:p>
        </p:txBody>
      </p:sp>
      <p:sp>
        <p:nvSpPr>
          <p:cNvPr id="27" name="TextBox 26">
            <a:extLst>
              <a:ext uri="{FF2B5EF4-FFF2-40B4-BE49-F238E27FC236}">
                <a16:creationId xmlns:a16="http://schemas.microsoft.com/office/drawing/2014/main" id="{11C8830B-4518-B83C-CB69-92D75801E806}"/>
              </a:ext>
            </a:extLst>
          </p:cNvPr>
          <p:cNvSpPr txBox="1"/>
          <p:nvPr/>
        </p:nvSpPr>
        <p:spPr>
          <a:xfrm>
            <a:off x="134179" y="5090270"/>
            <a:ext cx="4939748" cy="1169551"/>
          </a:xfrm>
          <a:prstGeom prst="rect">
            <a:avLst/>
          </a:prstGeom>
          <a:noFill/>
        </p:spPr>
        <p:txBody>
          <a:bodyPr wrap="square" rtlCol="0">
            <a:spAutoFit/>
          </a:bodyPr>
          <a:lstStyle/>
          <a:p>
            <a:r>
              <a:rPr lang="en-US" sz="1400" dirty="0"/>
              <a:t>This analysis of the project status ratio highlights key areas for attention and improvement. While a good number of projects are on track or ahead of schedule, the presence of delays and suspended projects necessitates focused management efforts to ensure successful project delivery.</a:t>
            </a:r>
          </a:p>
        </p:txBody>
      </p:sp>
    </p:spTree>
    <p:extLst>
      <p:ext uri="{BB962C8B-B14F-4D97-AF65-F5344CB8AC3E}">
        <p14:creationId xmlns:p14="http://schemas.microsoft.com/office/powerpoint/2010/main" val="122476671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66DADC-97A0-1DEF-BB57-63768D722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335" y="960974"/>
            <a:ext cx="3967822" cy="2599224"/>
          </a:xfrm>
          <a:prstGeom prst="rect">
            <a:avLst/>
          </a:prstGeom>
        </p:spPr>
      </p:pic>
      <p:pic>
        <p:nvPicPr>
          <p:cNvPr id="7" name="Picture 6">
            <a:extLst>
              <a:ext uri="{FF2B5EF4-FFF2-40B4-BE49-F238E27FC236}">
                <a16:creationId xmlns:a16="http://schemas.microsoft.com/office/drawing/2014/main" id="{E16BDA05-A084-406C-EE61-33EFD7BA4E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7335" y="3956766"/>
            <a:ext cx="4145337" cy="2791904"/>
          </a:xfrm>
          <a:prstGeom prst="rect">
            <a:avLst/>
          </a:prstGeom>
        </p:spPr>
      </p:pic>
      <p:pic>
        <p:nvPicPr>
          <p:cNvPr id="8" name="Content Placeholder 4">
            <a:extLst>
              <a:ext uri="{FF2B5EF4-FFF2-40B4-BE49-F238E27FC236}">
                <a16:creationId xmlns:a16="http://schemas.microsoft.com/office/drawing/2014/main" id="{2A329850-72D7-BA1F-ABE1-198FD6E564FB}"/>
              </a:ext>
            </a:extLst>
          </p:cNvPr>
          <p:cNvPicPr>
            <a:picLocks noGrp="1" noChangeAspect="1"/>
          </p:cNvPicPr>
          <p:nvPr>
            <p:ph idx="1"/>
          </p:nvPr>
        </p:nvPicPr>
        <p:blipFill>
          <a:blip r:embed="rId4">
            <a:alphaModFix amt="35000"/>
            <a:extLst>
              <a:ext uri="{28A0092B-C50C-407E-A947-70E740481C1C}">
                <a14:useLocalDpi xmlns:a14="http://schemas.microsoft.com/office/drawing/2010/main" val="0"/>
              </a:ext>
            </a:extLst>
          </a:blip>
          <a:stretch>
            <a:fillRect/>
          </a:stretch>
        </p:blipFill>
        <p:spPr>
          <a:xfrm>
            <a:off x="1530221" y="47359"/>
            <a:ext cx="6083559" cy="218424"/>
          </a:xfrm>
        </p:spPr>
      </p:pic>
      <p:sp>
        <p:nvSpPr>
          <p:cNvPr id="9" name="TextBox 8">
            <a:extLst>
              <a:ext uri="{FF2B5EF4-FFF2-40B4-BE49-F238E27FC236}">
                <a16:creationId xmlns:a16="http://schemas.microsoft.com/office/drawing/2014/main" id="{44BBFFCA-DBFE-E65A-1FA3-9F19D3AEF077}"/>
              </a:ext>
            </a:extLst>
          </p:cNvPr>
          <p:cNvSpPr txBox="1"/>
          <p:nvPr/>
        </p:nvSpPr>
        <p:spPr>
          <a:xfrm>
            <a:off x="0" y="2094035"/>
            <a:ext cx="4890052"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original contract value is set at 3.7 billion, which serves as the baseline for financial commitments associated with the projects.</a:t>
            </a:r>
          </a:p>
          <a:p>
            <a:pPr marL="285750" indent="-285750">
              <a:buFont typeface="Arial" panose="020B0604020202020204" pitchFamily="34" charset="0"/>
              <a:buChar char="•"/>
            </a:pPr>
            <a:r>
              <a:rPr lang="en-US" sz="1400" dirty="0"/>
              <a:t>The approved budget is higher than the original contract value, totaling 4.6 billion. This indicates that adjustments have been made, perhaps to accommodate scope changes, unforeseen costs, or additional resource requirements.</a:t>
            </a:r>
          </a:p>
          <a:p>
            <a:pPr marL="285750" indent="-285750">
              <a:buFont typeface="Arial" panose="020B0604020202020204" pitchFamily="34" charset="0"/>
              <a:buChar char="•"/>
            </a:pPr>
            <a:r>
              <a:rPr lang="en-US" sz="1400" dirty="0"/>
              <a:t>The amount of variation from the total approved budget is relatively small, at 0.1 billion. This shows a minimal variance between the planned and actual budgetary allocations.</a:t>
            </a:r>
          </a:p>
        </p:txBody>
      </p:sp>
      <p:sp>
        <p:nvSpPr>
          <p:cNvPr id="10" name="TextBox 9">
            <a:extLst>
              <a:ext uri="{FF2B5EF4-FFF2-40B4-BE49-F238E27FC236}">
                <a16:creationId xmlns:a16="http://schemas.microsoft.com/office/drawing/2014/main" id="{8B2C2ECC-045E-5737-442C-B8B0B9A52D9F}"/>
              </a:ext>
            </a:extLst>
          </p:cNvPr>
          <p:cNvSpPr txBox="1"/>
          <p:nvPr/>
        </p:nvSpPr>
        <p:spPr>
          <a:xfrm>
            <a:off x="11328" y="5419972"/>
            <a:ext cx="4890052" cy="954107"/>
          </a:xfrm>
          <a:prstGeom prst="rect">
            <a:avLst/>
          </a:prstGeom>
          <a:noFill/>
        </p:spPr>
        <p:txBody>
          <a:bodyPr wrap="square" rtlCol="0">
            <a:spAutoFit/>
          </a:bodyPr>
          <a:lstStyle/>
          <a:p>
            <a:r>
              <a:rPr lang="en-US" sz="1400" dirty="0"/>
              <a:t>The small variation from the approved budget suggests that projects are generally being managed within their financial constraints. This is a positive indicator of fiscal discipline and effective cost control.</a:t>
            </a:r>
          </a:p>
        </p:txBody>
      </p:sp>
    </p:spTree>
    <p:extLst>
      <p:ext uri="{BB962C8B-B14F-4D97-AF65-F5344CB8AC3E}">
        <p14:creationId xmlns:p14="http://schemas.microsoft.com/office/powerpoint/2010/main" val="2352208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CBC5E6-9570-D9BE-1F80-8C930783B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9644" y="411120"/>
            <a:ext cx="4844965" cy="2234678"/>
          </a:xfrm>
          <a:prstGeom prst="rect">
            <a:avLst/>
          </a:prstGeom>
        </p:spPr>
      </p:pic>
      <p:pic>
        <p:nvPicPr>
          <p:cNvPr id="7" name="Picture 6">
            <a:extLst>
              <a:ext uri="{FF2B5EF4-FFF2-40B4-BE49-F238E27FC236}">
                <a16:creationId xmlns:a16="http://schemas.microsoft.com/office/drawing/2014/main" id="{84280105-11AD-23A1-1C43-48E992A57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3803" y="2940220"/>
            <a:ext cx="4970197" cy="2008778"/>
          </a:xfrm>
          <a:prstGeom prst="rect">
            <a:avLst/>
          </a:prstGeom>
        </p:spPr>
      </p:pic>
      <p:pic>
        <p:nvPicPr>
          <p:cNvPr id="9" name="Picture 8">
            <a:extLst>
              <a:ext uri="{FF2B5EF4-FFF2-40B4-BE49-F238E27FC236}">
                <a16:creationId xmlns:a16="http://schemas.microsoft.com/office/drawing/2014/main" id="{8FE1A1D2-FB64-8436-7C99-3900B7607A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9644" y="5082690"/>
            <a:ext cx="4844965" cy="1364190"/>
          </a:xfrm>
          <a:prstGeom prst="rect">
            <a:avLst/>
          </a:prstGeom>
        </p:spPr>
      </p:pic>
      <p:pic>
        <p:nvPicPr>
          <p:cNvPr id="10" name="Content Placeholder 4">
            <a:extLst>
              <a:ext uri="{FF2B5EF4-FFF2-40B4-BE49-F238E27FC236}">
                <a16:creationId xmlns:a16="http://schemas.microsoft.com/office/drawing/2014/main" id="{45EDE996-B79E-471D-B478-DA8D696D7745}"/>
              </a:ext>
            </a:extLst>
          </p:cNvPr>
          <p:cNvPicPr>
            <a:picLocks noGrp="1" noChangeAspect="1"/>
          </p:cNvPicPr>
          <p:nvPr>
            <p:ph idx="1"/>
          </p:nvPr>
        </p:nvPicPr>
        <p:blipFill>
          <a:blip r:embed="rId5">
            <a:alphaModFix amt="35000"/>
            <a:extLst>
              <a:ext uri="{28A0092B-C50C-407E-A947-70E740481C1C}">
                <a14:useLocalDpi xmlns:a14="http://schemas.microsoft.com/office/drawing/2010/main" val="0"/>
              </a:ext>
            </a:extLst>
          </a:blip>
          <a:stretch>
            <a:fillRect/>
          </a:stretch>
        </p:blipFill>
        <p:spPr>
          <a:xfrm>
            <a:off x="1530221" y="47359"/>
            <a:ext cx="6083559" cy="218424"/>
          </a:xfrm>
        </p:spPr>
      </p:pic>
      <p:sp>
        <p:nvSpPr>
          <p:cNvPr id="11" name="TextBox 10">
            <a:extLst>
              <a:ext uri="{FF2B5EF4-FFF2-40B4-BE49-F238E27FC236}">
                <a16:creationId xmlns:a16="http://schemas.microsoft.com/office/drawing/2014/main" id="{64847E6A-3C23-E301-D7BD-8A2358270BF4}"/>
              </a:ext>
            </a:extLst>
          </p:cNvPr>
          <p:cNvSpPr txBox="1"/>
          <p:nvPr/>
        </p:nvSpPr>
        <p:spPr>
          <a:xfrm>
            <a:off x="0" y="2074783"/>
            <a:ext cx="3955774" cy="1354217"/>
          </a:xfrm>
          <a:prstGeom prst="rect">
            <a:avLst/>
          </a:prstGeom>
          <a:noFill/>
        </p:spPr>
        <p:txBody>
          <a:bodyPr wrap="square" rtlCol="0">
            <a:spAutoFit/>
          </a:bodyPr>
          <a:lstStyle/>
          <a:p>
            <a:r>
              <a:rPr lang="en-US" dirty="0"/>
              <a:t>Projects with issues</a:t>
            </a:r>
          </a:p>
          <a:p>
            <a:pPr marL="285750" indent="-285750">
              <a:buFont typeface="Arial" panose="020B0604020202020204" pitchFamily="34" charset="0"/>
              <a:buChar char="•"/>
            </a:pPr>
            <a:r>
              <a:rPr lang="en-US" sz="1400" dirty="0"/>
              <a:t>Totally one project over budget by</a:t>
            </a:r>
            <a:r>
              <a:rPr lang="en-US" dirty="0"/>
              <a:t>(</a:t>
            </a:r>
            <a:r>
              <a:rPr lang="en-US" b="1" dirty="0"/>
              <a:t>190.8893%)</a:t>
            </a:r>
          </a:p>
          <a:p>
            <a:pPr marL="285750" indent="-285750">
              <a:buFont typeface="Arial" panose="020B0604020202020204" pitchFamily="34" charset="0"/>
              <a:buChar char="•"/>
            </a:pPr>
            <a:r>
              <a:rPr lang="en-US" b="1" dirty="0"/>
              <a:t>8 </a:t>
            </a:r>
            <a:r>
              <a:rPr lang="en-US" sz="1400" dirty="0"/>
              <a:t>projects expect to break their approved budget by (</a:t>
            </a:r>
            <a:r>
              <a:rPr lang="en-US" sz="1400" b="1" dirty="0"/>
              <a:t>110%)</a:t>
            </a:r>
          </a:p>
        </p:txBody>
      </p:sp>
    </p:spTree>
    <p:extLst>
      <p:ext uri="{BB962C8B-B14F-4D97-AF65-F5344CB8AC3E}">
        <p14:creationId xmlns:p14="http://schemas.microsoft.com/office/powerpoint/2010/main" val="3177458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B4E4A2-2410-061E-FE34-C1FB45EC9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9115" y="1041626"/>
            <a:ext cx="4474885" cy="2387374"/>
          </a:xfrm>
          <a:prstGeom prst="rect">
            <a:avLst/>
          </a:prstGeom>
        </p:spPr>
      </p:pic>
      <p:pic>
        <p:nvPicPr>
          <p:cNvPr id="7" name="Picture 6">
            <a:extLst>
              <a:ext uri="{FF2B5EF4-FFF2-40B4-BE49-F238E27FC236}">
                <a16:creationId xmlns:a16="http://schemas.microsoft.com/office/drawing/2014/main" id="{8BA31890-3DC2-A2E8-3DA7-7734FAAE2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0977" y="3381641"/>
            <a:ext cx="4253023" cy="3429000"/>
          </a:xfrm>
          <a:prstGeom prst="rect">
            <a:avLst/>
          </a:prstGeom>
        </p:spPr>
      </p:pic>
      <p:pic>
        <p:nvPicPr>
          <p:cNvPr id="8" name="Content Placeholder 4">
            <a:extLst>
              <a:ext uri="{FF2B5EF4-FFF2-40B4-BE49-F238E27FC236}">
                <a16:creationId xmlns:a16="http://schemas.microsoft.com/office/drawing/2014/main" id="{ADFCCE50-D9FA-123E-F494-43B98B4CF4DC}"/>
              </a:ext>
            </a:extLst>
          </p:cNvPr>
          <p:cNvPicPr>
            <a:picLocks noGrp="1" noChangeAspect="1"/>
          </p:cNvPicPr>
          <p:nvPr>
            <p:ph idx="1"/>
          </p:nvPr>
        </p:nvPicPr>
        <p:blipFill>
          <a:blip r:embed="rId4">
            <a:alphaModFix amt="35000"/>
            <a:extLst>
              <a:ext uri="{28A0092B-C50C-407E-A947-70E740481C1C}">
                <a14:useLocalDpi xmlns:a14="http://schemas.microsoft.com/office/drawing/2010/main" val="0"/>
              </a:ext>
            </a:extLst>
          </a:blip>
          <a:stretch>
            <a:fillRect/>
          </a:stretch>
        </p:blipFill>
        <p:spPr>
          <a:xfrm>
            <a:off x="1530221" y="47359"/>
            <a:ext cx="6083559" cy="218424"/>
          </a:xfrm>
        </p:spPr>
      </p:pic>
      <p:sp>
        <p:nvSpPr>
          <p:cNvPr id="9" name="TextBox 8">
            <a:extLst>
              <a:ext uri="{FF2B5EF4-FFF2-40B4-BE49-F238E27FC236}">
                <a16:creationId xmlns:a16="http://schemas.microsoft.com/office/drawing/2014/main" id="{6D9D5829-AA9A-86AC-EF4F-6B4A1A8A84A1}"/>
              </a:ext>
            </a:extLst>
          </p:cNvPr>
          <p:cNvSpPr txBox="1"/>
          <p:nvPr/>
        </p:nvSpPr>
        <p:spPr>
          <a:xfrm>
            <a:off x="124239" y="2309448"/>
            <a:ext cx="4780722" cy="1384995"/>
          </a:xfrm>
          <a:prstGeom prst="rect">
            <a:avLst/>
          </a:prstGeom>
          <a:noFill/>
        </p:spPr>
        <p:txBody>
          <a:bodyPr wrap="square" rtlCol="0">
            <a:spAutoFit/>
          </a:bodyPr>
          <a:lstStyle/>
          <a:p>
            <a:pPr marL="171450" indent="-171450">
              <a:buFont typeface="Arial" panose="020B0604020202020204" pitchFamily="34" charset="0"/>
              <a:buChar char="•"/>
            </a:pPr>
            <a:r>
              <a:rPr lang="en-US" sz="1400" dirty="0"/>
              <a:t>As Per Schedule (</a:t>
            </a:r>
            <a:r>
              <a:rPr lang="en-US" sz="1400" b="1" dirty="0"/>
              <a:t>78.3% - 249 Projects</a:t>
            </a:r>
            <a:r>
              <a:rPr lang="en-US" sz="1400" dirty="0"/>
              <a:t>)</a:t>
            </a:r>
          </a:p>
          <a:p>
            <a:pPr marL="171450" indent="-171450">
              <a:buFont typeface="Arial" panose="020B0604020202020204" pitchFamily="34" charset="0"/>
              <a:buChar char="•"/>
            </a:pPr>
            <a:r>
              <a:rPr lang="en-US" sz="1400" dirty="0"/>
              <a:t>Late (</a:t>
            </a:r>
            <a:r>
              <a:rPr lang="en-US" sz="1400" b="1" dirty="0"/>
              <a:t>5.97% - 19 Projects</a:t>
            </a:r>
            <a:r>
              <a:rPr lang="en-US" sz="1400" dirty="0"/>
              <a:t>)</a:t>
            </a:r>
          </a:p>
          <a:p>
            <a:pPr marL="171450" indent="-171450">
              <a:buFont typeface="Arial" panose="020B0604020202020204" pitchFamily="34" charset="0"/>
              <a:buChar char="•"/>
            </a:pPr>
            <a:r>
              <a:rPr lang="en-US" sz="1400" dirty="0"/>
              <a:t>Finished (</a:t>
            </a:r>
            <a:r>
              <a:rPr lang="en-US" sz="1400" b="1" dirty="0"/>
              <a:t>14.15% - 45 Projects</a:t>
            </a:r>
            <a:r>
              <a:rPr lang="en-US" sz="1400" dirty="0"/>
              <a:t>)</a:t>
            </a:r>
          </a:p>
          <a:p>
            <a:pPr marL="171450" indent="-171450">
              <a:buFont typeface="Arial" panose="020B0604020202020204" pitchFamily="34" charset="0"/>
              <a:buChar char="•"/>
            </a:pPr>
            <a:r>
              <a:rPr lang="en-US" sz="1400" dirty="0"/>
              <a:t>Slight Late from Schedule (</a:t>
            </a:r>
            <a:r>
              <a:rPr lang="en-US" sz="1400" b="1" dirty="0"/>
              <a:t>0.94% - 3 Projects</a:t>
            </a:r>
            <a:r>
              <a:rPr lang="en-US" sz="1400" dirty="0"/>
              <a:t>)</a:t>
            </a:r>
          </a:p>
          <a:p>
            <a:pPr marL="171450" indent="-171450">
              <a:buFont typeface="Arial" panose="020B0604020202020204" pitchFamily="34" charset="0"/>
              <a:buChar char="•"/>
            </a:pPr>
            <a:r>
              <a:rPr lang="en-US" sz="1400" dirty="0"/>
              <a:t>The Project is Canceled (</a:t>
            </a:r>
            <a:r>
              <a:rPr lang="en-US" sz="1400" b="1" dirty="0"/>
              <a:t>0.63% - 2 Projects</a:t>
            </a:r>
            <a:r>
              <a:rPr lang="en-US" sz="1400" dirty="0"/>
              <a:t>)</a:t>
            </a:r>
          </a:p>
          <a:p>
            <a:pPr marL="171450" indent="-171450">
              <a:buFont typeface="Arial" panose="020B0604020202020204" pitchFamily="34" charset="0"/>
              <a:buChar char="•"/>
            </a:pPr>
            <a:endParaRPr lang="en-US" sz="1400" dirty="0"/>
          </a:p>
        </p:txBody>
      </p:sp>
      <p:sp>
        <p:nvSpPr>
          <p:cNvPr id="10" name="TextBox 9">
            <a:extLst>
              <a:ext uri="{FF2B5EF4-FFF2-40B4-BE49-F238E27FC236}">
                <a16:creationId xmlns:a16="http://schemas.microsoft.com/office/drawing/2014/main" id="{4AFCB7F5-C2E4-FFC4-A199-31158E9DB4C6}"/>
              </a:ext>
            </a:extLst>
          </p:cNvPr>
          <p:cNvSpPr txBox="1"/>
          <p:nvPr/>
        </p:nvSpPr>
        <p:spPr>
          <a:xfrm>
            <a:off x="0" y="1318384"/>
            <a:ext cx="5029201" cy="738664"/>
          </a:xfrm>
          <a:prstGeom prst="rect">
            <a:avLst/>
          </a:prstGeom>
          <a:noFill/>
        </p:spPr>
        <p:txBody>
          <a:bodyPr wrap="square" rtlCol="0">
            <a:spAutoFit/>
          </a:bodyPr>
          <a:lstStyle/>
          <a:p>
            <a:r>
              <a:rPr lang="en-US" sz="1400" dirty="0"/>
              <a:t>The pie chart illustrates the distribution of projects based on their current status in relation to the schedule. Here’s a breakdown of each status category and its significance:</a:t>
            </a:r>
          </a:p>
        </p:txBody>
      </p:sp>
      <p:sp>
        <p:nvSpPr>
          <p:cNvPr id="11" name="TextBox 10">
            <a:extLst>
              <a:ext uri="{FF2B5EF4-FFF2-40B4-BE49-F238E27FC236}">
                <a16:creationId xmlns:a16="http://schemas.microsoft.com/office/drawing/2014/main" id="{13C7CB8A-A72E-9467-4079-B70AA694BCC3}"/>
              </a:ext>
            </a:extLst>
          </p:cNvPr>
          <p:cNvSpPr txBox="1"/>
          <p:nvPr/>
        </p:nvSpPr>
        <p:spPr>
          <a:xfrm>
            <a:off x="1" y="451782"/>
            <a:ext cx="9144000" cy="415498"/>
          </a:xfrm>
          <a:prstGeom prst="rect">
            <a:avLst/>
          </a:prstGeom>
          <a:solidFill>
            <a:schemeClr val="accent4"/>
          </a:solidFill>
        </p:spPr>
        <p:txBody>
          <a:bodyPr wrap="square" rtlCol="0">
            <a:spAutoFit/>
          </a:bodyPr>
          <a:lstStyle/>
          <a:p>
            <a:pPr algn="ctr"/>
            <a:r>
              <a:rPr lang="en-US" sz="2100" b="1" dirty="0">
                <a:ln>
                  <a:solidFill>
                    <a:schemeClr val="accent4">
                      <a:lumMod val="60000"/>
                      <a:lumOff val="40000"/>
                    </a:schemeClr>
                  </a:solidFill>
                </a:ln>
              </a:rPr>
              <a:t>Operational Projects</a:t>
            </a:r>
          </a:p>
        </p:txBody>
      </p:sp>
      <p:sp>
        <p:nvSpPr>
          <p:cNvPr id="12" name="TextBox 11">
            <a:extLst>
              <a:ext uri="{FF2B5EF4-FFF2-40B4-BE49-F238E27FC236}">
                <a16:creationId xmlns:a16="http://schemas.microsoft.com/office/drawing/2014/main" id="{81217968-CEB2-41F3-2B6D-92973956AC5E}"/>
              </a:ext>
            </a:extLst>
          </p:cNvPr>
          <p:cNvSpPr txBox="1"/>
          <p:nvPr/>
        </p:nvSpPr>
        <p:spPr>
          <a:xfrm>
            <a:off x="67135" y="3681400"/>
            <a:ext cx="460198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majority of projects (</a:t>
            </a:r>
            <a:r>
              <a:rPr lang="en-US" sz="1400" b="1" dirty="0"/>
              <a:t>84.28%</a:t>
            </a:r>
            <a:r>
              <a:rPr lang="en-US" sz="1400" dirty="0"/>
              <a:t>) are in the "Approved Project" stage</a:t>
            </a:r>
          </a:p>
          <a:p>
            <a:pPr marL="285750" indent="-285750">
              <a:buFont typeface="Arial" panose="020B0604020202020204" pitchFamily="34" charset="0"/>
              <a:buChar char="•"/>
            </a:pPr>
            <a:r>
              <a:rPr lang="en-US" sz="1400" dirty="0"/>
              <a:t>New Project Waiting (</a:t>
            </a:r>
            <a:r>
              <a:rPr lang="en-US" sz="1400" b="1" dirty="0"/>
              <a:t>10.06%)</a:t>
            </a:r>
          </a:p>
          <a:p>
            <a:pPr marL="285750" indent="-285750">
              <a:buFont typeface="Arial" panose="020B0604020202020204" pitchFamily="34" charset="0"/>
              <a:buChar char="•"/>
            </a:pPr>
            <a:r>
              <a:rPr lang="en-US" sz="1400" dirty="0"/>
              <a:t>Draft Stage( </a:t>
            </a:r>
            <a:r>
              <a:rPr lang="en-US" sz="1400" b="1" dirty="0"/>
              <a:t>5.35% )</a:t>
            </a:r>
          </a:p>
          <a:p>
            <a:pPr marL="285750" indent="-285750">
              <a:buFont typeface="Arial" panose="020B0604020202020204" pitchFamily="34" charset="0"/>
              <a:buChar char="•"/>
            </a:pPr>
            <a:r>
              <a:rPr lang="en-US" sz="1400" dirty="0"/>
              <a:t>Returned Projects (</a:t>
            </a:r>
            <a:r>
              <a:rPr lang="en-US" sz="1400" b="1" dirty="0"/>
              <a:t>0.31%</a:t>
            </a:r>
            <a:r>
              <a:rPr lang="en-US" sz="1400" dirty="0"/>
              <a:t>)</a:t>
            </a:r>
          </a:p>
        </p:txBody>
      </p:sp>
      <p:sp>
        <p:nvSpPr>
          <p:cNvPr id="16" name="TextBox 15">
            <a:extLst>
              <a:ext uri="{FF2B5EF4-FFF2-40B4-BE49-F238E27FC236}">
                <a16:creationId xmlns:a16="http://schemas.microsoft.com/office/drawing/2014/main" id="{AB7A32D5-9AB2-619C-6B7A-6D5CD302ED48}"/>
              </a:ext>
            </a:extLst>
          </p:cNvPr>
          <p:cNvSpPr txBox="1"/>
          <p:nvPr/>
        </p:nvSpPr>
        <p:spPr>
          <a:xfrm>
            <a:off x="67135" y="5055834"/>
            <a:ext cx="4661941"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absence of data for "New Project Returned for correction" might indicate a low occurrence or a decision to exclude it from the analysis.</a:t>
            </a:r>
          </a:p>
          <a:p>
            <a:pPr marL="285750" indent="-285750">
              <a:buFont typeface="Arial" panose="020B0604020202020204" pitchFamily="34" charset="0"/>
              <a:buChar char="•"/>
            </a:pPr>
            <a:r>
              <a:rPr lang="en-US" sz="1400" dirty="0"/>
              <a:t>The high percentage of "Approved Projects" suggests efficient project initiation and approval processes.</a:t>
            </a:r>
          </a:p>
          <a:p>
            <a:pPr marL="285750" indent="-285750">
              <a:buFont typeface="Arial" panose="020B0604020202020204" pitchFamily="34" charset="0"/>
              <a:buChar char="•"/>
            </a:pPr>
            <a:r>
              <a:rPr lang="en-US" sz="1400" dirty="0"/>
              <a:t>Analyzing the reasons for projects in the "New Project Waiting For PM..." and "Draft" stages could identify potential bottlenecks or areas for improvement.</a:t>
            </a:r>
          </a:p>
          <a:p>
            <a:endParaRPr lang="en-US" sz="1400" dirty="0"/>
          </a:p>
        </p:txBody>
      </p:sp>
    </p:spTree>
    <p:extLst>
      <p:ext uri="{BB962C8B-B14F-4D97-AF65-F5344CB8AC3E}">
        <p14:creationId xmlns:p14="http://schemas.microsoft.com/office/powerpoint/2010/main" val="2729517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EBBB37-A4EE-5E53-046D-A4F3F4D96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6184" y="382844"/>
            <a:ext cx="3207895" cy="2164186"/>
          </a:xfrm>
          <a:prstGeom prst="rect">
            <a:avLst/>
          </a:prstGeom>
        </p:spPr>
      </p:pic>
      <p:pic>
        <p:nvPicPr>
          <p:cNvPr id="7" name="Picture 6">
            <a:extLst>
              <a:ext uri="{FF2B5EF4-FFF2-40B4-BE49-F238E27FC236}">
                <a16:creationId xmlns:a16="http://schemas.microsoft.com/office/drawing/2014/main" id="{F1EBD1D3-C0CB-51E7-4419-29CD5661EF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6184" y="2664091"/>
            <a:ext cx="3207895" cy="2477535"/>
          </a:xfrm>
          <a:prstGeom prst="rect">
            <a:avLst/>
          </a:prstGeom>
        </p:spPr>
      </p:pic>
      <p:pic>
        <p:nvPicPr>
          <p:cNvPr id="8" name="Content Placeholder 4">
            <a:extLst>
              <a:ext uri="{FF2B5EF4-FFF2-40B4-BE49-F238E27FC236}">
                <a16:creationId xmlns:a16="http://schemas.microsoft.com/office/drawing/2014/main" id="{A7D5C532-7CCB-FDE5-D88A-ECE3177A1692}"/>
              </a:ext>
            </a:extLst>
          </p:cNvPr>
          <p:cNvPicPr>
            <a:picLocks noGrp="1" noChangeAspect="1"/>
          </p:cNvPicPr>
          <p:nvPr>
            <p:ph idx="1"/>
          </p:nvPr>
        </p:nvPicPr>
        <p:blipFill>
          <a:blip r:embed="rId4">
            <a:alphaModFix amt="35000"/>
            <a:extLst>
              <a:ext uri="{28A0092B-C50C-407E-A947-70E740481C1C}">
                <a14:useLocalDpi xmlns:a14="http://schemas.microsoft.com/office/drawing/2010/main" val="0"/>
              </a:ext>
            </a:extLst>
          </a:blip>
          <a:stretch>
            <a:fillRect/>
          </a:stretch>
        </p:blipFill>
        <p:spPr>
          <a:xfrm>
            <a:off x="1530221" y="47359"/>
            <a:ext cx="6083559" cy="218424"/>
          </a:xfrm>
        </p:spPr>
      </p:pic>
      <p:sp>
        <p:nvSpPr>
          <p:cNvPr id="9" name="TextBox 8">
            <a:extLst>
              <a:ext uri="{FF2B5EF4-FFF2-40B4-BE49-F238E27FC236}">
                <a16:creationId xmlns:a16="http://schemas.microsoft.com/office/drawing/2014/main" id="{65174B87-89D5-D341-82D4-35518C5ADD02}"/>
              </a:ext>
            </a:extLst>
          </p:cNvPr>
          <p:cNvSpPr txBox="1"/>
          <p:nvPr/>
        </p:nvSpPr>
        <p:spPr>
          <a:xfrm>
            <a:off x="277318" y="652760"/>
            <a:ext cx="4849318" cy="738664"/>
          </a:xfrm>
          <a:prstGeom prst="rect">
            <a:avLst/>
          </a:prstGeom>
          <a:noFill/>
        </p:spPr>
        <p:txBody>
          <a:bodyPr wrap="square" rtlCol="0">
            <a:spAutoFit/>
          </a:bodyPr>
          <a:lstStyle/>
          <a:p>
            <a:r>
              <a:rPr lang="en-US" sz="1400" dirty="0"/>
              <a:t>The bar chart compares the approved budget, cumulative expenditures, and total variation for a specific project or initiative.</a:t>
            </a:r>
          </a:p>
        </p:txBody>
      </p:sp>
      <p:sp>
        <p:nvSpPr>
          <p:cNvPr id="10" name="TextBox 9">
            <a:extLst>
              <a:ext uri="{FF2B5EF4-FFF2-40B4-BE49-F238E27FC236}">
                <a16:creationId xmlns:a16="http://schemas.microsoft.com/office/drawing/2014/main" id="{B04AFEA6-17E7-C4E5-8D56-E965D585CFDC}"/>
              </a:ext>
            </a:extLst>
          </p:cNvPr>
          <p:cNvSpPr txBox="1"/>
          <p:nvPr/>
        </p:nvSpPr>
        <p:spPr>
          <a:xfrm>
            <a:off x="0" y="1781630"/>
            <a:ext cx="4257207"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substantial difference between the approved budget and cumulative expenditures indicates a significant budget surplus.</a:t>
            </a:r>
          </a:p>
          <a:p>
            <a:pPr marL="285750" indent="-285750">
              <a:buFont typeface="Arial" panose="020B0604020202020204" pitchFamily="34" charset="0"/>
              <a:buChar char="•"/>
            </a:pPr>
            <a:r>
              <a:rPr lang="en-US" sz="1400" dirty="0"/>
              <a:t>The relatively small total variation compared to the approved budget might suggest potential underperformance or underspending.</a:t>
            </a:r>
          </a:p>
          <a:p>
            <a:pPr marL="285750" indent="-285750">
              <a:buFont typeface="Arial" panose="020B0604020202020204" pitchFamily="34" charset="0"/>
              <a:buChar char="•"/>
            </a:pPr>
            <a:endParaRPr lang="en-US" sz="1400" dirty="0"/>
          </a:p>
        </p:txBody>
      </p:sp>
      <p:sp>
        <p:nvSpPr>
          <p:cNvPr id="14" name="TextBox 13">
            <a:extLst>
              <a:ext uri="{FF2B5EF4-FFF2-40B4-BE49-F238E27FC236}">
                <a16:creationId xmlns:a16="http://schemas.microsoft.com/office/drawing/2014/main" id="{8CBAF154-2F6A-DFAE-F17E-5EA79E598B9E}"/>
              </a:ext>
            </a:extLst>
          </p:cNvPr>
          <p:cNvSpPr txBox="1"/>
          <p:nvPr/>
        </p:nvSpPr>
        <p:spPr>
          <a:xfrm>
            <a:off x="400988" y="3902858"/>
            <a:ext cx="5853658" cy="1754326"/>
          </a:xfrm>
          <a:prstGeom prst="rect">
            <a:avLst/>
          </a:prstGeom>
          <a:noFill/>
        </p:spPr>
        <p:txBody>
          <a:bodyPr wrap="square" rtlCol="0">
            <a:spAutoFit/>
          </a:bodyPr>
          <a:lstStyle/>
          <a:p>
            <a:r>
              <a:rPr lang="en-US" b="1" dirty="0"/>
              <a:t>Further Investigation Needed:</a:t>
            </a:r>
            <a:r>
              <a:rPr lang="en-US" dirty="0"/>
              <a:t> </a:t>
            </a:r>
          </a:p>
          <a:p>
            <a:r>
              <a:rPr lang="en-US" dirty="0"/>
              <a:t>To understand the reasons behind the budget surplus and potential underperformance, additional information is required, such as:</a:t>
            </a:r>
          </a:p>
          <a:p>
            <a:pPr marL="285750" indent="-285750">
              <a:buFont typeface="Arial" panose="020B0604020202020204" pitchFamily="34" charset="0"/>
              <a:buChar char="•"/>
            </a:pPr>
            <a:r>
              <a:rPr lang="en-US" dirty="0"/>
              <a:t>Project scope and objectives</a:t>
            </a:r>
          </a:p>
          <a:p>
            <a:pPr marL="285750" indent="-285750">
              <a:buFont typeface="Arial" panose="020B0604020202020204" pitchFamily="34" charset="0"/>
              <a:buChar char="•"/>
            </a:pPr>
            <a:r>
              <a:rPr lang="en-US" dirty="0"/>
              <a:t>Factors affecting expenditures</a:t>
            </a:r>
          </a:p>
        </p:txBody>
      </p:sp>
    </p:spTree>
    <p:extLst>
      <p:ext uri="{BB962C8B-B14F-4D97-AF65-F5344CB8AC3E}">
        <p14:creationId xmlns:p14="http://schemas.microsoft.com/office/powerpoint/2010/main" val="19784612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900</TotalTime>
  <Words>815</Words>
  <Application>Microsoft Office PowerPoint</Application>
  <PresentationFormat>On-screen Show (4:3)</PresentationFormat>
  <Paragraphs>67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Microsoft Sans Serif</vt:lpstr>
      <vt:lpstr>Montserrat-Bold</vt:lpstr>
      <vt:lpstr>Office Theme</vt:lpstr>
      <vt:lpstr>PowerPoint Presentation</vt:lpstr>
      <vt:lpstr>EXECUTIVE SUMMARY</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omar aboelwafa</dc:creator>
  <cp:lastModifiedBy>omar aboelwafa</cp:lastModifiedBy>
  <cp:revision>1</cp:revision>
  <dcterms:created xsi:type="dcterms:W3CDTF">2024-07-28T16:41:33Z</dcterms:created>
  <dcterms:modified xsi:type="dcterms:W3CDTF">2024-07-29T07:42:02Z</dcterms:modified>
</cp:coreProperties>
</file>