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64" r:id="rId4"/>
    <p:sldId id="262" r:id="rId5"/>
    <p:sldId id="278" r:id="rId6"/>
    <p:sldId id="263" r:id="rId7"/>
    <p:sldId id="259" r:id="rId8"/>
    <p:sldId id="289" r:id="rId9"/>
    <p:sldId id="287" r:id="rId10"/>
    <p:sldId id="290" r:id="rId11"/>
    <p:sldId id="261" r:id="rId12"/>
    <p:sldId id="291" r:id="rId13"/>
    <p:sldId id="292" r:id="rId14"/>
    <p:sldId id="293" r:id="rId15"/>
    <p:sldId id="279" r:id="rId16"/>
    <p:sldId id="258" r:id="rId17"/>
    <p:sldId id="283" r:id="rId18"/>
    <p:sldId id="284" r:id="rId19"/>
    <p:sldId id="285" r:id="rId20"/>
    <p:sldId id="294" r:id="rId21"/>
    <p:sldId id="295" r:id="rId22"/>
    <p:sldId id="296" r:id="rId23"/>
    <p:sldId id="286" r:id="rId24"/>
    <p:sldId id="257" r:id="rId25"/>
    <p:sldId id="301" r:id="rId26"/>
    <p:sldId id="302" r:id="rId27"/>
    <p:sldId id="303" r:id="rId28"/>
    <p:sldId id="274" r:id="rId29"/>
    <p:sldId id="280" r:id="rId30"/>
    <p:sldId id="282" r:id="rId31"/>
    <p:sldId id="281" r:id="rId32"/>
    <p:sldId id="265" r:id="rId33"/>
    <p:sldId id="299" r:id="rId34"/>
    <p:sldId id="300" r:id="rId35"/>
    <p:sldId id="297" r:id="rId36"/>
    <p:sldId id="29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96EE-06E4-4BBE-9758-C133B9081A1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1915-2F8F-4769-B91B-3E42FF1CA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1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96EE-06E4-4BBE-9758-C133B9081A1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1915-2F8F-4769-B91B-3E42FF1CA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0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96EE-06E4-4BBE-9758-C133B9081A1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1915-2F8F-4769-B91B-3E42FF1CA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26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96EE-06E4-4BBE-9758-C133B9081A1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1915-2F8F-4769-B91B-3E42FF1CA66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978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96EE-06E4-4BBE-9758-C133B9081A1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1915-2F8F-4769-B91B-3E42FF1CA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2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96EE-06E4-4BBE-9758-C133B9081A1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1915-2F8F-4769-B91B-3E42FF1CA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88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96EE-06E4-4BBE-9758-C133B9081A1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1915-2F8F-4769-B91B-3E42FF1CA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77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96EE-06E4-4BBE-9758-C133B9081A1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1915-2F8F-4769-B91B-3E42FF1CA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49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96EE-06E4-4BBE-9758-C133B9081A1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1915-2F8F-4769-B91B-3E42FF1CA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96EE-06E4-4BBE-9758-C133B9081A1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1915-2F8F-4769-B91B-3E42FF1CA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6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96EE-06E4-4BBE-9758-C133B9081A1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1915-2F8F-4769-B91B-3E42FF1CA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0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96EE-06E4-4BBE-9758-C133B9081A1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1915-2F8F-4769-B91B-3E42FF1CA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0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96EE-06E4-4BBE-9758-C133B9081A1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1915-2F8F-4769-B91B-3E42FF1CA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7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96EE-06E4-4BBE-9758-C133B9081A1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1915-2F8F-4769-B91B-3E42FF1CA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96EE-06E4-4BBE-9758-C133B9081A1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1915-2F8F-4769-B91B-3E42FF1CA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8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96EE-06E4-4BBE-9758-C133B9081A1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1915-2F8F-4769-B91B-3E42FF1CA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6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96EE-06E4-4BBE-9758-C133B9081A1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1915-2F8F-4769-B91B-3E42FF1CA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9696EE-06E4-4BBE-9758-C133B9081A1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A1915-2F8F-4769-B91B-3E42FF1CA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3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B76B88-6730-2DB0-C806-E0E9522593CA}"/>
              </a:ext>
            </a:extLst>
          </p:cNvPr>
          <p:cNvSpPr txBox="1"/>
          <p:nvPr/>
        </p:nvSpPr>
        <p:spPr>
          <a:xfrm>
            <a:off x="2179703" y="1921548"/>
            <a:ext cx="7832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LEMON MILK" panose="00000500000000000000" pitchFamily="50" charset="0"/>
              </a:rPr>
              <a:t>AI Call Center Agent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1DDF9D-6916-E5EF-6B08-3D844957F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645" y="3429000"/>
            <a:ext cx="190500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2F6BC9-593A-009A-5D0A-21DD38924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09" y="3463651"/>
            <a:ext cx="1982180" cy="19821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75F313-15DE-9408-FB2B-6351EFC52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55" y="361347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8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051A32-03ED-F017-B7ED-09E0A2D759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0369" y="412140"/>
            <a:ext cx="7531262" cy="6033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746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253D40-F9BB-9C25-CF3B-ED02C923E6DE}"/>
              </a:ext>
            </a:extLst>
          </p:cNvPr>
          <p:cNvSpPr txBox="1"/>
          <p:nvPr/>
        </p:nvSpPr>
        <p:spPr>
          <a:xfrm>
            <a:off x="5344357" y="2921168"/>
            <a:ext cx="2146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LEMON MILK" panose="00000500000000000000" pitchFamily="50" charset="0"/>
              </a:rPr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66730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E2F1F7-4DF2-14D0-A270-E45628BE5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89" y="239047"/>
            <a:ext cx="7948021" cy="63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6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C829B5-CCEB-A650-F4CF-8FDB6DFCD7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1400" y="335280"/>
            <a:ext cx="8129199" cy="652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78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87A6F0-6C6A-4142-965F-77CC33F671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1611" y="102284"/>
            <a:ext cx="8288777" cy="6653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333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B7D29F-A6EE-C81C-F46A-1834D67BDE5F}"/>
              </a:ext>
            </a:extLst>
          </p:cNvPr>
          <p:cNvSpPr txBox="1"/>
          <p:nvPr/>
        </p:nvSpPr>
        <p:spPr>
          <a:xfrm>
            <a:off x="5344357" y="2921168"/>
            <a:ext cx="955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T5</a:t>
            </a:r>
          </a:p>
        </p:txBody>
      </p:sp>
    </p:spTree>
    <p:extLst>
      <p:ext uri="{BB962C8B-B14F-4D97-AF65-F5344CB8AC3E}">
        <p14:creationId xmlns:p14="http://schemas.microsoft.com/office/powerpoint/2010/main" val="258939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940955-CA08-980F-D14B-53B49B6D30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76" y="565214"/>
            <a:ext cx="7137647" cy="572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8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8E1221-CD92-9484-06BD-D6B9B76F92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20" y="302912"/>
            <a:ext cx="7884160" cy="6252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167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2D5500-088E-EBC9-5D92-F57219784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960" y="199113"/>
            <a:ext cx="8006079" cy="6459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8418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253D40-F9BB-9C25-CF3B-ED02C923E6DE}"/>
              </a:ext>
            </a:extLst>
          </p:cNvPr>
          <p:cNvSpPr txBox="1"/>
          <p:nvPr/>
        </p:nvSpPr>
        <p:spPr>
          <a:xfrm>
            <a:off x="4280439" y="2921169"/>
            <a:ext cx="3631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LEMON MILK" panose="00000500000000000000" pitchFamily="50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007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B76B88-6730-2DB0-C806-E0E9522593CA}"/>
              </a:ext>
            </a:extLst>
          </p:cNvPr>
          <p:cNvSpPr txBox="1"/>
          <p:nvPr/>
        </p:nvSpPr>
        <p:spPr>
          <a:xfrm>
            <a:off x="3769882" y="372862"/>
            <a:ext cx="4652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EMON MILK" panose="00000500000000000000" pitchFamily="50" charset="0"/>
              </a:rPr>
              <a:t>AI Call Center Agent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FB855-4496-2670-5CCF-1E0E485DD5DD}"/>
              </a:ext>
            </a:extLst>
          </p:cNvPr>
          <p:cNvSpPr txBox="1"/>
          <p:nvPr/>
        </p:nvSpPr>
        <p:spPr>
          <a:xfrm>
            <a:off x="3048000" y="1615395"/>
            <a:ext cx="6096000" cy="4208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Muhammed Hussein Aly</a:t>
            </a:r>
            <a:br>
              <a:rPr lang="en-US" sz="2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 Mahmoud Ali</a:t>
            </a:r>
            <a:br>
              <a:rPr lang="en-US" sz="2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Mayada</a:t>
            </a:r>
            <a:r>
              <a:rPr lang="en-US" sz="2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Gamal Ali</a:t>
            </a:r>
            <a:br>
              <a:rPr lang="en-US" sz="2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Youssef Waleed Ibrahim</a:t>
            </a:r>
            <a:br>
              <a:rPr lang="en-US" sz="2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Omar Ali Omar</a:t>
            </a:r>
            <a:br>
              <a:rPr lang="en-US" sz="2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Omar</a:t>
            </a:r>
            <a:r>
              <a:rPr lang="en-US" sz="2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Osama Mohamed</a:t>
            </a:r>
            <a:br>
              <a:rPr lang="en-US" sz="2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2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Supervised By</a:t>
            </a:r>
            <a:br>
              <a:rPr lang="en-US" sz="2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Dr. Mohamed </a:t>
            </a:r>
            <a:r>
              <a:rPr lang="en-US" sz="28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Safy</a:t>
            </a:r>
            <a:r>
              <a:rPr lang="en-US" sz="2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Moussa </a:t>
            </a:r>
            <a:r>
              <a:rPr lang="en-US" sz="28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Elwan</a:t>
            </a:r>
            <a:endParaRPr lang="en-US" sz="2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01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1A922-7AA3-B3E9-3605-93F395107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2" y="477520"/>
            <a:ext cx="11500738" cy="583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45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61364B-3321-66A9-A7DD-D271DF6C5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60" y="583374"/>
            <a:ext cx="11292880" cy="569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75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E56328-DC90-4080-DB80-BC2346571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44" y="579798"/>
            <a:ext cx="11464912" cy="569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7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253D40-F9BB-9C25-CF3B-ED02C923E6DE}"/>
              </a:ext>
            </a:extLst>
          </p:cNvPr>
          <p:cNvSpPr txBox="1"/>
          <p:nvPr/>
        </p:nvSpPr>
        <p:spPr>
          <a:xfrm>
            <a:off x="3605574" y="2921168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LEMON MILK" panose="00000500000000000000" pitchFamily="50" charset="0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695558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F584F2-3906-086D-9103-8E0C9FFD424E}"/>
              </a:ext>
            </a:extLst>
          </p:cNvPr>
          <p:cNvSpPr/>
          <p:nvPr/>
        </p:nvSpPr>
        <p:spPr>
          <a:xfrm>
            <a:off x="223520" y="2514117"/>
            <a:ext cx="1802167" cy="207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LEMON MILK" panose="00000500000000000000" pitchFamily="50" charset="0"/>
              </a:rPr>
              <a:t>S2T</a:t>
            </a:r>
            <a:endParaRPr lang="en-US" dirty="0">
              <a:latin typeface="LEMON MIL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9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F584F2-3906-086D-9103-8E0C9FFD424E}"/>
              </a:ext>
            </a:extLst>
          </p:cNvPr>
          <p:cNvSpPr/>
          <p:nvPr/>
        </p:nvSpPr>
        <p:spPr>
          <a:xfrm>
            <a:off x="223520" y="2514117"/>
            <a:ext cx="1802167" cy="207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LEMON MILK" panose="00000500000000000000" pitchFamily="50" charset="0"/>
              </a:rPr>
              <a:t>S2T</a:t>
            </a:r>
            <a:endParaRPr lang="en-US" dirty="0">
              <a:latin typeface="LEMON MILK" panose="000005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392532-DDC2-78F5-3D42-BE23990D35AE}"/>
              </a:ext>
            </a:extLst>
          </p:cNvPr>
          <p:cNvSpPr/>
          <p:nvPr/>
        </p:nvSpPr>
        <p:spPr>
          <a:xfrm>
            <a:off x="2926771" y="2853480"/>
            <a:ext cx="2334827" cy="1398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LEMON MILK" panose="00000500000000000000" pitchFamily="50" charset="0"/>
              </a:rPr>
              <a:t>T5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C83375-EEE4-4A77-004E-FCB03E59ADC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25687" y="3552805"/>
            <a:ext cx="901084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59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253D40-F9BB-9C25-CF3B-ED02C923E6DE}"/>
              </a:ext>
            </a:extLst>
          </p:cNvPr>
          <p:cNvSpPr txBox="1"/>
          <p:nvPr/>
        </p:nvSpPr>
        <p:spPr>
          <a:xfrm>
            <a:off x="4655987" y="1616150"/>
            <a:ext cx="3327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Workflow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584F2-3906-086D-9103-8E0C9FFD424E}"/>
              </a:ext>
            </a:extLst>
          </p:cNvPr>
          <p:cNvSpPr/>
          <p:nvPr/>
        </p:nvSpPr>
        <p:spPr>
          <a:xfrm>
            <a:off x="223520" y="2514117"/>
            <a:ext cx="1802167" cy="207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LEMON MILK" panose="00000500000000000000" pitchFamily="50" charset="0"/>
              </a:rPr>
              <a:t>S2T</a:t>
            </a:r>
            <a:endParaRPr lang="en-US" dirty="0">
              <a:latin typeface="LEMON MILK" panose="000005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EEB930-C636-ACAC-4B26-39FDC6B93B6D}"/>
              </a:ext>
            </a:extLst>
          </p:cNvPr>
          <p:cNvSpPr/>
          <p:nvPr/>
        </p:nvSpPr>
        <p:spPr>
          <a:xfrm>
            <a:off x="2926771" y="745450"/>
            <a:ext cx="6192399" cy="56147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74D260-F3F5-5AB5-D7C7-0C59ADC893BA}"/>
              </a:ext>
            </a:extLst>
          </p:cNvPr>
          <p:cNvSpPr/>
          <p:nvPr/>
        </p:nvSpPr>
        <p:spPr>
          <a:xfrm>
            <a:off x="3426476" y="2169691"/>
            <a:ext cx="5450890" cy="207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LEMON MILK" panose="00000500000000000000" pitchFamily="50" charset="0"/>
              </a:rPr>
              <a:t>Conversational</a:t>
            </a:r>
          </a:p>
          <a:p>
            <a:pPr algn="ctr"/>
            <a:r>
              <a:rPr lang="en-US" sz="4000" dirty="0">
                <a:latin typeface="LEMON MILK" panose="00000500000000000000" pitchFamily="50" charset="0"/>
              </a:rPr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392532-DDC2-78F5-3D42-BE23990D35AE}"/>
              </a:ext>
            </a:extLst>
          </p:cNvPr>
          <p:cNvSpPr/>
          <p:nvPr/>
        </p:nvSpPr>
        <p:spPr>
          <a:xfrm>
            <a:off x="4984507" y="4672988"/>
            <a:ext cx="2334827" cy="1398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LEMON MILK" panose="00000500000000000000" pitchFamily="50" charset="0"/>
              </a:rPr>
              <a:t>T5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C83375-EEE4-4A77-004E-FCB03E59AD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025687" y="3552805"/>
            <a:ext cx="901084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603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253D40-F9BB-9C25-CF3B-ED02C923E6DE}"/>
              </a:ext>
            </a:extLst>
          </p:cNvPr>
          <p:cNvSpPr txBox="1"/>
          <p:nvPr/>
        </p:nvSpPr>
        <p:spPr>
          <a:xfrm>
            <a:off x="4655987" y="1616150"/>
            <a:ext cx="3327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Workflow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584F2-3906-086D-9103-8E0C9FFD424E}"/>
              </a:ext>
            </a:extLst>
          </p:cNvPr>
          <p:cNvSpPr/>
          <p:nvPr/>
        </p:nvSpPr>
        <p:spPr>
          <a:xfrm>
            <a:off x="223520" y="2514117"/>
            <a:ext cx="1802167" cy="207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LEMON MILK" panose="00000500000000000000" pitchFamily="50" charset="0"/>
              </a:rPr>
              <a:t>S2T</a:t>
            </a:r>
            <a:endParaRPr lang="en-US" dirty="0">
              <a:latin typeface="LEMON MILK" panose="000005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1A393D-6645-C952-BED4-3A2A122898A8}"/>
              </a:ext>
            </a:extLst>
          </p:cNvPr>
          <p:cNvSpPr/>
          <p:nvPr/>
        </p:nvSpPr>
        <p:spPr>
          <a:xfrm>
            <a:off x="10020254" y="2507666"/>
            <a:ext cx="1802167" cy="207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LEMON MILK" panose="00000500000000000000" pitchFamily="50" charset="0"/>
              </a:rPr>
              <a:t>T2S</a:t>
            </a:r>
            <a:endParaRPr lang="en-US" dirty="0">
              <a:latin typeface="LEMON MILK" panose="000005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EEB930-C636-ACAC-4B26-39FDC6B93B6D}"/>
              </a:ext>
            </a:extLst>
          </p:cNvPr>
          <p:cNvSpPr/>
          <p:nvPr/>
        </p:nvSpPr>
        <p:spPr>
          <a:xfrm>
            <a:off x="2926771" y="745450"/>
            <a:ext cx="6192399" cy="56147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74D260-F3F5-5AB5-D7C7-0C59ADC893BA}"/>
              </a:ext>
            </a:extLst>
          </p:cNvPr>
          <p:cNvSpPr/>
          <p:nvPr/>
        </p:nvSpPr>
        <p:spPr>
          <a:xfrm>
            <a:off x="3426476" y="2169691"/>
            <a:ext cx="5450890" cy="207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LEMON MILK" panose="00000500000000000000" pitchFamily="50" charset="0"/>
              </a:rPr>
              <a:t>Conversational</a:t>
            </a:r>
          </a:p>
          <a:p>
            <a:pPr algn="ctr"/>
            <a:r>
              <a:rPr lang="en-US" sz="4000" dirty="0">
                <a:latin typeface="LEMON MILK" panose="00000500000000000000" pitchFamily="50" charset="0"/>
              </a:rPr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392532-DDC2-78F5-3D42-BE23990D35AE}"/>
              </a:ext>
            </a:extLst>
          </p:cNvPr>
          <p:cNvSpPr/>
          <p:nvPr/>
        </p:nvSpPr>
        <p:spPr>
          <a:xfrm>
            <a:off x="4984507" y="4672988"/>
            <a:ext cx="2334827" cy="1398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LEMON MILK" panose="00000500000000000000" pitchFamily="50" charset="0"/>
              </a:rPr>
              <a:t>T5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C83375-EEE4-4A77-004E-FCB03E59AD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025687" y="3552805"/>
            <a:ext cx="901084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408666-962E-A77B-23D0-8C9AD19D0271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9119170" y="3546354"/>
            <a:ext cx="901084" cy="6451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19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253D40-F9BB-9C25-CF3B-ED02C923E6DE}"/>
              </a:ext>
            </a:extLst>
          </p:cNvPr>
          <p:cNvSpPr txBox="1"/>
          <p:nvPr/>
        </p:nvSpPr>
        <p:spPr>
          <a:xfrm>
            <a:off x="3799538" y="2921168"/>
            <a:ext cx="45929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LEMON MILK" panose="00000500000000000000" pitchFamily="50" charset="0"/>
              </a:rPr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4159109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AB3DA7-D585-729B-CD70-90EAACC6B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17" y="140970"/>
            <a:ext cx="4825365" cy="657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001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81C9-3C00-A929-8CD0-3A054BAB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LEMON MILK" panose="00000500000000000000" pitchFamily="50" charset="0"/>
              </a:rPr>
              <a:t>Table of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74EAD6-E68D-2407-53A4-AF0F512202A2}"/>
              </a:ext>
            </a:extLst>
          </p:cNvPr>
          <p:cNvSpPr txBox="1"/>
          <p:nvPr/>
        </p:nvSpPr>
        <p:spPr>
          <a:xfrm>
            <a:off x="838200" y="2032000"/>
            <a:ext cx="458170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latin typeface="LEMON MILK" panose="00000500000000000000" pitchFamily="50" charset="0"/>
              </a:rPr>
              <a:t>Problem Statement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LEMON MILK" panose="00000500000000000000" pitchFamily="50" charset="0"/>
              </a:rPr>
              <a:t>Solutions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LEMON MILK" panose="00000500000000000000" pitchFamily="50" charset="0"/>
              </a:rPr>
              <a:t>Models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LEMON MILK" panose="00000500000000000000" pitchFamily="50" charset="0"/>
              </a:rPr>
              <a:t>Results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LEMON MILK" panose="00000500000000000000" pitchFamily="50" charset="0"/>
              </a:rPr>
              <a:t>Workflows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LEMON MILK" panose="00000500000000000000" pitchFamily="50" charset="0"/>
              </a:rPr>
              <a:t>Diagrams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LEMON MILK" panose="00000500000000000000" pitchFamily="50" charset="0"/>
              </a:rPr>
              <a:t>Future Work</a:t>
            </a:r>
          </a:p>
          <a:p>
            <a:pPr marL="342900" indent="-342900">
              <a:buAutoNum type="arabicPeriod"/>
            </a:pPr>
            <a:endParaRPr lang="en-US" sz="2800" dirty="0">
              <a:latin typeface="LEMON MIL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59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193DF1-6493-25D5-1BB1-C43AF3CF9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0" y="1333869"/>
            <a:ext cx="11344120" cy="41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48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EB4FAB-B933-B93A-5637-0EB67F5F0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01" y="114020"/>
            <a:ext cx="9303798" cy="662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19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A12ACC-B368-4C46-433C-55309D434866}"/>
              </a:ext>
            </a:extLst>
          </p:cNvPr>
          <p:cNvSpPr txBox="1"/>
          <p:nvPr/>
        </p:nvSpPr>
        <p:spPr>
          <a:xfrm>
            <a:off x="3127880" y="2921168"/>
            <a:ext cx="59362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LEMON MILK" panose="00000500000000000000" pitchFamily="50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8040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A12ACC-B368-4C46-433C-55309D434866}"/>
              </a:ext>
            </a:extLst>
          </p:cNvPr>
          <p:cNvSpPr txBox="1"/>
          <p:nvPr/>
        </p:nvSpPr>
        <p:spPr>
          <a:xfrm>
            <a:off x="3583936" y="2921168"/>
            <a:ext cx="5024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LEMON MILK" panose="00000500000000000000" pitchFamily="50" charset="0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909334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7D85C4-F29C-0B6F-9BBB-7C49AC610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6" y="0"/>
            <a:ext cx="10371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05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A12ACC-B368-4C46-433C-55309D434866}"/>
              </a:ext>
            </a:extLst>
          </p:cNvPr>
          <p:cNvSpPr txBox="1"/>
          <p:nvPr/>
        </p:nvSpPr>
        <p:spPr>
          <a:xfrm>
            <a:off x="3452489" y="2921168"/>
            <a:ext cx="5287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LEMON MILK" panose="00000500000000000000" pitchFamily="50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33077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A12ACC-B368-4C46-433C-55309D434866}"/>
              </a:ext>
            </a:extLst>
          </p:cNvPr>
          <p:cNvSpPr txBox="1"/>
          <p:nvPr/>
        </p:nvSpPr>
        <p:spPr>
          <a:xfrm>
            <a:off x="3605579" y="2921168"/>
            <a:ext cx="4980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LEMON MILK" panose="00000500000000000000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995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81C9-3C00-A929-8CD0-3A054BAB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3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LEMON MILK" panose="00000500000000000000" pitchFamily="50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0078C-08B8-84B6-3E20-F6297311F09C}"/>
              </a:ext>
            </a:extLst>
          </p:cNvPr>
          <p:cNvSpPr txBox="1"/>
          <p:nvPr/>
        </p:nvSpPr>
        <p:spPr>
          <a:xfrm>
            <a:off x="268549" y="1279215"/>
            <a:ext cx="116541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LEMON MILK Light" panose="00000400000000000000" pitchFamily="50" charset="0"/>
              </a:rPr>
              <a:t>Traditional call centers struggle with operational inefficiencies.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LEMON MILK Light" panose="00000400000000000000" pitchFamily="50" charset="0"/>
              </a:rPr>
              <a:t>Long wait times frustrate customers and diminish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LEMON MILK Light" panose="00000400000000000000" pitchFamily="50" charset="0"/>
              </a:rPr>
              <a:t>Inconsistent service experiences erode trust and loyalty.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LEMON MILK Light" panose="00000400000000000000" pitchFamily="50" charset="0"/>
              </a:rPr>
              <a:t>Manual handling of inquiries leads to errors and delays.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LEMON MILK Light" panose="00000400000000000000" pitchFamily="50" charset="0"/>
              </a:rPr>
              <a:t>Limited scalability hampers adaptability to fluctuating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LEMON MILK Light" panose="00000400000000000000" pitchFamily="50" charset="0"/>
              </a:rPr>
              <a:t>Resource constraints restrict the capacity to meet customer needs effectively.</a:t>
            </a:r>
          </a:p>
        </p:txBody>
      </p:sp>
    </p:spTree>
    <p:extLst>
      <p:ext uri="{BB962C8B-B14F-4D97-AF65-F5344CB8AC3E}">
        <p14:creationId xmlns:p14="http://schemas.microsoft.com/office/powerpoint/2010/main" val="355747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81C9-3C00-A929-8CD0-3A054BAB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3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LEMON MILK" panose="00000500000000000000" pitchFamily="50" charset="0"/>
              </a:rPr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0078C-08B8-84B6-3E20-F6297311F09C}"/>
              </a:ext>
            </a:extLst>
          </p:cNvPr>
          <p:cNvSpPr txBox="1"/>
          <p:nvPr/>
        </p:nvSpPr>
        <p:spPr>
          <a:xfrm>
            <a:off x="268549" y="1279215"/>
            <a:ext cx="116541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LEMON MILK Light" panose="00000400000000000000" pitchFamily="50" charset="0"/>
              </a:rPr>
              <a:t>AI-powered virtual agents streamline call center operations and enhance customer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LEMON MILK Light" panose="000004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LEMON MILK Light" panose="00000400000000000000" pitchFamily="50" charset="0"/>
              </a:rPr>
              <a:t>Automated handling of routine inquiries through chatbots reduces wait times and frees up human agents.</a:t>
            </a:r>
          </a:p>
        </p:txBody>
      </p:sp>
    </p:spTree>
    <p:extLst>
      <p:ext uri="{BB962C8B-B14F-4D97-AF65-F5344CB8AC3E}">
        <p14:creationId xmlns:p14="http://schemas.microsoft.com/office/powerpoint/2010/main" val="381471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438A-87EC-1E0C-8B41-3DDA593F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LEMON MILK" panose="00000500000000000000" pitchFamily="50" charset="0"/>
              </a:rPr>
              <a:t>Brain Storming</a:t>
            </a:r>
          </a:p>
        </p:txBody>
      </p:sp>
    </p:spTree>
    <p:extLst>
      <p:ext uri="{BB962C8B-B14F-4D97-AF65-F5344CB8AC3E}">
        <p14:creationId xmlns:p14="http://schemas.microsoft.com/office/powerpoint/2010/main" val="213526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B7D29F-A6EE-C81C-F46A-1834D67BDE5F}"/>
              </a:ext>
            </a:extLst>
          </p:cNvPr>
          <p:cNvSpPr txBox="1"/>
          <p:nvPr/>
        </p:nvSpPr>
        <p:spPr>
          <a:xfrm>
            <a:off x="4590620" y="2921169"/>
            <a:ext cx="3010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LEMON MILK" panose="00000500000000000000" pitchFamily="50" charset="0"/>
              </a:rPr>
              <a:t>Llama</a:t>
            </a:r>
          </a:p>
        </p:txBody>
      </p:sp>
    </p:spTree>
    <p:extLst>
      <p:ext uri="{BB962C8B-B14F-4D97-AF65-F5344CB8AC3E}">
        <p14:creationId xmlns:p14="http://schemas.microsoft.com/office/powerpoint/2010/main" val="38769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21C0E6-6685-C43E-9A03-A115285CF2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636" y="391043"/>
            <a:ext cx="7610728" cy="607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2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57881D-CCFC-30DC-221C-41565025F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2653" y="215500"/>
            <a:ext cx="8006693" cy="642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093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168</Words>
  <Application>Microsoft Office PowerPoint</Application>
  <PresentationFormat>Widescreen</PresentationFormat>
  <Paragraphs>47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Century Gothic</vt:lpstr>
      <vt:lpstr>LEMON MILK</vt:lpstr>
      <vt:lpstr>LEMON MILK Light</vt:lpstr>
      <vt:lpstr>Wingdings 3</vt:lpstr>
      <vt:lpstr>Ion</vt:lpstr>
      <vt:lpstr>PowerPoint Presentation</vt:lpstr>
      <vt:lpstr>PowerPoint Presentation</vt:lpstr>
      <vt:lpstr>Table of contents</vt:lpstr>
      <vt:lpstr>Problem Statement</vt:lpstr>
      <vt:lpstr>Solution</vt:lpstr>
      <vt:lpstr>Brain Storming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Ali</dc:creator>
  <cp:lastModifiedBy>Omar Ali</cp:lastModifiedBy>
  <cp:revision>12</cp:revision>
  <dcterms:created xsi:type="dcterms:W3CDTF">2024-01-28T18:42:52Z</dcterms:created>
  <dcterms:modified xsi:type="dcterms:W3CDTF">2024-01-29T09:05:13Z</dcterms:modified>
</cp:coreProperties>
</file>