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3C1F74-3547-4DC1-8FB3-5359B29134ED}">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E9CA-BDDC-411E-B6CE-4BE6BCA20080}"/>
              </a:ext>
            </a:extLst>
          </p:cNvPr>
          <p:cNvSpPr>
            <a:spLocks noGrp="1"/>
          </p:cNvSpPr>
          <p:nvPr>
            <p:ph type="ctrTitle"/>
          </p:nvPr>
        </p:nvSpPr>
        <p:spPr/>
        <p:txBody>
          <a:bodyPr/>
          <a:lstStyle/>
          <a:p>
            <a:r>
              <a:rPr lang="en-US" dirty="0"/>
              <a:t>Capstone project presentation</a:t>
            </a:r>
            <a:endParaRPr lang="en-KE" dirty="0"/>
          </a:p>
        </p:txBody>
      </p:sp>
      <p:sp>
        <p:nvSpPr>
          <p:cNvPr id="3" name="Subtitle 2">
            <a:extLst>
              <a:ext uri="{FF2B5EF4-FFF2-40B4-BE49-F238E27FC236}">
                <a16:creationId xmlns:a16="http://schemas.microsoft.com/office/drawing/2014/main" id="{35246035-731F-42D4-8A80-1946CE35CDE6}"/>
              </a:ext>
            </a:extLst>
          </p:cNvPr>
          <p:cNvSpPr>
            <a:spLocks noGrp="1"/>
          </p:cNvSpPr>
          <p:nvPr>
            <p:ph type="subTitle" idx="1"/>
          </p:nvPr>
        </p:nvSpPr>
        <p:spPr/>
        <p:txBody>
          <a:bodyPr/>
          <a:lstStyle/>
          <a:p>
            <a:r>
              <a:rPr lang="en-US" dirty="0"/>
              <a:t>By Nupur Saboo</a:t>
            </a:r>
            <a:endParaRPr lang="en-KE" dirty="0"/>
          </a:p>
        </p:txBody>
      </p:sp>
    </p:spTree>
    <p:extLst>
      <p:ext uri="{BB962C8B-B14F-4D97-AF65-F5344CB8AC3E}">
        <p14:creationId xmlns:p14="http://schemas.microsoft.com/office/powerpoint/2010/main" val="187567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09CC-DB4A-4279-AC16-1C80B4483A3A}"/>
              </a:ext>
            </a:extLst>
          </p:cNvPr>
          <p:cNvSpPr>
            <a:spLocks noGrp="1"/>
          </p:cNvSpPr>
          <p:nvPr>
            <p:ph type="title"/>
          </p:nvPr>
        </p:nvSpPr>
        <p:spPr/>
        <p:txBody>
          <a:bodyPr/>
          <a:lstStyle/>
          <a:p>
            <a:r>
              <a:rPr lang="en-US" dirty="0"/>
              <a:t>Table Of Content</a:t>
            </a:r>
            <a:endParaRPr lang="en-KE" dirty="0"/>
          </a:p>
        </p:txBody>
      </p:sp>
      <p:sp>
        <p:nvSpPr>
          <p:cNvPr id="3" name="Content Placeholder 2">
            <a:extLst>
              <a:ext uri="{FF2B5EF4-FFF2-40B4-BE49-F238E27FC236}">
                <a16:creationId xmlns:a16="http://schemas.microsoft.com/office/drawing/2014/main" id="{559B54DD-9F63-4751-83A2-66832AB9561C}"/>
              </a:ext>
            </a:extLst>
          </p:cNvPr>
          <p:cNvSpPr>
            <a:spLocks noGrp="1"/>
          </p:cNvSpPr>
          <p:nvPr>
            <p:ph idx="1"/>
          </p:nvPr>
        </p:nvSpPr>
        <p:spPr/>
        <p:txBody>
          <a:bodyPr/>
          <a:lstStyle/>
          <a:p>
            <a:r>
              <a:rPr lang="en-US" dirty="0"/>
              <a:t>Introduction</a:t>
            </a:r>
          </a:p>
          <a:p>
            <a:r>
              <a:rPr lang="en-US" dirty="0"/>
              <a:t>Business Problem</a:t>
            </a:r>
          </a:p>
          <a:p>
            <a:r>
              <a:rPr lang="en-US" dirty="0"/>
              <a:t>Data</a:t>
            </a:r>
          </a:p>
          <a:p>
            <a:r>
              <a:rPr lang="en-US" dirty="0"/>
              <a:t>Methodology</a:t>
            </a:r>
          </a:p>
          <a:p>
            <a:r>
              <a:rPr lang="en-US" dirty="0"/>
              <a:t>Results</a:t>
            </a:r>
          </a:p>
          <a:p>
            <a:r>
              <a:rPr lang="en-US" dirty="0"/>
              <a:t>Conclusion</a:t>
            </a:r>
            <a:endParaRPr lang="en-KE" dirty="0"/>
          </a:p>
        </p:txBody>
      </p:sp>
    </p:spTree>
    <p:extLst>
      <p:ext uri="{BB962C8B-B14F-4D97-AF65-F5344CB8AC3E}">
        <p14:creationId xmlns:p14="http://schemas.microsoft.com/office/powerpoint/2010/main" val="40148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94E8-2B4A-4758-95F3-56C41530B1B5}"/>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4E15D972-24F3-468F-AF45-1AC6235CC1A1}"/>
              </a:ext>
            </a:extLst>
          </p:cNvPr>
          <p:cNvSpPr>
            <a:spLocks noGrp="1"/>
          </p:cNvSpPr>
          <p:nvPr>
            <p:ph idx="1"/>
          </p:nvPr>
        </p:nvSpPr>
        <p:spPr/>
        <p:txBody>
          <a:bodyPr/>
          <a:lstStyle/>
          <a:p>
            <a:r>
              <a:rPr lang="en-US" dirty="0"/>
              <a:t>Paris is the most popular city in France with an estimated population of about 2 million people as of 2020 in about 150 sq. kilometers. </a:t>
            </a:r>
          </a:p>
          <a:p>
            <a:r>
              <a:rPr lang="en-US" dirty="0"/>
              <a:t>Paris is also one of the most desirable tourist destinations in the world. It is known as the city of love and is widely known for its fashion sense, pastries and cafes. </a:t>
            </a:r>
          </a:p>
          <a:p>
            <a:r>
              <a:rPr lang="en-US" dirty="0"/>
              <a:t>Corner shops and popular streets are ideal to set up a café, but to succeed with yet another café in a market with such high competition, one must provide affordable and delicious looking merchandise, to notch services and have a unique ambiance which people will not find easily elsewhere.</a:t>
            </a:r>
            <a:endParaRPr lang="en-KE" dirty="0"/>
          </a:p>
          <a:p>
            <a:endParaRPr lang="en-KE" dirty="0"/>
          </a:p>
        </p:txBody>
      </p:sp>
    </p:spTree>
    <p:extLst>
      <p:ext uri="{BB962C8B-B14F-4D97-AF65-F5344CB8AC3E}">
        <p14:creationId xmlns:p14="http://schemas.microsoft.com/office/powerpoint/2010/main" val="419199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8513-6AB3-45E1-BE09-76A7EC4673DB}"/>
              </a:ext>
            </a:extLst>
          </p:cNvPr>
          <p:cNvSpPr>
            <a:spLocks noGrp="1"/>
          </p:cNvSpPr>
          <p:nvPr>
            <p:ph type="title"/>
          </p:nvPr>
        </p:nvSpPr>
        <p:spPr/>
        <p:txBody>
          <a:bodyPr/>
          <a:lstStyle/>
          <a:p>
            <a:r>
              <a:rPr lang="en-US" dirty="0"/>
              <a:t>Business Problem</a:t>
            </a:r>
            <a:endParaRPr lang="en-KE" dirty="0"/>
          </a:p>
        </p:txBody>
      </p:sp>
      <p:sp>
        <p:nvSpPr>
          <p:cNvPr id="3" name="Content Placeholder 2">
            <a:extLst>
              <a:ext uri="{FF2B5EF4-FFF2-40B4-BE49-F238E27FC236}">
                <a16:creationId xmlns:a16="http://schemas.microsoft.com/office/drawing/2014/main" id="{6D8E8D1C-16DD-4E1D-9580-D265AD1A5AD9}"/>
              </a:ext>
            </a:extLst>
          </p:cNvPr>
          <p:cNvSpPr>
            <a:spLocks noGrp="1"/>
          </p:cNvSpPr>
          <p:nvPr>
            <p:ph idx="1"/>
          </p:nvPr>
        </p:nvSpPr>
        <p:spPr/>
        <p:txBody>
          <a:bodyPr/>
          <a:lstStyle/>
          <a:p>
            <a:r>
              <a:rPr lang="en-US" dirty="0"/>
              <a:t>People working on projects need a place to sit where they can consume beverage such as tea, coffee etc. and eat fast food that does not require the use of both hands and is not very messy or time consuming.</a:t>
            </a:r>
          </a:p>
          <a:p>
            <a:r>
              <a:rPr lang="en-US" dirty="0"/>
              <a:t>The aim will be to set up the café in a place which attracts a lot of people, thereby allowing owners of the outlets to earn maximum profit out of them.</a:t>
            </a:r>
          </a:p>
          <a:p>
            <a:endParaRPr lang="en-KE" dirty="0"/>
          </a:p>
        </p:txBody>
      </p:sp>
    </p:spTree>
    <p:extLst>
      <p:ext uri="{BB962C8B-B14F-4D97-AF65-F5344CB8AC3E}">
        <p14:creationId xmlns:p14="http://schemas.microsoft.com/office/powerpoint/2010/main" val="103712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5A94-F7EF-4834-AC40-1D9E0757CAA2}"/>
              </a:ext>
            </a:extLst>
          </p:cNvPr>
          <p:cNvSpPr>
            <a:spLocks noGrp="1"/>
          </p:cNvSpPr>
          <p:nvPr>
            <p:ph type="title"/>
          </p:nvPr>
        </p:nvSpPr>
        <p:spPr/>
        <p:txBody>
          <a:bodyPr/>
          <a:lstStyle/>
          <a:p>
            <a:r>
              <a:rPr lang="en-US" dirty="0"/>
              <a:t>Data</a:t>
            </a:r>
            <a:endParaRPr lang="en-KE" dirty="0"/>
          </a:p>
        </p:txBody>
      </p:sp>
      <p:sp>
        <p:nvSpPr>
          <p:cNvPr id="3" name="Content Placeholder 2">
            <a:extLst>
              <a:ext uri="{FF2B5EF4-FFF2-40B4-BE49-F238E27FC236}">
                <a16:creationId xmlns:a16="http://schemas.microsoft.com/office/drawing/2014/main" id="{AD1B9994-AC63-41DF-8FE2-75C8F0CAECCD}"/>
              </a:ext>
            </a:extLst>
          </p:cNvPr>
          <p:cNvSpPr>
            <a:spLocks noGrp="1"/>
          </p:cNvSpPr>
          <p:nvPr>
            <p:ph idx="1"/>
          </p:nvPr>
        </p:nvSpPr>
        <p:spPr/>
        <p:txBody>
          <a:bodyPr/>
          <a:lstStyle/>
          <a:p>
            <a:r>
              <a:rPr lang="en-US" dirty="0"/>
              <a:t>Neighborhood</a:t>
            </a:r>
          </a:p>
          <a:p>
            <a:pPr marL="0" indent="0">
              <a:buNone/>
            </a:pPr>
            <a:r>
              <a:rPr lang="en-US" dirty="0"/>
              <a:t>The data for neighborhoods in Paris was extracted by web scraping using BeautifulSoup library for Python. The neighborhood data is scrapped form the Wikipedia page.</a:t>
            </a:r>
          </a:p>
          <a:p>
            <a:r>
              <a:rPr lang="en-US" dirty="0"/>
              <a:t>Geocoding</a:t>
            </a:r>
          </a:p>
          <a:p>
            <a:pPr marL="0" indent="0">
              <a:buNone/>
            </a:pPr>
            <a:r>
              <a:rPr lang="en-US" dirty="0"/>
              <a:t>The geometric location and values are stored into the data frame using this.</a:t>
            </a:r>
          </a:p>
          <a:p>
            <a:r>
              <a:rPr lang="en-US" dirty="0"/>
              <a:t>Venue data</a:t>
            </a:r>
          </a:p>
          <a:p>
            <a:pPr marL="0" indent="0">
              <a:buNone/>
            </a:pPr>
            <a:r>
              <a:rPr lang="en-US" dirty="0"/>
              <a:t>Venue data is found by passing the required parameters in the Foursquare API and creating a data frame to contain all the details.</a:t>
            </a:r>
            <a:endParaRPr lang="en-KE" dirty="0"/>
          </a:p>
          <a:p>
            <a:endParaRPr lang="en-KE" dirty="0"/>
          </a:p>
          <a:p>
            <a:pPr marL="0" indent="0">
              <a:buNone/>
            </a:pPr>
            <a:endParaRPr lang="en-KE" dirty="0"/>
          </a:p>
        </p:txBody>
      </p:sp>
    </p:spTree>
    <p:extLst>
      <p:ext uri="{BB962C8B-B14F-4D97-AF65-F5344CB8AC3E}">
        <p14:creationId xmlns:p14="http://schemas.microsoft.com/office/powerpoint/2010/main" val="228185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EE8C-CA96-43C9-AE18-48A04FC2B126}"/>
              </a:ext>
            </a:extLst>
          </p:cNvPr>
          <p:cNvSpPr>
            <a:spLocks noGrp="1"/>
          </p:cNvSpPr>
          <p:nvPr>
            <p:ph type="title"/>
          </p:nvPr>
        </p:nvSpPr>
        <p:spPr/>
        <p:txBody>
          <a:bodyPr/>
          <a:lstStyle/>
          <a:p>
            <a:r>
              <a:rPr lang="en-US" dirty="0"/>
              <a:t>Methodology</a:t>
            </a:r>
            <a:endParaRPr lang="en-KE" dirty="0"/>
          </a:p>
        </p:txBody>
      </p:sp>
      <p:sp>
        <p:nvSpPr>
          <p:cNvPr id="3" name="Content Placeholder 2">
            <a:extLst>
              <a:ext uri="{FF2B5EF4-FFF2-40B4-BE49-F238E27FC236}">
                <a16:creationId xmlns:a16="http://schemas.microsoft.com/office/drawing/2014/main" id="{8768EB8A-F875-4E1D-854F-8E4FE6F6470D}"/>
              </a:ext>
            </a:extLst>
          </p:cNvPr>
          <p:cNvSpPr>
            <a:spLocks noGrp="1"/>
          </p:cNvSpPr>
          <p:nvPr>
            <p:ph idx="1"/>
          </p:nvPr>
        </p:nvSpPr>
        <p:spPr/>
        <p:txBody>
          <a:bodyPr/>
          <a:lstStyle/>
          <a:p>
            <a:r>
              <a:rPr lang="en-US" dirty="0"/>
              <a:t>One hot encoding</a:t>
            </a:r>
          </a:p>
          <a:p>
            <a:pPr marL="0" indent="0">
              <a:buNone/>
            </a:pPr>
            <a:r>
              <a:rPr lang="en-US" dirty="0"/>
              <a:t>It is a process by which categorical variables are converted into a form that could be turned into ML algorithm to improve predictions.</a:t>
            </a:r>
          </a:p>
          <a:p>
            <a:r>
              <a:rPr lang="en-US" dirty="0"/>
              <a:t>Folium</a:t>
            </a:r>
          </a:p>
          <a:p>
            <a:pPr marL="0" indent="0">
              <a:buNone/>
            </a:pPr>
            <a:r>
              <a:rPr lang="en-US" dirty="0"/>
              <a:t>All cluster visualization is done using folium which in turn generates a map.</a:t>
            </a:r>
            <a:endParaRPr lang="en-KE" dirty="0"/>
          </a:p>
          <a:p>
            <a:r>
              <a:rPr lang="en-US" dirty="0"/>
              <a:t>K-means- clusters</a:t>
            </a:r>
          </a:p>
          <a:p>
            <a:pPr marL="0" indent="0">
              <a:buNone/>
            </a:pPr>
            <a:endParaRPr lang="en-KE" dirty="0"/>
          </a:p>
        </p:txBody>
      </p:sp>
      <p:pic>
        <p:nvPicPr>
          <p:cNvPr id="6" name="Picture 5" descr="Image for post">
            <a:extLst>
              <a:ext uri="{FF2B5EF4-FFF2-40B4-BE49-F238E27FC236}">
                <a16:creationId xmlns:a16="http://schemas.microsoft.com/office/drawing/2014/main" id="{414EB0F6-7045-4BA4-B9DF-406C8291B8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8122" y="4784724"/>
            <a:ext cx="7474903" cy="1196975"/>
          </a:xfrm>
          <a:prstGeom prst="rect">
            <a:avLst/>
          </a:prstGeom>
          <a:noFill/>
          <a:ln>
            <a:noFill/>
          </a:ln>
        </p:spPr>
      </p:pic>
    </p:spTree>
    <p:extLst>
      <p:ext uri="{BB962C8B-B14F-4D97-AF65-F5344CB8AC3E}">
        <p14:creationId xmlns:p14="http://schemas.microsoft.com/office/powerpoint/2010/main" val="419464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2B51-B3B3-480D-BD53-C5C0D9A85A72}"/>
              </a:ext>
            </a:extLst>
          </p:cNvPr>
          <p:cNvSpPr>
            <a:spLocks noGrp="1"/>
          </p:cNvSpPr>
          <p:nvPr>
            <p:ph type="title"/>
          </p:nvPr>
        </p:nvSpPr>
        <p:spPr/>
        <p:txBody>
          <a:bodyPr/>
          <a:lstStyle/>
          <a:p>
            <a:r>
              <a:rPr lang="en-US" dirty="0"/>
              <a:t>Population distribution in Paris shown in different colors for easy distinction.</a:t>
            </a:r>
            <a:br>
              <a:rPr lang="en-US" dirty="0"/>
            </a:br>
            <a:endParaRPr lang="en-KE" dirty="0"/>
          </a:p>
        </p:txBody>
      </p:sp>
      <p:pic>
        <p:nvPicPr>
          <p:cNvPr id="5" name="Content Placeholder 4">
            <a:extLst>
              <a:ext uri="{FF2B5EF4-FFF2-40B4-BE49-F238E27FC236}">
                <a16:creationId xmlns:a16="http://schemas.microsoft.com/office/drawing/2014/main" id="{60981A6F-4D15-4585-9B75-9199364265F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52531" y="1247775"/>
            <a:ext cx="4629844" cy="4114800"/>
          </a:xfrm>
          <a:prstGeom prst="rect">
            <a:avLst/>
          </a:prstGeom>
          <a:noFill/>
          <a:ln>
            <a:noFill/>
          </a:ln>
        </p:spPr>
      </p:pic>
    </p:spTree>
    <p:extLst>
      <p:ext uri="{BB962C8B-B14F-4D97-AF65-F5344CB8AC3E}">
        <p14:creationId xmlns:p14="http://schemas.microsoft.com/office/powerpoint/2010/main" val="125648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C7F2-7753-4EC6-BE00-2FEC545650C2}"/>
              </a:ext>
            </a:extLst>
          </p:cNvPr>
          <p:cNvSpPr>
            <a:spLocks noGrp="1"/>
          </p:cNvSpPr>
          <p:nvPr>
            <p:ph type="title"/>
          </p:nvPr>
        </p:nvSpPr>
        <p:spPr/>
        <p:txBody>
          <a:bodyPr/>
          <a:lstStyle/>
          <a:p>
            <a:r>
              <a:rPr lang="en-US" dirty="0"/>
              <a:t>Results</a:t>
            </a:r>
            <a:endParaRPr lang="en-KE" dirty="0"/>
          </a:p>
        </p:txBody>
      </p:sp>
      <p:sp>
        <p:nvSpPr>
          <p:cNvPr id="3" name="Content Placeholder 2">
            <a:extLst>
              <a:ext uri="{FF2B5EF4-FFF2-40B4-BE49-F238E27FC236}">
                <a16:creationId xmlns:a16="http://schemas.microsoft.com/office/drawing/2014/main" id="{1102511E-9839-4673-A23E-A98193DB14DC}"/>
              </a:ext>
            </a:extLst>
          </p:cNvPr>
          <p:cNvSpPr>
            <a:spLocks noGrp="1"/>
          </p:cNvSpPr>
          <p:nvPr>
            <p:ph idx="1"/>
          </p:nvPr>
        </p:nvSpPr>
        <p:spPr/>
        <p:txBody>
          <a:bodyPr/>
          <a:lstStyle/>
          <a:p>
            <a:r>
              <a:rPr lang="en-US" dirty="0"/>
              <a:t>The neighborhoods are divided into n clusters. The clustered neighborhoods are seen using different colors to make them distinguishable.</a:t>
            </a:r>
            <a:endParaRPr lang="en-KE" dirty="0"/>
          </a:p>
          <a:p>
            <a:endParaRPr lang="en-KE" dirty="0"/>
          </a:p>
        </p:txBody>
      </p:sp>
    </p:spTree>
    <p:extLst>
      <p:ext uri="{BB962C8B-B14F-4D97-AF65-F5344CB8AC3E}">
        <p14:creationId xmlns:p14="http://schemas.microsoft.com/office/powerpoint/2010/main" val="133564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7418-99CC-45F4-A766-DBC580CB108F}"/>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A8507AE1-7024-452B-AF17-93EF2708CC8A}"/>
              </a:ext>
            </a:extLst>
          </p:cNvPr>
          <p:cNvSpPr>
            <a:spLocks noGrp="1"/>
          </p:cNvSpPr>
          <p:nvPr>
            <p:ph idx="1"/>
          </p:nvPr>
        </p:nvSpPr>
        <p:spPr/>
        <p:txBody>
          <a:bodyPr/>
          <a:lstStyle/>
          <a:p>
            <a:r>
              <a:rPr lang="en-US" dirty="0"/>
              <a:t>Montmartre is the best location for cafes as it has a high population is close to some major tourist spot, but because of high competition in that region from the already existing cafes, Belleville will be a more suitable place to set up a new café.</a:t>
            </a:r>
            <a:endParaRPr lang="en-KE" dirty="0"/>
          </a:p>
          <a:p>
            <a:pPr marL="0" indent="0">
              <a:buNone/>
            </a:pPr>
            <a:endParaRPr lang="en-US" dirty="0"/>
          </a:p>
          <a:p>
            <a:pPr marL="0" indent="0">
              <a:buNone/>
            </a:pPr>
            <a:endParaRPr lang="en-US" dirty="0"/>
          </a:p>
          <a:p>
            <a:pPr marL="0" indent="0">
              <a:buNone/>
            </a:pPr>
            <a:endParaRPr lang="en-US" dirty="0"/>
          </a:p>
          <a:p>
            <a:pPr marL="0" indent="0">
              <a:buNone/>
            </a:pPr>
            <a:endParaRPr lang="en-KE" dirty="0"/>
          </a:p>
        </p:txBody>
      </p:sp>
    </p:spTree>
    <p:extLst>
      <p:ext uri="{BB962C8B-B14F-4D97-AF65-F5344CB8AC3E}">
        <p14:creationId xmlns:p14="http://schemas.microsoft.com/office/powerpoint/2010/main" val="150573447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30</TotalTime>
  <Words>410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Capstone project presentation</vt:lpstr>
      <vt:lpstr>Table Of Content</vt:lpstr>
      <vt:lpstr>Introduction</vt:lpstr>
      <vt:lpstr>Business Problem</vt:lpstr>
      <vt:lpstr>Data</vt:lpstr>
      <vt:lpstr>Methodology</vt:lpstr>
      <vt:lpstr>Population distribution in Paris shown in different colors for easy distinction.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Nupur Saboo</dc:creator>
  <cp:lastModifiedBy>Nupur Saboo</cp:lastModifiedBy>
  <cp:revision>4</cp:revision>
  <dcterms:created xsi:type="dcterms:W3CDTF">2020-08-03T10:56:22Z</dcterms:created>
  <dcterms:modified xsi:type="dcterms:W3CDTF">2020-08-03T11:31:03Z</dcterms:modified>
</cp:coreProperties>
</file>