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g0RImfFhVAUPDy3HDIOLHKkpMA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43407d5e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143407d5ef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4336de47e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14336de47e0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433a4bb3b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1433a4bb3b8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405770565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14057705656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4057705656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14057705656_1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4057705656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14057705656_1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405770565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14057705656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433a4bb3b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1433a4bb3b8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405770565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g14057705656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Encabezado de sección">
  <p:cSld name="1_Encabezado de sección">
    <p:spTree>
      <p:nvGrpSpPr>
        <p:cNvPr id="1" name="Shape 11"/>
        <p:cNvGrpSpPr/>
        <p:nvPr/>
      </p:nvGrpSpPr>
      <p:grpSpPr>
        <a:xfrm>
          <a:off x="0" y="0"/>
          <a:ext cx="0" cy="0"/>
          <a:chOff x="0" y="0"/>
          <a:chExt cx="0" cy="0"/>
        </a:xfrm>
      </p:grpSpPr>
      <p:pic>
        <p:nvPicPr>
          <p:cNvPr id="12" name="Google Shape;12;p4" descr="interna.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3"/>
          <p:cNvSpPr>
            <a:spLocks noGrp="1"/>
          </p:cNvSpPr>
          <p:nvPr>
            <p:ph type="pic" idx="2"/>
          </p:nvPr>
        </p:nvSpPr>
        <p:spPr>
          <a:xfrm>
            <a:off x="5183188" y="987425"/>
            <a:ext cx="6172200" cy="4873625"/>
          </a:xfrm>
          <a:prstGeom prst="rect">
            <a:avLst/>
          </a:prstGeom>
          <a:noFill/>
          <a:ln>
            <a:noFill/>
          </a:ln>
        </p:spPr>
      </p:sp>
      <p:sp>
        <p:nvSpPr>
          <p:cNvPr id="66" name="Google Shape;66;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3"/>
        <p:cNvGrpSpPr/>
        <p:nvPr/>
      </p:nvGrpSpPr>
      <p:grpSpPr>
        <a:xfrm>
          <a:off x="0" y="0"/>
          <a:ext cx="0" cy="0"/>
          <a:chOff x="0" y="0"/>
          <a:chExt cx="0" cy="0"/>
        </a:xfrm>
      </p:grpSpPr>
      <p:sp>
        <p:nvSpPr>
          <p:cNvPr id="14" name="Google Shape;14;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9"/>
        <p:cNvGrpSpPr/>
        <p:nvPr/>
      </p:nvGrpSpPr>
      <p:grpSpPr>
        <a:xfrm>
          <a:off x="0" y="0"/>
          <a:ext cx="0" cy="0"/>
          <a:chOff x="0" y="0"/>
          <a:chExt cx="0" cy="0"/>
        </a:xfrm>
      </p:grpSpPr>
      <p:sp>
        <p:nvSpPr>
          <p:cNvPr id="20" name="Google Shape;2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8" name="Google Shape;2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2"/>
        <p:cNvGrpSpPr/>
        <p:nvPr/>
      </p:nvGrpSpPr>
      <p:grpSpPr>
        <a:xfrm>
          <a:off x="0" y="0"/>
          <a:ext cx="0" cy="0"/>
          <a:chOff x="0" y="0"/>
          <a:chExt cx="0" cy="0"/>
        </a:xfrm>
      </p:grpSpPr>
      <p:sp>
        <p:nvSpPr>
          <p:cNvPr id="53" name="Google Shape;5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6"/>
        <p:cNvGrpSpPr/>
        <p:nvPr/>
      </p:nvGrpSpPr>
      <p:grpSpPr>
        <a:xfrm>
          <a:off x="0" y="0"/>
          <a:ext cx="0" cy="0"/>
          <a:chOff x="0" y="0"/>
          <a:chExt cx="0" cy="0"/>
        </a:xfrm>
      </p:grpSpPr>
      <p:sp>
        <p:nvSpPr>
          <p:cNvPr id="57" name="Google Shape;57;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9" name="Google Shape;59;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
          <p:cNvPicPr preferRelativeResize="0"/>
          <p:nvPr/>
        </p:nvPicPr>
        <p:blipFill rotWithShape="1">
          <a:blip r:embed="rId3">
            <a:alphaModFix/>
          </a:blip>
          <a:srcRect l="10465" t="17372" r="23792" b="10121"/>
          <a:stretch/>
        </p:blipFill>
        <p:spPr>
          <a:xfrm>
            <a:off x="216727" y="200497"/>
            <a:ext cx="1961309" cy="720481"/>
          </a:xfrm>
          <a:prstGeom prst="rect">
            <a:avLst/>
          </a:prstGeom>
          <a:noFill/>
          <a:ln>
            <a:noFill/>
          </a:ln>
        </p:spPr>
      </p:pic>
      <p:pic>
        <p:nvPicPr>
          <p:cNvPr id="87" name="Google Shape;87;p1"/>
          <p:cNvPicPr preferRelativeResize="0"/>
          <p:nvPr/>
        </p:nvPicPr>
        <p:blipFill rotWithShape="1">
          <a:blip r:embed="rId4">
            <a:alphaModFix/>
          </a:blip>
          <a:srcRect/>
          <a:stretch/>
        </p:blipFill>
        <p:spPr>
          <a:xfrm>
            <a:off x="0" y="6269823"/>
            <a:ext cx="12192000" cy="644887"/>
          </a:xfrm>
          <a:prstGeom prst="rect">
            <a:avLst/>
          </a:prstGeom>
          <a:noFill/>
          <a:ln>
            <a:noFill/>
          </a:ln>
        </p:spPr>
      </p:pic>
      <p:sp>
        <p:nvSpPr>
          <p:cNvPr id="88" name="Google Shape;88;p1"/>
          <p:cNvSpPr txBox="1"/>
          <p:nvPr/>
        </p:nvSpPr>
        <p:spPr>
          <a:xfrm>
            <a:off x="1224484" y="3536543"/>
            <a:ext cx="4664700" cy="1862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2300" b="1" i="0" u="none" strike="noStrike" cap="none">
                <a:solidFill>
                  <a:schemeClr val="dk1"/>
                </a:solidFill>
                <a:latin typeface="Calibri"/>
                <a:ea typeface="Calibri"/>
                <a:cs typeface="Calibri"/>
                <a:sym typeface="Calibri"/>
              </a:rPr>
              <a:t>INTEGRANTES</a:t>
            </a:r>
            <a:endParaRPr sz="900" b="1">
              <a:latin typeface="Calibri"/>
              <a:ea typeface="Calibri"/>
              <a:cs typeface="Calibri"/>
              <a:sym typeface="Calibri"/>
            </a:endParaRPr>
          </a:p>
          <a:p>
            <a:pPr marL="0" marR="0" lvl="0" indent="0" algn="ctr" rtl="0">
              <a:spcBef>
                <a:spcPts val="0"/>
              </a:spcBef>
              <a:spcAft>
                <a:spcPts val="0"/>
              </a:spcAft>
              <a:buNone/>
            </a:pPr>
            <a:r>
              <a:rPr lang="es-CO" sz="2300" i="0" u="none" strike="noStrike" cap="none">
                <a:solidFill>
                  <a:schemeClr val="dk1"/>
                </a:solidFill>
                <a:latin typeface="Calibri"/>
                <a:ea typeface="Calibri"/>
                <a:cs typeface="Calibri"/>
                <a:sym typeface="Calibri"/>
              </a:rPr>
              <a:t>Paula Alejandra Castillo Pe</a:t>
            </a:r>
            <a:r>
              <a:rPr lang="es-CO" sz="2300">
                <a:solidFill>
                  <a:schemeClr val="dk1"/>
                </a:solidFill>
                <a:latin typeface="Calibri"/>
                <a:ea typeface="Calibri"/>
                <a:cs typeface="Calibri"/>
                <a:sym typeface="Calibri"/>
              </a:rPr>
              <a:t>ña</a:t>
            </a:r>
            <a:endParaRPr sz="900">
              <a:latin typeface="Calibri"/>
              <a:ea typeface="Calibri"/>
              <a:cs typeface="Calibri"/>
              <a:sym typeface="Calibri"/>
            </a:endParaRPr>
          </a:p>
          <a:p>
            <a:pPr marL="0" marR="0" lvl="0" indent="0" algn="ctr" rtl="0">
              <a:spcBef>
                <a:spcPts val="0"/>
              </a:spcBef>
              <a:spcAft>
                <a:spcPts val="0"/>
              </a:spcAft>
              <a:buNone/>
            </a:pPr>
            <a:r>
              <a:rPr lang="es-CO" sz="2300" i="0" u="none" strike="noStrike" cap="none">
                <a:solidFill>
                  <a:schemeClr val="dk1"/>
                </a:solidFill>
                <a:latin typeface="Calibri"/>
                <a:ea typeface="Calibri"/>
                <a:cs typeface="Calibri"/>
                <a:sym typeface="Calibri"/>
              </a:rPr>
              <a:t>Karol Stephy López Contreras</a:t>
            </a:r>
            <a:endParaRPr sz="900">
              <a:latin typeface="Calibri"/>
              <a:ea typeface="Calibri"/>
              <a:cs typeface="Calibri"/>
              <a:sym typeface="Calibri"/>
            </a:endParaRPr>
          </a:p>
          <a:p>
            <a:pPr marL="0" marR="0" lvl="0" indent="0" algn="ctr" rtl="0">
              <a:spcBef>
                <a:spcPts val="0"/>
              </a:spcBef>
              <a:spcAft>
                <a:spcPts val="0"/>
              </a:spcAft>
              <a:buNone/>
            </a:pPr>
            <a:r>
              <a:rPr lang="es-CO" sz="2300" i="0" u="none" strike="noStrike" cap="none">
                <a:solidFill>
                  <a:schemeClr val="dk1"/>
                </a:solidFill>
                <a:latin typeface="Calibri"/>
                <a:ea typeface="Calibri"/>
                <a:cs typeface="Calibri"/>
                <a:sym typeface="Calibri"/>
              </a:rPr>
              <a:t>Omar Gabriel Díaz Tauta</a:t>
            </a:r>
            <a:endParaRPr sz="230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s-CO" sz="2300" i="0" u="none" strike="noStrike" cap="none">
                <a:solidFill>
                  <a:schemeClr val="dk1"/>
                </a:solidFill>
                <a:latin typeface="Calibri"/>
                <a:ea typeface="Calibri"/>
                <a:cs typeface="Calibri"/>
                <a:sym typeface="Calibri"/>
              </a:rPr>
              <a:t>Derly Yulieth Jiménez Ochoa</a:t>
            </a:r>
            <a:endParaRPr sz="900">
              <a:latin typeface="Calibri"/>
              <a:ea typeface="Calibri"/>
              <a:cs typeface="Calibri"/>
              <a:sym typeface="Calibri"/>
            </a:endParaRPr>
          </a:p>
        </p:txBody>
      </p:sp>
      <p:sp>
        <p:nvSpPr>
          <p:cNvPr id="89" name="Google Shape;89;p1"/>
          <p:cNvSpPr txBox="1"/>
          <p:nvPr/>
        </p:nvSpPr>
        <p:spPr>
          <a:xfrm>
            <a:off x="6203559" y="3890560"/>
            <a:ext cx="4485900" cy="1154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2300" i="0" u="none" strike="noStrike" cap="none">
                <a:solidFill>
                  <a:schemeClr val="dk1"/>
                </a:solidFill>
                <a:latin typeface="Calibri"/>
                <a:ea typeface="Calibri"/>
                <a:cs typeface="Calibri"/>
                <a:sym typeface="Calibri"/>
              </a:rPr>
              <a:t>CBA – SENA</a:t>
            </a:r>
            <a:endParaRPr sz="900">
              <a:latin typeface="Calibri"/>
              <a:ea typeface="Calibri"/>
              <a:cs typeface="Calibri"/>
              <a:sym typeface="Calibri"/>
            </a:endParaRPr>
          </a:p>
          <a:p>
            <a:pPr marL="0" marR="0" lvl="0" indent="0" algn="ctr" rtl="0">
              <a:spcBef>
                <a:spcPts val="0"/>
              </a:spcBef>
              <a:spcAft>
                <a:spcPts val="0"/>
              </a:spcAft>
              <a:buNone/>
            </a:pPr>
            <a:r>
              <a:rPr lang="es-CO" sz="2300" i="0" u="none" strike="noStrike" cap="none">
                <a:solidFill>
                  <a:schemeClr val="dk1"/>
                </a:solidFill>
                <a:latin typeface="Calibri"/>
                <a:ea typeface="Calibri"/>
                <a:cs typeface="Calibri"/>
                <a:sym typeface="Calibri"/>
              </a:rPr>
              <a:t>Mosquera, Cundinamarca</a:t>
            </a:r>
            <a:endParaRPr sz="900">
              <a:latin typeface="Calibri"/>
              <a:ea typeface="Calibri"/>
              <a:cs typeface="Calibri"/>
              <a:sym typeface="Calibri"/>
            </a:endParaRPr>
          </a:p>
          <a:p>
            <a:pPr marL="0" marR="0" lvl="0" indent="0" algn="ctr" rtl="0">
              <a:spcBef>
                <a:spcPts val="0"/>
              </a:spcBef>
              <a:spcAft>
                <a:spcPts val="0"/>
              </a:spcAft>
              <a:buNone/>
            </a:pPr>
            <a:r>
              <a:rPr lang="es-CO" sz="2300" i="0" u="none" strike="noStrike" cap="none">
                <a:solidFill>
                  <a:schemeClr val="dk1"/>
                </a:solidFill>
                <a:latin typeface="Calibri"/>
                <a:ea typeface="Calibri"/>
                <a:cs typeface="Calibri"/>
                <a:sym typeface="Calibri"/>
              </a:rPr>
              <a:t>2022</a:t>
            </a:r>
            <a:endParaRPr sz="900">
              <a:latin typeface="Calibri"/>
              <a:ea typeface="Calibri"/>
              <a:cs typeface="Calibri"/>
              <a:sym typeface="Calibri"/>
            </a:endParaRPr>
          </a:p>
        </p:txBody>
      </p:sp>
      <p:pic>
        <p:nvPicPr>
          <p:cNvPr id="90" name="Google Shape;90;p1"/>
          <p:cNvPicPr preferRelativeResize="0"/>
          <p:nvPr/>
        </p:nvPicPr>
        <p:blipFill>
          <a:blip r:embed="rId5">
            <a:alphaModFix/>
          </a:blip>
          <a:stretch>
            <a:fillRect/>
          </a:stretch>
        </p:blipFill>
        <p:spPr>
          <a:xfrm>
            <a:off x="3130638" y="1082225"/>
            <a:ext cx="5930724" cy="1975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43407d5eff_0_0"/>
          <p:cNvSpPr txBox="1"/>
          <p:nvPr/>
        </p:nvSpPr>
        <p:spPr>
          <a:xfrm>
            <a:off x="1022561" y="1182494"/>
            <a:ext cx="60960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400" b="1">
                <a:solidFill>
                  <a:schemeClr val="dk1"/>
                </a:solidFill>
                <a:latin typeface="Calibri"/>
                <a:ea typeface="Calibri"/>
                <a:cs typeface="Calibri"/>
                <a:sym typeface="Calibri"/>
              </a:rPr>
              <a:t>4.	Alcance del prototipo a desarrollar.</a:t>
            </a:r>
            <a:endParaRPr/>
          </a:p>
        </p:txBody>
      </p:sp>
      <p:sp>
        <p:nvSpPr>
          <p:cNvPr id="171" name="Google Shape;171;g143407d5eff_0_0"/>
          <p:cNvSpPr txBox="1"/>
          <p:nvPr/>
        </p:nvSpPr>
        <p:spPr>
          <a:xfrm>
            <a:off x="1022562" y="1942267"/>
            <a:ext cx="10360500" cy="13236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CO" sz="2000">
                <a:solidFill>
                  <a:schemeClr val="dk1"/>
                </a:solidFill>
                <a:latin typeface="Calibri"/>
                <a:ea typeface="Calibri"/>
                <a:cs typeface="Calibri"/>
                <a:sym typeface="Calibri"/>
              </a:rPr>
              <a:t>La idea de negocio no presentará asistencia profesional psicológica, por lo que no se enfoca en trastornos mentales graves, sino que está plasmada como una herramienta de auto-apoyo para mejorar el estado de ánimo de manera momentánea y generar buenos hábitos, de motivación y calma a largo plazo. </a:t>
            </a:r>
            <a:endParaRPr sz="2000">
              <a:solidFill>
                <a:schemeClr val="dk1"/>
              </a:solidFill>
              <a:latin typeface="Calibri"/>
              <a:ea typeface="Calibri"/>
              <a:cs typeface="Calibri"/>
              <a:sym typeface="Calibri"/>
            </a:endParaRPr>
          </a:p>
        </p:txBody>
      </p:sp>
      <p:pic>
        <p:nvPicPr>
          <p:cNvPr id="172" name="Google Shape;172;g143407d5eff_0_0"/>
          <p:cNvPicPr preferRelativeResize="0"/>
          <p:nvPr/>
        </p:nvPicPr>
        <p:blipFill rotWithShape="1">
          <a:blip r:embed="rId3">
            <a:alphaModFix/>
          </a:blip>
          <a:srcRect l="10466" t="17372" r="23791" b="10121"/>
          <a:stretch/>
        </p:blipFill>
        <p:spPr>
          <a:xfrm>
            <a:off x="8804135" y="386028"/>
            <a:ext cx="1961310" cy="720481"/>
          </a:xfrm>
          <a:prstGeom prst="rect">
            <a:avLst/>
          </a:prstGeom>
          <a:noFill/>
          <a:ln>
            <a:noFill/>
          </a:ln>
        </p:spPr>
      </p:pic>
      <p:pic>
        <p:nvPicPr>
          <p:cNvPr id="173" name="Google Shape;173;g143407d5eff_0_0"/>
          <p:cNvPicPr preferRelativeResize="0"/>
          <p:nvPr/>
        </p:nvPicPr>
        <p:blipFill rotWithShape="1">
          <a:blip r:embed="rId4">
            <a:alphaModFix/>
          </a:blip>
          <a:srcRect/>
          <a:stretch/>
        </p:blipFill>
        <p:spPr>
          <a:xfrm>
            <a:off x="0" y="6269823"/>
            <a:ext cx="12192000" cy="644887"/>
          </a:xfrm>
          <a:prstGeom prst="rect">
            <a:avLst/>
          </a:prstGeom>
          <a:noFill/>
          <a:ln>
            <a:noFill/>
          </a:ln>
        </p:spPr>
      </p:pic>
      <p:pic>
        <p:nvPicPr>
          <p:cNvPr id="174" name="Google Shape;174;g143407d5eff_0_0"/>
          <p:cNvPicPr preferRelativeResize="0"/>
          <p:nvPr/>
        </p:nvPicPr>
        <p:blipFill>
          <a:blip r:embed="rId5">
            <a:alphaModFix/>
          </a:blip>
          <a:stretch>
            <a:fillRect/>
          </a:stretch>
        </p:blipFill>
        <p:spPr>
          <a:xfrm>
            <a:off x="4071125" y="3265867"/>
            <a:ext cx="4049745" cy="26991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4336de47e0_0_8"/>
          <p:cNvSpPr txBox="1"/>
          <p:nvPr/>
        </p:nvSpPr>
        <p:spPr>
          <a:xfrm>
            <a:off x="1022561" y="1182494"/>
            <a:ext cx="60960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400" b="1">
                <a:solidFill>
                  <a:schemeClr val="dk1"/>
                </a:solidFill>
                <a:latin typeface="Calibri"/>
                <a:ea typeface="Calibri"/>
                <a:cs typeface="Calibri"/>
                <a:sym typeface="Calibri"/>
              </a:rPr>
              <a:t>5. Casos de Uso del Proyecto</a:t>
            </a:r>
            <a:endParaRPr/>
          </a:p>
        </p:txBody>
      </p:sp>
      <p:sp>
        <p:nvSpPr>
          <p:cNvPr id="180" name="Google Shape;180;g14336de47e0_0_8"/>
          <p:cNvSpPr txBox="1"/>
          <p:nvPr/>
        </p:nvSpPr>
        <p:spPr>
          <a:xfrm>
            <a:off x="1022562" y="1942267"/>
            <a:ext cx="10360500" cy="400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CO" sz="2000">
                <a:solidFill>
                  <a:schemeClr val="dk1"/>
                </a:solidFill>
                <a:latin typeface="Calibri"/>
                <a:ea typeface="Calibri"/>
                <a:cs typeface="Calibri"/>
                <a:sym typeface="Calibri"/>
              </a:rPr>
              <a:t>L</a:t>
            </a:r>
            <a:endParaRPr sz="2000">
              <a:solidFill>
                <a:schemeClr val="dk1"/>
              </a:solidFill>
              <a:latin typeface="Calibri"/>
              <a:ea typeface="Calibri"/>
              <a:cs typeface="Calibri"/>
              <a:sym typeface="Calibri"/>
            </a:endParaRPr>
          </a:p>
        </p:txBody>
      </p:sp>
      <p:pic>
        <p:nvPicPr>
          <p:cNvPr id="181" name="Google Shape;181;g14336de47e0_0_8"/>
          <p:cNvPicPr preferRelativeResize="0"/>
          <p:nvPr/>
        </p:nvPicPr>
        <p:blipFill rotWithShape="1">
          <a:blip r:embed="rId3">
            <a:alphaModFix/>
          </a:blip>
          <a:srcRect l="10466" t="17372" r="23791" b="10121"/>
          <a:stretch/>
        </p:blipFill>
        <p:spPr>
          <a:xfrm>
            <a:off x="8804135" y="386028"/>
            <a:ext cx="1961310" cy="720481"/>
          </a:xfrm>
          <a:prstGeom prst="rect">
            <a:avLst/>
          </a:prstGeom>
          <a:noFill/>
          <a:ln>
            <a:noFill/>
          </a:ln>
        </p:spPr>
      </p:pic>
      <p:pic>
        <p:nvPicPr>
          <p:cNvPr id="182" name="Google Shape;182;g14336de47e0_0_8"/>
          <p:cNvPicPr preferRelativeResize="0"/>
          <p:nvPr/>
        </p:nvPicPr>
        <p:blipFill rotWithShape="1">
          <a:blip r:embed="rId4">
            <a:alphaModFix/>
          </a:blip>
          <a:srcRect/>
          <a:stretch/>
        </p:blipFill>
        <p:spPr>
          <a:xfrm>
            <a:off x="0" y="6269823"/>
            <a:ext cx="12192000" cy="6448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p:nvPr/>
        </p:nvSpPr>
        <p:spPr>
          <a:xfrm>
            <a:off x="1022561" y="801494"/>
            <a:ext cx="6096000" cy="492600"/>
          </a:xfrm>
          <a:prstGeom prst="rect">
            <a:avLst/>
          </a:prstGeom>
          <a:noFill/>
          <a:ln>
            <a:noFill/>
          </a:ln>
        </p:spPr>
        <p:txBody>
          <a:bodyPr spcFirstLastPara="1" wrap="square" lIns="91425" tIns="45700" rIns="91425" bIns="45700" anchor="t" anchorCtr="0">
            <a:spAutoFit/>
          </a:bodyPr>
          <a:lstStyle/>
          <a:p>
            <a:pPr marL="457189" marR="0" lvl="0" indent="-469889" algn="l" rtl="0">
              <a:spcBef>
                <a:spcPts val="0"/>
              </a:spcBef>
              <a:spcAft>
                <a:spcPts val="0"/>
              </a:spcAft>
              <a:buClr>
                <a:schemeClr val="dk1"/>
              </a:buClr>
              <a:buSzPts val="2600"/>
              <a:buFont typeface="Calibri"/>
              <a:buAutoNum type="arabicPeriod"/>
            </a:pPr>
            <a:r>
              <a:rPr lang="es-CO" sz="2600" b="1">
                <a:solidFill>
                  <a:schemeClr val="dk1"/>
                </a:solidFill>
                <a:latin typeface="Calibri"/>
                <a:ea typeface="Calibri"/>
                <a:cs typeface="Calibri"/>
                <a:sym typeface="Calibri"/>
              </a:rPr>
              <a:t>Planteamiento del problema.</a:t>
            </a:r>
            <a:endParaRPr sz="1600"/>
          </a:p>
        </p:txBody>
      </p:sp>
      <p:sp>
        <p:nvSpPr>
          <p:cNvPr id="96" name="Google Shape;96;p2"/>
          <p:cNvSpPr txBox="1"/>
          <p:nvPr/>
        </p:nvSpPr>
        <p:spPr>
          <a:xfrm>
            <a:off x="1022562" y="1713667"/>
            <a:ext cx="10360500" cy="16317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CO" sz="2000">
                <a:solidFill>
                  <a:schemeClr val="dk1"/>
                </a:solidFill>
                <a:latin typeface="Calibri"/>
                <a:ea typeface="Calibri"/>
                <a:cs typeface="Calibri"/>
                <a:sym typeface="Calibri"/>
              </a:rPr>
              <a:t>En los últimos años, se ha evidenciado un incremento del desequilibrio emocional en las personas debido a factores sociales, económicos y problemas del día a día. A medida que las nuevas generaciones se enfrentan a la vida cotidiana, y después de haber experimentado el aislamiento mundial debido a la pandemia del Covid-19, se han presentado cada vez más reportes por el crecimiento de individuos con problemas emocionales.</a:t>
            </a:r>
            <a:endParaRPr sz="2000">
              <a:solidFill>
                <a:schemeClr val="dk1"/>
              </a:solidFill>
              <a:latin typeface="Calibri"/>
              <a:ea typeface="Calibri"/>
              <a:cs typeface="Calibri"/>
              <a:sym typeface="Calibri"/>
            </a:endParaRPr>
          </a:p>
        </p:txBody>
      </p:sp>
      <p:pic>
        <p:nvPicPr>
          <p:cNvPr id="97" name="Google Shape;97;p2"/>
          <p:cNvPicPr preferRelativeResize="0"/>
          <p:nvPr/>
        </p:nvPicPr>
        <p:blipFill rotWithShape="1">
          <a:blip r:embed="rId3">
            <a:alphaModFix/>
          </a:blip>
          <a:srcRect l="10465" t="17372" r="23792" b="10121"/>
          <a:stretch/>
        </p:blipFill>
        <p:spPr>
          <a:xfrm>
            <a:off x="8804135" y="386028"/>
            <a:ext cx="1961309" cy="720481"/>
          </a:xfrm>
          <a:prstGeom prst="rect">
            <a:avLst/>
          </a:prstGeom>
          <a:noFill/>
          <a:ln>
            <a:noFill/>
          </a:ln>
        </p:spPr>
      </p:pic>
      <p:pic>
        <p:nvPicPr>
          <p:cNvPr id="98" name="Google Shape;98;p2"/>
          <p:cNvPicPr preferRelativeResize="0"/>
          <p:nvPr/>
        </p:nvPicPr>
        <p:blipFill rotWithShape="1">
          <a:blip r:embed="rId4">
            <a:alphaModFix/>
          </a:blip>
          <a:srcRect/>
          <a:stretch/>
        </p:blipFill>
        <p:spPr>
          <a:xfrm>
            <a:off x="0" y="6269823"/>
            <a:ext cx="12192000" cy="644887"/>
          </a:xfrm>
          <a:prstGeom prst="rect">
            <a:avLst/>
          </a:prstGeom>
          <a:noFill/>
          <a:ln>
            <a:noFill/>
          </a:ln>
        </p:spPr>
      </p:pic>
      <p:pic>
        <p:nvPicPr>
          <p:cNvPr id="99" name="Google Shape;99;p2"/>
          <p:cNvPicPr preferRelativeResize="0"/>
          <p:nvPr/>
        </p:nvPicPr>
        <p:blipFill>
          <a:blip r:embed="rId5">
            <a:alphaModFix/>
          </a:blip>
          <a:stretch>
            <a:fillRect/>
          </a:stretch>
        </p:blipFill>
        <p:spPr>
          <a:xfrm>
            <a:off x="2085399" y="3262400"/>
            <a:ext cx="3334425" cy="2855025"/>
          </a:xfrm>
          <a:prstGeom prst="rect">
            <a:avLst/>
          </a:prstGeom>
          <a:noFill/>
          <a:ln>
            <a:noFill/>
          </a:ln>
        </p:spPr>
      </p:pic>
      <p:pic>
        <p:nvPicPr>
          <p:cNvPr id="100" name="Google Shape;100;p2"/>
          <p:cNvPicPr preferRelativeResize="0"/>
          <p:nvPr/>
        </p:nvPicPr>
        <p:blipFill>
          <a:blip r:embed="rId6">
            <a:alphaModFix/>
          </a:blip>
          <a:stretch>
            <a:fillRect/>
          </a:stretch>
        </p:blipFill>
        <p:spPr>
          <a:xfrm>
            <a:off x="6948579" y="3417867"/>
            <a:ext cx="2619656" cy="261965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1433a4bb3b8_0_11"/>
          <p:cNvSpPr txBox="1"/>
          <p:nvPr/>
        </p:nvSpPr>
        <p:spPr>
          <a:xfrm>
            <a:off x="1022561" y="801494"/>
            <a:ext cx="6096000" cy="492600"/>
          </a:xfrm>
          <a:prstGeom prst="rect">
            <a:avLst/>
          </a:prstGeom>
          <a:noFill/>
          <a:ln>
            <a:noFill/>
          </a:ln>
        </p:spPr>
        <p:txBody>
          <a:bodyPr spcFirstLastPara="1" wrap="square" lIns="91425" tIns="45700" rIns="91425" bIns="45700" anchor="t" anchorCtr="0">
            <a:spAutoFit/>
          </a:bodyPr>
          <a:lstStyle/>
          <a:p>
            <a:pPr marL="457188" marR="0" lvl="0" indent="-469888" algn="l" rtl="0">
              <a:spcBef>
                <a:spcPts val="0"/>
              </a:spcBef>
              <a:spcAft>
                <a:spcPts val="0"/>
              </a:spcAft>
              <a:buClr>
                <a:schemeClr val="dk1"/>
              </a:buClr>
              <a:buSzPts val="2600"/>
              <a:buFont typeface="Calibri"/>
              <a:buAutoNum type="arabicPeriod"/>
            </a:pPr>
            <a:r>
              <a:rPr lang="es-CO" sz="2600" b="1">
                <a:solidFill>
                  <a:schemeClr val="dk1"/>
                </a:solidFill>
                <a:latin typeface="Calibri"/>
                <a:ea typeface="Calibri"/>
                <a:cs typeface="Calibri"/>
                <a:sym typeface="Calibri"/>
              </a:rPr>
              <a:t>Planteamiento del problema.</a:t>
            </a:r>
            <a:endParaRPr sz="1600"/>
          </a:p>
        </p:txBody>
      </p:sp>
      <p:sp>
        <p:nvSpPr>
          <p:cNvPr id="106" name="Google Shape;106;g1433a4bb3b8_0_11"/>
          <p:cNvSpPr txBox="1"/>
          <p:nvPr/>
        </p:nvSpPr>
        <p:spPr>
          <a:xfrm>
            <a:off x="1022562" y="1713667"/>
            <a:ext cx="10360500" cy="1939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CO" sz="2000">
                <a:solidFill>
                  <a:schemeClr val="dk1"/>
                </a:solidFill>
                <a:latin typeface="Calibri"/>
                <a:ea typeface="Calibri"/>
                <a:cs typeface="Calibri"/>
                <a:sym typeface="Calibri"/>
              </a:rPr>
              <a:t>Se calcula que el 55% de la población colombiana adulta ha sufrido, está sufriendo o sufrirá un trastorno mental diagnosticable en algún momento de la vida. Además de ser muy comunes, los problemas y trastornos mentales producen gran sufrimiento y tienen graves consecuencias sociales, económicas y laborales. Sin embargo, se ha evidenciado que los colombianos con este tipo de dificultades no reciben suficiente atención. (Estadística de Salud mental en Colombia – Pandemia 2021, DANE).</a:t>
            </a:r>
            <a:endParaRPr sz="2000">
              <a:solidFill>
                <a:schemeClr val="dk1"/>
              </a:solidFill>
              <a:latin typeface="Calibri"/>
              <a:ea typeface="Calibri"/>
              <a:cs typeface="Calibri"/>
              <a:sym typeface="Calibri"/>
            </a:endParaRPr>
          </a:p>
        </p:txBody>
      </p:sp>
      <p:pic>
        <p:nvPicPr>
          <p:cNvPr id="107" name="Google Shape;107;g1433a4bb3b8_0_11"/>
          <p:cNvPicPr preferRelativeResize="0"/>
          <p:nvPr/>
        </p:nvPicPr>
        <p:blipFill rotWithShape="1">
          <a:blip r:embed="rId3">
            <a:alphaModFix/>
          </a:blip>
          <a:srcRect l="10466" t="17372" r="23791" b="10121"/>
          <a:stretch/>
        </p:blipFill>
        <p:spPr>
          <a:xfrm>
            <a:off x="8804135" y="386028"/>
            <a:ext cx="1961310" cy="720481"/>
          </a:xfrm>
          <a:prstGeom prst="rect">
            <a:avLst/>
          </a:prstGeom>
          <a:noFill/>
          <a:ln>
            <a:noFill/>
          </a:ln>
        </p:spPr>
      </p:pic>
      <p:pic>
        <p:nvPicPr>
          <p:cNvPr id="108" name="Google Shape;108;g1433a4bb3b8_0_11"/>
          <p:cNvPicPr preferRelativeResize="0"/>
          <p:nvPr/>
        </p:nvPicPr>
        <p:blipFill rotWithShape="1">
          <a:blip r:embed="rId4">
            <a:alphaModFix/>
          </a:blip>
          <a:srcRect/>
          <a:stretch/>
        </p:blipFill>
        <p:spPr>
          <a:xfrm>
            <a:off x="0" y="6269823"/>
            <a:ext cx="12192000" cy="644887"/>
          </a:xfrm>
          <a:prstGeom prst="rect">
            <a:avLst/>
          </a:prstGeom>
          <a:noFill/>
          <a:ln>
            <a:noFill/>
          </a:ln>
        </p:spPr>
      </p:pic>
      <p:pic>
        <p:nvPicPr>
          <p:cNvPr id="109" name="Google Shape;109;g1433a4bb3b8_0_11"/>
          <p:cNvPicPr preferRelativeResize="0"/>
          <p:nvPr/>
        </p:nvPicPr>
        <p:blipFill>
          <a:blip r:embed="rId5">
            <a:alphaModFix/>
          </a:blip>
          <a:stretch>
            <a:fillRect/>
          </a:stretch>
        </p:blipFill>
        <p:spPr>
          <a:xfrm>
            <a:off x="3986572" y="3314852"/>
            <a:ext cx="4432475" cy="2954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14057705656_0_1"/>
          <p:cNvSpPr txBox="1"/>
          <p:nvPr/>
        </p:nvSpPr>
        <p:spPr>
          <a:xfrm>
            <a:off x="1022561" y="877694"/>
            <a:ext cx="6096000" cy="492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600" b="1">
                <a:solidFill>
                  <a:schemeClr val="dk1"/>
                </a:solidFill>
                <a:latin typeface="Calibri"/>
                <a:ea typeface="Calibri"/>
                <a:cs typeface="Calibri"/>
                <a:sym typeface="Calibri"/>
              </a:rPr>
              <a:t>2. Justificación</a:t>
            </a:r>
            <a:endParaRPr sz="1600"/>
          </a:p>
        </p:txBody>
      </p:sp>
      <p:sp>
        <p:nvSpPr>
          <p:cNvPr id="115" name="Google Shape;115;g14057705656_0_1"/>
          <p:cNvSpPr txBox="1"/>
          <p:nvPr/>
        </p:nvSpPr>
        <p:spPr>
          <a:xfrm>
            <a:off x="1022562" y="1637467"/>
            <a:ext cx="10360500" cy="16317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SzPts val="1100"/>
              <a:buNone/>
            </a:pPr>
            <a:r>
              <a:rPr lang="es-CO" sz="2000">
                <a:solidFill>
                  <a:schemeClr val="dk1"/>
                </a:solidFill>
                <a:latin typeface="Calibri"/>
                <a:ea typeface="Calibri"/>
                <a:cs typeface="Calibri"/>
                <a:sym typeface="Calibri"/>
              </a:rPr>
              <a:t>El grupo de trabajo creó una idea de negocio enfocada al bienestar emocional, con el fin de ser un soporte emocional para los usuarios, mediante la asistencia virtual, brindándoles el apoyo necesario para el buen manejo de sus pensamientos y emociones, por medio de la psicología de los colores y el uso de elementos tecnológicos e informáticos, guiándolos por el camino de la estabilidad emocional, con el propósito de crear un mundo mejor desde el interior.</a:t>
            </a:r>
            <a:endParaRPr sz="2000">
              <a:solidFill>
                <a:schemeClr val="dk1"/>
              </a:solidFill>
              <a:latin typeface="Calibri"/>
              <a:ea typeface="Calibri"/>
              <a:cs typeface="Calibri"/>
              <a:sym typeface="Calibri"/>
            </a:endParaRPr>
          </a:p>
        </p:txBody>
      </p:sp>
      <p:pic>
        <p:nvPicPr>
          <p:cNvPr id="116" name="Google Shape;116;g14057705656_0_1"/>
          <p:cNvPicPr preferRelativeResize="0"/>
          <p:nvPr/>
        </p:nvPicPr>
        <p:blipFill rotWithShape="1">
          <a:blip r:embed="rId3">
            <a:alphaModFix/>
          </a:blip>
          <a:srcRect l="10466" t="17372" r="23791" b="10121"/>
          <a:stretch/>
        </p:blipFill>
        <p:spPr>
          <a:xfrm>
            <a:off x="8804135" y="386028"/>
            <a:ext cx="1961310" cy="720481"/>
          </a:xfrm>
          <a:prstGeom prst="rect">
            <a:avLst/>
          </a:prstGeom>
          <a:noFill/>
          <a:ln>
            <a:noFill/>
          </a:ln>
        </p:spPr>
      </p:pic>
      <p:pic>
        <p:nvPicPr>
          <p:cNvPr id="117" name="Google Shape;117;g14057705656_0_1"/>
          <p:cNvPicPr preferRelativeResize="0"/>
          <p:nvPr/>
        </p:nvPicPr>
        <p:blipFill rotWithShape="1">
          <a:blip r:embed="rId4">
            <a:alphaModFix/>
          </a:blip>
          <a:srcRect/>
          <a:stretch/>
        </p:blipFill>
        <p:spPr>
          <a:xfrm>
            <a:off x="0" y="6269823"/>
            <a:ext cx="12192000" cy="644887"/>
          </a:xfrm>
          <a:prstGeom prst="rect">
            <a:avLst/>
          </a:prstGeom>
          <a:noFill/>
          <a:ln>
            <a:noFill/>
          </a:ln>
        </p:spPr>
      </p:pic>
      <p:pic>
        <p:nvPicPr>
          <p:cNvPr id="118" name="Google Shape;118;g14057705656_0_1"/>
          <p:cNvPicPr preferRelativeResize="0"/>
          <p:nvPr/>
        </p:nvPicPr>
        <p:blipFill>
          <a:blip r:embed="rId5">
            <a:alphaModFix/>
          </a:blip>
          <a:stretch>
            <a:fillRect/>
          </a:stretch>
        </p:blipFill>
        <p:spPr>
          <a:xfrm>
            <a:off x="1524000" y="3421567"/>
            <a:ext cx="3009327" cy="2695856"/>
          </a:xfrm>
          <a:prstGeom prst="rect">
            <a:avLst/>
          </a:prstGeom>
          <a:noFill/>
          <a:ln>
            <a:noFill/>
          </a:ln>
        </p:spPr>
      </p:pic>
      <p:pic>
        <p:nvPicPr>
          <p:cNvPr id="119" name="Google Shape;119;g14057705656_0_1"/>
          <p:cNvPicPr preferRelativeResize="0"/>
          <p:nvPr/>
        </p:nvPicPr>
        <p:blipFill>
          <a:blip r:embed="rId6">
            <a:alphaModFix/>
          </a:blip>
          <a:stretch>
            <a:fillRect/>
          </a:stretch>
        </p:blipFill>
        <p:spPr>
          <a:xfrm>
            <a:off x="6856352" y="3421567"/>
            <a:ext cx="2695856" cy="26958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14057705656_1_3"/>
          <p:cNvSpPr txBox="1"/>
          <p:nvPr/>
        </p:nvSpPr>
        <p:spPr>
          <a:xfrm>
            <a:off x="1022561" y="1792094"/>
            <a:ext cx="6096000" cy="492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600" b="1">
                <a:solidFill>
                  <a:schemeClr val="dk1"/>
                </a:solidFill>
                <a:latin typeface="Calibri"/>
                <a:ea typeface="Calibri"/>
                <a:cs typeface="Calibri"/>
                <a:sym typeface="Calibri"/>
              </a:rPr>
              <a:t>3. Objetivo</a:t>
            </a:r>
            <a:endParaRPr sz="1600"/>
          </a:p>
        </p:txBody>
      </p:sp>
      <p:sp>
        <p:nvSpPr>
          <p:cNvPr id="125" name="Google Shape;125;g14057705656_1_3"/>
          <p:cNvSpPr txBox="1"/>
          <p:nvPr/>
        </p:nvSpPr>
        <p:spPr>
          <a:xfrm>
            <a:off x="1022562" y="3332742"/>
            <a:ext cx="10360500" cy="14469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CO" sz="2200">
                <a:solidFill>
                  <a:schemeClr val="dk1"/>
                </a:solidFill>
                <a:latin typeface="Calibri"/>
                <a:ea typeface="Calibri"/>
                <a:cs typeface="Calibri"/>
                <a:sym typeface="Calibri"/>
              </a:rPr>
              <a:t>Estructurar un plan de negocio, enfocado a la implementación de un software para dispositivos móviles, basado en el uso de la psicología de los colores y elementos multimedia, por medio de unidades LED, para contribuir al buen manejo de la emociones de los ciudadanos de Mosquera, Cundinamarca.</a:t>
            </a:r>
            <a:endParaRPr sz="2200">
              <a:solidFill>
                <a:schemeClr val="dk1"/>
              </a:solidFill>
              <a:latin typeface="Calibri"/>
              <a:ea typeface="Calibri"/>
              <a:cs typeface="Calibri"/>
              <a:sym typeface="Calibri"/>
            </a:endParaRPr>
          </a:p>
        </p:txBody>
      </p:sp>
      <p:pic>
        <p:nvPicPr>
          <p:cNvPr id="126" name="Google Shape;126;g14057705656_1_3"/>
          <p:cNvPicPr preferRelativeResize="0"/>
          <p:nvPr/>
        </p:nvPicPr>
        <p:blipFill rotWithShape="1">
          <a:blip r:embed="rId3">
            <a:alphaModFix/>
          </a:blip>
          <a:srcRect l="10466" t="17372" r="23791" b="10121"/>
          <a:stretch/>
        </p:blipFill>
        <p:spPr>
          <a:xfrm>
            <a:off x="8804135" y="386028"/>
            <a:ext cx="1961310" cy="720481"/>
          </a:xfrm>
          <a:prstGeom prst="rect">
            <a:avLst/>
          </a:prstGeom>
          <a:noFill/>
          <a:ln>
            <a:noFill/>
          </a:ln>
        </p:spPr>
      </p:pic>
      <p:pic>
        <p:nvPicPr>
          <p:cNvPr id="127" name="Google Shape;127;g14057705656_1_3"/>
          <p:cNvPicPr preferRelativeResize="0"/>
          <p:nvPr/>
        </p:nvPicPr>
        <p:blipFill rotWithShape="1">
          <a:blip r:embed="rId4">
            <a:alphaModFix/>
          </a:blip>
          <a:srcRect/>
          <a:stretch/>
        </p:blipFill>
        <p:spPr>
          <a:xfrm>
            <a:off x="0" y="6269823"/>
            <a:ext cx="12192000" cy="644887"/>
          </a:xfrm>
          <a:prstGeom prst="rect">
            <a:avLst/>
          </a:prstGeom>
          <a:noFill/>
          <a:ln>
            <a:noFill/>
          </a:ln>
        </p:spPr>
      </p:pic>
      <p:sp>
        <p:nvSpPr>
          <p:cNvPr id="128" name="Google Shape;128;g14057705656_1_3"/>
          <p:cNvSpPr txBox="1"/>
          <p:nvPr/>
        </p:nvSpPr>
        <p:spPr>
          <a:xfrm>
            <a:off x="1022561" y="2577869"/>
            <a:ext cx="60960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400" b="1">
                <a:solidFill>
                  <a:schemeClr val="dk1"/>
                </a:solidFill>
                <a:latin typeface="Calibri"/>
                <a:ea typeface="Calibri"/>
                <a:cs typeface="Calibri"/>
                <a:sym typeface="Calibri"/>
              </a:rPr>
              <a:t>3.1 Objetivo General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4057705656_1_11"/>
          <p:cNvSpPr txBox="1"/>
          <p:nvPr/>
        </p:nvSpPr>
        <p:spPr>
          <a:xfrm>
            <a:off x="915762" y="1708979"/>
            <a:ext cx="10360500" cy="1015800"/>
          </a:xfrm>
          <a:prstGeom prst="rect">
            <a:avLst/>
          </a:prstGeom>
          <a:noFill/>
          <a:ln>
            <a:noFill/>
          </a:ln>
        </p:spPr>
        <p:txBody>
          <a:bodyPr spcFirstLastPara="1" wrap="square" lIns="91425" tIns="45700" rIns="91425" bIns="45700" anchor="t" anchorCtr="0">
            <a:spAutoFit/>
          </a:bodyPr>
          <a:lstStyle/>
          <a:p>
            <a:pPr marL="457200" lvl="0" indent="-355600" algn="just" rtl="0">
              <a:spcBef>
                <a:spcPts val="0"/>
              </a:spcBef>
              <a:spcAft>
                <a:spcPts val="0"/>
              </a:spcAft>
              <a:buClr>
                <a:schemeClr val="dk1"/>
              </a:buClr>
              <a:buSzPts val="2000"/>
              <a:buFont typeface="Calibri"/>
              <a:buAutoNum type="arabicPeriod"/>
            </a:pPr>
            <a:r>
              <a:rPr lang="es-CO" sz="2000">
                <a:solidFill>
                  <a:schemeClr val="dk1"/>
                </a:solidFill>
                <a:latin typeface="Calibri"/>
                <a:ea typeface="Calibri"/>
                <a:cs typeface="Calibri"/>
                <a:sym typeface="Calibri"/>
              </a:rPr>
              <a:t>Contribuir al desarrollo socioemocional de la comunidad de Mosquera, creando estrategias que permitan a cada individuo establecer relaciones positivas por medio del control de sus emociones, llevando al usuario a mejorar su calidad de vida, y a cooperar en sociedad.</a:t>
            </a:r>
            <a:endParaRPr sz="2000">
              <a:solidFill>
                <a:schemeClr val="dk1"/>
              </a:solidFill>
              <a:latin typeface="Calibri"/>
              <a:ea typeface="Calibri"/>
              <a:cs typeface="Calibri"/>
              <a:sym typeface="Calibri"/>
            </a:endParaRPr>
          </a:p>
        </p:txBody>
      </p:sp>
      <p:pic>
        <p:nvPicPr>
          <p:cNvPr id="134" name="Google Shape;134;g14057705656_1_11"/>
          <p:cNvPicPr preferRelativeResize="0"/>
          <p:nvPr/>
        </p:nvPicPr>
        <p:blipFill rotWithShape="1">
          <a:blip r:embed="rId3">
            <a:alphaModFix/>
          </a:blip>
          <a:srcRect l="10466" t="17372" r="23791" b="10121"/>
          <a:stretch/>
        </p:blipFill>
        <p:spPr>
          <a:xfrm>
            <a:off x="8804135" y="386028"/>
            <a:ext cx="1961310" cy="720481"/>
          </a:xfrm>
          <a:prstGeom prst="rect">
            <a:avLst/>
          </a:prstGeom>
          <a:noFill/>
          <a:ln>
            <a:noFill/>
          </a:ln>
        </p:spPr>
      </p:pic>
      <p:sp>
        <p:nvSpPr>
          <p:cNvPr id="135" name="Google Shape;135;g14057705656_1_11"/>
          <p:cNvSpPr txBox="1"/>
          <p:nvPr/>
        </p:nvSpPr>
        <p:spPr>
          <a:xfrm>
            <a:off x="1091661" y="930844"/>
            <a:ext cx="60960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400" b="1">
                <a:solidFill>
                  <a:schemeClr val="dk1"/>
                </a:solidFill>
                <a:latin typeface="Calibri"/>
                <a:ea typeface="Calibri"/>
                <a:cs typeface="Calibri"/>
                <a:sym typeface="Calibri"/>
              </a:rPr>
              <a:t>3.2 Objetivos Específicos</a:t>
            </a:r>
            <a:endParaRPr/>
          </a:p>
        </p:txBody>
      </p:sp>
      <p:pic>
        <p:nvPicPr>
          <p:cNvPr id="136" name="Google Shape;136;g14057705656_1_11"/>
          <p:cNvPicPr preferRelativeResize="0"/>
          <p:nvPr/>
        </p:nvPicPr>
        <p:blipFill>
          <a:blip r:embed="rId4">
            <a:alphaModFix/>
          </a:blip>
          <a:stretch>
            <a:fillRect/>
          </a:stretch>
        </p:blipFill>
        <p:spPr>
          <a:xfrm>
            <a:off x="2700338" y="2906155"/>
            <a:ext cx="6791325" cy="3762375"/>
          </a:xfrm>
          <a:prstGeom prst="rect">
            <a:avLst/>
          </a:prstGeom>
          <a:noFill/>
          <a:ln>
            <a:noFill/>
          </a:ln>
        </p:spPr>
      </p:pic>
      <p:pic>
        <p:nvPicPr>
          <p:cNvPr id="137" name="Google Shape;137;g14057705656_1_11"/>
          <p:cNvPicPr preferRelativeResize="0"/>
          <p:nvPr/>
        </p:nvPicPr>
        <p:blipFill rotWithShape="1">
          <a:blip r:embed="rId5">
            <a:alphaModFix/>
          </a:blip>
          <a:srcRect/>
          <a:stretch/>
        </p:blipFill>
        <p:spPr>
          <a:xfrm>
            <a:off x="0" y="6269823"/>
            <a:ext cx="12192000" cy="6448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14057705656_0_25"/>
          <p:cNvSpPr txBox="1"/>
          <p:nvPr/>
        </p:nvSpPr>
        <p:spPr>
          <a:xfrm>
            <a:off x="1283526" y="1708975"/>
            <a:ext cx="9891300" cy="1323600"/>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s-CO" sz="2000">
                <a:solidFill>
                  <a:schemeClr val="dk1"/>
                </a:solidFill>
                <a:latin typeface="Calibri"/>
                <a:ea typeface="Calibri"/>
                <a:cs typeface="Calibri"/>
                <a:sym typeface="Calibri"/>
              </a:rPr>
              <a:t>2. Establecer un servicio innovador en el mercado, con el fin de alcanzar un reconocimiento en el mismo, analizando su posible comportamiento frente a la competencia en el tipo de mercado en el que se quiere distribuir y comercializar, a fin de diseñar un buen plan de negocio al cual acogerse.</a:t>
            </a:r>
            <a:endParaRPr sz="2000">
              <a:solidFill>
                <a:schemeClr val="dk1"/>
              </a:solidFill>
              <a:latin typeface="Calibri"/>
              <a:ea typeface="Calibri"/>
              <a:cs typeface="Calibri"/>
              <a:sym typeface="Calibri"/>
            </a:endParaRPr>
          </a:p>
        </p:txBody>
      </p:sp>
      <p:pic>
        <p:nvPicPr>
          <p:cNvPr id="143" name="Google Shape;143;g14057705656_0_25"/>
          <p:cNvPicPr preferRelativeResize="0"/>
          <p:nvPr/>
        </p:nvPicPr>
        <p:blipFill rotWithShape="1">
          <a:blip r:embed="rId3">
            <a:alphaModFix/>
          </a:blip>
          <a:srcRect l="10466" t="17372" r="23791" b="10121"/>
          <a:stretch/>
        </p:blipFill>
        <p:spPr>
          <a:xfrm>
            <a:off x="8804135" y="386028"/>
            <a:ext cx="1961310" cy="720481"/>
          </a:xfrm>
          <a:prstGeom prst="rect">
            <a:avLst/>
          </a:prstGeom>
          <a:noFill/>
          <a:ln>
            <a:noFill/>
          </a:ln>
        </p:spPr>
      </p:pic>
      <p:pic>
        <p:nvPicPr>
          <p:cNvPr id="144" name="Google Shape;144;g14057705656_0_25"/>
          <p:cNvPicPr preferRelativeResize="0"/>
          <p:nvPr/>
        </p:nvPicPr>
        <p:blipFill rotWithShape="1">
          <a:blip r:embed="rId4">
            <a:alphaModFix/>
          </a:blip>
          <a:srcRect/>
          <a:stretch/>
        </p:blipFill>
        <p:spPr>
          <a:xfrm>
            <a:off x="0" y="6269823"/>
            <a:ext cx="12192000" cy="644887"/>
          </a:xfrm>
          <a:prstGeom prst="rect">
            <a:avLst/>
          </a:prstGeom>
          <a:noFill/>
          <a:ln>
            <a:noFill/>
          </a:ln>
        </p:spPr>
      </p:pic>
      <p:sp>
        <p:nvSpPr>
          <p:cNvPr id="145" name="Google Shape;145;g14057705656_0_25"/>
          <p:cNvSpPr txBox="1"/>
          <p:nvPr/>
        </p:nvSpPr>
        <p:spPr>
          <a:xfrm>
            <a:off x="1091661" y="930844"/>
            <a:ext cx="60960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400" b="1">
                <a:solidFill>
                  <a:schemeClr val="dk1"/>
                </a:solidFill>
                <a:latin typeface="Calibri"/>
                <a:ea typeface="Calibri"/>
                <a:cs typeface="Calibri"/>
                <a:sym typeface="Calibri"/>
              </a:rPr>
              <a:t>3.2 Objetivos Específicos</a:t>
            </a:r>
            <a:endParaRPr/>
          </a:p>
        </p:txBody>
      </p:sp>
      <p:pic>
        <p:nvPicPr>
          <p:cNvPr id="146" name="Google Shape;146;g14057705656_0_25"/>
          <p:cNvPicPr preferRelativeResize="0"/>
          <p:nvPr/>
        </p:nvPicPr>
        <p:blipFill>
          <a:blip r:embed="rId5">
            <a:alphaModFix/>
          </a:blip>
          <a:stretch>
            <a:fillRect/>
          </a:stretch>
        </p:blipFill>
        <p:spPr>
          <a:xfrm>
            <a:off x="4094100" y="3184975"/>
            <a:ext cx="4406040" cy="29324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1433a4bb3b8_0_1"/>
          <p:cNvSpPr txBox="1"/>
          <p:nvPr/>
        </p:nvSpPr>
        <p:spPr>
          <a:xfrm>
            <a:off x="1283526" y="1708975"/>
            <a:ext cx="9891300" cy="1015800"/>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s-CO" sz="2000">
                <a:solidFill>
                  <a:schemeClr val="dk1"/>
                </a:solidFill>
                <a:latin typeface="Calibri"/>
                <a:ea typeface="Calibri"/>
                <a:cs typeface="Calibri"/>
                <a:sym typeface="Calibri"/>
              </a:rPr>
              <a:t>3. Implementar el uso de la tecnología por medio de luces led y plataformas web, de una forma eficaz, creando una aplicación motivacional, con el fin de lograr un mayor alcance a los usuarios, brindándoles herramientas que contribuyan a su estabilidad emocional.</a:t>
            </a:r>
            <a:endParaRPr sz="2000">
              <a:solidFill>
                <a:schemeClr val="dk1"/>
              </a:solidFill>
              <a:latin typeface="Calibri"/>
              <a:ea typeface="Calibri"/>
              <a:cs typeface="Calibri"/>
              <a:sym typeface="Calibri"/>
            </a:endParaRPr>
          </a:p>
        </p:txBody>
      </p:sp>
      <p:pic>
        <p:nvPicPr>
          <p:cNvPr id="152" name="Google Shape;152;g1433a4bb3b8_0_1"/>
          <p:cNvPicPr preferRelativeResize="0"/>
          <p:nvPr/>
        </p:nvPicPr>
        <p:blipFill rotWithShape="1">
          <a:blip r:embed="rId3">
            <a:alphaModFix/>
          </a:blip>
          <a:srcRect l="10466" t="17372" r="23791" b="10121"/>
          <a:stretch/>
        </p:blipFill>
        <p:spPr>
          <a:xfrm>
            <a:off x="8804135" y="386028"/>
            <a:ext cx="1961310" cy="720481"/>
          </a:xfrm>
          <a:prstGeom prst="rect">
            <a:avLst/>
          </a:prstGeom>
          <a:noFill/>
          <a:ln>
            <a:noFill/>
          </a:ln>
        </p:spPr>
      </p:pic>
      <p:pic>
        <p:nvPicPr>
          <p:cNvPr id="153" name="Google Shape;153;g1433a4bb3b8_0_1"/>
          <p:cNvPicPr preferRelativeResize="0"/>
          <p:nvPr/>
        </p:nvPicPr>
        <p:blipFill rotWithShape="1">
          <a:blip r:embed="rId4">
            <a:alphaModFix/>
          </a:blip>
          <a:srcRect/>
          <a:stretch/>
        </p:blipFill>
        <p:spPr>
          <a:xfrm>
            <a:off x="0" y="6269823"/>
            <a:ext cx="12192000" cy="644887"/>
          </a:xfrm>
          <a:prstGeom prst="rect">
            <a:avLst/>
          </a:prstGeom>
          <a:noFill/>
          <a:ln>
            <a:noFill/>
          </a:ln>
        </p:spPr>
      </p:pic>
      <p:sp>
        <p:nvSpPr>
          <p:cNvPr id="154" name="Google Shape;154;g1433a4bb3b8_0_1"/>
          <p:cNvSpPr txBox="1"/>
          <p:nvPr/>
        </p:nvSpPr>
        <p:spPr>
          <a:xfrm>
            <a:off x="1091661" y="930844"/>
            <a:ext cx="60960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400" b="1">
                <a:solidFill>
                  <a:schemeClr val="dk1"/>
                </a:solidFill>
                <a:latin typeface="Calibri"/>
                <a:ea typeface="Calibri"/>
                <a:cs typeface="Calibri"/>
                <a:sym typeface="Calibri"/>
              </a:rPr>
              <a:t>3.2 Objetivos Específicos</a:t>
            </a:r>
            <a:endParaRPr/>
          </a:p>
        </p:txBody>
      </p:sp>
      <p:pic>
        <p:nvPicPr>
          <p:cNvPr id="155" name="Google Shape;155;g1433a4bb3b8_0_1"/>
          <p:cNvPicPr preferRelativeResize="0"/>
          <p:nvPr/>
        </p:nvPicPr>
        <p:blipFill>
          <a:blip r:embed="rId5">
            <a:alphaModFix/>
          </a:blip>
          <a:stretch>
            <a:fillRect/>
          </a:stretch>
        </p:blipFill>
        <p:spPr>
          <a:xfrm>
            <a:off x="3322213" y="2823900"/>
            <a:ext cx="5813931" cy="32402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4057705656_0_8"/>
          <p:cNvSpPr txBox="1"/>
          <p:nvPr/>
        </p:nvSpPr>
        <p:spPr>
          <a:xfrm>
            <a:off x="1022561" y="801494"/>
            <a:ext cx="60960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400" b="1">
                <a:solidFill>
                  <a:schemeClr val="dk1"/>
                </a:solidFill>
                <a:latin typeface="Calibri"/>
                <a:ea typeface="Calibri"/>
                <a:cs typeface="Calibri"/>
                <a:sym typeface="Calibri"/>
              </a:rPr>
              <a:t>4.	Alcance del prototipo a desarrollar.</a:t>
            </a:r>
            <a:endParaRPr/>
          </a:p>
        </p:txBody>
      </p:sp>
      <p:sp>
        <p:nvSpPr>
          <p:cNvPr id="161" name="Google Shape;161;g14057705656_0_8"/>
          <p:cNvSpPr txBox="1"/>
          <p:nvPr/>
        </p:nvSpPr>
        <p:spPr>
          <a:xfrm>
            <a:off x="1022562" y="1561267"/>
            <a:ext cx="10360500" cy="1939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CO" sz="2000">
                <a:solidFill>
                  <a:schemeClr val="dk1"/>
                </a:solidFill>
                <a:latin typeface="Calibri"/>
                <a:ea typeface="Calibri"/>
                <a:cs typeface="Calibri"/>
                <a:sym typeface="Calibri"/>
              </a:rPr>
              <a:t>El proyecto creará una aplicación móvil conectada a un artefacto LED por medio de bluetooth, con el fin de mejorar el estado de ánimo de los usuarios, implementando terapias alternativas, como lo es principalmente la cromoterapia. El proyecto está dirigido a las personas con baja autoestima, problemas emocionales, pensamientos negativos, individuos que manejan una vida cotidiana estresante y monótona, delimitando la población a la comunidad municipal, es decir, ciudadanos de Mosquera, Cundinamarca en el rango de edad de 14 a 59 años.</a:t>
            </a:r>
            <a:endParaRPr sz="2000">
              <a:solidFill>
                <a:schemeClr val="dk1"/>
              </a:solidFill>
              <a:latin typeface="Calibri"/>
              <a:ea typeface="Calibri"/>
              <a:cs typeface="Calibri"/>
              <a:sym typeface="Calibri"/>
            </a:endParaRPr>
          </a:p>
        </p:txBody>
      </p:sp>
      <p:pic>
        <p:nvPicPr>
          <p:cNvPr id="162" name="Google Shape;162;g14057705656_0_8"/>
          <p:cNvPicPr preferRelativeResize="0"/>
          <p:nvPr/>
        </p:nvPicPr>
        <p:blipFill rotWithShape="1">
          <a:blip r:embed="rId3">
            <a:alphaModFix/>
          </a:blip>
          <a:srcRect l="10466" t="17372" r="23791" b="10121"/>
          <a:stretch/>
        </p:blipFill>
        <p:spPr>
          <a:xfrm>
            <a:off x="8804135" y="386028"/>
            <a:ext cx="1961310" cy="720481"/>
          </a:xfrm>
          <a:prstGeom prst="rect">
            <a:avLst/>
          </a:prstGeom>
          <a:noFill/>
          <a:ln>
            <a:noFill/>
          </a:ln>
        </p:spPr>
      </p:pic>
      <p:pic>
        <p:nvPicPr>
          <p:cNvPr id="163" name="Google Shape;163;g14057705656_0_8"/>
          <p:cNvPicPr preferRelativeResize="0"/>
          <p:nvPr/>
        </p:nvPicPr>
        <p:blipFill rotWithShape="1">
          <a:blip r:embed="rId4">
            <a:alphaModFix/>
          </a:blip>
          <a:srcRect/>
          <a:stretch/>
        </p:blipFill>
        <p:spPr>
          <a:xfrm>
            <a:off x="0" y="6269823"/>
            <a:ext cx="12192000" cy="644887"/>
          </a:xfrm>
          <a:prstGeom prst="rect">
            <a:avLst/>
          </a:prstGeom>
          <a:noFill/>
          <a:ln>
            <a:noFill/>
          </a:ln>
        </p:spPr>
      </p:pic>
      <p:pic>
        <p:nvPicPr>
          <p:cNvPr id="164" name="Google Shape;164;g14057705656_0_8"/>
          <p:cNvPicPr preferRelativeResize="0"/>
          <p:nvPr/>
        </p:nvPicPr>
        <p:blipFill>
          <a:blip r:embed="rId5">
            <a:alphaModFix/>
          </a:blip>
          <a:stretch>
            <a:fillRect/>
          </a:stretch>
        </p:blipFill>
        <p:spPr>
          <a:xfrm>
            <a:off x="3217225" y="3973977"/>
            <a:ext cx="2237950" cy="1822650"/>
          </a:xfrm>
          <a:prstGeom prst="rect">
            <a:avLst/>
          </a:prstGeom>
          <a:noFill/>
          <a:ln>
            <a:noFill/>
          </a:ln>
        </p:spPr>
      </p:pic>
      <p:pic>
        <p:nvPicPr>
          <p:cNvPr id="165" name="Google Shape;165;g14057705656_0_8"/>
          <p:cNvPicPr preferRelativeResize="0"/>
          <p:nvPr/>
        </p:nvPicPr>
        <p:blipFill>
          <a:blip r:embed="rId6">
            <a:alphaModFix/>
          </a:blip>
          <a:stretch>
            <a:fillRect/>
          </a:stretch>
        </p:blipFill>
        <p:spPr>
          <a:xfrm>
            <a:off x="5455175" y="3252450"/>
            <a:ext cx="2787751" cy="2785076"/>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664</Words>
  <Application>Microsoft Office PowerPoint</Application>
  <PresentationFormat>Panorámica</PresentationFormat>
  <Paragraphs>29</Paragraphs>
  <Slides>11</Slides>
  <Notes>11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Derly Yulieth Jimenez Ochoa</dc:creator>
  <cp:lastModifiedBy>Derly Yulieth Jimenez Ochoa</cp:lastModifiedBy>
  <cp:revision>1</cp:revision>
  <dcterms:created xsi:type="dcterms:W3CDTF">2022-08-02T19:12:29Z</dcterms:created>
  <dcterms:modified xsi:type="dcterms:W3CDTF">2022-08-23T20:52:34Z</dcterms:modified>
</cp:coreProperties>
</file>