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2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87" r:id="rId2"/>
  </p:sldMasterIdLst>
  <p:notesMasterIdLst>
    <p:notesMasterId r:id="rId7"/>
  </p:notesMasterIdLst>
  <p:handoutMasterIdLst>
    <p:handoutMasterId r:id="rId8"/>
  </p:handoutMasterIdLst>
  <p:sldIdLst>
    <p:sldId id="3691" r:id="rId3"/>
    <p:sldId id="2134804104" r:id="rId4"/>
    <p:sldId id="2134804127" r:id="rId5"/>
    <p:sldId id="2134804126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32" userDrawn="1">
          <p15:clr>
            <a:srgbClr val="A4A3A4"/>
          </p15:clr>
        </p15:guide>
        <p15:guide id="2" pos="352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B4A7-C758-4D52-9302-CA037DF4A5C8}" v="199" dt="2020-10-01T20:54:06.106"/>
    <p1510:client id="{59D8A375-9F54-4D20-8E0A-B028DFE0E58D}" v="37" dt="2020-10-01T18:53:51.779"/>
    <p1510:client id="{63EC6512-1F1A-4FFB-BE6D-765EF52E98DA}" v="5575" dt="2020-09-29T05:23:06.679"/>
    <p1510:client id="{7E529936-6962-44F2-BB05-194A918F2174}" v="130" dt="2020-09-29T12:01:50.164"/>
    <p1510:client id="{C78BFD05-4912-41AD-A86C-B9D5CB79CCFB}" v="588" dt="2020-10-01T14:57:35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8" autoAdjust="0"/>
    <p:restoredTop sz="94621" autoAdjust="0"/>
  </p:normalViewPr>
  <p:slideViewPr>
    <p:cSldViewPr snapToGrid="0" snapToObjects="1">
      <p:cViewPr varScale="1">
        <p:scale>
          <a:sx n="80" d="100"/>
          <a:sy n="80" d="100"/>
        </p:scale>
        <p:origin x="412" y="44"/>
      </p:cViewPr>
      <p:guideLst>
        <p:guide pos="2532"/>
        <p:guide pos="352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4 November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oleObject" Target="../embeddings/oleObject9.bin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vmlDrawing" Target="../drawings/vmlDrawing9.v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image" Target="../media/image1.emf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1.emf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oleObject" Target="../embeddings/oleObject10.bin"/><Relationship Id="rId2" Type="http://schemas.openxmlformats.org/officeDocument/2006/relationships/tags" Target="../tags/tag146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image" Target="../media/image1.emf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oleObject" Target="../embeddings/oleObject11.bin"/><Relationship Id="rId2" Type="http://schemas.openxmlformats.org/officeDocument/2006/relationships/tags" Target="../tags/tag172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18" Type="http://schemas.openxmlformats.org/officeDocument/2006/relationships/image" Target="../media/image15.emf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oleObject" Target="../embeddings/oleObject12.bin"/><Relationship Id="rId2" Type="http://schemas.openxmlformats.org/officeDocument/2006/relationships/tags" Target="../tags/tag186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image" Target="../media/image1.emf"/><Relationship Id="rId2" Type="http://schemas.openxmlformats.org/officeDocument/2006/relationships/tags" Target="../tags/tag200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image" Target="../media/image1.emf"/><Relationship Id="rId2" Type="http://schemas.openxmlformats.org/officeDocument/2006/relationships/tags" Target="../tags/tag213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image" Target="../media/image16.emf"/><Relationship Id="rId2" Type="http://schemas.openxmlformats.org/officeDocument/2006/relationships/tags" Target="../tags/tag226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image" Target="../media/image1.emf"/><Relationship Id="rId2" Type="http://schemas.openxmlformats.org/officeDocument/2006/relationships/tags" Target="../tags/tag239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5.svg"/><Relationship Id="rId3" Type="http://schemas.openxmlformats.org/officeDocument/2006/relationships/tags" Target="../tags/tag34.xml"/><Relationship Id="rId21" Type="http://schemas.openxmlformats.org/officeDocument/2006/relationships/image" Target="../media/image8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4.png"/><Relationship Id="rId2" Type="http://schemas.openxmlformats.org/officeDocument/2006/relationships/tags" Target="../tags/tag33.xml"/><Relationship Id="rId16" Type="http://schemas.openxmlformats.org/officeDocument/2006/relationships/image" Target="../media/image1.emf"/><Relationship Id="rId20" Type="http://schemas.openxmlformats.org/officeDocument/2006/relationships/image" Target="../media/image7.svg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41.xml"/><Relationship Id="rId19" Type="http://schemas.openxmlformats.org/officeDocument/2006/relationships/image" Target="../media/image6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Relationship Id="rId22" Type="http://schemas.openxmlformats.org/officeDocument/2006/relationships/image" Target="../media/image9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18" Type="http://schemas.openxmlformats.org/officeDocument/2006/relationships/image" Target="../media/image15.emf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252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8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10" Type="http://schemas.openxmlformats.org/officeDocument/2006/relationships/image" Target="../media/image2.emf"/><Relationship Id="rId4" Type="http://schemas.openxmlformats.org/officeDocument/2006/relationships/tags" Target="../tags/tag281.xml"/><Relationship Id="rId9" Type="http://schemas.openxmlformats.org/officeDocument/2006/relationships/oleObject" Target="../embeddings/oleObject18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1.emf"/><Relationship Id="rId3" Type="http://schemas.openxmlformats.org/officeDocument/2006/relationships/tags" Target="../tags/tag46.xml"/><Relationship Id="rId21" Type="http://schemas.openxmlformats.org/officeDocument/2006/relationships/image" Target="../media/image6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oleObject" Target="../embeddings/oleObject4.bin"/><Relationship Id="rId2" Type="http://schemas.openxmlformats.org/officeDocument/2006/relationships/tags" Target="../tags/tag45.xml"/><Relationship Id="rId16" Type="http://schemas.openxmlformats.org/officeDocument/2006/relationships/slideMaster" Target="../slideMasters/slideMaster1.xml"/><Relationship Id="rId20" Type="http://schemas.openxmlformats.org/officeDocument/2006/relationships/image" Target="../media/image5.svg"/><Relationship Id="rId1" Type="http://schemas.openxmlformats.org/officeDocument/2006/relationships/vmlDrawing" Target="../drawings/vmlDrawing4.v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9.sv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8.png"/><Relationship Id="rId10" Type="http://schemas.openxmlformats.org/officeDocument/2006/relationships/tags" Target="../tags/tag53.xml"/><Relationship Id="rId19" Type="http://schemas.openxmlformats.org/officeDocument/2006/relationships/image" Target="../media/image4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image" Target="../media/image1.emf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image" Target="../media/image11.svg"/><Relationship Id="rId10" Type="http://schemas.openxmlformats.org/officeDocument/2006/relationships/tags" Target="../tags/tag67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3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2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4.xml"/><Relationship Id="rId11" Type="http://schemas.openxmlformats.org/officeDocument/2006/relationships/oleObject" Target="../embeddings/oleObject7.bin"/><Relationship Id="rId5" Type="http://schemas.openxmlformats.org/officeDocument/2006/relationships/tags" Target="../tags/tag103.xml"/><Relationship Id="rId10" Type="http://schemas.openxmlformats.org/officeDocument/2006/relationships/image" Target="../media/image12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Relationship Id="rId14" Type="http://schemas.openxmlformats.org/officeDocument/2006/relationships/image" Target="../media/image1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8.vml"/><Relationship Id="rId6" Type="http://schemas.openxmlformats.org/officeDocument/2006/relationships/tags" Target="../tags/tag111.xml"/><Relationship Id="rId11" Type="http://schemas.openxmlformats.org/officeDocument/2006/relationships/image" Target="../media/image1.emf"/><Relationship Id="rId5" Type="http://schemas.openxmlformats.org/officeDocument/2006/relationships/tags" Target="../tags/tag110.xml"/><Relationship Id="rId10" Type="http://schemas.openxmlformats.org/officeDocument/2006/relationships/oleObject" Target="../embeddings/oleObject8.bin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1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3229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3" name="think-cell Slide" r:id="rId18" imgW="413" imgH="416" progId="TCLayout.ActiveDocument.1">
                  <p:embed/>
                </p:oleObj>
              </mc:Choice>
              <mc:Fallback>
                <p:oleObj name="think-cell Slide" r:id="rId1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CBEC1424-AA4C-4244-8847-722496EB062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E6B2B3C3-9704-4A88-AB96-BEEA9AD848C1}"/>
              </a:ext>
            </a:extLst>
          </p:cNvPr>
          <p:cNvCxnSpPr/>
          <p:nvPr userDrawn="1">
            <p:custDataLst>
              <p:tags r:id="rId14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9A2E2D2C-FD27-463D-99AC-694A654FEB29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240B7455-3F5D-4778-8E7F-A0B85807BADA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spAutoFit/>
          </a:bodyPr>
          <a:lstStyle>
            <a:lvl1pPr marL="0" indent="0" algn="l">
              <a:buClr>
                <a:schemeClr val="bg1"/>
              </a:buClr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277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E49E8E76-DE4E-41BE-8B4B-592B0B6B533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96A3AFA3-4D77-404A-BE09-DC313ED73E79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72212"/>
            <a:ext cx="3465576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3182339B-2B76-4760-B802-A0F3D9F4624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27267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A0770D8B-38D0-4C6B-9B32-7F66B96EB55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96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1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090A7C0C-14BE-4DF8-9C62-6EE96654F0DF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630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55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81E85D65-63B0-4A6D-9D47-06B300A8E9D5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39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7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BA9-D2B9-4E72-870F-D17AFEF8B92E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3410584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SlideLogoText">
            <a:extLst>
              <a:ext uri="{FF2B5EF4-FFF2-40B4-BE49-F238E27FC236}">
                <a16:creationId xmlns:a16="http://schemas.microsoft.com/office/drawing/2014/main" id="{8BEC0BBE-31ED-4326-901D-BA144B7161D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E2A8850-EAF9-4CBD-8F06-509CC6194BE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BottomLineRight">
            <a:extLst>
              <a:ext uri="{FF2B5EF4-FFF2-40B4-BE49-F238E27FC236}">
                <a16:creationId xmlns:a16="http://schemas.microsoft.com/office/drawing/2014/main" id="{D039AE89-A752-4C42-B602-B745D3F8EE0B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Right">
            <a:extLst>
              <a:ext uri="{FF2B5EF4-FFF2-40B4-BE49-F238E27FC236}">
                <a16:creationId xmlns:a16="http://schemas.microsoft.com/office/drawing/2014/main" id="{B790335B-4212-47CE-9B8F-C590937B3793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cxnSp>
        <p:nvCxnSpPr>
          <p:cNvPr id="17" name="BottomLineLeft">
            <a:extLst>
              <a:ext uri="{FF2B5EF4-FFF2-40B4-BE49-F238E27FC236}">
                <a16:creationId xmlns:a16="http://schemas.microsoft.com/office/drawing/2014/main" id="{3BAA4BF8-DAAD-4AB6-829F-489E234136A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. Source">
            <a:extLst>
              <a:ext uri="{FF2B5EF4-FFF2-40B4-BE49-F238E27FC236}">
                <a16:creationId xmlns:a16="http://schemas.microsoft.com/office/drawing/2014/main" id="{7708D440-EDCC-44B2-87D2-1E49D3373A5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cxnSp>
        <p:nvCxnSpPr>
          <p:cNvPr id="19" name="TopLineLeft">
            <a:extLst>
              <a:ext uri="{FF2B5EF4-FFF2-40B4-BE49-F238E27FC236}">
                <a16:creationId xmlns:a16="http://schemas.microsoft.com/office/drawing/2014/main" id="{DEF0428C-78AC-498D-A7FD-381922C6009A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. Slide Title">
            <a:extLst>
              <a:ext uri="{FF2B5EF4-FFF2-40B4-BE49-F238E27FC236}">
                <a16:creationId xmlns:a16="http://schemas.microsoft.com/office/drawing/2014/main" id="{4FF7368B-2AA2-43B7-92D7-F19CEC893288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3. Subtitle">
            <a:extLst>
              <a:ext uri="{FF2B5EF4-FFF2-40B4-BE49-F238E27FC236}">
                <a16:creationId xmlns:a16="http://schemas.microsoft.com/office/drawing/2014/main" id="{93AAC715-7BAB-414A-924E-4BFE1B9A865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5A1C1A9E-FDAA-479B-9595-7942381DB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322" y="172212"/>
            <a:ext cx="7918704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4E9D-1701-417F-A351-9E5208BBB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6338" y="884725"/>
            <a:ext cx="7918704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15866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094EEE-67C2-404F-BC6F-D4135892F4A7}"/>
              </a:ext>
            </a:extLst>
          </p:cNvPr>
          <p:cNvSpPr>
            <a:spLocks/>
          </p:cNvSpPr>
          <p:nvPr userDrawn="1"/>
        </p:nvSpPr>
        <p:spPr>
          <a:xfrm>
            <a:off x="-2" y="-1"/>
            <a:ext cx="4361688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5B711B8A-8A05-4E5D-B43F-369663099B83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099ACF1E-C11A-4A27-BF8E-F3D23E7DAC44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D377B80F-4E90-4787-84CA-5E3A45098122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4B3E190A-6D52-4E1E-AE40-F3F014AC33D8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0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2" name="5. Source">
            <a:extLst>
              <a:ext uri="{FF2B5EF4-FFF2-40B4-BE49-F238E27FC236}">
                <a16:creationId xmlns:a16="http://schemas.microsoft.com/office/drawing/2014/main" id="{32908713-2748-4BEB-A894-0F559B8DBB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sp>
        <p:nvSpPr>
          <p:cNvPr id="33" name="2. Slide Title">
            <a:extLst>
              <a:ext uri="{FF2B5EF4-FFF2-40B4-BE49-F238E27FC236}">
                <a16:creationId xmlns:a16="http://schemas.microsoft.com/office/drawing/2014/main" id="{6DF5A04E-8B28-4720-A326-88F85EA1CDA9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3465576" cy="731520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3. Subtitle">
            <a:extLst>
              <a:ext uri="{FF2B5EF4-FFF2-40B4-BE49-F238E27FC236}">
                <a16:creationId xmlns:a16="http://schemas.microsoft.com/office/drawing/2014/main" id="{F84F9A13-A93B-49D6-A1C3-2B122298DFCE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15D38CE-2534-4757-A8D7-1E43845A6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1219" y="172212"/>
            <a:ext cx="69677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4858DB-C9E7-4AFE-B829-A048CFC3E9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219" y="884725"/>
            <a:ext cx="6967728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20169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6BE4A3-00B9-497F-821F-1F655BF4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7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6BE4A3-00B9-497F-821F-1F655BF4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E4E1FA-2FA6-47CD-B713-96D9F5ABDFF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B2B2A-03CE-46C2-AF3B-8B81015BD02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4" name="BottomLineRight">
            <a:extLst>
              <a:ext uri="{FF2B5EF4-FFF2-40B4-BE49-F238E27FC236}">
                <a16:creationId xmlns:a16="http://schemas.microsoft.com/office/drawing/2014/main" id="{6E48FCAE-BF2F-411B-953B-4171C10098FF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81D8F879-4FDD-4C26-B73C-391B7F40CEE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Right">
            <a:extLst>
              <a:ext uri="{FF2B5EF4-FFF2-40B4-BE49-F238E27FC236}">
                <a16:creationId xmlns:a16="http://schemas.microsoft.com/office/drawing/2014/main" id="{CA051ECD-10CB-4752-8027-832C1B3FCE25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Left">
            <a:extLst>
              <a:ext uri="{FF2B5EF4-FFF2-40B4-BE49-F238E27FC236}">
                <a16:creationId xmlns:a16="http://schemas.microsoft.com/office/drawing/2014/main" id="{D806E633-A577-4E55-AC6D-55C81F5858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49FCCE54-D00C-4D1F-902C-491219A72B7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359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DC7B2C-8AB8-4791-9880-792D813C396C}"/>
              </a:ext>
            </a:extLst>
          </p:cNvPr>
          <p:cNvSpPr/>
          <p:nvPr userDrawn="1"/>
        </p:nvSpPr>
        <p:spPr>
          <a:xfrm>
            <a:off x="0" y="0"/>
            <a:ext cx="7873550" cy="685800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F1908A3D-2B78-48F9-9EFF-6A62FB6B8080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30E60E49-D4B7-4B28-ACDB-3D41B6DDDDDD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B72D42AD-731D-4FD1-B28A-4227178492DB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ADC0017-7E3F-433F-8F11-62603063C8B4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5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FD15C742-0869-4C30-8795-DCFA8E7721D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707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16"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B5155-3E05-41D6-A153-4F192EAA58DB}"/>
              </a:ext>
            </a:extLst>
          </p:cNvPr>
          <p:cNvSpPr txBox="1">
            <a:spLocks/>
          </p:cNvSpPr>
          <p:nvPr userDrawn="1"/>
        </p:nvSpPr>
        <p:spPr>
          <a:xfrm>
            <a:off x="1557465" y="2344073"/>
            <a:ext cx="1954657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cs typeface="+mn-cs"/>
              </a:rPr>
              <a:t>Deliverables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4C5834-408A-463A-A181-60698D8DFE1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71500" y="2606094"/>
            <a:ext cx="11049000" cy="0"/>
          </a:xfrm>
          <a:prstGeom prst="line">
            <a:avLst/>
          </a:prstGeom>
          <a:ln w="1270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6C3286-F2DA-4101-B267-36736D008A19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71500" y="4522505"/>
            <a:ext cx="11049000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C43C5-614B-4C4B-AEFB-9DA1BA9C75FD}"/>
              </a:ext>
            </a:extLst>
          </p:cNvPr>
          <p:cNvSpPr>
            <a:spLocks/>
          </p:cNvSpPr>
          <p:nvPr userDrawn="1"/>
        </p:nvSpPr>
        <p:spPr>
          <a:xfrm>
            <a:off x="1516331" y="2706025"/>
            <a:ext cx="1954657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10C9DA-92F6-40BA-848E-F0086A366E88}"/>
              </a:ext>
            </a:extLst>
          </p:cNvPr>
          <p:cNvSpPr>
            <a:spLocks/>
          </p:cNvSpPr>
          <p:nvPr userDrawn="1"/>
        </p:nvSpPr>
        <p:spPr>
          <a:xfrm>
            <a:off x="3856738" y="2706025"/>
            <a:ext cx="2642740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1A13DA-2560-4A86-A416-6AA121C5031E}"/>
              </a:ext>
            </a:extLst>
          </p:cNvPr>
          <p:cNvSpPr>
            <a:spLocks/>
          </p:cNvSpPr>
          <p:nvPr userDrawn="1"/>
        </p:nvSpPr>
        <p:spPr>
          <a:xfrm>
            <a:off x="6636703" y="2706025"/>
            <a:ext cx="2750046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5014F-4A06-4536-840C-73A1AD7E8259}"/>
              </a:ext>
            </a:extLst>
          </p:cNvPr>
          <p:cNvSpPr>
            <a:spLocks/>
          </p:cNvSpPr>
          <p:nvPr userDrawn="1"/>
        </p:nvSpPr>
        <p:spPr>
          <a:xfrm>
            <a:off x="9523974" y="2706025"/>
            <a:ext cx="2113290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997A9C-7122-494F-A391-06F86B4BC4E6}"/>
              </a:ext>
            </a:extLst>
          </p:cNvPr>
          <p:cNvSpPr>
            <a:spLocks/>
          </p:cNvSpPr>
          <p:nvPr userDrawn="1"/>
        </p:nvSpPr>
        <p:spPr>
          <a:xfrm>
            <a:off x="571499" y="2982255"/>
            <a:ext cx="856085" cy="1362000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4A262-AF8D-460C-A718-6A26FF497110}"/>
              </a:ext>
            </a:extLst>
          </p:cNvPr>
          <p:cNvSpPr txBox="1"/>
          <p:nvPr userDrawn="1"/>
        </p:nvSpPr>
        <p:spPr>
          <a:xfrm>
            <a:off x="554735" y="2706025"/>
            <a:ext cx="883255" cy="468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Meeting 1: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07F72-FB9B-40B6-8C4A-B6C9BEFD64CD}"/>
              </a:ext>
            </a:extLst>
          </p:cNvPr>
          <p:cNvSpPr>
            <a:spLocks/>
          </p:cNvSpPr>
          <p:nvPr userDrawn="1"/>
        </p:nvSpPr>
        <p:spPr>
          <a:xfrm>
            <a:off x="1516331" y="4700755"/>
            <a:ext cx="1954657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51EAB-5079-4DD2-BD83-FE8E5B4D1601}"/>
              </a:ext>
            </a:extLst>
          </p:cNvPr>
          <p:cNvSpPr>
            <a:spLocks/>
          </p:cNvSpPr>
          <p:nvPr userDrawn="1"/>
        </p:nvSpPr>
        <p:spPr>
          <a:xfrm>
            <a:off x="3856738" y="4700755"/>
            <a:ext cx="2642740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4E431B-51EF-4756-93C6-0F8D85537F71}"/>
              </a:ext>
            </a:extLst>
          </p:cNvPr>
          <p:cNvSpPr>
            <a:spLocks/>
          </p:cNvSpPr>
          <p:nvPr userDrawn="1"/>
        </p:nvSpPr>
        <p:spPr>
          <a:xfrm>
            <a:off x="6636703" y="4700755"/>
            <a:ext cx="2750046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1EF008-EB04-420D-BF1F-45CCD4ADD170}"/>
              </a:ext>
            </a:extLst>
          </p:cNvPr>
          <p:cNvSpPr>
            <a:spLocks/>
          </p:cNvSpPr>
          <p:nvPr userDrawn="1"/>
        </p:nvSpPr>
        <p:spPr>
          <a:xfrm>
            <a:off x="9523974" y="4700755"/>
            <a:ext cx="2113290" cy="1638229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E8A315-9B8B-4B78-8C39-E59D23EB5283}"/>
              </a:ext>
            </a:extLst>
          </p:cNvPr>
          <p:cNvSpPr>
            <a:spLocks/>
          </p:cNvSpPr>
          <p:nvPr userDrawn="1"/>
        </p:nvSpPr>
        <p:spPr>
          <a:xfrm>
            <a:off x="571499" y="4976985"/>
            <a:ext cx="856085" cy="1362000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EAA08-F4A9-40A9-91B8-BD3374CB76DF}"/>
              </a:ext>
            </a:extLst>
          </p:cNvPr>
          <p:cNvSpPr txBox="1"/>
          <p:nvPr userDrawn="1"/>
        </p:nvSpPr>
        <p:spPr>
          <a:xfrm>
            <a:off x="554735" y="4700755"/>
            <a:ext cx="883255" cy="46866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Meeting 2: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D28F9-DA0F-4706-9815-452395075128}"/>
              </a:ext>
            </a:extLst>
          </p:cNvPr>
          <p:cNvSpPr txBox="1">
            <a:spLocks/>
          </p:cNvSpPr>
          <p:nvPr userDrawn="1"/>
        </p:nvSpPr>
        <p:spPr>
          <a:xfrm>
            <a:off x="3856738" y="2128632"/>
            <a:ext cx="264274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cs typeface="+mn-cs"/>
              </a:rPr>
              <a:t>What do you want your </a:t>
            </a:r>
            <a:br>
              <a:rPr lang="en-US" sz="1400" b="1" dirty="0">
                <a:cs typeface="+mn-cs"/>
              </a:rPr>
            </a:br>
            <a:r>
              <a:rPr lang="en-US" sz="1400" b="1" dirty="0">
                <a:cs typeface="+mn-cs"/>
              </a:rPr>
              <a:t>audience to understand?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495913-10AE-4796-9B1D-022C990ED78B}"/>
              </a:ext>
            </a:extLst>
          </p:cNvPr>
          <p:cNvGrpSpPr/>
          <p:nvPr userDrawn="1"/>
        </p:nvGrpSpPr>
        <p:grpSpPr>
          <a:xfrm>
            <a:off x="4838945" y="1297090"/>
            <a:ext cx="396134" cy="729297"/>
            <a:chOff x="2820773" y="1128077"/>
            <a:chExt cx="396134" cy="72929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F2A791-FF22-4E2D-BDAA-CEA1881928E8}"/>
                </a:ext>
              </a:extLst>
            </p:cNvPr>
            <p:cNvSpPr/>
            <p:nvPr/>
          </p:nvSpPr>
          <p:spPr>
            <a:xfrm>
              <a:off x="2831846" y="1421130"/>
              <a:ext cx="349362" cy="436244"/>
            </a:xfrm>
            <a:custGeom>
              <a:avLst/>
              <a:gdLst>
                <a:gd name="connsiteX0" fmla="*/ 180023 w 349362"/>
                <a:gd name="connsiteY0" fmla="*/ 436245 h 436244"/>
                <a:gd name="connsiteX1" fmla="*/ 180023 w 349362"/>
                <a:gd name="connsiteY1" fmla="*/ 436245 h 436244"/>
                <a:gd name="connsiteX2" fmla="*/ 223838 w 349362"/>
                <a:gd name="connsiteY2" fmla="*/ 358140 h 436244"/>
                <a:gd name="connsiteX3" fmla="*/ 289560 w 349362"/>
                <a:gd name="connsiteY3" fmla="*/ 372428 h 436244"/>
                <a:gd name="connsiteX4" fmla="*/ 314325 w 349362"/>
                <a:gd name="connsiteY4" fmla="*/ 299085 h 436244"/>
                <a:gd name="connsiteX5" fmla="*/ 326708 w 349362"/>
                <a:gd name="connsiteY5" fmla="*/ 255270 h 436244"/>
                <a:gd name="connsiteX6" fmla="*/ 346710 w 349362"/>
                <a:gd name="connsiteY6" fmla="*/ 235268 h 436244"/>
                <a:gd name="connsiteX7" fmla="*/ 312420 w 349362"/>
                <a:gd name="connsiteY7" fmla="*/ 181927 h 436244"/>
                <a:gd name="connsiteX8" fmla="*/ 319088 w 349362"/>
                <a:gd name="connsiteY8" fmla="*/ 138113 h 436244"/>
                <a:gd name="connsiteX9" fmla="*/ 160020 w 349362"/>
                <a:gd name="connsiteY9" fmla="*/ 0 h 436244"/>
                <a:gd name="connsiteX10" fmla="*/ 0 w 349362"/>
                <a:gd name="connsiteY10" fmla="*/ 138113 h 436244"/>
                <a:gd name="connsiteX11" fmla="*/ 28575 w 349362"/>
                <a:gd name="connsiteY11" fmla="*/ 240030 h 436244"/>
                <a:gd name="connsiteX12" fmla="*/ 57150 w 349362"/>
                <a:gd name="connsiteY12" fmla="*/ 298133 h 436244"/>
                <a:gd name="connsiteX13" fmla="*/ 42863 w 349362"/>
                <a:gd name="connsiteY13" fmla="*/ 341947 h 43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9362" h="436244">
                  <a:moveTo>
                    <a:pt x="180023" y="436245"/>
                  </a:moveTo>
                  <a:lnTo>
                    <a:pt x="180023" y="436245"/>
                  </a:lnTo>
                  <a:cubicBezTo>
                    <a:pt x="186690" y="423863"/>
                    <a:pt x="215265" y="358140"/>
                    <a:pt x="223838" y="358140"/>
                  </a:cubicBezTo>
                  <a:cubicBezTo>
                    <a:pt x="238125" y="358140"/>
                    <a:pt x="266700" y="372428"/>
                    <a:pt x="289560" y="372428"/>
                  </a:cubicBezTo>
                  <a:cubicBezTo>
                    <a:pt x="312420" y="372428"/>
                    <a:pt x="307658" y="320040"/>
                    <a:pt x="314325" y="299085"/>
                  </a:cubicBezTo>
                  <a:cubicBezTo>
                    <a:pt x="320993" y="278130"/>
                    <a:pt x="326708" y="265747"/>
                    <a:pt x="326708" y="255270"/>
                  </a:cubicBezTo>
                  <a:cubicBezTo>
                    <a:pt x="354330" y="252413"/>
                    <a:pt x="350520" y="241935"/>
                    <a:pt x="346710" y="235268"/>
                  </a:cubicBezTo>
                  <a:cubicBezTo>
                    <a:pt x="341948" y="227647"/>
                    <a:pt x="312420" y="188595"/>
                    <a:pt x="312420" y="181927"/>
                  </a:cubicBezTo>
                  <a:cubicBezTo>
                    <a:pt x="312420" y="175260"/>
                    <a:pt x="319088" y="152400"/>
                    <a:pt x="319088" y="138113"/>
                  </a:cubicBezTo>
                  <a:cubicBezTo>
                    <a:pt x="320040" y="74295"/>
                    <a:pt x="282893" y="0"/>
                    <a:pt x="160020" y="0"/>
                  </a:cubicBezTo>
                  <a:cubicBezTo>
                    <a:pt x="39053" y="0"/>
                    <a:pt x="0" y="89535"/>
                    <a:pt x="0" y="138113"/>
                  </a:cubicBezTo>
                  <a:cubicBezTo>
                    <a:pt x="0" y="186690"/>
                    <a:pt x="14288" y="223838"/>
                    <a:pt x="28575" y="240030"/>
                  </a:cubicBezTo>
                  <a:cubicBezTo>
                    <a:pt x="42863" y="256222"/>
                    <a:pt x="57150" y="270510"/>
                    <a:pt x="57150" y="298133"/>
                  </a:cubicBezTo>
                  <a:cubicBezTo>
                    <a:pt x="57150" y="314325"/>
                    <a:pt x="52388" y="329565"/>
                    <a:pt x="42863" y="341947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1" name="CustomIcon">
              <a:extLst>
                <a:ext uri="{FF2B5EF4-FFF2-40B4-BE49-F238E27FC236}">
                  <a16:creationId xmlns:a16="http://schemas.microsoft.com/office/drawing/2014/main" id="{A54009E0-5C8C-455B-9489-C44D3D871A3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820773" y="1128077"/>
              <a:ext cx="396134" cy="39613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1CEDF0-87A5-4A08-A90F-DCE74841E0E6}"/>
              </a:ext>
            </a:extLst>
          </p:cNvPr>
          <p:cNvGrpSpPr/>
          <p:nvPr userDrawn="1"/>
        </p:nvGrpSpPr>
        <p:grpSpPr>
          <a:xfrm>
            <a:off x="9523974" y="1479758"/>
            <a:ext cx="2750046" cy="1079761"/>
            <a:chOff x="6636703" y="1479758"/>
            <a:chExt cx="2750046" cy="10797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C4090-E58F-4C4C-8363-6C9FA91B852C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2128632"/>
              <a:ext cx="2750046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sz="1400" b="1" dirty="0">
                  <a:cs typeface="+mn-cs"/>
                </a:rPr>
                <a:t>What do you want your audience to do?</a:t>
              </a:r>
            </a:p>
          </p:txBody>
        </p:sp>
        <p:pic>
          <p:nvPicPr>
            <p:cNvPr id="34" name="CustomIcon">
              <a:extLst>
                <a:ext uri="{FF2B5EF4-FFF2-40B4-BE49-F238E27FC236}">
                  <a16:creationId xmlns:a16="http://schemas.microsoft.com/office/drawing/2014/main" id="{25FF17E2-D9D4-49AA-9512-0D5721CC3F9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02126" y="1479758"/>
              <a:ext cx="609600" cy="6096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886E9E-EDF7-4D24-BF38-0E2C9F5DC3F8}"/>
              </a:ext>
            </a:extLst>
          </p:cNvPr>
          <p:cNvGrpSpPr/>
          <p:nvPr userDrawn="1"/>
        </p:nvGrpSpPr>
        <p:grpSpPr>
          <a:xfrm>
            <a:off x="6636703" y="1363326"/>
            <a:ext cx="2113290" cy="1196193"/>
            <a:chOff x="9523974" y="1363326"/>
            <a:chExt cx="2113290" cy="119619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75B12E-2CD6-4591-BBF2-1B6AFB943B90}"/>
                </a:ext>
              </a:extLst>
            </p:cNvPr>
            <p:cNvSpPr txBox="1">
              <a:spLocks/>
            </p:cNvSpPr>
            <p:nvPr/>
          </p:nvSpPr>
          <p:spPr>
            <a:xfrm>
              <a:off x="9523974" y="2128632"/>
              <a:ext cx="2113290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sz="1400" b="1" dirty="0">
                  <a:cs typeface="+mn-cs"/>
                </a:rPr>
                <a:t>How do you want </a:t>
              </a:r>
              <a:br>
                <a:rPr lang="en-US" sz="1400" b="1" dirty="0">
                  <a:cs typeface="+mn-cs"/>
                </a:rPr>
              </a:br>
              <a:r>
                <a:rPr lang="en-US" sz="1400" b="1" dirty="0">
                  <a:cs typeface="+mn-cs"/>
                </a:rPr>
                <a:t>your audience to feel?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E4705F5-8C86-4245-AD93-B1280575CCE9}"/>
                </a:ext>
              </a:extLst>
            </p:cNvPr>
            <p:cNvGrpSpPr/>
            <p:nvPr/>
          </p:nvGrpSpPr>
          <p:grpSpPr>
            <a:xfrm>
              <a:off x="9974095" y="1363326"/>
              <a:ext cx="847390" cy="724384"/>
              <a:chOff x="9867900" y="1228483"/>
              <a:chExt cx="1181100" cy="1009651"/>
            </a:xfrm>
          </p:grpSpPr>
          <p:pic>
            <p:nvPicPr>
              <p:cNvPr id="38" name="CustomIcon">
                <a:extLst>
                  <a:ext uri="{FF2B5EF4-FFF2-40B4-BE49-F238E27FC236}">
                    <a16:creationId xmlns:a16="http://schemas.microsoft.com/office/drawing/2014/main" id="{E8522BB8-D5F5-403F-8EC5-3C9D1665DC5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0122205" y="1439518"/>
                <a:ext cx="609600" cy="609600"/>
              </a:xfrm>
              <a:prstGeom prst="rect">
                <a:avLst/>
              </a:prstGeom>
            </p:spPr>
          </p:pic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7E89A6-0AF9-45EB-AD85-571FCB8C48FF}"/>
                  </a:ext>
                </a:extLst>
              </p:cNvPr>
              <p:cNvCxnSpPr/>
              <p:nvPr/>
            </p:nvCxnSpPr>
            <p:spPr>
              <a:xfrm>
                <a:off x="10868025" y="1736381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6B24B96-EFBA-4BC3-9D08-DAC1292BE5A5}"/>
                  </a:ext>
                </a:extLst>
              </p:cNvPr>
              <p:cNvCxnSpPr/>
              <p:nvPr/>
            </p:nvCxnSpPr>
            <p:spPr>
              <a:xfrm>
                <a:off x="9867900" y="1736381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2D4B81B-82E6-4645-989A-1DD980A4A1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36518" y="1318971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D86C1A-DC47-4917-8F52-EE14177491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36518" y="2147647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EE740E-89EC-4774-AB09-55A48BB9988C}"/>
                  </a:ext>
                </a:extLst>
              </p:cNvPr>
              <p:cNvCxnSpPr>
                <a:cxnSpLocks/>
              </p:cNvCxnSpPr>
              <p:nvPr/>
            </p:nvCxnSpPr>
            <p:spPr>
              <a:xfrm rot="8220000">
                <a:off x="10059327" y="1957087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6EE10E9-7291-4E3D-A333-E562019FC0EB}"/>
                  </a:ext>
                </a:extLst>
              </p:cNvPr>
              <p:cNvCxnSpPr>
                <a:cxnSpLocks/>
              </p:cNvCxnSpPr>
              <p:nvPr/>
            </p:nvCxnSpPr>
            <p:spPr>
              <a:xfrm rot="8220000">
                <a:off x="10714646" y="1414143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3F0CF23-E6D4-4C7E-A67A-AF46F745505A}"/>
                  </a:ext>
                </a:extLst>
              </p:cNvPr>
              <p:cNvCxnSpPr>
                <a:cxnSpLocks/>
              </p:cNvCxnSpPr>
              <p:nvPr/>
            </p:nvCxnSpPr>
            <p:spPr>
              <a:xfrm rot="2580000">
                <a:off x="9887628" y="1414144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BA29CF5-3A64-40F0-92D8-9D8390E67C42}"/>
                  </a:ext>
                </a:extLst>
              </p:cNvPr>
              <p:cNvCxnSpPr>
                <a:cxnSpLocks/>
              </p:cNvCxnSpPr>
              <p:nvPr/>
            </p:nvCxnSpPr>
            <p:spPr>
              <a:xfrm rot="2580000">
                <a:off x="10648467" y="1985168"/>
                <a:ext cx="180975" cy="0"/>
              </a:xfrm>
              <a:prstGeom prst="line">
                <a:avLst/>
              </a:prstGeom>
              <a:ln w="6350" cap="flat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Light">
            <a:extLst>
              <a:ext uri="{FF2B5EF4-FFF2-40B4-BE49-F238E27FC236}">
                <a16:creationId xmlns:a16="http://schemas.microsoft.com/office/drawing/2014/main" id="{6298CE34-929C-4863-A9A9-01D74986111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0" y="0"/>
            <a:ext cx="8781416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75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8" name="SlideLogoText">
            <a:extLst>
              <a:ext uri="{FF2B5EF4-FFF2-40B4-BE49-F238E27FC236}">
                <a16:creationId xmlns:a16="http://schemas.microsoft.com/office/drawing/2014/main" id="{66960E0A-039E-478A-817E-0C6E0BAFB42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AE6D021-1FC1-4DD2-A5DC-4E71CDDC90B8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5. Source">
            <a:extLst>
              <a:ext uri="{FF2B5EF4-FFF2-40B4-BE49-F238E27FC236}">
                <a16:creationId xmlns:a16="http://schemas.microsoft.com/office/drawing/2014/main" id="{9B52348F-934D-4E6C-912B-786934E3BDE9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793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FEA1FEF2-5F90-4274-919B-0052C5FA2B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583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7" name="5. Source">
            <a:extLst>
              <a:ext uri="{FF2B5EF4-FFF2-40B4-BE49-F238E27FC236}">
                <a16:creationId xmlns:a16="http://schemas.microsoft.com/office/drawing/2014/main" id="{640FDB20-8E94-49B8-B812-771011F0F00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0202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99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B09155-0F6C-4209-89F3-90124767A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5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AD80-020C-4ABB-96CC-81472C311CB6}"/>
              </a:ext>
            </a:extLst>
          </p:cNvPr>
          <p:cNvSpPr txBox="1"/>
          <p:nvPr userDrawn="1"/>
        </p:nvSpPr>
        <p:spPr>
          <a:xfrm>
            <a:off x="551941" y="6116107"/>
            <a:ext cx="6800966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cs typeface="+mn-cs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cxnSp>
        <p:nvCxnSpPr>
          <p:cNvPr id="8" name="BottomLine">
            <a:extLst>
              <a:ext uri="{FF2B5EF4-FFF2-40B4-BE49-F238E27FC236}">
                <a16:creationId xmlns:a16="http://schemas.microsoft.com/office/drawing/2014/main" id="{4DA75CB1-95CC-4217-A25B-7CC27204E999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TopLine">
            <a:extLst>
              <a:ext uri="{FF2B5EF4-FFF2-40B4-BE49-F238E27FC236}">
                <a16:creationId xmlns:a16="http://schemas.microsoft.com/office/drawing/2014/main" id="{B252C465-0323-4A90-8674-02BA4108F156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A906147-3A34-446E-9D1F-2FEDC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013075"/>
            <a:ext cx="6328664" cy="1661993"/>
          </a:xfrm>
        </p:spPr>
        <p:txBody>
          <a:bodyPr anchor="t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52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673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1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611F2-7FFE-433F-A579-E47A71EEBD38}"/>
              </a:ext>
            </a:extLst>
          </p:cNvPr>
          <p:cNvSpPr txBox="1">
            <a:spLocks/>
          </p:cNvSpPr>
          <p:nvPr userDrawn="1"/>
        </p:nvSpPr>
        <p:spPr>
          <a:xfrm>
            <a:off x="3856738" y="2128632"/>
            <a:ext cx="264274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cs typeface="+mn-cs"/>
              </a:rPr>
              <a:t>What do you want your </a:t>
            </a:r>
            <a:br>
              <a:rPr lang="en-US" sz="1400" b="1" dirty="0">
                <a:cs typeface="+mn-cs"/>
              </a:rPr>
            </a:br>
            <a:r>
              <a:rPr lang="en-US" sz="1400" b="1" dirty="0">
                <a:cs typeface="+mn-cs"/>
              </a:rPr>
              <a:t>audience to understand?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B1CF5C-0AD1-4ADC-B5B8-3B59DC7320C0}"/>
              </a:ext>
            </a:extLst>
          </p:cNvPr>
          <p:cNvSpPr txBox="1">
            <a:spLocks/>
          </p:cNvSpPr>
          <p:nvPr userDrawn="1"/>
        </p:nvSpPr>
        <p:spPr>
          <a:xfrm>
            <a:off x="1557465" y="2344073"/>
            <a:ext cx="2162048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cs typeface="+mn-cs"/>
              </a:rPr>
              <a:t>Deliverables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2DF645-97F1-4BC3-A37B-1377649CD7D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71500" y="3751481"/>
            <a:ext cx="11049000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D3EA5-C0B3-4740-88A6-0A7DFCCA00B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71500" y="4529362"/>
            <a:ext cx="11049000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4EF98E-7F4B-4936-8DC7-43518ECFF553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71500" y="5491908"/>
            <a:ext cx="11049000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F57E95-73B0-4D8E-947D-A6BA8E235523}"/>
              </a:ext>
            </a:extLst>
          </p:cNvPr>
          <p:cNvSpPr txBox="1">
            <a:spLocks/>
          </p:cNvSpPr>
          <p:nvPr userDrawn="1"/>
        </p:nvSpPr>
        <p:spPr>
          <a:xfrm>
            <a:off x="554736" y="2677738"/>
            <a:ext cx="78887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Project kick-off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B39C5-28E0-4D63-88CF-005AFFD9C088}"/>
              </a:ext>
            </a:extLst>
          </p:cNvPr>
          <p:cNvSpPr txBox="1">
            <a:spLocks/>
          </p:cNvSpPr>
          <p:nvPr userDrawn="1"/>
        </p:nvSpPr>
        <p:spPr>
          <a:xfrm>
            <a:off x="3856738" y="2677738"/>
            <a:ext cx="2642740" cy="10002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CA" sz="1200" dirty="0"/>
              <a:t>Your approach and workplan</a:t>
            </a:r>
          </a:p>
          <a:p>
            <a:pPr lvl="1"/>
            <a:r>
              <a:rPr lang="en-CA" sz="1200" dirty="0"/>
              <a:t>Help, information, support you need from them</a:t>
            </a:r>
          </a:p>
          <a:p>
            <a:pPr lvl="1"/>
            <a:r>
              <a:rPr lang="en-CA" sz="1200" dirty="0"/>
              <a:t>How the scope of the project is defined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54E621-00E0-41E3-8363-CC58C2E77854}"/>
              </a:ext>
            </a:extLst>
          </p:cNvPr>
          <p:cNvSpPr txBox="1">
            <a:spLocks/>
          </p:cNvSpPr>
          <p:nvPr userDrawn="1"/>
        </p:nvSpPr>
        <p:spPr>
          <a:xfrm>
            <a:off x="1557465" y="2677738"/>
            <a:ext cx="2162048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CA" sz="1200" dirty="0"/>
              <a:t>Scope of project</a:t>
            </a:r>
          </a:p>
          <a:p>
            <a:pPr lvl="1"/>
            <a:r>
              <a:rPr lang="en-CA" sz="1200" dirty="0"/>
              <a:t>Proposed workplan</a:t>
            </a:r>
          </a:p>
          <a:p>
            <a:pPr lvl="1"/>
            <a:r>
              <a:rPr lang="en-CA" sz="1200" dirty="0"/>
              <a:t>Deadlines and deliverables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9F23C9-DDA2-4E1F-B493-FE94F2CC291A}"/>
              </a:ext>
            </a:extLst>
          </p:cNvPr>
          <p:cNvSpPr txBox="1">
            <a:spLocks/>
          </p:cNvSpPr>
          <p:nvPr userDrawn="1"/>
        </p:nvSpPr>
        <p:spPr>
          <a:xfrm>
            <a:off x="3856738" y="3824951"/>
            <a:ext cx="2642740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CA" sz="1200" dirty="0"/>
              <a:t>The analyses completed and their implications (the “so </a:t>
            </a:r>
            <a:r>
              <a:rPr lang="en-CA" sz="1200" dirty="0" err="1"/>
              <a:t>whats</a:t>
            </a:r>
            <a:r>
              <a:rPr lang="en-CA" sz="1200" dirty="0"/>
              <a:t>”)</a:t>
            </a:r>
          </a:p>
          <a:p>
            <a:pPr lvl="1"/>
            <a:r>
              <a:rPr lang="en-CA" sz="1200" dirty="0"/>
              <a:t>Pain points requiring further 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EAC63-96CB-4586-8EFC-4883FF7E5799}"/>
              </a:ext>
            </a:extLst>
          </p:cNvPr>
          <p:cNvSpPr txBox="1">
            <a:spLocks/>
          </p:cNvSpPr>
          <p:nvPr userDrawn="1"/>
        </p:nvSpPr>
        <p:spPr>
          <a:xfrm>
            <a:off x="1557465" y="3824951"/>
            <a:ext cx="2162048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CA" sz="1200" dirty="0"/>
              <a:t>Analysis, data</a:t>
            </a:r>
          </a:p>
          <a:p>
            <a:pPr lvl="1"/>
            <a:r>
              <a:rPr lang="en-CA" sz="1200" dirty="0"/>
              <a:t>Synthesis of pain points/ blockers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340FE9-942B-4949-83AE-97AE3E1FEA2C}"/>
              </a:ext>
            </a:extLst>
          </p:cNvPr>
          <p:cNvSpPr txBox="1">
            <a:spLocks/>
          </p:cNvSpPr>
          <p:nvPr userDrawn="1"/>
        </p:nvSpPr>
        <p:spPr>
          <a:xfrm>
            <a:off x="554736" y="3824951"/>
            <a:ext cx="788872" cy="43088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Progress </a:t>
            </a:r>
            <a:br>
              <a:rPr lang="en-US" sz="1400" b="1" dirty="0"/>
            </a:br>
            <a:r>
              <a:rPr lang="en-US" sz="1400" b="1" dirty="0"/>
              <a:t>review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D00B4-9558-43FF-A5E4-A9656AA04436}"/>
              </a:ext>
            </a:extLst>
          </p:cNvPr>
          <p:cNvSpPr txBox="1">
            <a:spLocks/>
          </p:cNvSpPr>
          <p:nvPr userDrawn="1"/>
        </p:nvSpPr>
        <p:spPr>
          <a:xfrm>
            <a:off x="554736" y="4602831"/>
            <a:ext cx="788872" cy="43088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Progress </a:t>
            </a:r>
            <a:br>
              <a:rPr lang="en-US" sz="1400" b="1" dirty="0"/>
            </a:br>
            <a:r>
              <a:rPr lang="en-US" sz="1400" b="1" dirty="0"/>
              <a:t>review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E69032-2472-4766-ACB8-6F5C6BDA4769}"/>
              </a:ext>
            </a:extLst>
          </p:cNvPr>
          <p:cNvSpPr txBox="1">
            <a:spLocks/>
          </p:cNvSpPr>
          <p:nvPr userDrawn="1"/>
        </p:nvSpPr>
        <p:spPr>
          <a:xfrm>
            <a:off x="3856738" y="4602831"/>
            <a:ext cx="264274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Trade-offs involved in solutions </a:t>
            </a:r>
            <a:r>
              <a:rPr lang="en-US" sz="1200"/>
              <a:t>and recommendations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38F314-E27B-4D21-80B8-10853E531B37}"/>
              </a:ext>
            </a:extLst>
          </p:cNvPr>
          <p:cNvSpPr txBox="1">
            <a:spLocks/>
          </p:cNvSpPr>
          <p:nvPr userDrawn="1"/>
        </p:nvSpPr>
        <p:spPr>
          <a:xfrm>
            <a:off x="1557465" y="4602831"/>
            <a:ext cx="2162048" cy="81560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Initial solutions and recommendations</a:t>
            </a:r>
          </a:p>
          <a:p>
            <a:pPr lvl="1"/>
            <a:r>
              <a:rPr lang="en-US" sz="1200" dirty="0"/>
              <a:t>Initial list of enablers and barriers </a:t>
            </a:r>
            <a:r>
              <a:rPr lang="en-US" sz="1200"/>
              <a:t>for solutions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FA651C-00A5-42A4-BF2A-B225A4166CF6}"/>
              </a:ext>
            </a:extLst>
          </p:cNvPr>
          <p:cNvSpPr txBox="1">
            <a:spLocks/>
          </p:cNvSpPr>
          <p:nvPr userDrawn="1"/>
        </p:nvSpPr>
        <p:spPr>
          <a:xfrm>
            <a:off x="554736" y="5565379"/>
            <a:ext cx="788872" cy="64633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Final </a:t>
            </a:r>
            <a:br>
              <a:rPr lang="en-US" sz="1400" b="1" dirty="0"/>
            </a:br>
            <a:r>
              <a:rPr lang="en-US" sz="1400" b="1" dirty="0"/>
              <a:t>progress </a:t>
            </a:r>
            <a:br>
              <a:rPr lang="en-US" sz="1400" b="1" dirty="0"/>
            </a:br>
            <a:r>
              <a:rPr lang="en-US" sz="1400" b="1" dirty="0"/>
              <a:t>review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0A991-C16B-4F23-887C-F8183168072D}"/>
              </a:ext>
            </a:extLst>
          </p:cNvPr>
          <p:cNvSpPr txBox="1">
            <a:spLocks/>
          </p:cNvSpPr>
          <p:nvPr userDrawn="1"/>
        </p:nvSpPr>
        <p:spPr>
          <a:xfrm>
            <a:off x="3856738" y="5565379"/>
            <a:ext cx="2642740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Vision for the future</a:t>
            </a:r>
          </a:p>
          <a:p>
            <a:pPr lvl="1"/>
            <a:r>
              <a:rPr lang="en-US" sz="1200" dirty="0"/>
              <a:t>Understand their role in the </a:t>
            </a:r>
            <a:r>
              <a:rPr lang="en-US" sz="1200"/>
              <a:t>change vision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5D60C7-66C3-4A33-B926-5F23F6317B66}"/>
              </a:ext>
            </a:extLst>
          </p:cNvPr>
          <p:cNvSpPr txBox="1">
            <a:spLocks/>
          </p:cNvSpPr>
          <p:nvPr userDrawn="1"/>
        </p:nvSpPr>
        <p:spPr>
          <a:xfrm>
            <a:off x="1557465" y="5565379"/>
            <a:ext cx="2162048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Prioritized recommendations </a:t>
            </a:r>
          </a:p>
          <a:p>
            <a:pPr lvl="1"/>
            <a:r>
              <a:rPr lang="en-US" sz="1200" dirty="0"/>
              <a:t>Detailed implementation roadmap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FA86FA-5A30-4AF3-BF5C-6FBA25A9EA04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71500" y="2606094"/>
            <a:ext cx="11049000" cy="0"/>
          </a:xfrm>
          <a:prstGeom prst="line">
            <a:avLst/>
          </a:prstGeom>
          <a:ln w="1270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869A14B-3176-48D6-92B3-C435A8AF3E94}"/>
              </a:ext>
            </a:extLst>
          </p:cNvPr>
          <p:cNvGrpSpPr/>
          <p:nvPr userDrawn="1"/>
        </p:nvGrpSpPr>
        <p:grpSpPr>
          <a:xfrm>
            <a:off x="4838945" y="1297090"/>
            <a:ext cx="396134" cy="729297"/>
            <a:chOff x="2820773" y="1128077"/>
            <a:chExt cx="396134" cy="72929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D72262F-4182-4A8C-9CA6-FFDF05111B63}"/>
                </a:ext>
              </a:extLst>
            </p:cNvPr>
            <p:cNvSpPr/>
            <p:nvPr/>
          </p:nvSpPr>
          <p:spPr>
            <a:xfrm>
              <a:off x="2831846" y="1421130"/>
              <a:ext cx="349362" cy="436244"/>
            </a:xfrm>
            <a:custGeom>
              <a:avLst/>
              <a:gdLst>
                <a:gd name="connsiteX0" fmla="*/ 180023 w 349362"/>
                <a:gd name="connsiteY0" fmla="*/ 436245 h 436244"/>
                <a:gd name="connsiteX1" fmla="*/ 180023 w 349362"/>
                <a:gd name="connsiteY1" fmla="*/ 436245 h 436244"/>
                <a:gd name="connsiteX2" fmla="*/ 223838 w 349362"/>
                <a:gd name="connsiteY2" fmla="*/ 358140 h 436244"/>
                <a:gd name="connsiteX3" fmla="*/ 289560 w 349362"/>
                <a:gd name="connsiteY3" fmla="*/ 372428 h 436244"/>
                <a:gd name="connsiteX4" fmla="*/ 314325 w 349362"/>
                <a:gd name="connsiteY4" fmla="*/ 299085 h 436244"/>
                <a:gd name="connsiteX5" fmla="*/ 326708 w 349362"/>
                <a:gd name="connsiteY5" fmla="*/ 255270 h 436244"/>
                <a:gd name="connsiteX6" fmla="*/ 346710 w 349362"/>
                <a:gd name="connsiteY6" fmla="*/ 235268 h 436244"/>
                <a:gd name="connsiteX7" fmla="*/ 312420 w 349362"/>
                <a:gd name="connsiteY7" fmla="*/ 181927 h 436244"/>
                <a:gd name="connsiteX8" fmla="*/ 319088 w 349362"/>
                <a:gd name="connsiteY8" fmla="*/ 138113 h 436244"/>
                <a:gd name="connsiteX9" fmla="*/ 160020 w 349362"/>
                <a:gd name="connsiteY9" fmla="*/ 0 h 436244"/>
                <a:gd name="connsiteX10" fmla="*/ 0 w 349362"/>
                <a:gd name="connsiteY10" fmla="*/ 138113 h 436244"/>
                <a:gd name="connsiteX11" fmla="*/ 28575 w 349362"/>
                <a:gd name="connsiteY11" fmla="*/ 240030 h 436244"/>
                <a:gd name="connsiteX12" fmla="*/ 57150 w 349362"/>
                <a:gd name="connsiteY12" fmla="*/ 298133 h 436244"/>
                <a:gd name="connsiteX13" fmla="*/ 42863 w 349362"/>
                <a:gd name="connsiteY13" fmla="*/ 341947 h 43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9362" h="436244">
                  <a:moveTo>
                    <a:pt x="180023" y="436245"/>
                  </a:moveTo>
                  <a:lnTo>
                    <a:pt x="180023" y="436245"/>
                  </a:lnTo>
                  <a:cubicBezTo>
                    <a:pt x="186690" y="423863"/>
                    <a:pt x="215265" y="358140"/>
                    <a:pt x="223838" y="358140"/>
                  </a:cubicBezTo>
                  <a:cubicBezTo>
                    <a:pt x="238125" y="358140"/>
                    <a:pt x="266700" y="372428"/>
                    <a:pt x="289560" y="372428"/>
                  </a:cubicBezTo>
                  <a:cubicBezTo>
                    <a:pt x="312420" y="372428"/>
                    <a:pt x="307658" y="320040"/>
                    <a:pt x="314325" y="299085"/>
                  </a:cubicBezTo>
                  <a:cubicBezTo>
                    <a:pt x="320993" y="278130"/>
                    <a:pt x="326708" y="265747"/>
                    <a:pt x="326708" y="255270"/>
                  </a:cubicBezTo>
                  <a:cubicBezTo>
                    <a:pt x="354330" y="252413"/>
                    <a:pt x="350520" y="241935"/>
                    <a:pt x="346710" y="235268"/>
                  </a:cubicBezTo>
                  <a:cubicBezTo>
                    <a:pt x="341948" y="227647"/>
                    <a:pt x="312420" y="188595"/>
                    <a:pt x="312420" y="181927"/>
                  </a:cubicBezTo>
                  <a:cubicBezTo>
                    <a:pt x="312420" y="175260"/>
                    <a:pt x="319088" y="152400"/>
                    <a:pt x="319088" y="138113"/>
                  </a:cubicBezTo>
                  <a:cubicBezTo>
                    <a:pt x="320040" y="74295"/>
                    <a:pt x="282893" y="0"/>
                    <a:pt x="160020" y="0"/>
                  </a:cubicBezTo>
                  <a:cubicBezTo>
                    <a:pt x="39053" y="0"/>
                    <a:pt x="0" y="89535"/>
                    <a:pt x="0" y="138113"/>
                  </a:cubicBezTo>
                  <a:cubicBezTo>
                    <a:pt x="0" y="186690"/>
                    <a:pt x="14288" y="223838"/>
                    <a:pt x="28575" y="240030"/>
                  </a:cubicBezTo>
                  <a:cubicBezTo>
                    <a:pt x="42863" y="256222"/>
                    <a:pt x="57150" y="270510"/>
                    <a:pt x="57150" y="298133"/>
                  </a:cubicBezTo>
                  <a:cubicBezTo>
                    <a:pt x="57150" y="314325"/>
                    <a:pt x="52388" y="329565"/>
                    <a:pt x="42863" y="341947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7" name="CustomIcon">
              <a:extLst>
                <a:ext uri="{FF2B5EF4-FFF2-40B4-BE49-F238E27FC236}">
                  <a16:creationId xmlns:a16="http://schemas.microsoft.com/office/drawing/2014/main" id="{61A70F80-6C17-4D57-B816-B489AD1EBD5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820773" y="1128077"/>
              <a:ext cx="396134" cy="39613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C65235-BD64-4DB5-981B-201145BAB73F}"/>
              </a:ext>
            </a:extLst>
          </p:cNvPr>
          <p:cNvGrpSpPr/>
          <p:nvPr userDrawn="1"/>
        </p:nvGrpSpPr>
        <p:grpSpPr>
          <a:xfrm>
            <a:off x="8787317" y="1504194"/>
            <a:ext cx="2750046" cy="4531897"/>
            <a:chOff x="6636703" y="1479758"/>
            <a:chExt cx="2750046" cy="453189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DFF1ED-A5AC-4C8F-810B-D61BA00B0F9B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2128632"/>
              <a:ext cx="2750046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US" sz="1400" b="1" dirty="0">
                  <a:cs typeface="+mn-cs"/>
                </a:rPr>
                <a:t>What do you want your audience to do?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BA8D40D-E591-4568-BBDE-1E4287B5B1E8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2677738"/>
              <a:ext cx="2750046" cy="8540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CA" sz="1200" dirty="0"/>
                <a:t>Validate and/or modify the approach</a:t>
              </a:r>
            </a:p>
            <a:p>
              <a:pPr lvl="1"/>
              <a:r>
                <a:rPr lang="en-CA" sz="1200" dirty="0"/>
                <a:t>Answer questions</a:t>
              </a:r>
            </a:p>
            <a:p>
              <a:pPr lvl="1"/>
              <a:r>
                <a:rPr lang="en-CA" sz="1200" dirty="0"/>
                <a:t>Spot missing deliverables</a:t>
              </a:r>
            </a:p>
            <a:p>
              <a:pPr lvl="1"/>
              <a:r>
                <a:rPr lang="en-CA" sz="1200" dirty="0"/>
                <a:t>Add nuance and detail to the thinking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13712E-E939-46B7-A766-04CE5DA7498B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3824951"/>
              <a:ext cx="2750046" cy="63094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CA" sz="1200" dirty="0"/>
                <a:t>Ask questions</a:t>
              </a:r>
            </a:p>
            <a:p>
              <a:pPr lvl="1"/>
              <a:r>
                <a:rPr lang="en-CA" sz="1200" dirty="0"/>
                <a:t>Dig into/immerse themselves in the findings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FD2755-A453-435B-8679-7ECA8E1E7096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4602831"/>
              <a:ext cx="2750046" cy="70788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sz="1200" dirty="0"/>
                <a:t>Generate additional ideas </a:t>
              </a:r>
            </a:p>
            <a:p>
              <a:pPr lvl="1"/>
              <a:r>
                <a:rPr lang="en-US" sz="1200" dirty="0"/>
                <a:t>Test the recommendations</a:t>
              </a:r>
            </a:p>
            <a:p>
              <a:pPr lvl="1"/>
              <a:r>
                <a:rPr lang="en-US" sz="1200" dirty="0"/>
                <a:t>Advise on barriers</a:t>
              </a:r>
              <a:r>
                <a:rPr lang="en-US" sz="1200"/>
                <a:t>, enablers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C531D2-8E95-438B-8E04-5B8838904DB6}"/>
                </a:ext>
              </a:extLst>
            </p:cNvPr>
            <p:cNvSpPr txBox="1">
              <a:spLocks/>
            </p:cNvSpPr>
            <p:nvPr/>
          </p:nvSpPr>
          <p:spPr>
            <a:xfrm>
              <a:off x="6636703" y="5565379"/>
              <a:ext cx="2750046" cy="44627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sz="1200" dirty="0"/>
                <a:t>Agree and reach consensus</a:t>
              </a:r>
            </a:p>
            <a:p>
              <a:pPr lvl="1"/>
              <a:r>
                <a:rPr lang="en-US" sz="1200" dirty="0"/>
                <a:t>Modify the </a:t>
              </a:r>
              <a:r>
                <a:rPr lang="en-US" sz="1200"/>
                <a:t>implementation plan</a:t>
              </a:r>
              <a:endParaRPr lang="en-US" sz="1200" dirty="0"/>
            </a:p>
          </p:txBody>
        </p:sp>
        <p:pic>
          <p:nvPicPr>
            <p:cNvPr id="74" name="CustomIcon">
              <a:extLst>
                <a:ext uri="{FF2B5EF4-FFF2-40B4-BE49-F238E27FC236}">
                  <a16:creationId xmlns:a16="http://schemas.microsoft.com/office/drawing/2014/main" id="{1EABA668-8810-44D8-965B-2C2E9C7B67E0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06926" y="1479758"/>
              <a:ext cx="609600" cy="609600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B3B4CA3-3972-4C8C-8B8B-85EF09755D42}"/>
              </a:ext>
            </a:extLst>
          </p:cNvPr>
          <p:cNvSpPr txBox="1">
            <a:spLocks/>
          </p:cNvSpPr>
          <p:nvPr userDrawn="1"/>
        </p:nvSpPr>
        <p:spPr>
          <a:xfrm>
            <a:off x="6636703" y="2144021"/>
            <a:ext cx="211329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cs typeface="+mn-cs"/>
              </a:rPr>
              <a:t>How do you want </a:t>
            </a:r>
            <a:br>
              <a:rPr lang="en-US" sz="1400" b="1" dirty="0">
                <a:cs typeface="+mn-cs"/>
              </a:rPr>
            </a:br>
            <a:r>
              <a:rPr lang="en-US" sz="1400" b="1" dirty="0">
                <a:cs typeface="+mn-cs"/>
              </a:rPr>
              <a:t>your audience to feel?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9DB059-D2EA-4C0E-B285-9864069935DD}"/>
              </a:ext>
            </a:extLst>
          </p:cNvPr>
          <p:cNvSpPr txBox="1">
            <a:spLocks/>
          </p:cNvSpPr>
          <p:nvPr userDrawn="1"/>
        </p:nvSpPr>
        <p:spPr>
          <a:xfrm>
            <a:off x="6636703" y="2693127"/>
            <a:ext cx="2113290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Valued</a:t>
            </a:r>
          </a:p>
          <a:p>
            <a:pPr lvl="1"/>
            <a:r>
              <a:rPr lang="en-US" sz="1200" dirty="0"/>
              <a:t>Confident in the approach </a:t>
            </a:r>
          </a:p>
          <a:p>
            <a:pPr lvl="1"/>
            <a:r>
              <a:rPr lang="en-US" sz="1200" dirty="0"/>
              <a:t>Willing </a:t>
            </a:r>
            <a:r>
              <a:rPr lang="en-US" sz="1200"/>
              <a:t>to contribute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1EAE9C-7DBC-4934-95B5-39F7935D53FC}"/>
              </a:ext>
            </a:extLst>
          </p:cNvPr>
          <p:cNvSpPr txBox="1">
            <a:spLocks/>
          </p:cNvSpPr>
          <p:nvPr userDrawn="1"/>
        </p:nvSpPr>
        <p:spPr>
          <a:xfrm>
            <a:off x="6636703" y="3840340"/>
            <a:ext cx="2113290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Well informed</a:t>
            </a:r>
          </a:p>
          <a:p>
            <a:pPr lvl="1"/>
            <a:r>
              <a:rPr lang="en-US" sz="1200" dirty="0"/>
              <a:t>Engaged</a:t>
            </a:r>
          </a:p>
          <a:p>
            <a:pPr lvl="1"/>
            <a:r>
              <a:rPr lang="en-US" sz="1200" dirty="0"/>
              <a:t>Valued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EEB188-5286-4537-AD3D-D21FE222AEDE}"/>
              </a:ext>
            </a:extLst>
          </p:cNvPr>
          <p:cNvSpPr txBox="1">
            <a:spLocks/>
          </p:cNvSpPr>
          <p:nvPr userDrawn="1"/>
        </p:nvSpPr>
        <p:spPr>
          <a:xfrm>
            <a:off x="6636703" y="4618220"/>
            <a:ext cx="2113290" cy="4462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Willing to contribute</a:t>
            </a:r>
          </a:p>
          <a:p>
            <a:pPr lvl="1"/>
            <a:r>
              <a:rPr lang="en-US" sz="1200"/>
              <a:t>Respected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01DDB5-250A-45B1-894A-2ACDA76BF3A9}"/>
              </a:ext>
            </a:extLst>
          </p:cNvPr>
          <p:cNvSpPr txBox="1">
            <a:spLocks/>
          </p:cNvSpPr>
          <p:nvPr userDrawn="1"/>
        </p:nvSpPr>
        <p:spPr>
          <a:xfrm>
            <a:off x="6636703" y="5580768"/>
            <a:ext cx="2113290" cy="6309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Trust</a:t>
            </a:r>
          </a:p>
          <a:p>
            <a:pPr lvl="1"/>
            <a:r>
              <a:rPr lang="en-US" sz="1200" dirty="0"/>
              <a:t>Confidence in the </a:t>
            </a:r>
            <a:r>
              <a:rPr lang="en-US" sz="1200"/>
              <a:t>implementation plan</a:t>
            </a:r>
            <a:endParaRPr lang="en-US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EEBF978-EB62-4BFF-B612-06FF68A8E377}"/>
              </a:ext>
            </a:extLst>
          </p:cNvPr>
          <p:cNvGrpSpPr/>
          <p:nvPr userDrawn="1"/>
        </p:nvGrpSpPr>
        <p:grpSpPr>
          <a:xfrm>
            <a:off x="7223864" y="1378715"/>
            <a:ext cx="847390" cy="724384"/>
            <a:chOff x="9867900" y="1228483"/>
            <a:chExt cx="1181100" cy="1009651"/>
          </a:xfrm>
        </p:grpSpPr>
        <p:pic>
          <p:nvPicPr>
            <p:cNvPr id="81" name="CustomIcon">
              <a:extLst>
                <a:ext uri="{FF2B5EF4-FFF2-40B4-BE49-F238E27FC236}">
                  <a16:creationId xmlns:a16="http://schemas.microsoft.com/office/drawing/2014/main" id="{825E2473-FD8C-4683-9115-66719D8E7030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122205" y="1439518"/>
              <a:ext cx="609600" cy="609600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BD0BF3-AEBC-464C-879E-99E7E71C3FA8}"/>
                </a:ext>
              </a:extLst>
            </p:cNvPr>
            <p:cNvCxnSpPr/>
            <p:nvPr/>
          </p:nvCxnSpPr>
          <p:spPr>
            <a:xfrm>
              <a:off x="10868025" y="1736381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2E5333-3578-4A33-8B25-A276FE65E8C3}"/>
                </a:ext>
              </a:extLst>
            </p:cNvPr>
            <p:cNvCxnSpPr/>
            <p:nvPr/>
          </p:nvCxnSpPr>
          <p:spPr>
            <a:xfrm>
              <a:off x="9867900" y="1736381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5651DEE-3FE7-412D-A800-C8E9AA2430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36518" y="1318971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BD3296-A22A-44BB-8B00-CD775C35F7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36518" y="2147647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2187787-13D6-4332-8806-5616F98CE528}"/>
                </a:ext>
              </a:extLst>
            </p:cNvPr>
            <p:cNvCxnSpPr>
              <a:cxnSpLocks/>
            </p:cNvCxnSpPr>
            <p:nvPr/>
          </p:nvCxnSpPr>
          <p:spPr>
            <a:xfrm rot="8220000">
              <a:off x="10059327" y="1957087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CBFDF1-0BC5-434E-844A-CBE7B8A4E368}"/>
                </a:ext>
              </a:extLst>
            </p:cNvPr>
            <p:cNvCxnSpPr>
              <a:cxnSpLocks/>
            </p:cNvCxnSpPr>
            <p:nvPr/>
          </p:nvCxnSpPr>
          <p:spPr>
            <a:xfrm rot="8220000">
              <a:off x="10714646" y="1414143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049AAD-C5A7-466A-AA45-7BC5869EC3C6}"/>
                </a:ext>
              </a:extLst>
            </p:cNvPr>
            <p:cNvCxnSpPr>
              <a:cxnSpLocks/>
            </p:cNvCxnSpPr>
            <p:nvPr/>
          </p:nvCxnSpPr>
          <p:spPr>
            <a:xfrm rot="2580000">
              <a:off x="9887628" y="1414144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B056155-6E05-41D4-8632-22B469D446D0}"/>
                </a:ext>
              </a:extLst>
            </p:cNvPr>
            <p:cNvCxnSpPr>
              <a:cxnSpLocks/>
            </p:cNvCxnSpPr>
            <p:nvPr/>
          </p:nvCxnSpPr>
          <p:spPr>
            <a:xfrm rot="2580000">
              <a:off x="10648467" y="1985168"/>
              <a:ext cx="180975" cy="0"/>
            </a:xfrm>
            <a:prstGeom prst="line">
              <a:avLst/>
            </a:prstGeom>
            <a:ln w="6350" cap="flat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5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73" name="think-cell Slide" r:id="rId20" imgW="413" imgH="416" progId="TCLayout.ActiveDocument.1">
                  <p:embed/>
                </p:oleObj>
              </mc:Choice>
              <mc:Fallback>
                <p:oleObj name="think-cell Slide" r:id="rId2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C24B8595-29DD-471A-A2BE-260DDECDF867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3 – Orient toward an objective</a:t>
            </a:r>
          </a:p>
        </p:txBody>
      </p:sp>
      <p:pic>
        <p:nvPicPr>
          <p:cNvPr id="21" name="CustomIcon">
            <a:extLst>
              <a:ext uri="{FF2B5EF4-FFF2-40B4-BE49-F238E27FC236}">
                <a16:creationId xmlns:a16="http://schemas.microsoft.com/office/drawing/2014/main" id="{9C9A3816-68D3-485F-9203-78CA257E5037}"/>
              </a:ext>
            </a:extLst>
          </p:cNvPr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92184" y="423715"/>
            <a:ext cx="609600" cy="609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2FFB4A-2752-4A59-8106-124730F16576}"/>
              </a:ext>
            </a:extLst>
          </p:cNvPr>
          <p:cNvSpPr/>
          <p:nvPr userDrawn="1"/>
        </p:nvSpPr>
        <p:spPr>
          <a:xfrm>
            <a:off x="9843795" y="494990"/>
            <a:ext cx="2243429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CA" sz="2400" b="1" dirty="0">
                <a:latin typeface="Arial (Body)"/>
                <a:ea typeface="Times New Roman" panose="02020603050405020304" pitchFamily="18" charset="0"/>
                <a:cs typeface="Times New Roman" panose="02020603050405020304" pitchFamily="18" charset="0"/>
              </a:rPr>
              <a:t>10 minutes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97144-42C2-4E02-88CF-B6FD03E1FBE4}"/>
              </a:ext>
            </a:extLst>
          </p:cNvPr>
          <p:cNvSpPr txBox="1">
            <a:spLocks/>
          </p:cNvSpPr>
          <p:nvPr userDrawn="1">
            <p:custDataLst>
              <p:tags r:id="rId17"/>
            </p:custDataLst>
          </p:nvPr>
        </p:nvSpPr>
        <p:spPr>
          <a:xfrm>
            <a:off x="554736" y="1662901"/>
            <a:ext cx="7918704" cy="28828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Bef>
                <a:spcPts val="1000"/>
              </a:spcBef>
              <a:buNone/>
            </a:pPr>
            <a:r>
              <a:rPr lang="en-CA" dirty="0">
                <a:cs typeface="Times New Roman" panose="02020603050405020304" pitchFamily="18" charset="0"/>
              </a:rPr>
              <a:t>You were just introduced to the Heads, Hearts, and Hands framework, which can help move your audience to action. Now it’s your turn to practice with the framework.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b="1" dirty="0">
                <a:cs typeface="Times New Roman" panose="02020603050405020304" pitchFamily="18" charset="0"/>
              </a:rPr>
              <a:t>Goal: </a:t>
            </a:r>
            <a:r>
              <a:rPr lang="en-CA" dirty="0">
                <a:cs typeface="Times New Roman" panose="02020603050405020304" pitchFamily="18" charset="0"/>
              </a:rPr>
              <a:t>Use the Heads, Hearts, and Hands framework to help define objectives for an upcoming set of meetings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b="1" dirty="0">
                <a:cs typeface="Times New Roman" panose="02020603050405020304" pitchFamily="18" charset="0"/>
              </a:rPr>
              <a:t>Logistics: </a:t>
            </a:r>
            <a:r>
              <a:rPr lang="en-CA" dirty="0">
                <a:cs typeface="Times New Roman" panose="02020603050405020304" pitchFamily="18" charset="0"/>
              </a:rPr>
              <a:t>This is an individual exercise to be completed as soon as possible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b="1" dirty="0">
                <a:cs typeface="Times New Roman" panose="02020603050405020304" pitchFamily="18" charset="0"/>
              </a:rPr>
              <a:t>Estimated time: </a:t>
            </a:r>
            <a:r>
              <a:rPr lang="en-CA" dirty="0">
                <a:cs typeface="Times New Roman" panose="02020603050405020304" pitchFamily="18" charset="0"/>
              </a:rPr>
              <a:t>10 minutes</a:t>
            </a:r>
          </a:p>
          <a:p>
            <a:pPr marL="3175" lvl="1" indent="0">
              <a:spcBef>
                <a:spcPts val="1000"/>
              </a:spcBef>
              <a:buNone/>
            </a:pPr>
            <a:r>
              <a:rPr lang="en-CA" dirty="0">
                <a:cs typeface="Times New Roman"/>
              </a:rPr>
              <a:t>Pick and use an upcoming project where you expect 1-2 meetings or interactions (e.g., kick-off, progress reviews, working sessions). Take 10 minutes to fill out the Heads, Hearts, and Hands worksheet for 1-2 meetings.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0DC8E-3F36-4A8C-AA3A-154B62F0C04F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9104313" y="1662901"/>
            <a:ext cx="2532951" cy="4170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b="1" dirty="0">
                <a:cs typeface="Times New Roman" panose="02020603050405020304" pitchFamily="18" charset="0"/>
              </a:rPr>
              <a:t>Questions to consider: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cs typeface="Times New Roman" panose="02020603050405020304" pitchFamily="18" charset="0"/>
              </a:rPr>
              <a:t>What are the key meetings and interactions throughout the project?</a:t>
            </a:r>
          </a:p>
          <a:p>
            <a:pPr lvl="1">
              <a:spcBef>
                <a:spcPct val="50000"/>
              </a:spcBef>
            </a:pPr>
            <a:r>
              <a:rPr lang="en-US" sz="1500" dirty="0">
                <a:cs typeface="Times New Roman" panose="02020603050405020304" pitchFamily="18" charset="0"/>
              </a:rPr>
              <a:t>Define objectives for Heads, Hearts, and Hands: What do you want your audience </a:t>
            </a:r>
            <a:r>
              <a:rPr lang="en-US" sz="1500" b="1" dirty="0">
                <a:cs typeface="Times New Roman" panose="02020603050405020304" pitchFamily="18" charset="0"/>
              </a:rPr>
              <a:t>to understand?</a:t>
            </a:r>
            <a:r>
              <a:rPr lang="en-US" sz="1500" dirty="0">
                <a:cs typeface="Times New Roman" panose="02020603050405020304" pitchFamily="18" charset="0"/>
              </a:rPr>
              <a:t> What do you want your audience </a:t>
            </a:r>
            <a:r>
              <a:rPr lang="en-US" sz="1500" b="1" dirty="0">
                <a:cs typeface="Times New Roman" panose="02020603050405020304" pitchFamily="18" charset="0"/>
              </a:rPr>
              <a:t>to feel? </a:t>
            </a:r>
            <a:r>
              <a:rPr lang="en-US" sz="1500" dirty="0">
                <a:cs typeface="Times New Roman" panose="02020603050405020304" pitchFamily="18" charset="0"/>
              </a:rPr>
              <a:t>What do you want your audience </a:t>
            </a:r>
            <a:br>
              <a:rPr lang="en-US" sz="1500" dirty="0">
                <a:cs typeface="Times New Roman" panose="02020603050405020304" pitchFamily="18" charset="0"/>
              </a:rPr>
            </a:br>
            <a:r>
              <a:rPr lang="en-US" sz="1500" b="1" dirty="0">
                <a:cs typeface="Times New Roman" panose="02020603050405020304" pitchFamily="18" charset="0"/>
              </a:rPr>
              <a:t>to do?</a:t>
            </a:r>
            <a:endParaRPr lang="en-US" sz="1500" dirty="0">
              <a:latin typeface="Arial (Body)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sz="1500" dirty="0">
                <a:cs typeface="Times New Roman" panose="02020603050405020304" pitchFamily="18" charset="0"/>
              </a:rPr>
              <a:t>What tactical steps will it take to create this environment for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5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isclaimer-English (United States)">
            <a:extLst>
              <a:ext uri="{FF2B5EF4-FFF2-40B4-BE49-F238E27FC236}">
                <a16:creationId xmlns:a16="http://schemas.microsoft.com/office/drawing/2014/main" id="{877AF5ED-707F-4C15-B2A5-95EE15B8AE8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60167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pic>
        <p:nvPicPr>
          <p:cNvPr id="17" name="LogoImage">
            <a:extLst>
              <a:ext uri="{FF2B5EF4-FFF2-40B4-BE49-F238E27FC236}">
                <a16:creationId xmlns:a16="http://schemas.microsoft.com/office/drawing/2014/main" id="{AFA5AF3B-211D-47FF-B376-05C921AB8628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944" y="481162"/>
            <a:ext cx="1572132" cy="5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5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035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9821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407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325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29" Type="http://schemas.openxmlformats.org/officeDocument/2006/relationships/tags" Target="../tags/tag24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28" Type="http://schemas.openxmlformats.org/officeDocument/2006/relationships/tags" Target="../tags/tag23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tags" Target="../tags/tag22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tags" Target="../tags/tag80.xml"/><Relationship Id="rId39" Type="http://schemas.openxmlformats.org/officeDocument/2006/relationships/tags" Target="../tags/tag93.xml"/><Relationship Id="rId21" Type="http://schemas.openxmlformats.org/officeDocument/2006/relationships/vmlDrawing" Target="../drawings/vmlDrawing6.vml"/><Relationship Id="rId34" Type="http://schemas.openxmlformats.org/officeDocument/2006/relationships/tags" Target="../tags/tag88.xml"/><Relationship Id="rId42" Type="http://schemas.openxmlformats.org/officeDocument/2006/relationships/tags" Target="../tags/tag96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9" Type="http://schemas.openxmlformats.org/officeDocument/2006/relationships/tags" Target="../tags/tag8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tags" Target="../tags/tag91.xml"/><Relationship Id="rId40" Type="http://schemas.openxmlformats.org/officeDocument/2006/relationships/tags" Target="../tags/tag94.xml"/><Relationship Id="rId45" Type="http://schemas.openxmlformats.org/officeDocument/2006/relationships/tags" Target="../tags/tag99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tags" Target="../tags/tag85.xml"/><Relationship Id="rId44" Type="http://schemas.openxmlformats.org/officeDocument/2006/relationships/tags" Target="../tags/tag98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43" Type="http://schemas.openxmlformats.org/officeDocument/2006/relationships/tags" Target="../tags/tag97.xml"/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tags" Target="../tags/tag92.xml"/><Relationship Id="rId46" Type="http://schemas.openxmlformats.org/officeDocument/2006/relationships/oleObject" Target="../embeddings/oleObject6.bin"/><Relationship Id="rId20" Type="http://schemas.openxmlformats.org/officeDocument/2006/relationships/theme" Target="../theme/theme2.xml"/><Relationship Id="rId41" Type="http://schemas.openxmlformats.org/officeDocument/2006/relationships/tags" Target="../tags/tag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13112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01" name="think-cell Slide" r:id="rId30" imgW="413" imgH="416" progId="TCLayout.ActiveDocument.1">
                  <p:embed/>
                </p:oleObj>
              </mc:Choice>
              <mc:Fallback>
                <p:oleObj name="think-cell Slide" r:id="rId3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86" r:id="rId3"/>
    <p:sldLayoutId id="2147483882" r:id="rId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1" name="think-cell Slide" r:id="rId46" imgW="344" imgH="344" progId="TCLayout.ActiveDocument.1">
                  <p:embed/>
                </p:oleObj>
              </mc:Choice>
              <mc:Fallback>
                <p:oleObj name="think-cell Slide" r:id="rId46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sp>
        <p:nvSpPr>
          <p:cNvPr id="176" name="5. Source">
            <a:extLst>
              <a:ext uri="{FF2B5EF4-FFF2-40B4-BE49-F238E27FC236}">
                <a16:creationId xmlns:a16="http://schemas.microsoft.com/office/drawing/2014/main" id="{D0F30494-83CF-4390-BBB9-04BEB9ED3CC8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78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5.xml"/><Relationship Id="rId7" Type="http://schemas.openxmlformats.org/officeDocument/2006/relationships/image" Target="../media/image16.emf"/><Relationship Id="rId2" Type="http://schemas.openxmlformats.org/officeDocument/2006/relationships/tags" Target="../tags/tag28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28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8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1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10" Type="http://schemas.openxmlformats.org/officeDocument/2006/relationships/image" Target="../media/image18.emf"/><Relationship Id="rId4" Type="http://schemas.openxmlformats.org/officeDocument/2006/relationships/tags" Target="../tags/tag293.xml"/><Relationship Id="rId9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9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96.xml"/><Relationship Id="rId1" Type="http://schemas.openxmlformats.org/officeDocument/2006/relationships/vmlDrawing" Target="../drawings/vmlDrawing22.v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10" Type="http://schemas.openxmlformats.org/officeDocument/2006/relationships/image" Target="../media/image18.emf"/><Relationship Id="rId4" Type="http://schemas.openxmlformats.org/officeDocument/2006/relationships/tags" Target="../tags/tag298.xml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A3BAF32B-DBCE-42AB-8D92-DD3266560F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773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23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A3BAF32B-DBCE-42AB-8D92-DD3266560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 hidden="1">
            <a:extLst>
              <a:ext uri="{FF2B5EF4-FFF2-40B4-BE49-F238E27FC236}">
                <a16:creationId xmlns:a16="http://schemas.microsoft.com/office/drawing/2014/main" id="{2B3CB723-6E9D-44E8-AAAF-AFFBB3787A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kumimoji="0" lang="en-US" sz="4400" b="1" u="none" strike="noStrike" kern="1200" cap="none" spc="0" normalizeH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98BFEA-934B-4CEF-969F-A2506B2BA981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2" y="4092559"/>
            <a:ext cx="6016752" cy="307777"/>
          </a:xfrm>
        </p:spPr>
        <p:txBody>
          <a:bodyPr>
            <a:noAutofit/>
          </a:bodyPr>
          <a:lstStyle/>
          <a:p>
            <a:r>
              <a:rPr lang="en-US" dirty="0"/>
              <a:t>Communicating for Impact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8C8DAF-AA4A-485A-83AD-8D30F689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2" y="2617296"/>
            <a:ext cx="6016752" cy="1354217"/>
          </a:xfrm>
        </p:spPr>
        <p:txBody>
          <a:bodyPr>
            <a:spAutoFit/>
          </a:bodyPr>
          <a:lstStyle/>
          <a:p>
            <a:r>
              <a:rPr lang="en-US" dirty="0"/>
              <a:t>Orient toward an objective: Try it now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96D343-E9C9-1940-A5E7-D04E83B5F8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48"/>
          <a:stretch/>
        </p:blipFill>
        <p:spPr>
          <a:xfrm>
            <a:off x="6947452" y="2403894"/>
            <a:ext cx="5244548" cy="35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34F24D0-CBAA-4478-94C2-366294E42B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7295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6" name="think-cell Slide" r:id="rId8" imgW="473" imgH="473" progId="TCLayout.ActiveDocument.1">
                  <p:embed/>
                </p:oleObj>
              </mc:Choice>
              <mc:Fallback>
                <p:oleObj name="think-cell Slide" r:id="rId8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2527ED3-04F7-4891-8622-0CA6C20BFF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CA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84CAE0F-3FBB-4BBD-B4B4-3404F3C93F75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19011"/>
            <a:ext cx="7918704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noAutofit/>
          </a:bodyPr>
          <a:lstStyle/>
          <a:p>
            <a:r>
              <a:rPr lang="en-CA" dirty="0"/>
              <a:t>Orient toward an objective – Try it now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9C3B97D8-E2DD-443E-8BFE-D0913810CE8A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7918704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Instructions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A51F4B-CA9A-472F-BB24-7B89861395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6568" y="89319"/>
            <a:ext cx="2523744" cy="123111"/>
          </a:xfrm>
        </p:spPr>
        <p:txBody>
          <a:bodyPr/>
          <a:lstStyle/>
          <a:p>
            <a:r>
              <a:rPr lang="en-US" dirty="0"/>
              <a:t>Section 3 – Orient toward an objective</a:t>
            </a:r>
          </a:p>
        </p:txBody>
      </p:sp>
    </p:spTree>
    <p:extLst>
      <p:ext uri="{BB962C8B-B14F-4D97-AF65-F5344CB8AC3E}">
        <p14:creationId xmlns:p14="http://schemas.microsoft.com/office/powerpoint/2010/main" val="2477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FA35C3C2-5163-4A2E-B0EA-6ED9CDDA7F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12" name="think-cell Slide" r:id="rId9" imgW="408" imgH="408" progId="TCLayout.ActiveDocument.1">
                  <p:embed/>
                </p:oleObj>
              </mc:Choice>
              <mc:Fallback>
                <p:oleObj name="think-cell Slide" r:id="rId9" imgW="408" imgH="408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FA35C3C2-5163-4A2E-B0EA-6ED9CDDA7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422FF54D-2100-4788-9742-818DFC5198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kumimoji="0" lang="en-US" sz="2500" b="1" u="none" strike="noStrike" kern="1200" cap="none" spc="0" normalizeH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DFDA25C-51F7-42EA-8388-C2C14C7BE96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19011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spAutoFit/>
          </a:bodyPr>
          <a:lstStyle/>
          <a:p>
            <a:r>
              <a:rPr lang="en-US" dirty="0"/>
              <a:t>Heads, Hearts, and Hands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3E1058E-8FB6-4463-B2B3-56BCBD9128D2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Worksheet</a:t>
            </a:r>
          </a:p>
        </p:txBody>
      </p:sp>
      <p:sp>
        <p:nvSpPr>
          <p:cNvPr id="42" name="1. On-page tracker">
            <a:extLst>
              <a:ext uri="{FF2B5EF4-FFF2-40B4-BE49-F238E27FC236}">
                <a16:creationId xmlns:a16="http://schemas.microsoft.com/office/drawing/2014/main" id="{A683AC98-996B-4FDB-A659-CFDF14CF7B3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3 – Orient toward an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4F29-1BA6-46FC-A7B9-1988B9291407}"/>
              </a:ext>
            </a:extLst>
          </p:cNvPr>
          <p:cNvSpPr txBox="1"/>
          <p:nvPr/>
        </p:nvSpPr>
        <p:spPr>
          <a:xfrm>
            <a:off x="1655748" y="2787520"/>
            <a:ext cx="1693942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10B8A-850A-4CAB-AA58-74EB056ED0A8}"/>
              </a:ext>
            </a:extLst>
          </p:cNvPr>
          <p:cNvSpPr txBox="1"/>
          <p:nvPr/>
        </p:nvSpPr>
        <p:spPr>
          <a:xfrm>
            <a:off x="3969738" y="2787520"/>
            <a:ext cx="245905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B24BA2-D79D-4475-9E0C-3302BDDC406D}"/>
              </a:ext>
            </a:extLst>
          </p:cNvPr>
          <p:cNvSpPr txBox="1"/>
          <p:nvPr/>
        </p:nvSpPr>
        <p:spPr>
          <a:xfrm>
            <a:off x="1655748" y="4746949"/>
            <a:ext cx="1693942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A1FA3F-25A9-42CE-A689-79B5D357D6EC}"/>
              </a:ext>
            </a:extLst>
          </p:cNvPr>
          <p:cNvSpPr txBox="1"/>
          <p:nvPr/>
        </p:nvSpPr>
        <p:spPr>
          <a:xfrm>
            <a:off x="3969738" y="4746949"/>
            <a:ext cx="245905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372552-5E82-4490-BFF7-D06150657F75}"/>
              </a:ext>
            </a:extLst>
          </p:cNvPr>
          <p:cNvSpPr txBox="1"/>
          <p:nvPr/>
        </p:nvSpPr>
        <p:spPr>
          <a:xfrm>
            <a:off x="6750261" y="2787520"/>
            <a:ext cx="245905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528AF7-31DD-421C-A72F-8CEB7A1139D0}"/>
              </a:ext>
            </a:extLst>
          </p:cNvPr>
          <p:cNvSpPr txBox="1"/>
          <p:nvPr/>
        </p:nvSpPr>
        <p:spPr>
          <a:xfrm>
            <a:off x="6750261" y="4746949"/>
            <a:ext cx="245905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37A26-CBA7-458E-AFBE-0DFEC691E205}"/>
              </a:ext>
            </a:extLst>
          </p:cNvPr>
          <p:cNvSpPr txBox="1"/>
          <p:nvPr/>
        </p:nvSpPr>
        <p:spPr>
          <a:xfrm>
            <a:off x="9652081" y="4746949"/>
            <a:ext cx="198518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BFD9C-AE94-475A-8DD6-CC8B3BE82997}"/>
              </a:ext>
            </a:extLst>
          </p:cNvPr>
          <p:cNvSpPr txBox="1"/>
          <p:nvPr/>
        </p:nvSpPr>
        <p:spPr>
          <a:xfrm>
            <a:off x="9652081" y="2787520"/>
            <a:ext cx="1985183" cy="148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D34FEA-27AE-4E74-A2E1-C825A2829EC7}"/>
              </a:ext>
            </a:extLst>
          </p:cNvPr>
          <p:cNvSpPr txBox="1"/>
          <p:nvPr/>
        </p:nvSpPr>
        <p:spPr>
          <a:xfrm>
            <a:off x="648042" y="3024285"/>
            <a:ext cx="686236" cy="12491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606A39-5031-4887-8675-793AF2B8A196}"/>
              </a:ext>
            </a:extLst>
          </p:cNvPr>
          <p:cNvSpPr txBox="1"/>
          <p:nvPr/>
        </p:nvSpPr>
        <p:spPr>
          <a:xfrm>
            <a:off x="648042" y="5003543"/>
            <a:ext cx="686236" cy="12491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</p:spTree>
    <p:extLst>
      <p:ext uri="{BB962C8B-B14F-4D97-AF65-F5344CB8AC3E}">
        <p14:creationId xmlns:p14="http://schemas.microsoft.com/office/powerpoint/2010/main" val="96055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FA35C3C2-5163-4A2E-B0EA-6ED9CDDA7F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714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09" name="think-cell Slide" r:id="rId9" imgW="408" imgH="408" progId="TCLayout.ActiveDocument.1">
                  <p:embed/>
                </p:oleObj>
              </mc:Choice>
              <mc:Fallback>
                <p:oleObj name="think-cell Slide" r:id="rId9" imgW="408" imgH="408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FA35C3C2-5163-4A2E-B0EA-6ED9CDDA7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422FF54D-2100-4788-9742-818DFC5198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kumimoji="0" lang="en-US" sz="2500" b="1" u="none" strike="noStrike" kern="1200" cap="none" spc="0" normalizeH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DFDA25C-51F7-42EA-8388-C2C14C7BE96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spAutoFit/>
          </a:bodyPr>
          <a:lstStyle/>
          <a:p>
            <a:r>
              <a:rPr lang="en-US" dirty="0"/>
              <a:t>Heads, Hearts, and Hands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3E1058E-8FB6-4463-B2B3-56BCBD9128D2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Illustrative example</a:t>
            </a:r>
          </a:p>
        </p:txBody>
      </p:sp>
      <p:sp>
        <p:nvSpPr>
          <p:cNvPr id="39" name="1. On-page tracker">
            <a:extLst>
              <a:ext uri="{FF2B5EF4-FFF2-40B4-BE49-F238E27FC236}">
                <a16:creationId xmlns:a16="http://schemas.microsoft.com/office/drawing/2014/main" id="{E9C33EC9-ADE6-43B3-A366-08A0C8F0C4DF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3 – Orient toward an objective</a:t>
            </a:r>
          </a:p>
        </p:txBody>
      </p:sp>
    </p:spTree>
    <p:extLst>
      <p:ext uri="{BB962C8B-B14F-4D97-AF65-F5344CB8AC3E}">
        <p14:creationId xmlns:p14="http://schemas.microsoft.com/office/powerpoint/2010/main" val="2737599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3-21 02:5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I1amvXxsl4O_DqNhHzU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a7nGcTf5WpsLhgT8X2e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ZyST.vSdKjHMPWnunfB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xF6g0iV_aYwT9wjn6fZ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qzs.LsJ3L32unzx0chJ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qzs.LsJ3L32unzx0chJ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38138739316788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20"/>
  <p:tag name="2LEVEL" val="10"/>
  <p:tag name="3LEVEL" val="5"/>
  <p:tag name="4LEVEL" val="2.5"/>
  <p:tag name="5LEVEL" val="1.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E311C4B8-74AD-441A-9B7D-88C6246213BF}" vid="{6F42E404-E13C-48AC-A170-1D4DC8937465}"/>
    </a:ext>
  </a:extLst>
</a:theme>
</file>

<file path=ppt/theme/theme2.xml><?xml version="1.0" encoding="utf-8"?>
<a:theme xmlns:a="http://schemas.openxmlformats.org/drawingml/2006/main" name="1_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AAE6F0"/>
    </a:custClr>
    <a:custClr name="Neutral">
      <a:srgbClr val="D0D0D0"/>
    </a:custClr>
    <a:custClr name="Pink">
      <a:srgbClr val="E6A0C8"/>
    </a:custClr>
    <a:custClr name="Orange">
      <a:srgbClr val="FAA082"/>
    </a:custClr>
    <a:custClr name="Red">
      <a:srgbClr val="E5546C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03D9F634-0118-410B-B399-E98C9CA22ECC}" vid="{8D1A019B-322F-4DDF-9536-9F2B59FE4648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(Body)</vt:lpstr>
      <vt:lpstr>Georgia</vt:lpstr>
      <vt:lpstr>Segoe UI</vt:lpstr>
      <vt:lpstr>Wingdings</vt:lpstr>
      <vt:lpstr>White</vt:lpstr>
      <vt:lpstr>1_Contrast</vt:lpstr>
      <vt:lpstr>think-cell Slide</vt:lpstr>
      <vt:lpstr>Orient toward an objective: Try it now</vt:lpstr>
      <vt:lpstr>Orient toward an objective – Try it now</vt:lpstr>
      <vt:lpstr>Heads, Hearts, and Hands</vt:lpstr>
      <vt:lpstr>Heads, Hearts, and Hands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2020-10-02T01:14:24Z</dcterms:created>
  <dcterms:modified xsi:type="dcterms:W3CDTF">2020-11-05T02:45:22Z</dcterms:modified>
  <cp:category/>
  <cp:contentStatus/>
</cp:coreProperties>
</file>