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Anton" charset="1" panose="00000500000000000000"/>
      <p:regular r:id="rId23"/>
    </p:embeddedFont>
    <p:embeddedFont>
      <p:font typeface="Nunito Sans Expanded Semi-Bold" charset="1" panose="00000000000000000000"/>
      <p:regular r:id="rId24"/>
    </p:embeddedFont>
    <p:embeddedFont>
      <p:font typeface="Courier Prime" charset="1" panose="00000509000000000000"/>
      <p:regular r:id="rId25"/>
    </p:embeddedFont>
    <p:embeddedFont>
      <p:font typeface="Nunito Sans Expanded Bold" charset="1" panose="00000000000000000000"/>
      <p:regular r:id="rId26"/>
    </p:embeddedFont>
    <p:embeddedFont>
      <p:font typeface="Nunito Sans Expanded Medium" charset="1" panose="00000000000000000000"/>
      <p:regular r:id="rId27"/>
    </p:embeddedFont>
    <p:embeddedFont>
      <p:font typeface="Roboto Mono Bold" charset="1" panose="00000000000000000000"/>
      <p:regular r:id="rId28"/>
    </p:embeddedFont>
    <p:embeddedFont>
      <p:font typeface="Roboto Mono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jpeg" Type="http://schemas.openxmlformats.org/officeDocument/2006/relationships/image"/><Relationship Id="rId11" Target="../media/image20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7.jpeg" Type="http://schemas.openxmlformats.org/officeDocument/2006/relationships/image"/><Relationship Id="rId9" Target="../media/image18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21.jpeg" Type="http://schemas.openxmlformats.org/officeDocument/2006/relationships/image"/><Relationship Id="rId9" Target="../media/image22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8.png" Type="http://schemas.openxmlformats.org/officeDocument/2006/relationships/image"/><Relationship Id="rId13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16662" y="-1381622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828262" y="5391150"/>
            <a:ext cx="8631475" cy="8350952"/>
          </a:xfrm>
          <a:custGeom>
            <a:avLst/>
            <a:gdLst/>
            <a:ahLst/>
            <a:cxnLst/>
            <a:rect r="r" b="b" t="t" l="l"/>
            <a:pathLst>
              <a:path h="8350952" w="8631475">
                <a:moveTo>
                  <a:pt x="0" y="0"/>
                </a:moveTo>
                <a:lnTo>
                  <a:pt x="8631476" y="0"/>
                </a:lnTo>
                <a:lnTo>
                  <a:pt x="8631476" y="8350952"/>
                </a:lnTo>
                <a:lnTo>
                  <a:pt x="0" y="83509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06978" y="9043238"/>
            <a:ext cx="2571397" cy="430125"/>
          </a:xfrm>
          <a:custGeom>
            <a:avLst/>
            <a:gdLst/>
            <a:ahLst/>
            <a:cxnLst/>
            <a:rect r="r" b="b" t="t" l="l"/>
            <a:pathLst>
              <a:path h="430125" w="2571397">
                <a:moveTo>
                  <a:pt x="0" y="0"/>
                </a:moveTo>
                <a:lnTo>
                  <a:pt x="2571397" y="0"/>
                </a:lnTo>
                <a:lnTo>
                  <a:pt x="2571397" y="430124"/>
                </a:lnTo>
                <a:lnTo>
                  <a:pt x="0" y="4301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5757" y="3441455"/>
            <a:ext cx="17056485" cy="2293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35"/>
              </a:lnSpc>
            </a:pPr>
            <a:r>
              <a:rPr lang="en-US" sz="17163">
                <a:solidFill>
                  <a:srgbClr val="211F1C"/>
                </a:solidFill>
                <a:latin typeface="Anton"/>
              </a:rPr>
              <a:t>2D GAME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358180" y="4165025"/>
            <a:ext cx="354514" cy="354514"/>
          </a:xfrm>
          <a:custGeom>
            <a:avLst/>
            <a:gdLst/>
            <a:ahLst/>
            <a:cxnLst/>
            <a:rect r="r" b="b" t="t" l="l"/>
            <a:pathLst>
              <a:path h="354514" w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75306" y="4165025"/>
            <a:ext cx="354514" cy="354514"/>
          </a:xfrm>
          <a:custGeom>
            <a:avLst/>
            <a:gdLst/>
            <a:ahLst/>
            <a:cxnLst/>
            <a:rect r="r" b="b" t="t" l="l"/>
            <a:pathLst>
              <a:path h="354514" w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65121" y="812085"/>
            <a:ext cx="1557758" cy="1331175"/>
          </a:xfrm>
          <a:custGeom>
            <a:avLst/>
            <a:gdLst/>
            <a:ahLst/>
            <a:cxnLst/>
            <a:rect r="r" b="b" t="t" l="l"/>
            <a:pathLst>
              <a:path h="1331175" w="1557758">
                <a:moveTo>
                  <a:pt x="0" y="0"/>
                </a:moveTo>
                <a:lnTo>
                  <a:pt x="1557758" y="0"/>
                </a:lnTo>
                <a:lnTo>
                  <a:pt x="1557758" y="1331176"/>
                </a:lnTo>
                <a:lnTo>
                  <a:pt x="0" y="13311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240878" y="773278"/>
            <a:ext cx="3237497" cy="255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116"/>
              </a:lnSpc>
              <a:spcBef>
                <a:spcPct val="0"/>
              </a:spcBef>
            </a:pPr>
            <a:r>
              <a:rPr lang="en-US" sz="1439" spc="211">
                <a:solidFill>
                  <a:srgbClr val="211F1C"/>
                </a:solidFill>
                <a:latin typeface="Nunito Sans Expanded Semi-Bold"/>
              </a:rPr>
              <a:t>EELU 2024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955201" y="4974561"/>
            <a:ext cx="3904425" cy="1520262"/>
            <a:chOff x="0" y="0"/>
            <a:chExt cx="5205900" cy="2027016"/>
          </a:xfrm>
        </p:grpSpPr>
        <p:sp>
          <p:nvSpPr>
            <p:cNvPr name="Freeform 13" id="13"/>
            <p:cNvSpPr/>
            <p:nvPr/>
          </p:nvSpPr>
          <p:spPr>
            <a:xfrm flipH="false" flipV="false" rot="-646737">
              <a:off x="57404" y="466417"/>
              <a:ext cx="5091093" cy="1094183"/>
            </a:xfrm>
            <a:custGeom>
              <a:avLst/>
              <a:gdLst/>
              <a:ahLst/>
              <a:cxnLst/>
              <a:rect r="r" b="b" t="t" l="l"/>
              <a:pathLst>
                <a:path h="1094183" w="5091093">
                  <a:moveTo>
                    <a:pt x="0" y="0"/>
                  </a:moveTo>
                  <a:lnTo>
                    <a:pt x="5091093" y="0"/>
                  </a:lnTo>
                  <a:lnTo>
                    <a:pt x="5091093" y="1094183"/>
                  </a:lnTo>
                  <a:lnTo>
                    <a:pt x="0" y="10941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14367" t="-175930" r="-8781" b="-423912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-646737">
              <a:off x="895063" y="659994"/>
              <a:ext cx="3402541" cy="631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2"/>
                </a:lnSpc>
                <a:spcBef>
                  <a:spcPct val="0"/>
                </a:spcBef>
              </a:pPr>
              <a:r>
                <a:rPr lang="en-US" sz="2770" spc="407">
                  <a:solidFill>
                    <a:srgbClr val="FFFFFF"/>
                  </a:solidFill>
                  <a:latin typeface="Courier Prime"/>
                </a:rPr>
                <a:t>REPORT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91426" y="1786951"/>
            <a:ext cx="15105147" cy="11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</a:rPr>
              <a:t>ALOGRITHMS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486423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22305" y="3926271"/>
            <a:ext cx="13243390" cy="484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16"/>
              </a:lnSpc>
            </a:pPr>
            <a:r>
              <a:rPr lang="en-US" sz="1839" spc="340">
                <a:solidFill>
                  <a:srgbClr val="211F1C"/>
                </a:solidFill>
                <a:latin typeface="Nunito Sans Expanded Semi-Bold"/>
              </a:rPr>
              <a:t>PATHFINDING ALGORITHMS : ARE AT THE CORE OF ENEMY TRACKING SYSTEMS. THE MOST COMMON ALGORITHMS INCLUDE :</a:t>
            </a:r>
          </a:p>
          <a:p>
            <a:pPr algn="just">
              <a:lnSpc>
                <a:spcPts val="3514"/>
              </a:lnSpc>
            </a:pPr>
            <a:r>
              <a:rPr lang="en-US" sz="1739" spc="321">
                <a:solidFill>
                  <a:srgbClr val="211F1C"/>
                </a:solidFill>
                <a:latin typeface="Nunito Sans Expanded Semi-Bold"/>
              </a:rPr>
              <a:t>·A* (A-star) Algorithm: A widely used pathfinding and graph traversal algorithm, known for its efficiency and accuracy.</a:t>
            </a:r>
          </a:p>
          <a:p>
            <a:pPr algn="just">
              <a:lnSpc>
                <a:spcPts val="3514"/>
              </a:lnSpc>
            </a:pPr>
            <a:r>
              <a:rPr lang="en-US" sz="1739" spc="321">
                <a:solidFill>
                  <a:srgbClr val="211F1C"/>
                </a:solidFill>
                <a:latin typeface="Nunito Sans Expanded Semi-Bold"/>
              </a:rPr>
              <a:t>·Dijkstra's Algorithm: An algorithm for finding the shortest paths between nodes in a graph, particularly useful in less complex environments.</a:t>
            </a:r>
          </a:p>
          <a:p>
            <a:pPr algn="just">
              <a:lnSpc>
                <a:spcPts val="3514"/>
              </a:lnSpc>
            </a:pPr>
            <a:r>
              <a:rPr lang="en-US" sz="1739" spc="321">
                <a:solidFill>
                  <a:srgbClr val="211F1C"/>
                </a:solidFill>
                <a:latin typeface="Nunito Sans Expanded Semi-Bold"/>
              </a:rPr>
              <a:t>·Breadth-First Search (BFS): A simple algorithm for traversing or searching tree or graph data structures, useful in unweighted grid-based maps.</a:t>
            </a:r>
          </a:p>
          <a:p>
            <a:pPr algn="just">
              <a:lnSpc>
                <a:spcPts val="3514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19163" y="3652299"/>
            <a:ext cx="3143250" cy="874356"/>
            <a:chOff x="0" y="0"/>
            <a:chExt cx="1002670" cy="2789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02670" cy="278912"/>
            </a:xfrm>
            <a:custGeom>
              <a:avLst/>
              <a:gdLst/>
              <a:ahLst/>
              <a:cxnLst/>
              <a:rect r="r" b="b" t="t" l="l"/>
              <a:pathLst>
                <a:path h="278912" w="1002670">
                  <a:moveTo>
                    <a:pt x="88669" y="0"/>
                  </a:moveTo>
                  <a:lnTo>
                    <a:pt x="914001" y="0"/>
                  </a:lnTo>
                  <a:cubicBezTo>
                    <a:pt x="937517" y="0"/>
                    <a:pt x="960071" y="9342"/>
                    <a:pt x="976699" y="25971"/>
                  </a:cubicBezTo>
                  <a:cubicBezTo>
                    <a:pt x="993328" y="42599"/>
                    <a:pt x="1002670" y="65153"/>
                    <a:pt x="1002670" y="88669"/>
                  </a:cubicBezTo>
                  <a:lnTo>
                    <a:pt x="1002670" y="190243"/>
                  </a:lnTo>
                  <a:cubicBezTo>
                    <a:pt x="1002670" y="213759"/>
                    <a:pt x="993328" y="236313"/>
                    <a:pt x="976699" y="252941"/>
                  </a:cubicBezTo>
                  <a:cubicBezTo>
                    <a:pt x="960071" y="269570"/>
                    <a:pt x="937517" y="278912"/>
                    <a:pt x="914001" y="278912"/>
                  </a:cubicBezTo>
                  <a:lnTo>
                    <a:pt x="88669" y="278912"/>
                  </a:lnTo>
                  <a:cubicBezTo>
                    <a:pt x="65153" y="278912"/>
                    <a:pt x="42599" y="269570"/>
                    <a:pt x="25971" y="252941"/>
                  </a:cubicBezTo>
                  <a:cubicBezTo>
                    <a:pt x="9342" y="236313"/>
                    <a:pt x="0" y="213759"/>
                    <a:pt x="0" y="190243"/>
                  </a:cubicBezTo>
                  <a:lnTo>
                    <a:pt x="0" y="88669"/>
                  </a:lnTo>
                  <a:cubicBezTo>
                    <a:pt x="0" y="65153"/>
                    <a:pt x="9342" y="42599"/>
                    <a:pt x="25971" y="25971"/>
                  </a:cubicBezTo>
                  <a:cubicBezTo>
                    <a:pt x="42599" y="9342"/>
                    <a:pt x="65153" y="0"/>
                    <a:pt x="88669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02670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FFFFFF"/>
                  </a:solidFill>
                  <a:latin typeface="Nunito Sans Expanded Semi-Bold"/>
                </a:rPr>
                <a:t>•C# LANGUAGE: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9163" y="6200971"/>
            <a:ext cx="3143250" cy="874356"/>
            <a:chOff x="0" y="0"/>
            <a:chExt cx="1002670" cy="2789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02670" cy="278912"/>
            </a:xfrm>
            <a:custGeom>
              <a:avLst/>
              <a:gdLst/>
              <a:ahLst/>
              <a:cxnLst/>
              <a:rect r="r" b="b" t="t" l="l"/>
              <a:pathLst>
                <a:path h="278912" w="1002670">
                  <a:moveTo>
                    <a:pt x="88669" y="0"/>
                  </a:moveTo>
                  <a:lnTo>
                    <a:pt x="914001" y="0"/>
                  </a:lnTo>
                  <a:cubicBezTo>
                    <a:pt x="937517" y="0"/>
                    <a:pt x="960071" y="9342"/>
                    <a:pt x="976699" y="25971"/>
                  </a:cubicBezTo>
                  <a:cubicBezTo>
                    <a:pt x="993328" y="42599"/>
                    <a:pt x="1002670" y="65153"/>
                    <a:pt x="1002670" y="88669"/>
                  </a:cubicBezTo>
                  <a:lnTo>
                    <a:pt x="1002670" y="190243"/>
                  </a:lnTo>
                  <a:cubicBezTo>
                    <a:pt x="1002670" y="213759"/>
                    <a:pt x="993328" y="236313"/>
                    <a:pt x="976699" y="252941"/>
                  </a:cubicBezTo>
                  <a:cubicBezTo>
                    <a:pt x="960071" y="269570"/>
                    <a:pt x="937517" y="278912"/>
                    <a:pt x="914001" y="278912"/>
                  </a:cubicBezTo>
                  <a:lnTo>
                    <a:pt x="88669" y="278912"/>
                  </a:lnTo>
                  <a:cubicBezTo>
                    <a:pt x="65153" y="278912"/>
                    <a:pt x="42599" y="269570"/>
                    <a:pt x="25971" y="252941"/>
                  </a:cubicBezTo>
                  <a:cubicBezTo>
                    <a:pt x="9342" y="236313"/>
                    <a:pt x="0" y="213759"/>
                    <a:pt x="0" y="190243"/>
                  </a:cubicBezTo>
                  <a:lnTo>
                    <a:pt x="0" y="88669"/>
                  </a:lnTo>
                  <a:cubicBezTo>
                    <a:pt x="0" y="65153"/>
                    <a:pt x="9342" y="42599"/>
                    <a:pt x="25971" y="25971"/>
                  </a:cubicBezTo>
                  <a:cubicBezTo>
                    <a:pt x="42599" y="9342"/>
                    <a:pt x="65153" y="0"/>
                    <a:pt x="88669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02670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FFFFFF"/>
                  </a:solidFill>
                  <a:latin typeface="Nunito Sans Expanded Semi-Bold"/>
                </a:rPr>
                <a:t>•UNITY GAME ENGINE: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91426" y="1786951"/>
            <a:ext cx="15105147" cy="220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5"/>
              </a:lnSpc>
            </a:pPr>
            <a:r>
              <a:rPr lang="en-US" sz="8392">
                <a:solidFill>
                  <a:srgbClr val="211F1C"/>
                </a:solidFill>
                <a:latin typeface="Anton"/>
              </a:rPr>
              <a:t>PROGRAMMING AND DEVELOPMENT</a:t>
            </a:r>
          </a:p>
          <a:p>
            <a:pPr algn="ctr" marL="0" indent="0" lvl="0">
              <a:lnSpc>
                <a:spcPts val="8475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6486423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58205" y="4944471"/>
            <a:ext cx="13953679" cy="93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•LEVERAGED C#'S OBJECT-ORIENTED FEATURES AND SEAMLESS UNITY INTEGRATION</a:t>
            </a:r>
          </a:p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•Enabled efficient implementation of game logic and mechanics</a:t>
            </a:r>
          </a:p>
          <a:p>
            <a:pPr algn="l">
              <a:lnSpc>
                <a:spcPts val="241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458205" y="8027827"/>
            <a:ext cx="12878098" cy="897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•UTILIZED UNITY'S COMPREHENSIVE TOOLSET AND 2D-SPECIFIC CAPABILITIES</a:t>
            </a:r>
          </a:p>
          <a:p>
            <a:pPr algn="just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•Streamlined the overall game development process</a:t>
            </a:r>
          </a:p>
          <a:p>
            <a:pPr algn="just">
              <a:lnSpc>
                <a:spcPts val="21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2764994"/>
            <a:ext cx="3143250" cy="874356"/>
            <a:chOff x="0" y="0"/>
            <a:chExt cx="1002670" cy="2789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02670" cy="278912"/>
            </a:xfrm>
            <a:custGeom>
              <a:avLst/>
              <a:gdLst/>
              <a:ahLst/>
              <a:cxnLst/>
              <a:rect r="r" b="b" t="t" l="l"/>
              <a:pathLst>
                <a:path h="278912" w="1002670">
                  <a:moveTo>
                    <a:pt x="88669" y="0"/>
                  </a:moveTo>
                  <a:lnTo>
                    <a:pt x="914001" y="0"/>
                  </a:lnTo>
                  <a:cubicBezTo>
                    <a:pt x="937517" y="0"/>
                    <a:pt x="960071" y="9342"/>
                    <a:pt x="976699" y="25971"/>
                  </a:cubicBezTo>
                  <a:cubicBezTo>
                    <a:pt x="993328" y="42599"/>
                    <a:pt x="1002670" y="65153"/>
                    <a:pt x="1002670" y="88669"/>
                  </a:cubicBezTo>
                  <a:lnTo>
                    <a:pt x="1002670" y="190243"/>
                  </a:lnTo>
                  <a:cubicBezTo>
                    <a:pt x="1002670" y="213759"/>
                    <a:pt x="993328" y="236313"/>
                    <a:pt x="976699" y="252941"/>
                  </a:cubicBezTo>
                  <a:cubicBezTo>
                    <a:pt x="960071" y="269570"/>
                    <a:pt x="937517" y="278912"/>
                    <a:pt x="914001" y="278912"/>
                  </a:cubicBezTo>
                  <a:lnTo>
                    <a:pt x="88669" y="278912"/>
                  </a:lnTo>
                  <a:cubicBezTo>
                    <a:pt x="65153" y="278912"/>
                    <a:pt x="42599" y="269570"/>
                    <a:pt x="25971" y="252941"/>
                  </a:cubicBezTo>
                  <a:cubicBezTo>
                    <a:pt x="9342" y="236313"/>
                    <a:pt x="0" y="213759"/>
                    <a:pt x="0" y="190243"/>
                  </a:cubicBezTo>
                  <a:lnTo>
                    <a:pt x="0" y="88669"/>
                  </a:lnTo>
                  <a:cubicBezTo>
                    <a:pt x="0" y="65153"/>
                    <a:pt x="9342" y="42599"/>
                    <a:pt x="25971" y="25971"/>
                  </a:cubicBezTo>
                  <a:cubicBezTo>
                    <a:pt x="42599" y="9342"/>
                    <a:pt x="65153" y="0"/>
                    <a:pt x="88669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02670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FFFFFF"/>
                  </a:solidFill>
                  <a:latin typeface="Nunito Sans Expanded Semi-Bold"/>
                </a:rPr>
                <a:t>•CORE GAME MECHANICS: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4808333"/>
            <a:ext cx="3143250" cy="874356"/>
            <a:chOff x="0" y="0"/>
            <a:chExt cx="1002670" cy="2789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02670" cy="278912"/>
            </a:xfrm>
            <a:custGeom>
              <a:avLst/>
              <a:gdLst/>
              <a:ahLst/>
              <a:cxnLst/>
              <a:rect r="r" b="b" t="t" l="l"/>
              <a:pathLst>
                <a:path h="278912" w="1002670">
                  <a:moveTo>
                    <a:pt x="88669" y="0"/>
                  </a:moveTo>
                  <a:lnTo>
                    <a:pt x="914001" y="0"/>
                  </a:lnTo>
                  <a:cubicBezTo>
                    <a:pt x="937517" y="0"/>
                    <a:pt x="960071" y="9342"/>
                    <a:pt x="976699" y="25971"/>
                  </a:cubicBezTo>
                  <a:cubicBezTo>
                    <a:pt x="993328" y="42599"/>
                    <a:pt x="1002670" y="65153"/>
                    <a:pt x="1002670" y="88669"/>
                  </a:cubicBezTo>
                  <a:lnTo>
                    <a:pt x="1002670" y="190243"/>
                  </a:lnTo>
                  <a:cubicBezTo>
                    <a:pt x="1002670" y="213759"/>
                    <a:pt x="993328" y="236313"/>
                    <a:pt x="976699" y="252941"/>
                  </a:cubicBezTo>
                  <a:cubicBezTo>
                    <a:pt x="960071" y="269570"/>
                    <a:pt x="937517" y="278912"/>
                    <a:pt x="914001" y="278912"/>
                  </a:cubicBezTo>
                  <a:lnTo>
                    <a:pt x="88669" y="278912"/>
                  </a:lnTo>
                  <a:cubicBezTo>
                    <a:pt x="65153" y="278912"/>
                    <a:pt x="42599" y="269570"/>
                    <a:pt x="25971" y="252941"/>
                  </a:cubicBezTo>
                  <a:cubicBezTo>
                    <a:pt x="9342" y="236313"/>
                    <a:pt x="0" y="213759"/>
                    <a:pt x="0" y="190243"/>
                  </a:cubicBezTo>
                  <a:lnTo>
                    <a:pt x="0" y="88669"/>
                  </a:lnTo>
                  <a:cubicBezTo>
                    <a:pt x="0" y="65153"/>
                    <a:pt x="9342" y="42599"/>
                    <a:pt x="25971" y="25971"/>
                  </a:cubicBezTo>
                  <a:cubicBezTo>
                    <a:pt x="42599" y="9342"/>
                    <a:pt x="65153" y="0"/>
                    <a:pt x="88669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02670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FFFFFF"/>
                  </a:solidFill>
                  <a:latin typeface="Nunito Sans Expanded Semi-Bold"/>
                </a:rPr>
                <a:t>•ANIMATION AND VISUALS: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6694968"/>
            <a:ext cx="3143250" cy="874356"/>
            <a:chOff x="0" y="0"/>
            <a:chExt cx="1002670" cy="2789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02670" cy="278912"/>
            </a:xfrm>
            <a:custGeom>
              <a:avLst/>
              <a:gdLst/>
              <a:ahLst/>
              <a:cxnLst/>
              <a:rect r="r" b="b" t="t" l="l"/>
              <a:pathLst>
                <a:path h="278912" w="1002670">
                  <a:moveTo>
                    <a:pt x="88669" y="0"/>
                  </a:moveTo>
                  <a:lnTo>
                    <a:pt x="914001" y="0"/>
                  </a:lnTo>
                  <a:cubicBezTo>
                    <a:pt x="937517" y="0"/>
                    <a:pt x="960071" y="9342"/>
                    <a:pt x="976699" y="25971"/>
                  </a:cubicBezTo>
                  <a:cubicBezTo>
                    <a:pt x="993328" y="42599"/>
                    <a:pt x="1002670" y="65153"/>
                    <a:pt x="1002670" y="88669"/>
                  </a:cubicBezTo>
                  <a:lnTo>
                    <a:pt x="1002670" y="190243"/>
                  </a:lnTo>
                  <a:cubicBezTo>
                    <a:pt x="1002670" y="213759"/>
                    <a:pt x="993328" y="236313"/>
                    <a:pt x="976699" y="252941"/>
                  </a:cubicBezTo>
                  <a:cubicBezTo>
                    <a:pt x="960071" y="269570"/>
                    <a:pt x="937517" y="278912"/>
                    <a:pt x="914001" y="278912"/>
                  </a:cubicBezTo>
                  <a:lnTo>
                    <a:pt x="88669" y="278912"/>
                  </a:lnTo>
                  <a:cubicBezTo>
                    <a:pt x="65153" y="278912"/>
                    <a:pt x="42599" y="269570"/>
                    <a:pt x="25971" y="252941"/>
                  </a:cubicBezTo>
                  <a:cubicBezTo>
                    <a:pt x="9342" y="236313"/>
                    <a:pt x="0" y="213759"/>
                    <a:pt x="0" y="190243"/>
                  </a:cubicBezTo>
                  <a:lnTo>
                    <a:pt x="0" y="88669"/>
                  </a:lnTo>
                  <a:cubicBezTo>
                    <a:pt x="0" y="65153"/>
                    <a:pt x="9342" y="42599"/>
                    <a:pt x="25971" y="25971"/>
                  </a:cubicBezTo>
                  <a:cubicBezTo>
                    <a:pt x="42599" y="9342"/>
                    <a:pt x="65153" y="0"/>
                    <a:pt x="88669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02670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FFFFFF"/>
                  </a:solidFill>
                  <a:latin typeface="Nunito Sans Expanded Semi-Bold"/>
                </a:rPr>
                <a:t>•USER INTERFACE (UI) DESIGN: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8436098"/>
            <a:ext cx="3143250" cy="874356"/>
            <a:chOff x="0" y="0"/>
            <a:chExt cx="1002670" cy="2789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02670" cy="278912"/>
            </a:xfrm>
            <a:custGeom>
              <a:avLst/>
              <a:gdLst/>
              <a:ahLst/>
              <a:cxnLst/>
              <a:rect r="r" b="b" t="t" l="l"/>
              <a:pathLst>
                <a:path h="278912" w="1002670">
                  <a:moveTo>
                    <a:pt x="88669" y="0"/>
                  </a:moveTo>
                  <a:lnTo>
                    <a:pt x="914001" y="0"/>
                  </a:lnTo>
                  <a:cubicBezTo>
                    <a:pt x="937517" y="0"/>
                    <a:pt x="960071" y="9342"/>
                    <a:pt x="976699" y="25971"/>
                  </a:cubicBezTo>
                  <a:cubicBezTo>
                    <a:pt x="993328" y="42599"/>
                    <a:pt x="1002670" y="65153"/>
                    <a:pt x="1002670" y="88669"/>
                  </a:cubicBezTo>
                  <a:lnTo>
                    <a:pt x="1002670" y="190243"/>
                  </a:lnTo>
                  <a:cubicBezTo>
                    <a:pt x="1002670" y="213759"/>
                    <a:pt x="993328" y="236313"/>
                    <a:pt x="976699" y="252941"/>
                  </a:cubicBezTo>
                  <a:cubicBezTo>
                    <a:pt x="960071" y="269570"/>
                    <a:pt x="937517" y="278912"/>
                    <a:pt x="914001" y="278912"/>
                  </a:cubicBezTo>
                  <a:lnTo>
                    <a:pt x="88669" y="278912"/>
                  </a:lnTo>
                  <a:cubicBezTo>
                    <a:pt x="65153" y="278912"/>
                    <a:pt x="42599" y="269570"/>
                    <a:pt x="25971" y="252941"/>
                  </a:cubicBezTo>
                  <a:cubicBezTo>
                    <a:pt x="9342" y="236313"/>
                    <a:pt x="0" y="213759"/>
                    <a:pt x="0" y="190243"/>
                  </a:cubicBezTo>
                  <a:lnTo>
                    <a:pt x="0" y="88669"/>
                  </a:lnTo>
                  <a:cubicBezTo>
                    <a:pt x="0" y="65153"/>
                    <a:pt x="9342" y="42599"/>
                    <a:pt x="25971" y="25971"/>
                  </a:cubicBezTo>
                  <a:cubicBezTo>
                    <a:pt x="42599" y="9342"/>
                    <a:pt x="65153" y="0"/>
                    <a:pt x="88669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02670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FFFFFF"/>
                  </a:solidFill>
                  <a:latin typeface="Nunito Sans Expanded Semi-Bold"/>
                </a:rPr>
                <a:t>•SCRIPTING AND GAME LOGIC: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91426" y="1484379"/>
            <a:ext cx="15105147" cy="11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</a:rPr>
              <a:t>PROGRAMMING AND DEVELOPMENT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6486423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58205" y="3711166"/>
            <a:ext cx="13969305" cy="125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•RESPONSIVE PLAYER CONTROLS (MOVEMENT, JUMPING)</a:t>
            </a:r>
          </a:p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•Collision detection and physics-based interactions</a:t>
            </a:r>
          </a:p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•Strategically designed levels with obstacles, enemies, and collectibles</a:t>
            </a:r>
          </a:p>
          <a:p>
            <a:pPr algn="l">
              <a:lnSpc>
                <a:spcPts val="2410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458205" y="5796989"/>
            <a:ext cx="15649277" cy="897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•FLUID CHARACTER ANIMATIONS USING KEYFRAMES AND SPRITE SHEETS</a:t>
            </a:r>
          </a:p>
          <a:p>
            <a:pPr algn="just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•Dynamic environmental elements, such as moving platforms and particle effects</a:t>
            </a:r>
          </a:p>
          <a:p>
            <a:pPr algn="just">
              <a:lnSpc>
                <a:spcPts val="2116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458205" y="7683623"/>
            <a:ext cx="10605790" cy="897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•INTUITIVE AND VISUALLY APPEALING UI ELEMENTS</a:t>
            </a:r>
          </a:p>
          <a:p>
            <a:pPr algn="just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•Main menu, in-game HUD, and interactive UI components</a:t>
            </a:r>
          </a:p>
          <a:p>
            <a:pPr algn="just">
              <a:lnSpc>
                <a:spcPts val="2116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458205" y="9386654"/>
            <a:ext cx="14942344" cy="897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•PLAYER CONTROL SCRIPTS FOR MOVEMENT, JUMPING, AND ANIMATION</a:t>
            </a:r>
          </a:p>
          <a:p>
            <a:pPr algn="just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•Game manager scripts to handle game states, scoring, and level progression</a:t>
            </a:r>
          </a:p>
          <a:p>
            <a:pPr algn="just">
              <a:lnSpc>
                <a:spcPts val="21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809625" y="7094372"/>
            <a:ext cx="5465802" cy="1115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5"/>
              </a:lnSpc>
            </a:pPr>
            <a:r>
              <a:rPr lang="en-US" sz="8392">
                <a:solidFill>
                  <a:srgbClr val="211F1C"/>
                </a:solidFill>
                <a:latin typeface="Anton"/>
              </a:rPr>
              <a:t>GAME STEPS</a:t>
            </a:r>
          </a:p>
        </p:txBody>
      </p:sp>
      <p:sp>
        <p:nvSpPr>
          <p:cNvPr name="AutoShape 6" id="6"/>
          <p:cNvSpPr/>
          <p:nvPr/>
        </p:nvSpPr>
        <p:spPr>
          <a:xfrm>
            <a:off x="-2626987" y="5959426"/>
            <a:ext cx="23541974" cy="0"/>
          </a:xfrm>
          <a:prstGeom prst="line">
            <a:avLst/>
          </a:prstGeom>
          <a:ln cap="flat" w="19050">
            <a:solidFill>
              <a:srgbClr val="211F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2732346" y="5173785"/>
            <a:ext cx="0" cy="796637"/>
          </a:xfrm>
          <a:prstGeom prst="line">
            <a:avLst/>
          </a:prstGeom>
          <a:ln cap="flat" w="19050">
            <a:solidFill>
              <a:srgbClr val="211F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819396" y="2084661"/>
            <a:ext cx="3825900" cy="3089124"/>
            <a:chOff x="0" y="0"/>
            <a:chExt cx="872834" cy="7047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834" cy="704747"/>
            </a:xfrm>
            <a:custGeom>
              <a:avLst/>
              <a:gdLst/>
              <a:ahLst/>
              <a:cxnLst/>
              <a:rect r="r" b="b" t="t" l="l"/>
              <a:pathLst>
                <a:path h="704747" w="872834">
                  <a:moveTo>
                    <a:pt x="72848" y="0"/>
                  </a:moveTo>
                  <a:lnTo>
                    <a:pt x="799986" y="0"/>
                  </a:lnTo>
                  <a:cubicBezTo>
                    <a:pt x="819306" y="0"/>
                    <a:pt x="837835" y="7675"/>
                    <a:pt x="851497" y="21337"/>
                  </a:cubicBezTo>
                  <a:cubicBezTo>
                    <a:pt x="865159" y="34998"/>
                    <a:pt x="872834" y="53527"/>
                    <a:pt x="872834" y="72848"/>
                  </a:cubicBezTo>
                  <a:lnTo>
                    <a:pt x="872834" y="631899"/>
                  </a:lnTo>
                  <a:cubicBezTo>
                    <a:pt x="872834" y="651219"/>
                    <a:pt x="865159" y="669749"/>
                    <a:pt x="851497" y="683410"/>
                  </a:cubicBezTo>
                  <a:cubicBezTo>
                    <a:pt x="837835" y="697072"/>
                    <a:pt x="819306" y="704747"/>
                    <a:pt x="799986" y="704747"/>
                  </a:cubicBezTo>
                  <a:lnTo>
                    <a:pt x="72848" y="704747"/>
                  </a:lnTo>
                  <a:cubicBezTo>
                    <a:pt x="53527" y="704747"/>
                    <a:pt x="34998" y="697072"/>
                    <a:pt x="21337" y="683410"/>
                  </a:cubicBezTo>
                  <a:cubicBezTo>
                    <a:pt x="7675" y="669749"/>
                    <a:pt x="0" y="651219"/>
                    <a:pt x="0" y="631899"/>
                  </a:cubicBezTo>
                  <a:lnTo>
                    <a:pt x="0" y="72848"/>
                  </a:lnTo>
                  <a:cubicBezTo>
                    <a:pt x="0" y="53527"/>
                    <a:pt x="7675" y="34998"/>
                    <a:pt x="21337" y="21337"/>
                  </a:cubicBezTo>
                  <a:cubicBezTo>
                    <a:pt x="34998" y="7675"/>
                    <a:pt x="53527" y="0"/>
                    <a:pt x="72848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834" cy="742847"/>
            </a:xfrm>
            <a:prstGeom prst="rect">
              <a:avLst/>
            </a:prstGeom>
          </p:spPr>
          <p:txBody>
            <a:bodyPr anchor="ctr" rtlCol="false" tIns="58646" lIns="58646" bIns="58646" rIns="58646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68741" y="3214229"/>
            <a:ext cx="3127211" cy="95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7"/>
              </a:lnSpc>
            </a:pPr>
            <a:r>
              <a:rPr lang="en-US" sz="1739">
                <a:solidFill>
                  <a:srgbClr val="211F1C"/>
                </a:solidFill>
                <a:latin typeface="Roboto Mono"/>
              </a:rPr>
              <a:t>BRAIN-STORMING</a:t>
            </a:r>
          </a:p>
          <a:p>
            <a:pPr algn="ctr">
              <a:lnSpc>
                <a:spcPts val="2557"/>
              </a:lnSpc>
            </a:pPr>
            <a:r>
              <a:rPr lang="en-US" sz="1739">
                <a:solidFill>
                  <a:srgbClr val="211F1C"/>
                </a:solidFill>
                <a:latin typeface="Roboto Mono"/>
              </a:rPr>
              <a:t>&amp;</a:t>
            </a:r>
          </a:p>
          <a:p>
            <a:pPr algn="ctr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</a:rPr>
              <a:t>PLANNING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8741" y="2617619"/>
            <a:ext cx="3127211" cy="38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5"/>
              </a:lnSpc>
            </a:pPr>
            <a:r>
              <a:rPr lang="en-US" sz="2886" spc="288">
                <a:solidFill>
                  <a:srgbClr val="211F1C"/>
                </a:solidFill>
                <a:latin typeface="Anton"/>
              </a:rPr>
              <a:t>STEP 1</a:t>
            </a:r>
          </a:p>
        </p:txBody>
      </p:sp>
      <p:sp>
        <p:nvSpPr>
          <p:cNvPr name="AutoShape 13" id="13"/>
          <p:cNvSpPr/>
          <p:nvPr/>
        </p:nvSpPr>
        <p:spPr>
          <a:xfrm flipH="true">
            <a:off x="7051697" y="5162789"/>
            <a:ext cx="0" cy="796637"/>
          </a:xfrm>
          <a:prstGeom prst="line">
            <a:avLst/>
          </a:prstGeom>
          <a:ln cap="flat" w="19050">
            <a:solidFill>
              <a:srgbClr val="211F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5138747" y="2073665"/>
            <a:ext cx="3825900" cy="3089124"/>
            <a:chOff x="0" y="0"/>
            <a:chExt cx="872834" cy="7047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834" cy="704747"/>
            </a:xfrm>
            <a:custGeom>
              <a:avLst/>
              <a:gdLst/>
              <a:ahLst/>
              <a:cxnLst/>
              <a:rect r="r" b="b" t="t" l="l"/>
              <a:pathLst>
                <a:path h="704747" w="872834">
                  <a:moveTo>
                    <a:pt x="72848" y="0"/>
                  </a:moveTo>
                  <a:lnTo>
                    <a:pt x="799986" y="0"/>
                  </a:lnTo>
                  <a:cubicBezTo>
                    <a:pt x="819306" y="0"/>
                    <a:pt x="837835" y="7675"/>
                    <a:pt x="851497" y="21337"/>
                  </a:cubicBezTo>
                  <a:cubicBezTo>
                    <a:pt x="865159" y="34998"/>
                    <a:pt x="872834" y="53527"/>
                    <a:pt x="872834" y="72848"/>
                  </a:cubicBezTo>
                  <a:lnTo>
                    <a:pt x="872834" y="631899"/>
                  </a:lnTo>
                  <a:cubicBezTo>
                    <a:pt x="872834" y="651219"/>
                    <a:pt x="865159" y="669749"/>
                    <a:pt x="851497" y="683410"/>
                  </a:cubicBezTo>
                  <a:cubicBezTo>
                    <a:pt x="837835" y="697072"/>
                    <a:pt x="819306" y="704747"/>
                    <a:pt x="799986" y="704747"/>
                  </a:cubicBezTo>
                  <a:lnTo>
                    <a:pt x="72848" y="704747"/>
                  </a:lnTo>
                  <a:cubicBezTo>
                    <a:pt x="53527" y="704747"/>
                    <a:pt x="34998" y="697072"/>
                    <a:pt x="21337" y="683410"/>
                  </a:cubicBezTo>
                  <a:cubicBezTo>
                    <a:pt x="7675" y="669749"/>
                    <a:pt x="0" y="651219"/>
                    <a:pt x="0" y="631899"/>
                  </a:cubicBezTo>
                  <a:lnTo>
                    <a:pt x="0" y="72848"/>
                  </a:lnTo>
                  <a:cubicBezTo>
                    <a:pt x="0" y="53527"/>
                    <a:pt x="7675" y="34998"/>
                    <a:pt x="21337" y="21337"/>
                  </a:cubicBezTo>
                  <a:cubicBezTo>
                    <a:pt x="34998" y="7675"/>
                    <a:pt x="53527" y="0"/>
                    <a:pt x="72848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834" cy="742847"/>
            </a:xfrm>
            <a:prstGeom prst="rect">
              <a:avLst/>
            </a:prstGeom>
          </p:spPr>
          <p:txBody>
            <a:bodyPr anchor="ctr" rtlCol="false" tIns="58646" lIns="58646" bIns="58646" rIns="58646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488092" y="3231728"/>
            <a:ext cx="3127211" cy="95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7"/>
              </a:lnSpc>
            </a:pPr>
            <a:r>
              <a:rPr lang="en-US" sz="1739">
                <a:solidFill>
                  <a:srgbClr val="211F1C"/>
                </a:solidFill>
                <a:latin typeface="Roboto Mono"/>
              </a:rPr>
              <a:t>GAME-DESIGN</a:t>
            </a:r>
          </a:p>
          <a:p>
            <a:pPr algn="ctr">
              <a:lnSpc>
                <a:spcPts val="2557"/>
              </a:lnSpc>
            </a:pPr>
            <a:r>
              <a:rPr lang="en-US" sz="1739">
                <a:solidFill>
                  <a:srgbClr val="211F1C"/>
                </a:solidFill>
                <a:latin typeface="Roboto Mono"/>
              </a:rPr>
              <a:t>&amp;</a:t>
            </a:r>
          </a:p>
          <a:p>
            <a:pPr algn="ctr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</a:rPr>
              <a:t>GAME-DEVELOPMENT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88092" y="2606623"/>
            <a:ext cx="3127211" cy="38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5"/>
              </a:lnSpc>
            </a:pPr>
            <a:r>
              <a:rPr lang="en-US" sz="2886" spc="288">
                <a:solidFill>
                  <a:srgbClr val="211F1C"/>
                </a:solidFill>
                <a:latin typeface="Anton"/>
              </a:rPr>
              <a:t>STEP 2</a:t>
            </a:r>
          </a:p>
        </p:txBody>
      </p:sp>
      <p:sp>
        <p:nvSpPr>
          <p:cNvPr name="AutoShape 19" id="19"/>
          <p:cNvSpPr/>
          <p:nvPr/>
        </p:nvSpPr>
        <p:spPr>
          <a:xfrm>
            <a:off x="11371048" y="5162789"/>
            <a:ext cx="0" cy="796637"/>
          </a:xfrm>
          <a:prstGeom prst="line">
            <a:avLst/>
          </a:prstGeom>
          <a:ln cap="flat" w="19050">
            <a:solidFill>
              <a:srgbClr val="211F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9458097" y="2073665"/>
            <a:ext cx="3825900" cy="3089124"/>
            <a:chOff x="0" y="0"/>
            <a:chExt cx="872834" cy="70474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834" cy="704747"/>
            </a:xfrm>
            <a:custGeom>
              <a:avLst/>
              <a:gdLst/>
              <a:ahLst/>
              <a:cxnLst/>
              <a:rect r="r" b="b" t="t" l="l"/>
              <a:pathLst>
                <a:path h="704747" w="872834">
                  <a:moveTo>
                    <a:pt x="72848" y="0"/>
                  </a:moveTo>
                  <a:lnTo>
                    <a:pt x="799986" y="0"/>
                  </a:lnTo>
                  <a:cubicBezTo>
                    <a:pt x="819306" y="0"/>
                    <a:pt x="837835" y="7675"/>
                    <a:pt x="851497" y="21337"/>
                  </a:cubicBezTo>
                  <a:cubicBezTo>
                    <a:pt x="865159" y="34998"/>
                    <a:pt x="872834" y="53527"/>
                    <a:pt x="872834" y="72848"/>
                  </a:cubicBezTo>
                  <a:lnTo>
                    <a:pt x="872834" y="631899"/>
                  </a:lnTo>
                  <a:cubicBezTo>
                    <a:pt x="872834" y="651219"/>
                    <a:pt x="865159" y="669749"/>
                    <a:pt x="851497" y="683410"/>
                  </a:cubicBezTo>
                  <a:cubicBezTo>
                    <a:pt x="837835" y="697072"/>
                    <a:pt x="819306" y="704747"/>
                    <a:pt x="799986" y="704747"/>
                  </a:cubicBezTo>
                  <a:lnTo>
                    <a:pt x="72848" y="704747"/>
                  </a:lnTo>
                  <a:cubicBezTo>
                    <a:pt x="53527" y="704747"/>
                    <a:pt x="34998" y="697072"/>
                    <a:pt x="21337" y="683410"/>
                  </a:cubicBezTo>
                  <a:cubicBezTo>
                    <a:pt x="7675" y="669749"/>
                    <a:pt x="0" y="651219"/>
                    <a:pt x="0" y="631899"/>
                  </a:cubicBezTo>
                  <a:lnTo>
                    <a:pt x="0" y="72848"/>
                  </a:lnTo>
                  <a:cubicBezTo>
                    <a:pt x="0" y="53527"/>
                    <a:pt x="7675" y="34998"/>
                    <a:pt x="21337" y="21337"/>
                  </a:cubicBezTo>
                  <a:cubicBezTo>
                    <a:pt x="34998" y="7675"/>
                    <a:pt x="53527" y="0"/>
                    <a:pt x="72848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834" cy="742847"/>
            </a:xfrm>
            <a:prstGeom prst="rect">
              <a:avLst/>
            </a:prstGeom>
          </p:spPr>
          <p:txBody>
            <a:bodyPr anchor="ctr" rtlCol="false" tIns="58646" lIns="58646" bIns="58646" rIns="58646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807442" y="3538079"/>
            <a:ext cx="3127211" cy="3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</a:rPr>
              <a:t>IMPLEMENTATION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807442" y="2606623"/>
            <a:ext cx="3127211" cy="38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5"/>
              </a:lnSpc>
            </a:pPr>
            <a:r>
              <a:rPr lang="en-US" sz="2886" spc="288">
                <a:solidFill>
                  <a:srgbClr val="211F1C"/>
                </a:solidFill>
                <a:latin typeface="Anton"/>
              </a:rPr>
              <a:t>STEP 3</a:t>
            </a:r>
          </a:p>
        </p:txBody>
      </p:sp>
      <p:sp>
        <p:nvSpPr>
          <p:cNvPr name="AutoShape 25" id="25"/>
          <p:cNvSpPr/>
          <p:nvPr/>
        </p:nvSpPr>
        <p:spPr>
          <a:xfrm>
            <a:off x="15690398" y="5162789"/>
            <a:ext cx="0" cy="796637"/>
          </a:xfrm>
          <a:prstGeom prst="line">
            <a:avLst/>
          </a:prstGeom>
          <a:ln cap="flat" w="19050">
            <a:solidFill>
              <a:srgbClr val="211F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13777448" y="2073665"/>
            <a:ext cx="3825900" cy="3089124"/>
            <a:chOff x="0" y="0"/>
            <a:chExt cx="872834" cy="70474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834" cy="704747"/>
            </a:xfrm>
            <a:custGeom>
              <a:avLst/>
              <a:gdLst/>
              <a:ahLst/>
              <a:cxnLst/>
              <a:rect r="r" b="b" t="t" l="l"/>
              <a:pathLst>
                <a:path h="704747" w="872834">
                  <a:moveTo>
                    <a:pt x="72848" y="0"/>
                  </a:moveTo>
                  <a:lnTo>
                    <a:pt x="799986" y="0"/>
                  </a:lnTo>
                  <a:cubicBezTo>
                    <a:pt x="819306" y="0"/>
                    <a:pt x="837835" y="7675"/>
                    <a:pt x="851497" y="21337"/>
                  </a:cubicBezTo>
                  <a:cubicBezTo>
                    <a:pt x="865159" y="34998"/>
                    <a:pt x="872834" y="53527"/>
                    <a:pt x="872834" y="72848"/>
                  </a:cubicBezTo>
                  <a:lnTo>
                    <a:pt x="872834" y="631899"/>
                  </a:lnTo>
                  <a:cubicBezTo>
                    <a:pt x="872834" y="651219"/>
                    <a:pt x="865159" y="669749"/>
                    <a:pt x="851497" y="683410"/>
                  </a:cubicBezTo>
                  <a:cubicBezTo>
                    <a:pt x="837835" y="697072"/>
                    <a:pt x="819306" y="704747"/>
                    <a:pt x="799986" y="704747"/>
                  </a:cubicBezTo>
                  <a:lnTo>
                    <a:pt x="72848" y="704747"/>
                  </a:lnTo>
                  <a:cubicBezTo>
                    <a:pt x="53527" y="704747"/>
                    <a:pt x="34998" y="697072"/>
                    <a:pt x="21337" y="683410"/>
                  </a:cubicBezTo>
                  <a:cubicBezTo>
                    <a:pt x="7675" y="669749"/>
                    <a:pt x="0" y="651219"/>
                    <a:pt x="0" y="631899"/>
                  </a:cubicBezTo>
                  <a:lnTo>
                    <a:pt x="0" y="72848"/>
                  </a:lnTo>
                  <a:cubicBezTo>
                    <a:pt x="0" y="53527"/>
                    <a:pt x="7675" y="34998"/>
                    <a:pt x="21337" y="21337"/>
                  </a:cubicBezTo>
                  <a:cubicBezTo>
                    <a:pt x="34998" y="7675"/>
                    <a:pt x="53527" y="0"/>
                    <a:pt x="72848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834" cy="742847"/>
            </a:xfrm>
            <a:prstGeom prst="rect">
              <a:avLst/>
            </a:prstGeom>
          </p:spPr>
          <p:txBody>
            <a:bodyPr anchor="ctr" rtlCol="false" tIns="58646" lIns="58646" bIns="58646" rIns="58646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4132089" y="3538079"/>
            <a:ext cx="3127211" cy="3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</a:rPr>
              <a:t>FINAL PRODUCT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126793" y="2606623"/>
            <a:ext cx="3127211" cy="38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5"/>
              </a:lnSpc>
            </a:pPr>
            <a:r>
              <a:rPr lang="en-US" sz="2886" spc="288">
                <a:solidFill>
                  <a:srgbClr val="211F1C"/>
                </a:solidFill>
                <a:latin typeface="Anton"/>
              </a:rPr>
              <a:t>STEP 4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4906978" y="9043238"/>
            <a:ext cx="2571397" cy="430125"/>
          </a:xfrm>
          <a:custGeom>
            <a:avLst/>
            <a:gdLst/>
            <a:ahLst/>
            <a:cxnLst/>
            <a:rect r="r" b="b" t="t" l="l"/>
            <a:pathLst>
              <a:path h="430125" w="2571397">
                <a:moveTo>
                  <a:pt x="0" y="0"/>
                </a:moveTo>
                <a:lnTo>
                  <a:pt x="2571397" y="0"/>
                </a:lnTo>
                <a:lnTo>
                  <a:pt x="2571397" y="430124"/>
                </a:lnTo>
                <a:lnTo>
                  <a:pt x="0" y="430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6486423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906978" y="9043238"/>
            <a:ext cx="2571397" cy="430125"/>
          </a:xfrm>
          <a:custGeom>
            <a:avLst/>
            <a:gdLst/>
            <a:ahLst/>
            <a:cxnLst/>
            <a:rect r="r" b="b" t="t" l="l"/>
            <a:pathLst>
              <a:path h="430125" w="2571397">
                <a:moveTo>
                  <a:pt x="0" y="0"/>
                </a:moveTo>
                <a:lnTo>
                  <a:pt x="2571397" y="0"/>
                </a:lnTo>
                <a:lnTo>
                  <a:pt x="2571397" y="430124"/>
                </a:lnTo>
                <a:lnTo>
                  <a:pt x="0" y="430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8180" y="4608658"/>
            <a:ext cx="354514" cy="354514"/>
          </a:xfrm>
          <a:custGeom>
            <a:avLst/>
            <a:gdLst/>
            <a:ahLst/>
            <a:cxnLst/>
            <a:rect r="r" b="b" t="t" l="l"/>
            <a:pathLst>
              <a:path h="354514" w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75306" y="4608658"/>
            <a:ext cx="354514" cy="354514"/>
          </a:xfrm>
          <a:custGeom>
            <a:avLst/>
            <a:gdLst/>
            <a:ahLst/>
            <a:cxnLst/>
            <a:rect r="r" b="b" t="t" l="l"/>
            <a:pathLst>
              <a:path h="354514" w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785029"/>
            <a:ext cx="6831405" cy="3823629"/>
          </a:xfrm>
          <a:custGeom>
            <a:avLst/>
            <a:gdLst/>
            <a:ahLst/>
            <a:cxnLst/>
            <a:rect r="r" b="b" t="t" l="l"/>
            <a:pathLst>
              <a:path h="3823629" w="6831405">
                <a:moveTo>
                  <a:pt x="0" y="0"/>
                </a:moveTo>
                <a:lnTo>
                  <a:pt x="6831405" y="0"/>
                </a:lnTo>
                <a:lnTo>
                  <a:pt x="6831405" y="3823629"/>
                </a:lnTo>
                <a:lnTo>
                  <a:pt x="0" y="38236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666381" y="1028700"/>
            <a:ext cx="6240597" cy="3497914"/>
          </a:xfrm>
          <a:custGeom>
            <a:avLst/>
            <a:gdLst/>
            <a:ahLst/>
            <a:cxnLst/>
            <a:rect r="r" b="b" t="t" l="l"/>
            <a:pathLst>
              <a:path h="3497914" w="6240597">
                <a:moveTo>
                  <a:pt x="0" y="0"/>
                </a:moveTo>
                <a:lnTo>
                  <a:pt x="6240597" y="0"/>
                </a:lnTo>
                <a:lnTo>
                  <a:pt x="6240597" y="3497914"/>
                </a:lnTo>
                <a:lnTo>
                  <a:pt x="0" y="34979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5624313"/>
            <a:ext cx="6469013" cy="3633987"/>
          </a:xfrm>
          <a:custGeom>
            <a:avLst/>
            <a:gdLst/>
            <a:ahLst/>
            <a:cxnLst/>
            <a:rect r="r" b="b" t="t" l="l"/>
            <a:pathLst>
              <a:path h="3633987" w="6469013">
                <a:moveTo>
                  <a:pt x="0" y="0"/>
                </a:moveTo>
                <a:lnTo>
                  <a:pt x="6469013" y="0"/>
                </a:lnTo>
                <a:lnTo>
                  <a:pt x="6469013" y="3633987"/>
                </a:lnTo>
                <a:lnTo>
                  <a:pt x="0" y="363398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567801" y="5682742"/>
            <a:ext cx="6339178" cy="3575558"/>
          </a:xfrm>
          <a:custGeom>
            <a:avLst/>
            <a:gdLst/>
            <a:ahLst/>
            <a:cxnLst/>
            <a:rect r="r" b="b" t="t" l="l"/>
            <a:pathLst>
              <a:path h="3575558" w="6339178">
                <a:moveTo>
                  <a:pt x="0" y="0"/>
                </a:moveTo>
                <a:lnTo>
                  <a:pt x="6339177" y="0"/>
                </a:lnTo>
                <a:lnTo>
                  <a:pt x="6339177" y="3575558"/>
                </a:lnTo>
                <a:lnTo>
                  <a:pt x="0" y="357555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240878" y="773278"/>
            <a:ext cx="3237497" cy="255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116"/>
              </a:lnSpc>
              <a:spcBef>
                <a:spcPct val="0"/>
              </a:spcBef>
            </a:pPr>
            <a:r>
              <a:rPr lang="en-US" sz="1439" spc="211">
                <a:solidFill>
                  <a:srgbClr val="211F1C"/>
                </a:solidFill>
                <a:latin typeface="Nunito Sans Expanded Semi-Bold"/>
              </a:rPr>
              <a:t>EELU 2024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906978" y="9043238"/>
            <a:ext cx="2571397" cy="430125"/>
          </a:xfrm>
          <a:custGeom>
            <a:avLst/>
            <a:gdLst/>
            <a:ahLst/>
            <a:cxnLst/>
            <a:rect r="r" b="b" t="t" l="l"/>
            <a:pathLst>
              <a:path h="430125" w="2571397">
                <a:moveTo>
                  <a:pt x="0" y="0"/>
                </a:moveTo>
                <a:lnTo>
                  <a:pt x="2571397" y="0"/>
                </a:lnTo>
                <a:lnTo>
                  <a:pt x="2571397" y="430124"/>
                </a:lnTo>
                <a:lnTo>
                  <a:pt x="0" y="430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8180" y="4608658"/>
            <a:ext cx="354514" cy="354514"/>
          </a:xfrm>
          <a:custGeom>
            <a:avLst/>
            <a:gdLst/>
            <a:ahLst/>
            <a:cxnLst/>
            <a:rect r="r" b="b" t="t" l="l"/>
            <a:pathLst>
              <a:path h="354514" w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75306" y="4608658"/>
            <a:ext cx="354514" cy="354514"/>
          </a:xfrm>
          <a:custGeom>
            <a:avLst/>
            <a:gdLst/>
            <a:ahLst/>
            <a:cxnLst/>
            <a:rect r="r" b="b" t="t" l="l"/>
            <a:pathLst>
              <a:path h="354514" w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41154" y="811378"/>
            <a:ext cx="6241639" cy="3505646"/>
          </a:xfrm>
          <a:custGeom>
            <a:avLst/>
            <a:gdLst/>
            <a:ahLst/>
            <a:cxnLst/>
            <a:rect r="r" b="b" t="t" l="l"/>
            <a:pathLst>
              <a:path h="3505646" w="6241639">
                <a:moveTo>
                  <a:pt x="0" y="0"/>
                </a:moveTo>
                <a:lnTo>
                  <a:pt x="6241638" y="0"/>
                </a:lnTo>
                <a:lnTo>
                  <a:pt x="6241638" y="3505645"/>
                </a:lnTo>
                <a:lnTo>
                  <a:pt x="0" y="35056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987427" y="895108"/>
            <a:ext cx="6070517" cy="3421916"/>
          </a:xfrm>
          <a:custGeom>
            <a:avLst/>
            <a:gdLst/>
            <a:ahLst/>
            <a:cxnLst/>
            <a:rect r="r" b="b" t="t" l="l"/>
            <a:pathLst>
              <a:path h="3421916" w="6070517">
                <a:moveTo>
                  <a:pt x="0" y="0"/>
                </a:moveTo>
                <a:lnTo>
                  <a:pt x="6070517" y="0"/>
                </a:lnTo>
                <a:lnTo>
                  <a:pt x="6070517" y="3421915"/>
                </a:lnTo>
                <a:lnTo>
                  <a:pt x="0" y="34219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161817" y="5143500"/>
            <a:ext cx="8241951" cy="4649642"/>
          </a:xfrm>
          <a:custGeom>
            <a:avLst/>
            <a:gdLst/>
            <a:ahLst/>
            <a:cxnLst/>
            <a:rect r="r" b="b" t="t" l="l"/>
            <a:pathLst>
              <a:path h="4649642" w="8241951">
                <a:moveTo>
                  <a:pt x="0" y="0"/>
                </a:moveTo>
                <a:lnTo>
                  <a:pt x="8241951" y="0"/>
                </a:lnTo>
                <a:lnTo>
                  <a:pt x="8241951" y="4649642"/>
                </a:lnTo>
                <a:lnTo>
                  <a:pt x="0" y="46496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240878" y="773278"/>
            <a:ext cx="3237497" cy="255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116"/>
              </a:lnSpc>
              <a:spcBef>
                <a:spcPct val="0"/>
              </a:spcBef>
            </a:pPr>
            <a:r>
              <a:rPr lang="en-US" sz="1439" spc="211">
                <a:solidFill>
                  <a:srgbClr val="211F1C"/>
                </a:solidFill>
                <a:latin typeface="Nunito Sans Expanded Semi-Bold"/>
              </a:rPr>
              <a:t>EELU 2024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91426" y="1786951"/>
            <a:ext cx="15105147" cy="11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</a:rPr>
              <a:t>REFERENCES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486423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22305" y="3637051"/>
            <a:ext cx="13243390" cy="983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3539" spc="654">
                <a:solidFill>
                  <a:srgbClr val="211F1C"/>
                </a:solidFill>
                <a:latin typeface="Nunito Sans Expanded Bold"/>
              </a:rPr>
              <a:t>1-SUPER MARIO</a:t>
            </a:r>
          </a:p>
          <a:p>
            <a:pPr algn="ctr">
              <a:lnSpc>
                <a:spcPts val="7150"/>
              </a:lnSpc>
            </a:pPr>
            <a:r>
              <a:rPr lang="en-US" sz="3539" spc="654">
                <a:solidFill>
                  <a:srgbClr val="211F1C"/>
                </a:solidFill>
                <a:latin typeface="Nunito Sans Expanded Bold"/>
              </a:rPr>
              <a:t>2-SONIC THE HEDGEHOG SERIES</a:t>
            </a:r>
          </a:p>
          <a:p>
            <a:pPr algn="ctr">
              <a:lnSpc>
                <a:spcPts val="7150"/>
              </a:lnSpc>
            </a:pPr>
            <a:r>
              <a:rPr lang="en-US" sz="3539" spc="654">
                <a:solidFill>
                  <a:srgbClr val="211F1C"/>
                </a:solidFill>
                <a:latin typeface="Nunito Sans Expanded Bold"/>
              </a:rPr>
              <a:t>3.DONKEY KONG COUNTRY SERIES</a:t>
            </a:r>
          </a:p>
          <a:p>
            <a:pPr algn="ctr">
              <a:lnSpc>
                <a:spcPts val="7150"/>
              </a:lnSpc>
            </a:pPr>
            <a:r>
              <a:rPr lang="en-US" sz="3539" spc="654">
                <a:solidFill>
                  <a:srgbClr val="211F1C"/>
                </a:solidFill>
                <a:latin typeface="Nunito Sans Expanded Bold"/>
              </a:rPr>
              <a:t>4.CASTLEVANIA SERIES</a:t>
            </a:r>
          </a:p>
          <a:p>
            <a:pPr algn="ctr">
              <a:lnSpc>
                <a:spcPts val="7150"/>
              </a:lnSpc>
            </a:pPr>
            <a:r>
              <a:rPr lang="en-US" sz="3539" spc="654">
                <a:solidFill>
                  <a:srgbClr val="211F1C"/>
                </a:solidFill>
                <a:latin typeface="Nunito Sans Expanded Bold"/>
              </a:rPr>
              <a:t>5.MEGA MAN SERIES</a:t>
            </a:r>
          </a:p>
          <a:p>
            <a:pPr algn="ctr">
              <a:lnSpc>
                <a:spcPts val="7150"/>
              </a:lnSpc>
            </a:pPr>
            <a:r>
              <a:rPr lang="en-US" sz="3539" spc="654">
                <a:solidFill>
                  <a:srgbClr val="211F1C"/>
                </a:solidFill>
                <a:latin typeface="Nunito Sans Expanded Bold"/>
              </a:rPr>
              <a:t>6.RAYMAN SERIES</a:t>
            </a:r>
          </a:p>
          <a:p>
            <a:pPr algn="ctr">
              <a:lnSpc>
                <a:spcPts val="7150"/>
              </a:lnSpc>
            </a:pPr>
          </a:p>
          <a:p>
            <a:pPr algn="ctr">
              <a:lnSpc>
                <a:spcPts val="7150"/>
              </a:lnSpc>
            </a:pPr>
          </a:p>
          <a:p>
            <a:pPr algn="ctr">
              <a:lnSpc>
                <a:spcPts val="7150"/>
              </a:lnSpc>
            </a:pPr>
          </a:p>
          <a:p>
            <a:pPr algn="ctr">
              <a:lnSpc>
                <a:spcPts val="7150"/>
              </a:lnSpc>
            </a:pPr>
          </a:p>
          <a:p>
            <a:pPr algn="ctr">
              <a:lnSpc>
                <a:spcPts val="6948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3519790" y="5172722"/>
            <a:ext cx="11248419" cy="1562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748"/>
              </a:lnSpc>
              <a:spcBef>
                <a:spcPct val="0"/>
              </a:spcBef>
            </a:pPr>
            <a:r>
              <a:rPr lang="en-US" sz="11632" strike="noStrike" u="none">
                <a:solidFill>
                  <a:srgbClr val="211F1C"/>
                </a:solidFill>
                <a:latin typeface="Anton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282303" y="2684196"/>
            <a:ext cx="1723393" cy="1472718"/>
          </a:xfrm>
          <a:custGeom>
            <a:avLst/>
            <a:gdLst/>
            <a:ahLst/>
            <a:cxnLst/>
            <a:rect r="r" b="b" t="t" l="l"/>
            <a:pathLst>
              <a:path h="1472718" w="1723393">
                <a:moveTo>
                  <a:pt x="0" y="0"/>
                </a:moveTo>
                <a:lnTo>
                  <a:pt x="1723394" y="0"/>
                </a:lnTo>
                <a:lnTo>
                  <a:pt x="1723394" y="1472718"/>
                </a:lnTo>
                <a:lnTo>
                  <a:pt x="0" y="14727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06978" y="9043238"/>
            <a:ext cx="2571397" cy="430125"/>
          </a:xfrm>
          <a:custGeom>
            <a:avLst/>
            <a:gdLst/>
            <a:ahLst/>
            <a:cxnLst/>
            <a:rect r="r" b="b" t="t" l="l"/>
            <a:pathLst>
              <a:path h="430125" w="2571397">
                <a:moveTo>
                  <a:pt x="0" y="0"/>
                </a:moveTo>
                <a:lnTo>
                  <a:pt x="2571397" y="0"/>
                </a:lnTo>
                <a:lnTo>
                  <a:pt x="2571397" y="430124"/>
                </a:lnTo>
                <a:lnTo>
                  <a:pt x="0" y="430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240878" y="773278"/>
            <a:ext cx="3237497" cy="255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116"/>
              </a:lnSpc>
              <a:spcBef>
                <a:spcPct val="0"/>
              </a:spcBef>
            </a:pPr>
            <a:r>
              <a:rPr lang="en-US" sz="1439" spc="211">
                <a:solidFill>
                  <a:srgbClr val="211F1C"/>
                </a:solidFill>
                <a:latin typeface="Nunito Sans Expanded Semi-Bold"/>
              </a:rPr>
              <a:t>EELU 2024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358180" y="4608658"/>
            <a:ext cx="354514" cy="354514"/>
          </a:xfrm>
          <a:custGeom>
            <a:avLst/>
            <a:gdLst/>
            <a:ahLst/>
            <a:cxnLst/>
            <a:rect r="r" b="b" t="t" l="l"/>
            <a:pathLst>
              <a:path h="354514" w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75306" y="4608658"/>
            <a:ext cx="354514" cy="354514"/>
          </a:xfrm>
          <a:custGeom>
            <a:avLst/>
            <a:gdLst/>
            <a:ahLst/>
            <a:cxnLst/>
            <a:rect r="r" b="b" t="t" l="l"/>
            <a:pathLst>
              <a:path h="354514" w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91426" y="1786951"/>
            <a:ext cx="15105147" cy="11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</a:rPr>
              <a:t>TEAM MEMBERS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486423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9585" y="4127763"/>
            <a:ext cx="17908830" cy="5255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2"/>
              </a:lnSpc>
            </a:pPr>
            <a:r>
              <a:rPr lang="en-US" sz="3139" spc="580">
                <a:solidFill>
                  <a:srgbClr val="211F1C"/>
                </a:solidFill>
                <a:latin typeface="Nunito Sans Expanded Bold"/>
              </a:rPr>
              <a:t>1. MOHAMED HESHAM HAFEZ : 20-01268 (TEAM LEADER)</a:t>
            </a:r>
          </a:p>
          <a:p>
            <a:pPr algn="ctr">
              <a:lnSpc>
                <a:spcPts val="6342"/>
              </a:lnSpc>
            </a:pPr>
            <a:r>
              <a:rPr lang="en-US" sz="3139" spc="580">
                <a:solidFill>
                  <a:srgbClr val="211F1C"/>
                </a:solidFill>
                <a:latin typeface="Nunito Sans Expanded Bold"/>
              </a:rPr>
              <a:t>2. Abdelrahman Mahmoud : 20-00375</a:t>
            </a:r>
          </a:p>
          <a:p>
            <a:pPr algn="ctr">
              <a:lnSpc>
                <a:spcPts val="6342"/>
              </a:lnSpc>
            </a:pPr>
            <a:r>
              <a:rPr lang="en-US" sz="3139" spc="580">
                <a:solidFill>
                  <a:srgbClr val="211F1C"/>
                </a:solidFill>
                <a:latin typeface="Nunito Sans Expanded Bold"/>
              </a:rPr>
              <a:t>3. Ali Ashraf Ali : 20-01513</a:t>
            </a:r>
          </a:p>
          <a:p>
            <a:pPr algn="ctr">
              <a:lnSpc>
                <a:spcPts val="6342"/>
              </a:lnSpc>
            </a:pPr>
            <a:r>
              <a:rPr lang="en-US" sz="3139" spc="580">
                <a:solidFill>
                  <a:srgbClr val="211F1C"/>
                </a:solidFill>
                <a:latin typeface="Nunito Sans Expanded Bold"/>
              </a:rPr>
              <a:t>4. Omar Adel El Gazzar : 20-01298</a:t>
            </a:r>
          </a:p>
          <a:p>
            <a:pPr algn="ctr">
              <a:lnSpc>
                <a:spcPts val="6342"/>
              </a:lnSpc>
            </a:pPr>
            <a:r>
              <a:rPr lang="en-US" sz="3139" spc="580">
                <a:solidFill>
                  <a:srgbClr val="211F1C"/>
                </a:solidFill>
                <a:latin typeface="Nunito Sans Expanded Bold"/>
              </a:rPr>
              <a:t>5. Bassem Radi : 20-01151</a:t>
            </a:r>
          </a:p>
          <a:p>
            <a:pPr algn="ctr">
              <a:lnSpc>
                <a:spcPts val="6342"/>
              </a:lnSpc>
            </a:pPr>
            <a:r>
              <a:rPr lang="en-US" sz="3139" spc="580">
                <a:solidFill>
                  <a:srgbClr val="211F1C"/>
                </a:solidFill>
                <a:latin typeface="Nunito Sans Expanded Bold"/>
              </a:rPr>
              <a:t>6. Sherif Mostafa : 20-01363</a:t>
            </a:r>
          </a:p>
          <a:p>
            <a:pPr algn="just">
              <a:lnSpc>
                <a:spcPts val="371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906978" y="9043238"/>
            <a:ext cx="2571397" cy="430125"/>
          </a:xfrm>
          <a:custGeom>
            <a:avLst/>
            <a:gdLst/>
            <a:ahLst/>
            <a:cxnLst/>
            <a:rect r="r" b="b" t="t" l="l"/>
            <a:pathLst>
              <a:path h="430125" w="2571397">
                <a:moveTo>
                  <a:pt x="0" y="0"/>
                </a:moveTo>
                <a:lnTo>
                  <a:pt x="2571397" y="0"/>
                </a:lnTo>
                <a:lnTo>
                  <a:pt x="2571397" y="430124"/>
                </a:lnTo>
                <a:lnTo>
                  <a:pt x="0" y="430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991530" y="3712397"/>
            <a:ext cx="6667500" cy="874356"/>
            <a:chOff x="0" y="0"/>
            <a:chExt cx="2126876" cy="2789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26876" cy="278912"/>
            </a:xfrm>
            <a:custGeom>
              <a:avLst/>
              <a:gdLst/>
              <a:ahLst/>
              <a:cxnLst/>
              <a:rect r="r" b="b" t="t" l="l"/>
              <a:pathLst>
                <a:path h="278912" w="2126876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557"/>
                </a:lnSpc>
              </a:pPr>
              <a:r>
                <a:rPr lang="en-US" sz="1739" spc="255">
                  <a:solidFill>
                    <a:srgbClr val="000000"/>
                  </a:solidFill>
                  <a:latin typeface="Nunito Sans Expanded Medium"/>
                </a:rPr>
                <a:t>QUICK OVERVIEW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09625" y="3712397"/>
            <a:ext cx="897095" cy="874356"/>
            <a:chOff x="0" y="0"/>
            <a:chExt cx="286166" cy="2789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6166" cy="278912"/>
            </a:xfrm>
            <a:custGeom>
              <a:avLst/>
              <a:gdLst/>
              <a:ahLst/>
              <a:cxnLst/>
              <a:rect r="r" b="b" t="t" l="l"/>
              <a:pathLst>
                <a:path h="278912" w="286166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3145"/>
                </a:lnSpc>
              </a:pPr>
              <a:r>
                <a:rPr lang="en-US" sz="2139" spc="314">
                  <a:solidFill>
                    <a:srgbClr val="000000"/>
                  </a:solidFill>
                  <a:latin typeface="Nunito Sans Expanded Bold"/>
                </a:rPr>
                <a:t>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991530" y="4913454"/>
            <a:ext cx="6667500" cy="874356"/>
            <a:chOff x="0" y="0"/>
            <a:chExt cx="2126876" cy="2789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26876" cy="278912"/>
            </a:xfrm>
            <a:custGeom>
              <a:avLst/>
              <a:gdLst/>
              <a:ahLst/>
              <a:cxnLst/>
              <a:rect r="r" b="b" t="t" l="l"/>
              <a:pathLst>
                <a:path h="278912" w="2126876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557"/>
                </a:lnSpc>
              </a:pPr>
              <a:r>
                <a:rPr lang="en-US" sz="1739" spc="255">
                  <a:solidFill>
                    <a:srgbClr val="000000"/>
                  </a:solidFill>
                  <a:latin typeface="Nunito Sans Expanded Medium"/>
                </a:rPr>
                <a:t>GAME DESIGN &amp; GAME DEVELOPMENT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09625" y="4913454"/>
            <a:ext cx="897095" cy="874356"/>
            <a:chOff x="0" y="0"/>
            <a:chExt cx="286166" cy="27891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86166" cy="278912"/>
            </a:xfrm>
            <a:custGeom>
              <a:avLst/>
              <a:gdLst/>
              <a:ahLst/>
              <a:cxnLst/>
              <a:rect r="r" b="b" t="t" l="l"/>
              <a:pathLst>
                <a:path h="278912" w="286166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3145"/>
                </a:lnSpc>
              </a:pPr>
              <a:r>
                <a:rPr lang="en-US" sz="2139" spc="314">
                  <a:solidFill>
                    <a:srgbClr val="000000"/>
                  </a:solidFill>
                  <a:latin typeface="Nunito Sans Expanded Bold"/>
                </a:rPr>
                <a:t>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810875" y="4913454"/>
            <a:ext cx="6667500" cy="874356"/>
            <a:chOff x="0" y="0"/>
            <a:chExt cx="2126876" cy="2789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26876" cy="278912"/>
            </a:xfrm>
            <a:custGeom>
              <a:avLst/>
              <a:gdLst/>
              <a:ahLst/>
              <a:cxnLst/>
              <a:rect r="r" b="b" t="t" l="l"/>
              <a:pathLst>
                <a:path h="278912" w="2126876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557"/>
                </a:lnSpc>
              </a:pPr>
              <a:r>
                <a:rPr lang="en-US" sz="1739" spc="255">
                  <a:solidFill>
                    <a:srgbClr val="000000"/>
                  </a:solidFill>
                  <a:latin typeface="Nunito Sans Expanded Medium"/>
                </a:rPr>
                <a:t>REFERENCES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09625" y="6114511"/>
            <a:ext cx="897095" cy="874356"/>
            <a:chOff x="0" y="0"/>
            <a:chExt cx="286166" cy="27891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6166" cy="278912"/>
            </a:xfrm>
            <a:custGeom>
              <a:avLst/>
              <a:gdLst/>
              <a:ahLst/>
              <a:cxnLst/>
              <a:rect r="r" b="b" t="t" l="l"/>
              <a:pathLst>
                <a:path h="278912" w="286166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3145"/>
                </a:lnSpc>
              </a:pPr>
              <a:r>
                <a:rPr lang="en-US" sz="2139" spc="314">
                  <a:solidFill>
                    <a:srgbClr val="000000"/>
                  </a:solidFill>
                  <a:latin typeface="Nunito Sans Expanded Bold"/>
                </a:rPr>
                <a:t>3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991530" y="7315568"/>
            <a:ext cx="6667500" cy="874356"/>
            <a:chOff x="0" y="0"/>
            <a:chExt cx="2126876" cy="27891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26876" cy="278912"/>
            </a:xfrm>
            <a:custGeom>
              <a:avLst/>
              <a:gdLst/>
              <a:ahLst/>
              <a:cxnLst/>
              <a:rect r="r" b="b" t="t" l="l"/>
              <a:pathLst>
                <a:path h="278912" w="2126876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557"/>
                </a:lnSpc>
              </a:pPr>
              <a:r>
                <a:rPr lang="en-US" sz="1739" spc="255">
                  <a:solidFill>
                    <a:srgbClr val="000000"/>
                  </a:solidFill>
                  <a:latin typeface="Nunito Sans Expanded Medium"/>
                </a:rPr>
                <a:t>2D PLAT-FORMER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09625" y="7315568"/>
            <a:ext cx="897095" cy="874356"/>
            <a:chOff x="0" y="0"/>
            <a:chExt cx="286166" cy="27891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86166" cy="278912"/>
            </a:xfrm>
            <a:custGeom>
              <a:avLst/>
              <a:gdLst/>
              <a:ahLst/>
              <a:cxnLst/>
              <a:rect r="r" b="b" t="t" l="l"/>
              <a:pathLst>
                <a:path h="278912" w="286166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3145"/>
                </a:lnSpc>
              </a:pPr>
              <a:r>
                <a:rPr lang="en-US" sz="2139" spc="314">
                  <a:solidFill>
                    <a:srgbClr val="000000"/>
                  </a:solidFill>
                  <a:latin typeface="Nunito Sans Expanded Bold"/>
                </a:rPr>
                <a:t>4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606624" y="3712397"/>
            <a:ext cx="897095" cy="874356"/>
            <a:chOff x="0" y="0"/>
            <a:chExt cx="286166" cy="27891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86166" cy="278912"/>
            </a:xfrm>
            <a:custGeom>
              <a:avLst/>
              <a:gdLst/>
              <a:ahLst/>
              <a:cxnLst/>
              <a:rect r="r" b="b" t="t" l="l"/>
              <a:pathLst>
                <a:path h="278912" w="286166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3145"/>
                </a:lnSpc>
              </a:pPr>
              <a:r>
                <a:rPr lang="en-US" sz="2139" spc="314">
                  <a:solidFill>
                    <a:srgbClr val="000000"/>
                  </a:solidFill>
                  <a:latin typeface="Nunito Sans Expanded Bold"/>
                </a:rPr>
                <a:t>5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789468" y="3712397"/>
            <a:ext cx="6667500" cy="874356"/>
            <a:chOff x="0" y="0"/>
            <a:chExt cx="2126876" cy="27891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126876" cy="278912"/>
            </a:xfrm>
            <a:custGeom>
              <a:avLst/>
              <a:gdLst/>
              <a:ahLst/>
              <a:cxnLst/>
              <a:rect r="r" b="b" t="t" l="l"/>
              <a:pathLst>
                <a:path h="278912" w="2126876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557"/>
                </a:lnSpc>
              </a:pPr>
              <a:r>
                <a:rPr lang="en-US" sz="1739" spc="255">
                  <a:solidFill>
                    <a:srgbClr val="000000"/>
                  </a:solidFill>
                  <a:latin typeface="Nunito Sans Expanded Medium"/>
                </a:rPr>
                <a:t>GAME-STEPS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606624" y="4913454"/>
            <a:ext cx="897095" cy="874356"/>
            <a:chOff x="0" y="0"/>
            <a:chExt cx="286166" cy="27891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86166" cy="278912"/>
            </a:xfrm>
            <a:custGeom>
              <a:avLst/>
              <a:gdLst/>
              <a:ahLst/>
              <a:cxnLst/>
              <a:rect r="r" b="b" t="t" l="l"/>
              <a:pathLst>
                <a:path h="278912" w="286166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3145"/>
                </a:lnSpc>
              </a:pPr>
              <a:r>
                <a:rPr lang="en-US" sz="2139" spc="314">
                  <a:solidFill>
                    <a:srgbClr val="000000"/>
                  </a:solidFill>
                  <a:latin typeface="Nunito Sans Expanded Bold"/>
                </a:rPr>
                <a:t>6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991530" y="6114511"/>
            <a:ext cx="6667500" cy="874356"/>
            <a:chOff x="0" y="0"/>
            <a:chExt cx="2126876" cy="27891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126876" cy="278912"/>
            </a:xfrm>
            <a:custGeom>
              <a:avLst/>
              <a:gdLst/>
              <a:ahLst/>
              <a:cxnLst/>
              <a:rect r="r" b="b" t="t" l="l"/>
              <a:pathLst>
                <a:path h="278912" w="2126876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 marL="0" indent="0" lvl="0">
                <a:lnSpc>
                  <a:spcPts val="2557"/>
                </a:lnSpc>
                <a:spcBef>
                  <a:spcPct val="0"/>
                </a:spcBef>
              </a:pPr>
              <a:r>
                <a:rPr lang="en-US" sz="1739" spc="255">
                  <a:solidFill>
                    <a:srgbClr val="000000"/>
                  </a:solidFill>
                  <a:latin typeface="Nunito Sans Expanded Medium"/>
                </a:rPr>
                <a:t>IMPLEMENTATION</a:t>
              </a: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16486423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809625" y="1883890"/>
            <a:ext cx="11890034" cy="11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</a:rPr>
              <a:t>TABLE OF CONTENT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906978" y="9045498"/>
            <a:ext cx="2571397" cy="430125"/>
          </a:xfrm>
          <a:custGeom>
            <a:avLst/>
            <a:gdLst/>
            <a:ahLst/>
            <a:cxnLst/>
            <a:rect r="r" b="b" t="t" l="l"/>
            <a:pathLst>
              <a:path h="430125" w="2571397">
                <a:moveTo>
                  <a:pt x="0" y="0"/>
                </a:moveTo>
                <a:lnTo>
                  <a:pt x="2571397" y="0"/>
                </a:lnTo>
                <a:lnTo>
                  <a:pt x="2571397" y="430124"/>
                </a:lnTo>
                <a:lnTo>
                  <a:pt x="0" y="430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09625" y="3669663"/>
            <a:ext cx="4993936" cy="4791729"/>
            <a:chOff x="0" y="0"/>
            <a:chExt cx="1315275" cy="12620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15275" cy="1262019"/>
            </a:xfrm>
            <a:custGeom>
              <a:avLst/>
              <a:gdLst/>
              <a:ahLst/>
              <a:cxnLst/>
              <a:rect r="r" b="b" t="t" l="l"/>
              <a:pathLst>
                <a:path h="1262019" w="1315275">
                  <a:moveTo>
                    <a:pt x="55810" y="0"/>
                  </a:moveTo>
                  <a:lnTo>
                    <a:pt x="1259466" y="0"/>
                  </a:lnTo>
                  <a:cubicBezTo>
                    <a:pt x="1274268" y="0"/>
                    <a:pt x="1288463" y="5880"/>
                    <a:pt x="1298929" y="16346"/>
                  </a:cubicBezTo>
                  <a:cubicBezTo>
                    <a:pt x="1309396" y="26813"/>
                    <a:pt x="1315275" y="41008"/>
                    <a:pt x="1315275" y="55810"/>
                  </a:cubicBezTo>
                  <a:lnTo>
                    <a:pt x="1315275" y="1206210"/>
                  </a:lnTo>
                  <a:cubicBezTo>
                    <a:pt x="1315275" y="1221011"/>
                    <a:pt x="1309396" y="1235207"/>
                    <a:pt x="1298929" y="1245673"/>
                  </a:cubicBezTo>
                  <a:cubicBezTo>
                    <a:pt x="1288463" y="1256139"/>
                    <a:pt x="1274268" y="1262019"/>
                    <a:pt x="1259466" y="1262019"/>
                  </a:cubicBezTo>
                  <a:lnTo>
                    <a:pt x="55810" y="1262019"/>
                  </a:lnTo>
                  <a:cubicBezTo>
                    <a:pt x="41008" y="1262019"/>
                    <a:pt x="26813" y="1256139"/>
                    <a:pt x="16346" y="1245673"/>
                  </a:cubicBezTo>
                  <a:cubicBezTo>
                    <a:pt x="5880" y="1235207"/>
                    <a:pt x="0" y="1221011"/>
                    <a:pt x="0" y="1206210"/>
                  </a:cubicBezTo>
                  <a:lnTo>
                    <a:pt x="0" y="55810"/>
                  </a:lnTo>
                  <a:cubicBezTo>
                    <a:pt x="0" y="41008"/>
                    <a:pt x="5880" y="26813"/>
                    <a:pt x="16346" y="16346"/>
                  </a:cubicBezTo>
                  <a:cubicBezTo>
                    <a:pt x="26813" y="5880"/>
                    <a:pt x="41008" y="0"/>
                    <a:pt x="55810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15275" cy="1300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544223" y="5037466"/>
            <a:ext cx="1531059" cy="1414141"/>
          </a:xfrm>
          <a:custGeom>
            <a:avLst/>
            <a:gdLst/>
            <a:ahLst/>
            <a:cxnLst/>
            <a:rect r="r" b="b" t="t" l="l"/>
            <a:pathLst>
              <a:path h="1414141" w="1531059">
                <a:moveTo>
                  <a:pt x="0" y="0"/>
                </a:moveTo>
                <a:lnTo>
                  <a:pt x="1531059" y="0"/>
                </a:lnTo>
                <a:lnTo>
                  <a:pt x="1531059" y="1414141"/>
                </a:lnTo>
                <a:lnTo>
                  <a:pt x="0" y="1414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16736" y="6862910"/>
            <a:ext cx="2779714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2500" spc="250">
                <a:solidFill>
                  <a:srgbClr val="211F1C"/>
                </a:solidFill>
                <a:latin typeface="Anton"/>
              </a:rPr>
              <a:t>INTERACT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647032" y="3669663"/>
            <a:ext cx="4993936" cy="4791729"/>
            <a:chOff x="0" y="0"/>
            <a:chExt cx="1315275" cy="12620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15275" cy="1262019"/>
            </a:xfrm>
            <a:custGeom>
              <a:avLst/>
              <a:gdLst/>
              <a:ahLst/>
              <a:cxnLst/>
              <a:rect r="r" b="b" t="t" l="l"/>
              <a:pathLst>
                <a:path h="1262019" w="1315275">
                  <a:moveTo>
                    <a:pt x="55810" y="0"/>
                  </a:moveTo>
                  <a:lnTo>
                    <a:pt x="1259466" y="0"/>
                  </a:lnTo>
                  <a:cubicBezTo>
                    <a:pt x="1274268" y="0"/>
                    <a:pt x="1288463" y="5880"/>
                    <a:pt x="1298929" y="16346"/>
                  </a:cubicBezTo>
                  <a:cubicBezTo>
                    <a:pt x="1309396" y="26813"/>
                    <a:pt x="1315275" y="41008"/>
                    <a:pt x="1315275" y="55810"/>
                  </a:cubicBezTo>
                  <a:lnTo>
                    <a:pt x="1315275" y="1206210"/>
                  </a:lnTo>
                  <a:cubicBezTo>
                    <a:pt x="1315275" y="1221011"/>
                    <a:pt x="1309396" y="1235207"/>
                    <a:pt x="1298929" y="1245673"/>
                  </a:cubicBezTo>
                  <a:cubicBezTo>
                    <a:pt x="1288463" y="1256139"/>
                    <a:pt x="1274268" y="1262019"/>
                    <a:pt x="1259466" y="1262019"/>
                  </a:cubicBezTo>
                  <a:lnTo>
                    <a:pt x="55810" y="1262019"/>
                  </a:lnTo>
                  <a:cubicBezTo>
                    <a:pt x="41008" y="1262019"/>
                    <a:pt x="26813" y="1256139"/>
                    <a:pt x="16346" y="1245673"/>
                  </a:cubicBezTo>
                  <a:cubicBezTo>
                    <a:pt x="5880" y="1235207"/>
                    <a:pt x="0" y="1221011"/>
                    <a:pt x="0" y="1206210"/>
                  </a:cubicBezTo>
                  <a:lnTo>
                    <a:pt x="0" y="55810"/>
                  </a:lnTo>
                  <a:cubicBezTo>
                    <a:pt x="0" y="41008"/>
                    <a:pt x="5880" y="26813"/>
                    <a:pt x="16346" y="16346"/>
                  </a:cubicBezTo>
                  <a:cubicBezTo>
                    <a:pt x="26813" y="5880"/>
                    <a:pt x="41008" y="0"/>
                    <a:pt x="55810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15275" cy="1300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208336" y="5037466"/>
            <a:ext cx="1871328" cy="1299722"/>
          </a:xfrm>
          <a:custGeom>
            <a:avLst/>
            <a:gdLst/>
            <a:ahLst/>
            <a:cxnLst/>
            <a:rect r="r" b="b" t="t" l="l"/>
            <a:pathLst>
              <a:path h="1299722" w="1871328">
                <a:moveTo>
                  <a:pt x="0" y="0"/>
                </a:moveTo>
                <a:lnTo>
                  <a:pt x="1871328" y="0"/>
                </a:lnTo>
                <a:lnTo>
                  <a:pt x="1871328" y="1299722"/>
                </a:lnTo>
                <a:lnTo>
                  <a:pt x="0" y="12997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2484439" y="3669663"/>
            <a:ext cx="4993936" cy="4791729"/>
            <a:chOff x="0" y="0"/>
            <a:chExt cx="1315275" cy="12620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15275" cy="1262019"/>
            </a:xfrm>
            <a:custGeom>
              <a:avLst/>
              <a:gdLst/>
              <a:ahLst/>
              <a:cxnLst/>
              <a:rect r="r" b="b" t="t" l="l"/>
              <a:pathLst>
                <a:path h="1262019" w="1315275">
                  <a:moveTo>
                    <a:pt x="55810" y="0"/>
                  </a:moveTo>
                  <a:lnTo>
                    <a:pt x="1259466" y="0"/>
                  </a:lnTo>
                  <a:cubicBezTo>
                    <a:pt x="1274268" y="0"/>
                    <a:pt x="1288463" y="5880"/>
                    <a:pt x="1298929" y="16346"/>
                  </a:cubicBezTo>
                  <a:cubicBezTo>
                    <a:pt x="1309396" y="26813"/>
                    <a:pt x="1315275" y="41008"/>
                    <a:pt x="1315275" y="55810"/>
                  </a:cubicBezTo>
                  <a:lnTo>
                    <a:pt x="1315275" y="1206210"/>
                  </a:lnTo>
                  <a:cubicBezTo>
                    <a:pt x="1315275" y="1221011"/>
                    <a:pt x="1309396" y="1235207"/>
                    <a:pt x="1298929" y="1245673"/>
                  </a:cubicBezTo>
                  <a:cubicBezTo>
                    <a:pt x="1288463" y="1256139"/>
                    <a:pt x="1274268" y="1262019"/>
                    <a:pt x="1259466" y="1262019"/>
                  </a:cubicBezTo>
                  <a:lnTo>
                    <a:pt x="55810" y="1262019"/>
                  </a:lnTo>
                  <a:cubicBezTo>
                    <a:pt x="41008" y="1262019"/>
                    <a:pt x="26813" y="1256139"/>
                    <a:pt x="16346" y="1245673"/>
                  </a:cubicBezTo>
                  <a:cubicBezTo>
                    <a:pt x="5880" y="1235207"/>
                    <a:pt x="0" y="1221011"/>
                    <a:pt x="0" y="1206210"/>
                  </a:cubicBezTo>
                  <a:lnTo>
                    <a:pt x="0" y="55810"/>
                  </a:lnTo>
                  <a:cubicBezTo>
                    <a:pt x="0" y="41008"/>
                    <a:pt x="5880" y="26813"/>
                    <a:pt x="16346" y="16346"/>
                  </a:cubicBezTo>
                  <a:cubicBezTo>
                    <a:pt x="26813" y="5880"/>
                    <a:pt x="41008" y="0"/>
                    <a:pt x="55810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315275" cy="1300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4212718" y="4980256"/>
            <a:ext cx="1549878" cy="1549878"/>
          </a:xfrm>
          <a:custGeom>
            <a:avLst/>
            <a:gdLst/>
            <a:ahLst/>
            <a:cxnLst/>
            <a:rect r="r" b="b" t="t" l="l"/>
            <a:pathLst>
              <a:path h="1549878" w="1549878">
                <a:moveTo>
                  <a:pt x="0" y="0"/>
                </a:moveTo>
                <a:lnTo>
                  <a:pt x="1549879" y="0"/>
                </a:lnTo>
                <a:lnTo>
                  <a:pt x="1549879" y="1549879"/>
                </a:lnTo>
                <a:lnTo>
                  <a:pt x="0" y="15498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754143" y="6862910"/>
            <a:ext cx="2779714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2500" spc="250">
                <a:solidFill>
                  <a:srgbClr val="211F1C"/>
                </a:solidFill>
                <a:latin typeface="Anton"/>
              </a:rPr>
              <a:t>ENJOYING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91550" y="6862910"/>
            <a:ext cx="2779714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2500" spc="250">
                <a:solidFill>
                  <a:srgbClr val="211F1C"/>
                </a:solidFill>
                <a:latin typeface="Anton"/>
              </a:rPr>
              <a:t>MISSIONS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44165" y="1374852"/>
            <a:ext cx="13999670" cy="11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</a:rPr>
              <a:t>GAME GOALS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6486423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906978" y="9043238"/>
            <a:ext cx="2571397" cy="430125"/>
          </a:xfrm>
          <a:custGeom>
            <a:avLst/>
            <a:gdLst/>
            <a:ahLst/>
            <a:cxnLst/>
            <a:rect r="r" b="b" t="t" l="l"/>
            <a:pathLst>
              <a:path h="430125" w="2571397">
                <a:moveTo>
                  <a:pt x="0" y="0"/>
                </a:moveTo>
                <a:lnTo>
                  <a:pt x="2571397" y="0"/>
                </a:lnTo>
                <a:lnTo>
                  <a:pt x="2571397" y="430124"/>
                </a:lnTo>
                <a:lnTo>
                  <a:pt x="0" y="430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86423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698854"/>
            <a:ext cx="6547114" cy="1115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5"/>
              </a:lnSpc>
            </a:pPr>
            <a:r>
              <a:rPr lang="en-US" sz="8392">
                <a:solidFill>
                  <a:srgbClr val="211F1C"/>
                </a:solidFill>
                <a:latin typeface="Anton"/>
              </a:rPr>
              <a:t>QUICK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520511"/>
            <a:ext cx="8592290" cy="386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80"/>
              </a:lnSpc>
              <a:spcBef>
                <a:spcPct val="0"/>
              </a:spcBef>
            </a:pPr>
            <a:r>
              <a:rPr lang="en-US" sz="2639">
                <a:solidFill>
                  <a:srgbClr val="211F1C"/>
                </a:solidFill>
                <a:latin typeface="Roboto Mono Bold"/>
              </a:rPr>
              <a:t>A 2D game features graphics and gameplay in a two-dimensional space, where characters and environments are represented on a flat plane. It typically involves side-scrolling or top-down perspectives. Popular for their simplicity and nostalgic appeal, they are easier to develop compared to 3D games.</a:t>
            </a:r>
            <a:r>
              <a:rPr lang="en-US" sz="2639" strike="noStrike" u="none">
                <a:solidFill>
                  <a:srgbClr val="211F1C"/>
                </a:solidFill>
                <a:latin typeface="Roboto Mono Bold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19163" y="3652299"/>
            <a:ext cx="3143250" cy="874356"/>
            <a:chOff x="0" y="0"/>
            <a:chExt cx="1002670" cy="2789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02670" cy="278912"/>
            </a:xfrm>
            <a:custGeom>
              <a:avLst/>
              <a:gdLst/>
              <a:ahLst/>
              <a:cxnLst/>
              <a:rect r="r" b="b" t="t" l="l"/>
              <a:pathLst>
                <a:path h="278912" w="1002670">
                  <a:moveTo>
                    <a:pt x="88669" y="0"/>
                  </a:moveTo>
                  <a:lnTo>
                    <a:pt x="914001" y="0"/>
                  </a:lnTo>
                  <a:cubicBezTo>
                    <a:pt x="937517" y="0"/>
                    <a:pt x="960071" y="9342"/>
                    <a:pt x="976699" y="25971"/>
                  </a:cubicBezTo>
                  <a:cubicBezTo>
                    <a:pt x="993328" y="42599"/>
                    <a:pt x="1002670" y="65153"/>
                    <a:pt x="1002670" y="88669"/>
                  </a:cubicBezTo>
                  <a:lnTo>
                    <a:pt x="1002670" y="190243"/>
                  </a:lnTo>
                  <a:cubicBezTo>
                    <a:pt x="1002670" y="213759"/>
                    <a:pt x="993328" y="236313"/>
                    <a:pt x="976699" y="252941"/>
                  </a:cubicBezTo>
                  <a:cubicBezTo>
                    <a:pt x="960071" y="269570"/>
                    <a:pt x="937517" y="278912"/>
                    <a:pt x="914001" y="278912"/>
                  </a:cubicBezTo>
                  <a:lnTo>
                    <a:pt x="88669" y="278912"/>
                  </a:lnTo>
                  <a:cubicBezTo>
                    <a:pt x="65153" y="278912"/>
                    <a:pt x="42599" y="269570"/>
                    <a:pt x="25971" y="252941"/>
                  </a:cubicBezTo>
                  <a:cubicBezTo>
                    <a:pt x="9342" y="236313"/>
                    <a:pt x="0" y="213759"/>
                    <a:pt x="0" y="190243"/>
                  </a:cubicBezTo>
                  <a:lnTo>
                    <a:pt x="0" y="88669"/>
                  </a:lnTo>
                  <a:cubicBezTo>
                    <a:pt x="0" y="65153"/>
                    <a:pt x="9342" y="42599"/>
                    <a:pt x="25971" y="25971"/>
                  </a:cubicBezTo>
                  <a:cubicBezTo>
                    <a:pt x="42599" y="9342"/>
                    <a:pt x="65153" y="0"/>
                    <a:pt x="88669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02670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FFFFFF"/>
                  </a:solidFill>
                  <a:latin typeface="Nunito Sans Expanded Semi-Bold"/>
                </a:rPr>
                <a:t>•GAME DESIGN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9163" y="6200971"/>
            <a:ext cx="3143250" cy="874356"/>
            <a:chOff x="0" y="0"/>
            <a:chExt cx="1002670" cy="2789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02670" cy="278912"/>
            </a:xfrm>
            <a:custGeom>
              <a:avLst/>
              <a:gdLst/>
              <a:ahLst/>
              <a:cxnLst/>
              <a:rect r="r" b="b" t="t" l="l"/>
              <a:pathLst>
                <a:path h="278912" w="1002670">
                  <a:moveTo>
                    <a:pt x="88669" y="0"/>
                  </a:moveTo>
                  <a:lnTo>
                    <a:pt x="914001" y="0"/>
                  </a:lnTo>
                  <a:cubicBezTo>
                    <a:pt x="937517" y="0"/>
                    <a:pt x="960071" y="9342"/>
                    <a:pt x="976699" y="25971"/>
                  </a:cubicBezTo>
                  <a:cubicBezTo>
                    <a:pt x="993328" y="42599"/>
                    <a:pt x="1002670" y="65153"/>
                    <a:pt x="1002670" y="88669"/>
                  </a:cubicBezTo>
                  <a:lnTo>
                    <a:pt x="1002670" y="190243"/>
                  </a:lnTo>
                  <a:cubicBezTo>
                    <a:pt x="1002670" y="213759"/>
                    <a:pt x="993328" y="236313"/>
                    <a:pt x="976699" y="252941"/>
                  </a:cubicBezTo>
                  <a:cubicBezTo>
                    <a:pt x="960071" y="269570"/>
                    <a:pt x="937517" y="278912"/>
                    <a:pt x="914001" y="278912"/>
                  </a:cubicBezTo>
                  <a:lnTo>
                    <a:pt x="88669" y="278912"/>
                  </a:lnTo>
                  <a:cubicBezTo>
                    <a:pt x="65153" y="278912"/>
                    <a:pt x="42599" y="269570"/>
                    <a:pt x="25971" y="252941"/>
                  </a:cubicBezTo>
                  <a:cubicBezTo>
                    <a:pt x="9342" y="236313"/>
                    <a:pt x="0" y="213759"/>
                    <a:pt x="0" y="190243"/>
                  </a:cubicBezTo>
                  <a:lnTo>
                    <a:pt x="0" y="88669"/>
                  </a:lnTo>
                  <a:cubicBezTo>
                    <a:pt x="0" y="65153"/>
                    <a:pt x="9342" y="42599"/>
                    <a:pt x="25971" y="25971"/>
                  </a:cubicBezTo>
                  <a:cubicBezTo>
                    <a:pt x="42599" y="9342"/>
                    <a:pt x="65153" y="0"/>
                    <a:pt x="88669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02670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FFFFFF"/>
                  </a:solidFill>
                  <a:latin typeface="Nunito Sans Expanded Semi-Bold"/>
                </a:rPr>
                <a:t>•THE GAME DESIGN PROCESS: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91426" y="1786951"/>
            <a:ext cx="15105147" cy="11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</a:rPr>
              <a:t>GAME DESIGN &amp; GAME DEVLOPMENT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6486423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66068" y="4774304"/>
            <a:ext cx="14595128" cy="897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•DEFINITION: GAME DESIGN INVOLVES CREATING THE CONTENT AND RULES OF A GAME, </a:t>
            </a:r>
          </a:p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INCLUDING THE NARRATIVE, CHARACTERS, MECHANICS, AND GAMEPLAY EXPERIENCE.</a:t>
            </a:r>
          </a:p>
          <a:p>
            <a:pPr algn="l">
              <a:lnSpc>
                <a:spcPts val="2116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66068" y="7429678"/>
            <a:ext cx="17121932" cy="202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04"/>
              </a:lnSpc>
            </a:pPr>
            <a:r>
              <a:rPr lang="en-US" sz="1839" spc="270">
                <a:solidFill>
                  <a:srgbClr val="211F1C"/>
                </a:solidFill>
                <a:latin typeface="Nunito Sans Expanded Semi-Bold"/>
              </a:rPr>
              <a:t>•CONCEPTUALIZATION: BRAINSTORMING IDEAS, DEFINING GENRE, TARGET AUDIENCE, PLATFORM</a:t>
            </a:r>
          </a:p>
          <a:p>
            <a:pPr algn="just">
              <a:lnSpc>
                <a:spcPts val="2704"/>
              </a:lnSpc>
            </a:pPr>
            <a:r>
              <a:rPr lang="en-US" sz="1839" spc="270">
                <a:solidFill>
                  <a:srgbClr val="211F1C"/>
                </a:solidFill>
                <a:latin typeface="Nunito Sans Expanded Semi-Bold"/>
              </a:rPr>
              <a:t>•Game Mechanics: Establishing rules, systems, core mechanics, goals, challenges</a:t>
            </a:r>
          </a:p>
          <a:p>
            <a:pPr algn="just">
              <a:lnSpc>
                <a:spcPts val="2704"/>
              </a:lnSpc>
            </a:pPr>
            <a:r>
              <a:rPr lang="en-US" sz="1839" spc="270">
                <a:solidFill>
                  <a:srgbClr val="211F1C"/>
                </a:solidFill>
                <a:latin typeface="Nunito Sans Expanded Semi-Bold"/>
              </a:rPr>
              <a:t>•Story and Characters: Creating characters, world-building, dialogue, prototyping</a:t>
            </a:r>
          </a:p>
          <a:p>
            <a:pPr algn="just">
              <a:lnSpc>
                <a:spcPts val="2704"/>
              </a:lnSpc>
            </a:pPr>
            <a:r>
              <a:rPr lang="en-US" sz="1839" spc="270">
                <a:solidFill>
                  <a:srgbClr val="211F1C"/>
                </a:solidFill>
                <a:latin typeface="Nunito Sans Expanded Semi-Bold"/>
              </a:rPr>
              <a:t>•Iteration based on feedback</a:t>
            </a:r>
          </a:p>
          <a:p>
            <a:pPr algn="just">
              <a:lnSpc>
                <a:spcPts val="2998"/>
              </a:lnSpc>
            </a:pPr>
          </a:p>
          <a:p>
            <a:pPr algn="just">
              <a:lnSpc>
                <a:spcPts val="22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19163" y="3652299"/>
            <a:ext cx="3143250" cy="874356"/>
            <a:chOff x="0" y="0"/>
            <a:chExt cx="1002670" cy="2789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02670" cy="278912"/>
            </a:xfrm>
            <a:custGeom>
              <a:avLst/>
              <a:gdLst/>
              <a:ahLst/>
              <a:cxnLst/>
              <a:rect r="r" b="b" t="t" l="l"/>
              <a:pathLst>
                <a:path h="278912" w="1002670">
                  <a:moveTo>
                    <a:pt x="88669" y="0"/>
                  </a:moveTo>
                  <a:lnTo>
                    <a:pt x="914001" y="0"/>
                  </a:lnTo>
                  <a:cubicBezTo>
                    <a:pt x="937517" y="0"/>
                    <a:pt x="960071" y="9342"/>
                    <a:pt x="976699" y="25971"/>
                  </a:cubicBezTo>
                  <a:cubicBezTo>
                    <a:pt x="993328" y="42599"/>
                    <a:pt x="1002670" y="65153"/>
                    <a:pt x="1002670" y="88669"/>
                  </a:cubicBezTo>
                  <a:lnTo>
                    <a:pt x="1002670" y="190243"/>
                  </a:lnTo>
                  <a:cubicBezTo>
                    <a:pt x="1002670" y="213759"/>
                    <a:pt x="993328" y="236313"/>
                    <a:pt x="976699" y="252941"/>
                  </a:cubicBezTo>
                  <a:cubicBezTo>
                    <a:pt x="960071" y="269570"/>
                    <a:pt x="937517" y="278912"/>
                    <a:pt x="914001" y="278912"/>
                  </a:cubicBezTo>
                  <a:lnTo>
                    <a:pt x="88669" y="278912"/>
                  </a:lnTo>
                  <a:cubicBezTo>
                    <a:pt x="65153" y="278912"/>
                    <a:pt x="42599" y="269570"/>
                    <a:pt x="25971" y="252941"/>
                  </a:cubicBezTo>
                  <a:cubicBezTo>
                    <a:pt x="9342" y="236313"/>
                    <a:pt x="0" y="213759"/>
                    <a:pt x="0" y="190243"/>
                  </a:cubicBezTo>
                  <a:lnTo>
                    <a:pt x="0" y="88669"/>
                  </a:lnTo>
                  <a:cubicBezTo>
                    <a:pt x="0" y="65153"/>
                    <a:pt x="9342" y="42599"/>
                    <a:pt x="25971" y="25971"/>
                  </a:cubicBezTo>
                  <a:cubicBezTo>
                    <a:pt x="42599" y="9342"/>
                    <a:pt x="65153" y="0"/>
                    <a:pt x="88669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02670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FFFFFF"/>
                  </a:solidFill>
                  <a:latin typeface="Nunito Sans Expanded Semi-Bold"/>
                </a:rPr>
                <a:t>•GAME DEVELOPMENT: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9163" y="6200971"/>
            <a:ext cx="3143250" cy="929183"/>
            <a:chOff x="0" y="0"/>
            <a:chExt cx="1002670" cy="2964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02670" cy="296401"/>
            </a:xfrm>
            <a:custGeom>
              <a:avLst/>
              <a:gdLst/>
              <a:ahLst/>
              <a:cxnLst/>
              <a:rect r="r" b="b" t="t" l="l"/>
              <a:pathLst>
                <a:path h="296401" w="1002670">
                  <a:moveTo>
                    <a:pt x="88669" y="0"/>
                  </a:moveTo>
                  <a:lnTo>
                    <a:pt x="914001" y="0"/>
                  </a:lnTo>
                  <a:cubicBezTo>
                    <a:pt x="937517" y="0"/>
                    <a:pt x="960071" y="9342"/>
                    <a:pt x="976699" y="25971"/>
                  </a:cubicBezTo>
                  <a:cubicBezTo>
                    <a:pt x="993328" y="42599"/>
                    <a:pt x="1002670" y="65153"/>
                    <a:pt x="1002670" y="88669"/>
                  </a:cubicBezTo>
                  <a:lnTo>
                    <a:pt x="1002670" y="207732"/>
                  </a:lnTo>
                  <a:cubicBezTo>
                    <a:pt x="1002670" y="231249"/>
                    <a:pt x="993328" y="253802"/>
                    <a:pt x="976699" y="270431"/>
                  </a:cubicBezTo>
                  <a:cubicBezTo>
                    <a:pt x="960071" y="287060"/>
                    <a:pt x="937517" y="296401"/>
                    <a:pt x="914001" y="296401"/>
                  </a:cubicBezTo>
                  <a:lnTo>
                    <a:pt x="88669" y="296401"/>
                  </a:lnTo>
                  <a:cubicBezTo>
                    <a:pt x="65153" y="296401"/>
                    <a:pt x="42599" y="287060"/>
                    <a:pt x="25971" y="270431"/>
                  </a:cubicBezTo>
                  <a:cubicBezTo>
                    <a:pt x="9342" y="253802"/>
                    <a:pt x="0" y="231249"/>
                    <a:pt x="0" y="207732"/>
                  </a:cubicBezTo>
                  <a:lnTo>
                    <a:pt x="0" y="88669"/>
                  </a:lnTo>
                  <a:cubicBezTo>
                    <a:pt x="0" y="65153"/>
                    <a:pt x="9342" y="42599"/>
                    <a:pt x="25971" y="25971"/>
                  </a:cubicBezTo>
                  <a:cubicBezTo>
                    <a:pt x="42599" y="9342"/>
                    <a:pt x="65153" y="0"/>
                    <a:pt x="88669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02670" cy="334501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FFFFFF"/>
                  </a:solidFill>
                  <a:latin typeface="Nunito Sans Expanded Semi-Bold"/>
                </a:rPr>
                <a:t>•THE GAME DEVELOPMENT PROCESS: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91426" y="1786951"/>
            <a:ext cx="15105147" cy="11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</a:rPr>
              <a:t>GAME DESIGN &amp; GAME DEVLOPMENT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6486423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80488" y="4761566"/>
            <a:ext cx="13926889" cy="1183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•DEFINITION: GAME DEVELOPMENT IS THE PROCESS OF TURNING A GAME DESIGN </a:t>
            </a:r>
          </a:p>
          <a:p>
            <a:pPr algn="ctr">
              <a:lnSpc>
                <a:spcPts val="2410"/>
              </a:lnSpc>
            </a:pPr>
            <a:r>
              <a:rPr lang="en-US" sz="1639" spc="241">
                <a:solidFill>
                  <a:srgbClr val="211F1C"/>
                </a:solidFill>
                <a:latin typeface="Nunito Sans Expanded Semi-Bold"/>
              </a:rPr>
              <a:t>INTO A PLAYABLE PRODUCT,</a:t>
            </a:r>
          </a:p>
          <a:p>
            <a:pPr algn="ctr">
              <a:lnSpc>
                <a:spcPts val="2410"/>
              </a:lnSpc>
            </a:pPr>
            <a:r>
              <a:rPr lang="en-US" sz="1639" spc="241">
                <a:solidFill>
                  <a:srgbClr val="211F1C"/>
                </a:solidFill>
                <a:latin typeface="Nunito Sans Expanded Semi-Bold"/>
              </a:rPr>
              <a:t>  INVOLVING PROGRAMMING, ART CREATION, SOUND DESIGN, TESTING, AND PUBLISHING.</a:t>
            </a:r>
          </a:p>
          <a:p>
            <a:pPr algn="ctr">
              <a:lnSpc>
                <a:spcPts val="2116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458205" y="7448728"/>
            <a:ext cx="13340655" cy="2193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•PRE-PRODUCTION: PLANNING, SCHEDULING, DESIGN DOCUMENTS, PROTOTYPES</a:t>
            </a:r>
          </a:p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•Programming: Implementing game mechanics and systems</a:t>
            </a:r>
          </a:p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•Art: Creating visual assets like characters, environments, UI</a:t>
            </a:r>
          </a:p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•Sound: Composing music and sound effects</a:t>
            </a:r>
          </a:p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•Level Design: Creating game levels and environments</a:t>
            </a:r>
          </a:p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•Testing, marketing, releasing the game, post-launch support</a:t>
            </a:r>
          </a:p>
          <a:p>
            <a:pPr algn="ctr">
              <a:lnSpc>
                <a:spcPts val="21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19163" y="3652299"/>
            <a:ext cx="3143250" cy="874356"/>
            <a:chOff x="0" y="0"/>
            <a:chExt cx="1002670" cy="2789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02670" cy="278912"/>
            </a:xfrm>
            <a:custGeom>
              <a:avLst/>
              <a:gdLst/>
              <a:ahLst/>
              <a:cxnLst/>
              <a:rect r="r" b="b" t="t" l="l"/>
              <a:pathLst>
                <a:path h="278912" w="1002670">
                  <a:moveTo>
                    <a:pt x="88669" y="0"/>
                  </a:moveTo>
                  <a:lnTo>
                    <a:pt x="914001" y="0"/>
                  </a:lnTo>
                  <a:cubicBezTo>
                    <a:pt x="937517" y="0"/>
                    <a:pt x="960071" y="9342"/>
                    <a:pt x="976699" y="25971"/>
                  </a:cubicBezTo>
                  <a:cubicBezTo>
                    <a:pt x="993328" y="42599"/>
                    <a:pt x="1002670" y="65153"/>
                    <a:pt x="1002670" y="88669"/>
                  </a:cubicBezTo>
                  <a:lnTo>
                    <a:pt x="1002670" y="190243"/>
                  </a:lnTo>
                  <a:cubicBezTo>
                    <a:pt x="1002670" y="213759"/>
                    <a:pt x="993328" y="236313"/>
                    <a:pt x="976699" y="252941"/>
                  </a:cubicBezTo>
                  <a:cubicBezTo>
                    <a:pt x="960071" y="269570"/>
                    <a:pt x="937517" y="278912"/>
                    <a:pt x="914001" y="278912"/>
                  </a:cubicBezTo>
                  <a:lnTo>
                    <a:pt x="88669" y="278912"/>
                  </a:lnTo>
                  <a:cubicBezTo>
                    <a:pt x="65153" y="278912"/>
                    <a:pt x="42599" y="269570"/>
                    <a:pt x="25971" y="252941"/>
                  </a:cubicBezTo>
                  <a:cubicBezTo>
                    <a:pt x="9342" y="236313"/>
                    <a:pt x="0" y="213759"/>
                    <a:pt x="0" y="190243"/>
                  </a:cubicBezTo>
                  <a:lnTo>
                    <a:pt x="0" y="88669"/>
                  </a:lnTo>
                  <a:cubicBezTo>
                    <a:pt x="0" y="65153"/>
                    <a:pt x="9342" y="42599"/>
                    <a:pt x="25971" y="25971"/>
                  </a:cubicBezTo>
                  <a:cubicBezTo>
                    <a:pt x="42599" y="9342"/>
                    <a:pt x="65153" y="0"/>
                    <a:pt x="88669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02670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FFFFFF"/>
                  </a:solidFill>
                  <a:latin typeface="Nunito Sans Expanded Semi-Bold"/>
                </a:rPr>
                <a:t>•GAME CONCEPT AND DESIGN: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9163" y="6200971"/>
            <a:ext cx="3143250" cy="874356"/>
            <a:chOff x="0" y="0"/>
            <a:chExt cx="1002670" cy="2789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02670" cy="278912"/>
            </a:xfrm>
            <a:custGeom>
              <a:avLst/>
              <a:gdLst/>
              <a:ahLst/>
              <a:cxnLst/>
              <a:rect r="r" b="b" t="t" l="l"/>
              <a:pathLst>
                <a:path h="278912" w="1002670">
                  <a:moveTo>
                    <a:pt x="88669" y="0"/>
                  </a:moveTo>
                  <a:lnTo>
                    <a:pt x="914001" y="0"/>
                  </a:lnTo>
                  <a:cubicBezTo>
                    <a:pt x="937517" y="0"/>
                    <a:pt x="960071" y="9342"/>
                    <a:pt x="976699" y="25971"/>
                  </a:cubicBezTo>
                  <a:cubicBezTo>
                    <a:pt x="993328" y="42599"/>
                    <a:pt x="1002670" y="65153"/>
                    <a:pt x="1002670" y="88669"/>
                  </a:cubicBezTo>
                  <a:lnTo>
                    <a:pt x="1002670" y="190243"/>
                  </a:lnTo>
                  <a:cubicBezTo>
                    <a:pt x="1002670" y="213759"/>
                    <a:pt x="993328" y="236313"/>
                    <a:pt x="976699" y="252941"/>
                  </a:cubicBezTo>
                  <a:cubicBezTo>
                    <a:pt x="960071" y="269570"/>
                    <a:pt x="937517" y="278912"/>
                    <a:pt x="914001" y="278912"/>
                  </a:cubicBezTo>
                  <a:lnTo>
                    <a:pt x="88669" y="278912"/>
                  </a:lnTo>
                  <a:cubicBezTo>
                    <a:pt x="65153" y="278912"/>
                    <a:pt x="42599" y="269570"/>
                    <a:pt x="25971" y="252941"/>
                  </a:cubicBezTo>
                  <a:cubicBezTo>
                    <a:pt x="9342" y="236313"/>
                    <a:pt x="0" y="213759"/>
                    <a:pt x="0" y="190243"/>
                  </a:cubicBezTo>
                  <a:lnTo>
                    <a:pt x="0" y="88669"/>
                  </a:lnTo>
                  <a:cubicBezTo>
                    <a:pt x="0" y="65153"/>
                    <a:pt x="9342" y="42599"/>
                    <a:pt x="25971" y="25971"/>
                  </a:cubicBezTo>
                  <a:cubicBezTo>
                    <a:pt x="42599" y="9342"/>
                    <a:pt x="65153" y="0"/>
                    <a:pt x="88669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02670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FFFFFF"/>
                  </a:solidFill>
                  <a:latin typeface="Nunito Sans Expanded Semi-Bold"/>
                </a:rPr>
                <a:t>•CORE GAME MECHANICS: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91426" y="1786951"/>
            <a:ext cx="15105147" cy="11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</a:rPr>
              <a:t>2D PLAT-FORMER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6486423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58205" y="4944471"/>
            <a:ext cx="14754374" cy="125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•GAME CONCEPT: 2D PLATFORMER</a:t>
            </a:r>
          </a:p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•Objective: Navigate through levels, overcome obstacles, and defeat enemies</a:t>
            </a:r>
          </a:p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•Multiple challenging levels with increasing difficulty</a:t>
            </a:r>
          </a:p>
          <a:p>
            <a:pPr algn="l">
              <a:lnSpc>
                <a:spcPts val="241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458205" y="7494427"/>
            <a:ext cx="12100322" cy="1869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•PLAYER MOVEMENT: RUN, JUMP, AND PERFORM SPECIAL ACTIONS</a:t>
            </a:r>
          </a:p>
          <a:p>
            <a:pPr algn="just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•Obstacle Interaction: Spikes, moving platforms, and traps</a:t>
            </a:r>
          </a:p>
          <a:p>
            <a:pPr algn="just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•Enemy Encounters: Diverse enemy types with unique behaviors</a:t>
            </a:r>
          </a:p>
          <a:p>
            <a:pPr algn="just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•Collectibles: Coins, power-ups, and keys</a:t>
            </a:r>
          </a:p>
          <a:p>
            <a:pPr algn="just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•Level Progression: Reach checkpoints and complete objectives</a:t>
            </a:r>
          </a:p>
          <a:p>
            <a:pPr algn="just">
              <a:lnSpc>
                <a:spcPts val="21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222805"/>
            <a:ext cx="3143250" cy="874356"/>
            <a:chOff x="0" y="0"/>
            <a:chExt cx="1002670" cy="2789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02670" cy="278912"/>
            </a:xfrm>
            <a:custGeom>
              <a:avLst/>
              <a:gdLst/>
              <a:ahLst/>
              <a:cxnLst/>
              <a:rect r="r" b="b" t="t" l="l"/>
              <a:pathLst>
                <a:path h="278912" w="1002670">
                  <a:moveTo>
                    <a:pt x="88669" y="0"/>
                  </a:moveTo>
                  <a:lnTo>
                    <a:pt x="914001" y="0"/>
                  </a:lnTo>
                  <a:cubicBezTo>
                    <a:pt x="937517" y="0"/>
                    <a:pt x="960071" y="9342"/>
                    <a:pt x="976699" y="25971"/>
                  </a:cubicBezTo>
                  <a:cubicBezTo>
                    <a:pt x="993328" y="42599"/>
                    <a:pt x="1002670" y="65153"/>
                    <a:pt x="1002670" y="88669"/>
                  </a:cubicBezTo>
                  <a:lnTo>
                    <a:pt x="1002670" y="190243"/>
                  </a:lnTo>
                  <a:cubicBezTo>
                    <a:pt x="1002670" y="213759"/>
                    <a:pt x="993328" y="236313"/>
                    <a:pt x="976699" y="252941"/>
                  </a:cubicBezTo>
                  <a:cubicBezTo>
                    <a:pt x="960071" y="269570"/>
                    <a:pt x="937517" y="278912"/>
                    <a:pt x="914001" y="278912"/>
                  </a:cubicBezTo>
                  <a:lnTo>
                    <a:pt x="88669" y="278912"/>
                  </a:lnTo>
                  <a:cubicBezTo>
                    <a:pt x="65153" y="278912"/>
                    <a:pt x="42599" y="269570"/>
                    <a:pt x="25971" y="252941"/>
                  </a:cubicBezTo>
                  <a:cubicBezTo>
                    <a:pt x="9342" y="236313"/>
                    <a:pt x="0" y="213759"/>
                    <a:pt x="0" y="190243"/>
                  </a:cubicBezTo>
                  <a:lnTo>
                    <a:pt x="0" y="88669"/>
                  </a:lnTo>
                  <a:cubicBezTo>
                    <a:pt x="0" y="65153"/>
                    <a:pt x="9342" y="42599"/>
                    <a:pt x="25971" y="25971"/>
                  </a:cubicBezTo>
                  <a:cubicBezTo>
                    <a:pt x="42599" y="9342"/>
                    <a:pt x="65153" y="0"/>
                    <a:pt x="88669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02670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FFFFFF"/>
                  </a:solidFill>
                  <a:latin typeface="Nunito Sans Expanded Semi-Bold"/>
                </a:rPr>
                <a:t>•DEVELOPMENT APPROACH: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5720239"/>
            <a:ext cx="3143250" cy="874356"/>
            <a:chOff x="0" y="0"/>
            <a:chExt cx="1002670" cy="2789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02670" cy="278912"/>
            </a:xfrm>
            <a:custGeom>
              <a:avLst/>
              <a:gdLst/>
              <a:ahLst/>
              <a:cxnLst/>
              <a:rect r="r" b="b" t="t" l="l"/>
              <a:pathLst>
                <a:path h="278912" w="1002670">
                  <a:moveTo>
                    <a:pt x="88669" y="0"/>
                  </a:moveTo>
                  <a:lnTo>
                    <a:pt x="914001" y="0"/>
                  </a:lnTo>
                  <a:cubicBezTo>
                    <a:pt x="937517" y="0"/>
                    <a:pt x="960071" y="9342"/>
                    <a:pt x="976699" y="25971"/>
                  </a:cubicBezTo>
                  <a:cubicBezTo>
                    <a:pt x="993328" y="42599"/>
                    <a:pt x="1002670" y="65153"/>
                    <a:pt x="1002670" y="88669"/>
                  </a:cubicBezTo>
                  <a:lnTo>
                    <a:pt x="1002670" y="190243"/>
                  </a:lnTo>
                  <a:cubicBezTo>
                    <a:pt x="1002670" y="213759"/>
                    <a:pt x="993328" y="236313"/>
                    <a:pt x="976699" y="252941"/>
                  </a:cubicBezTo>
                  <a:cubicBezTo>
                    <a:pt x="960071" y="269570"/>
                    <a:pt x="937517" y="278912"/>
                    <a:pt x="914001" y="278912"/>
                  </a:cubicBezTo>
                  <a:lnTo>
                    <a:pt x="88669" y="278912"/>
                  </a:lnTo>
                  <a:cubicBezTo>
                    <a:pt x="65153" y="278912"/>
                    <a:pt x="42599" y="269570"/>
                    <a:pt x="25971" y="252941"/>
                  </a:cubicBezTo>
                  <a:cubicBezTo>
                    <a:pt x="9342" y="236313"/>
                    <a:pt x="0" y="213759"/>
                    <a:pt x="0" y="190243"/>
                  </a:cubicBezTo>
                  <a:lnTo>
                    <a:pt x="0" y="88669"/>
                  </a:lnTo>
                  <a:cubicBezTo>
                    <a:pt x="0" y="65153"/>
                    <a:pt x="9342" y="42599"/>
                    <a:pt x="25971" y="25971"/>
                  </a:cubicBezTo>
                  <a:cubicBezTo>
                    <a:pt x="42599" y="9342"/>
                    <a:pt x="65153" y="0"/>
                    <a:pt x="88669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02670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FFFFFF"/>
                  </a:solidFill>
                  <a:latin typeface="Nunito Sans Expanded Semi-Bold"/>
                </a:rPr>
                <a:t>•UNITY GAME ENGINE: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8064074"/>
            <a:ext cx="3143250" cy="874356"/>
            <a:chOff x="0" y="0"/>
            <a:chExt cx="1002670" cy="2789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02670" cy="278912"/>
            </a:xfrm>
            <a:custGeom>
              <a:avLst/>
              <a:gdLst/>
              <a:ahLst/>
              <a:cxnLst/>
              <a:rect r="r" b="b" t="t" l="l"/>
              <a:pathLst>
                <a:path h="278912" w="1002670">
                  <a:moveTo>
                    <a:pt x="88669" y="0"/>
                  </a:moveTo>
                  <a:lnTo>
                    <a:pt x="914001" y="0"/>
                  </a:lnTo>
                  <a:cubicBezTo>
                    <a:pt x="937517" y="0"/>
                    <a:pt x="960071" y="9342"/>
                    <a:pt x="976699" y="25971"/>
                  </a:cubicBezTo>
                  <a:cubicBezTo>
                    <a:pt x="993328" y="42599"/>
                    <a:pt x="1002670" y="65153"/>
                    <a:pt x="1002670" y="88669"/>
                  </a:cubicBezTo>
                  <a:lnTo>
                    <a:pt x="1002670" y="190243"/>
                  </a:lnTo>
                  <a:cubicBezTo>
                    <a:pt x="1002670" y="213759"/>
                    <a:pt x="993328" y="236313"/>
                    <a:pt x="976699" y="252941"/>
                  </a:cubicBezTo>
                  <a:cubicBezTo>
                    <a:pt x="960071" y="269570"/>
                    <a:pt x="937517" y="278912"/>
                    <a:pt x="914001" y="278912"/>
                  </a:cubicBezTo>
                  <a:lnTo>
                    <a:pt x="88669" y="278912"/>
                  </a:lnTo>
                  <a:cubicBezTo>
                    <a:pt x="65153" y="278912"/>
                    <a:pt x="42599" y="269570"/>
                    <a:pt x="25971" y="252941"/>
                  </a:cubicBezTo>
                  <a:cubicBezTo>
                    <a:pt x="9342" y="236313"/>
                    <a:pt x="0" y="213759"/>
                    <a:pt x="0" y="190243"/>
                  </a:cubicBezTo>
                  <a:lnTo>
                    <a:pt x="0" y="88669"/>
                  </a:lnTo>
                  <a:cubicBezTo>
                    <a:pt x="0" y="65153"/>
                    <a:pt x="9342" y="42599"/>
                    <a:pt x="25971" y="25971"/>
                  </a:cubicBezTo>
                  <a:cubicBezTo>
                    <a:pt x="42599" y="9342"/>
                    <a:pt x="65153" y="0"/>
                    <a:pt x="88669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02670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FFFFFF"/>
                  </a:solidFill>
                  <a:latin typeface="Nunito Sans Expanded Semi-Bold"/>
                </a:rPr>
                <a:t>•ANIMATION TECHNIQUES: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91426" y="1786951"/>
            <a:ext cx="15105147" cy="11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</a:rPr>
              <a:t>2D PLAT-FORMER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6486423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458205" y="4259085"/>
            <a:ext cx="10446246" cy="125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•PROGRAMMING LANGUAGE: C#</a:t>
            </a:r>
          </a:p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•Robust integration with Unity</a:t>
            </a:r>
          </a:p>
          <a:p>
            <a:pPr algn="l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•Efficient implementation of game logic and mechanics</a:t>
            </a:r>
          </a:p>
          <a:p>
            <a:pPr algn="l">
              <a:lnSpc>
                <a:spcPts val="241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58205" y="6861295"/>
            <a:ext cx="12686854" cy="897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•COMPREHENSIVE TOOLSET FOR 2D GAME DEVELOPMENT</a:t>
            </a:r>
          </a:p>
          <a:p>
            <a:pPr algn="just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•Scene creation, asset management, and component configuration</a:t>
            </a:r>
          </a:p>
          <a:p>
            <a:pPr algn="just">
              <a:lnSpc>
                <a:spcPts val="2116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458205" y="9205129"/>
            <a:ext cx="16158716" cy="897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•CHARACTER ANIMATION: SPRITE ANIMATION AND ANIMATOR CONTROLLER</a:t>
            </a:r>
          </a:p>
          <a:p>
            <a:pPr algn="just">
              <a:lnSpc>
                <a:spcPts val="2557"/>
              </a:lnSpc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</a:rPr>
              <a:t>•Environmental Animation: Parallax scrolling, animated traps, and particle effects</a:t>
            </a:r>
          </a:p>
          <a:p>
            <a:pPr algn="just">
              <a:lnSpc>
                <a:spcPts val="21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DAGHxC-SMhk</dc:identifier>
  <dcterms:modified xsi:type="dcterms:W3CDTF">2011-08-01T06:04:30Z</dcterms:modified>
  <cp:revision>1</cp:revision>
  <dc:title>Graduation Project 4 ppt</dc:title>
</cp:coreProperties>
</file>