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56" r:id="rId2"/>
    <p:sldId id="258" r:id="rId3"/>
    <p:sldId id="271" r:id="rId4"/>
    <p:sldId id="272" r:id="rId5"/>
    <p:sldId id="275" r:id="rId6"/>
    <p:sldId id="276" r:id="rId7"/>
    <p:sldId id="277" r:id="rId8"/>
    <p:sldId id="273" r:id="rId9"/>
    <p:sldId id="259" r:id="rId10"/>
    <p:sldId id="279" r:id="rId11"/>
    <p:sldId id="280" r:id="rId12"/>
    <p:sldId id="281" r:id="rId13"/>
    <p:sldId id="282" r:id="rId14"/>
    <p:sldId id="283" r:id="rId15"/>
    <p:sldId id="260" r:id="rId16"/>
    <p:sldId id="284" r:id="rId17"/>
    <p:sldId id="285" r:id="rId18"/>
    <p:sldId id="261" r:id="rId19"/>
    <p:sldId id="286" r:id="rId20"/>
    <p:sldId id="287" r:id="rId21"/>
    <p:sldId id="288" r:id="rId22"/>
    <p:sldId id="289" r:id="rId23"/>
    <p:sldId id="290" r:id="rId24"/>
    <p:sldId id="262" r:id="rId25"/>
    <p:sldId id="263" r:id="rId26"/>
    <p:sldId id="292" r:id="rId27"/>
    <p:sldId id="293" r:id="rId28"/>
    <p:sldId id="294" r:id="rId29"/>
    <p:sldId id="264" r:id="rId30"/>
    <p:sldId id="266" r:id="rId31"/>
    <p:sldId id="295" r:id="rId32"/>
    <p:sldId id="296" r:id="rId33"/>
    <p:sldId id="267" r:id="rId34"/>
    <p:sldId id="268" r:id="rId35"/>
    <p:sldId id="297" r:id="rId36"/>
    <p:sldId id="298" r:id="rId37"/>
    <p:sldId id="299" r:id="rId38"/>
    <p:sldId id="269" r:id="rId39"/>
    <p:sldId id="2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BE45-328B-481B-A435-8E4522100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64F2-A493-4A56-8B56-31E01BE4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64F2-A493-4A56-8B56-31E01BE452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27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0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63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4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6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AAE403-1120-481D-9882-A731F598ED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2D5B13-8E40-4B84-B6EC-221BF03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Comparative Analysis of MS2 and MS3 Approaches in Large Language Models (LLMs)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Implementation, Evaluation, and Discussion</a:t>
            </a:r>
          </a:p>
          <a:p>
            <a:r>
              <a:rPr lang="en-US" sz="1800" dirty="0"/>
              <a:t>Ahmed Wael</a:t>
            </a:r>
          </a:p>
          <a:p>
            <a:r>
              <a:rPr lang="en-US" sz="1800" dirty="0"/>
              <a:t>Omar Mamdouh </a:t>
            </a:r>
          </a:p>
          <a:p>
            <a:r>
              <a:rPr lang="en-US" sz="1800" dirty="0"/>
              <a:t>5/19/2024</a:t>
            </a:r>
          </a:p>
        </p:txBody>
      </p:sp>
    </p:spTree>
    <p:extLst>
      <p:ext uri="{BB962C8B-B14F-4D97-AF65-F5344CB8AC3E}">
        <p14:creationId xmlns:p14="http://schemas.microsoft.com/office/powerpoint/2010/main" val="171672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3155-60E5-44FC-BC3B-2FC2E79E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LLM 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5F8A-9639-4A65-8CB1-EC805B01C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9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Tokenization:</a:t>
            </a:r>
          </a:p>
          <a:p>
            <a:pPr marL="36900" indent="0">
              <a:buNone/>
            </a:pPr>
            <a:r>
              <a:rPr lang="en-US" dirty="0"/>
              <a:t>            - </a:t>
            </a:r>
            <a:r>
              <a:rPr lang="en-US" b="1" dirty="0"/>
              <a:t>Description: </a:t>
            </a:r>
            <a:r>
              <a:rPr lang="en-US" dirty="0"/>
              <a:t>Splitting text into tokens (words or </a:t>
            </a:r>
            <a:r>
              <a:rPr lang="en-US" dirty="0" err="1"/>
              <a:t>subwords</a:t>
            </a:r>
            <a:r>
              <a:rPr lang="en-US" dirty="0"/>
              <a:t>) for model input.</a:t>
            </a:r>
          </a:p>
          <a:p>
            <a:pPr marL="36900" indent="0">
              <a:buNone/>
            </a:pPr>
            <a:r>
              <a:rPr lang="en-US" dirty="0"/>
              <a:t>            - </a:t>
            </a:r>
            <a:r>
              <a:rPr lang="en-US" b="1" dirty="0"/>
              <a:t>Example: </a:t>
            </a:r>
            <a:r>
              <a:rPr lang="en-US" dirty="0"/>
              <a:t>"My iPhone keeps restarting" -&gt; ["My", "</a:t>
            </a:r>
            <a:r>
              <a:rPr lang="en-US" dirty="0" err="1"/>
              <a:t>i</a:t>
            </a:r>
            <a:r>
              <a:rPr lang="en-US" dirty="0"/>
              <a:t>", "Phone", "keeps", "restarting"]</a:t>
            </a:r>
          </a:p>
          <a:p>
            <a:r>
              <a:rPr lang="en-US" dirty="0"/>
              <a:t>Handling Out-of-Vocabulary (OOV) Words:</a:t>
            </a:r>
          </a:p>
          <a:p>
            <a:pPr marL="36900" indent="0">
              <a:buNone/>
            </a:pPr>
            <a:r>
              <a:rPr lang="en-US" dirty="0"/>
              <a:t>             - </a:t>
            </a:r>
            <a:r>
              <a:rPr lang="en-US" b="1" dirty="0"/>
              <a:t>Description: </a:t>
            </a:r>
            <a:r>
              <a:rPr lang="en-US" dirty="0"/>
              <a:t>Managing words not in the model's vocabulary.</a:t>
            </a:r>
          </a:p>
          <a:p>
            <a:pPr marL="36900" indent="0">
              <a:buNone/>
            </a:pPr>
            <a:r>
              <a:rPr lang="en-US" dirty="0"/>
              <a:t>             - </a:t>
            </a:r>
            <a:r>
              <a:rPr lang="en-US" b="1" dirty="0"/>
              <a:t>Technique: </a:t>
            </a:r>
            <a:r>
              <a:rPr lang="en-US" dirty="0"/>
              <a:t>Use </a:t>
            </a:r>
            <a:r>
              <a:rPr lang="en-US" dirty="0" err="1"/>
              <a:t>subword</a:t>
            </a:r>
            <a:r>
              <a:rPr lang="en-US" dirty="0"/>
              <a:t> tokenization or replacement with &lt;UNK&gt; token.</a:t>
            </a:r>
          </a:p>
          <a:p>
            <a:r>
              <a:rPr lang="en-US" dirty="0"/>
              <a:t>Normalization Techniques:</a:t>
            </a:r>
          </a:p>
          <a:p>
            <a:pPr marL="36900" indent="0">
              <a:buNone/>
            </a:pPr>
            <a:r>
              <a:rPr lang="en-US" dirty="0"/>
              <a:t>             - </a:t>
            </a:r>
            <a:r>
              <a:rPr lang="en-US" b="1" dirty="0"/>
              <a:t>Lowercasing: </a:t>
            </a:r>
            <a:r>
              <a:rPr lang="en-US" dirty="0"/>
              <a:t>Converting all text to lowercase to maintain consistency.</a:t>
            </a:r>
          </a:p>
          <a:p>
            <a:pPr marL="36900" indent="0">
              <a:buNone/>
            </a:pPr>
            <a:r>
              <a:rPr lang="en-US" dirty="0"/>
              <a:t>             - </a:t>
            </a:r>
            <a:r>
              <a:rPr lang="en-US" b="1" dirty="0"/>
              <a:t>Removing Special Characters: </a:t>
            </a:r>
            <a:r>
              <a:rPr lang="en-US" dirty="0"/>
              <a:t>Eliminating non-alphanumeric characters to reduce</a:t>
            </a:r>
          </a:p>
          <a:p>
            <a:pPr marL="36900" indent="0">
              <a:buNone/>
            </a:pPr>
            <a:r>
              <a:rPr lang="en-US" dirty="0"/>
              <a:t>                                                                    noise.</a:t>
            </a:r>
          </a:p>
          <a:p>
            <a:pPr marL="36900" indent="0">
              <a:buNone/>
            </a:pPr>
            <a:r>
              <a:rPr lang="en-US" dirty="0"/>
              <a:t>             - </a:t>
            </a:r>
            <a:r>
              <a:rPr lang="en-US" b="1" dirty="0"/>
              <a:t>Lemmatization: </a:t>
            </a:r>
            <a:r>
              <a:rPr lang="en-US" dirty="0"/>
              <a:t>Converting words to their base forms for uniformity.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7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911-1478-4AE8-A2A5-067C05DD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58550"/>
            <a:ext cx="10353762" cy="1761758"/>
          </a:xfrm>
        </p:spPr>
        <p:txBody>
          <a:bodyPr/>
          <a:lstStyle/>
          <a:p>
            <a:r>
              <a:rPr lang="en-US" dirty="0"/>
              <a:t>MS2 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0C99-091A-494B-9A5F-2590C81D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457D-D8C0-4770-80FA-788D7536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Similarities to LLM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908F-EB66-4312-9753-80172033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Text Cleaning: </a:t>
            </a:r>
            <a:r>
              <a:rPr lang="en-US" sz="2800" dirty="0"/>
              <a:t>Removing HTML tags, punctuation, and special characters.</a:t>
            </a:r>
          </a:p>
          <a:p>
            <a:r>
              <a:rPr lang="en-US" sz="2800" b="1" dirty="0"/>
              <a:t>Tokenization: </a:t>
            </a:r>
            <a:r>
              <a:rPr lang="en-US" sz="2800" dirty="0"/>
              <a:t>Splitting text into tokens using NLTK.</a:t>
            </a:r>
          </a:p>
          <a:p>
            <a:r>
              <a:rPr lang="en-US" sz="2800" b="1" dirty="0" err="1"/>
              <a:t>Stopword</a:t>
            </a:r>
            <a:r>
              <a:rPr lang="en-US" sz="2800" b="1" dirty="0"/>
              <a:t> Removal: </a:t>
            </a:r>
            <a:r>
              <a:rPr lang="en-US" sz="2800" dirty="0"/>
              <a:t>Eliminating common </a:t>
            </a:r>
            <a:r>
              <a:rPr lang="en-US" sz="2800" dirty="0" err="1"/>
              <a:t>stopwords</a:t>
            </a:r>
            <a:r>
              <a:rPr lang="en-US" sz="2800" dirty="0"/>
              <a:t> to focus on meaningful content.</a:t>
            </a:r>
          </a:p>
          <a:p>
            <a:r>
              <a:rPr lang="en-US" sz="2800" b="1" dirty="0"/>
              <a:t>Lemmatization: </a:t>
            </a:r>
            <a:r>
              <a:rPr lang="en-US" sz="2800" dirty="0"/>
              <a:t>Reducing words to their base forms.</a:t>
            </a:r>
          </a:p>
        </p:txBody>
      </p:sp>
    </p:spTree>
    <p:extLst>
      <p:ext uri="{BB962C8B-B14F-4D97-AF65-F5344CB8AC3E}">
        <p14:creationId xmlns:p14="http://schemas.microsoft.com/office/powerpoint/2010/main" val="18163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8D46-5B0E-4BE5-8DF5-3B02393F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Differences from LLM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2F05-8D7B-450C-B7FA-64B3AAE6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Simpler Tokenization: Basic word tokenization without </a:t>
            </a:r>
            <a:r>
              <a:rPr lang="en-US" sz="2400" dirty="0" err="1"/>
              <a:t>subword</a:t>
            </a:r>
            <a:r>
              <a:rPr lang="en-US" sz="2400" dirty="0"/>
              <a:t> splitting.</a:t>
            </a:r>
          </a:p>
          <a:p>
            <a:r>
              <a:rPr lang="en-US" sz="2400" dirty="0"/>
              <a:t>Handling Missing Values: Imputation or deletion strategies for missing data.</a:t>
            </a:r>
          </a:p>
          <a:p>
            <a:r>
              <a:rPr lang="en-US" sz="2400" dirty="0"/>
              <a:t>Text Cleaning: Extensive preprocessing to ensure data quality.</a:t>
            </a:r>
          </a:p>
          <a:p>
            <a:r>
              <a:rPr lang="en-US" sz="2400" dirty="0"/>
              <a:t>Imputation: Filling missing values with mean/median or removing rows.</a:t>
            </a:r>
          </a:p>
        </p:txBody>
      </p:sp>
    </p:spTree>
    <p:extLst>
      <p:ext uri="{BB962C8B-B14F-4D97-AF65-F5344CB8AC3E}">
        <p14:creationId xmlns:p14="http://schemas.microsoft.com/office/powerpoint/2010/main" val="92258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E9A8-B2C4-4855-B1D0-E34DE366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/>
              <a:t>Code Snippet for MS2 Preprocessing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EE021-58DD-4977-9BAC-F9C0E5609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71" y="1580050"/>
            <a:ext cx="7174523" cy="4936123"/>
          </a:xfrm>
        </p:spPr>
      </p:pic>
    </p:spTree>
    <p:extLst>
      <p:ext uri="{BB962C8B-B14F-4D97-AF65-F5344CB8AC3E}">
        <p14:creationId xmlns:p14="http://schemas.microsoft.com/office/powerpoint/2010/main" val="318758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2819405"/>
            <a:ext cx="9440034" cy="1828801"/>
          </a:xfrm>
        </p:spPr>
        <p:txBody>
          <a:bodyPr/>
          <a:lstStyle/>
          <a:p>
            <a:r>
              <a:rPr lang="en-US" dirty="0"/>
              <a:t>Selection of the Pre-trained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F10305-38FC-4340-A57A-F55A468E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7AC4-2B0C-4305-9F5E-5A900267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Criteria for Selecting a Pre-trained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129F-0EC3-4D54-9165-2B312E44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Relevance: Ensure the model's architecture and training objectives align with the task.</a:t>
            </a:r>
          </a:p>
          <a:p>
            <a:r>
              <a:rPr lang="en-US" dirty="0"/>
              <a:t>Performance: Evaluate the model's accuracy, F1 score, and other performance metrics.</a:t>
            </a:r>
          </a:p>
          <a:p>
            <a:r>
              <a:rPr lang="en-US" dirty="0"/>
              <a:t>Size and Efficiency: Consider the model's size and inference time, especially for deployment.</a:t>
            </a:r>
          </a:p>
          <a:p>
            <a:r>
              <a:rPr lang="en-US" dirty="0"/>
              <a:t>Community and Support: Choose models with robust community support and documentation.</a:t>
            </a:r>
          </a:p>
          <a:p>
            <a:r>
              <a:rPr lang="en-US" dirty="0"/>
              <a:t>Compatibility: Ensure the model integrates well with the chosen framework and tools.</a:t>
            </a:r>
          </a:p>
        </p:txBody>
      </p:sp>
    </p:spTree>
    <p:extLst>
      <p:ext uri="{BB962C8B-B14F-4D97-AF65-F5344CB8AC3E}">
        <p14:creationId xmlns:p14="http://schemas.microsoft.com/office/powerpoint/2010/main" val="133922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7FF9-5E51-46AF-9776-BA95E210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Justification for the Chosen Pre-trained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16B7-670A-4202-AC2A-CA2E9ABF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6825"/>
          </a:xfrm>
        </p:spPr>
        <p:txBody>
          <a:bodyPr>
            <a:normAutofit/>
          </a:bodyPr>
          <a:lstStyle/>
          <a:p>
            <a:r>
              <a:rPr lang="en-US" dirty="0"/>
              <a:t>Chosen Model: BERT-tiny</a:t>
            </a:r>
          </a:p>
          <a:p>
            <a:r>
              <a:rPr lang="en-US" b="1" dirty="0"/>
              <a:t>Efficiency: </a:t>
            </a:r>
            <a:r>
              <a:rPr lang="en-US" dirty="0"/>
              <a:t>BERT-tiny provides a compact model suitable for faster inference, crucial for real-time applications.</a:t>
            </a:r>
          </a:p>
          <a:p>
            <a:r>
              <a:rPr lang="en-US" b="1" dirty="0"/>
              <a:t>Task Alignment: </a:t>
            </a:r>
            <a:r>
              <a:rPr lang="en-US" dirty="0"/>
              <a:t>Pre-trained on masked language modeling, making it effective for understanding and classifying text.</a:t>
            </a:r>
          </a:p>
          <a:p>
            <a:r>
              <a:rPr lang="en-US" b="1" dirty="0"/>
              <a:t>Community and Support: </a:t>
            </a:r>
            <a:r>
              <a:rPr lang="en-US" dirty="0"/>
              <a:t>Strong support and resources available through the Hugging Face Transformers library.</a:t>
            </a:r>
          </a:p>
          <a:p>
            <a:r>
              <a:rPr lang="en-US" b="1" dirty="0"/>
              <a:t>Performance: </a:t>
            </a:r>
            <a:r>
              <a:rPr lang="en-US" dirty="0"/>
              <a:t>Balances performance and computational efficiency, making it a practical choice for binary text classification.</a:t>
            </a:r>
          </a:p>
          <a:p>
            <a:r>
              <a:rPr lang="en-US" b="1" dirty="0"/>
              <a:t>Implementation: </a:t>
            </a:r>
            <a:r>
              <a:rPr lang="en-US" dirty="0"/>
              <a:t>Easy integration with </a:t>
            </a:r>
            <a:r>
              <a:rPr lang="en-US" dirty="0" err="1"/>
              <a:t>PyTorch</a:t>
            </a:r>
            <a:r>
              <a:rPr lang="en-US" dirty="0"/>
              <a:t>, facilitating seamless training and deployment processes.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98067C-BCB3-48BD-BDE2-DEDAA899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Balances performance and computational efficiency, making it a practical choice for binary text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2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en-US" dirty="0"/>
              <a:t>Post-processing for Output: MS2 vs. MS3</a:t>
            </a:r>
          </a:p>
        </p:txBody>
      </p:sp>
    </p:spTree>
    <p:extLst>
      <p:ext uri="{BB962C8B-B14F-4D97-AF65-F5344CB8AC3E}">
        <p14:creationId xmlns:p14="http://schemas.microsoft.com/office/powerpoint/2010/main" val="37845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0456-5FCF-4ABE-BA40-0D3F9A5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MS2 Post-processing: 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84F5-CDDD-4E64-A10E-B83BFC78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Mapping:</a:t>
            </a:r>
          </a:p>
          <a:p>
            <a:pPr marL="36900" indent="0">
              <a:buNone/>
            </a:pPr>
            <a:r>
              <a:rPr lang="en-US" dirty="0"/>
              <a:t>                 - Converting model output (logits) to human-readable class labels.</a:t>
            </a:r>
          </a:p>
          <a:p>
            <a:pPr marL="36900" indent="0">
              <a:buNone/>
            </a:pPr>
            <a:r>
              <a:rPr lang="en-US" dirty="0"/>
              <a:t>                 - Example: Mapping 0 to android and 1 to </a:t>
            </a:r>
            <a:r>
              <a:rPr lang="en-US" dirty="0" err="1"/>
              <a:t>ios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Confidence Thresholding: Applying a confidence threshold to filter low-confidence predictions.</a:t>
            </a:r>
          </a:p>
          <a:p>
            <a:endParaRPr lang="en-US" dirty="0"/>
          </a:p>
          <a:p>
            <a:r>
              <a:rPr lang="en-US" dirty="0"/>
              <a:t>Aggregation: Aggregating outputs from multiple instances to make a final decision.</a:t>
            </a:r>
          </a:p>
        </p:txBody>
      </p:sp>
    </p:spTree>
    <p:extLst>
      <p:ext uri="{BB962C8B-B14F-4D97-AF65-F5344CB8AC3E}">
        <p14:creationId xmlns:p14="http://schemas.microsoft.com/office/powerpoint/2010/main" val="37931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5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38CD-BC09-4B1F-9D1B-85432B27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Handling Model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4B8C-D3DF-4B2E-ADAB-8AE4D768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r>
              <a:rPr lang="en-US" b="1" dirty="0"/>
              <a:t> Activation: </a:t>
            </a:r>
            <a:r>
              <a:rPr lang="en-US" dirty="0"/>
              <a:t>Applying </a:t>
            </a:r>
            <a:r>
              <a:rPr lang="en-US" dirty="0" err="1"/>
              <a:t>softmax</a:t>
            </a:r>
            <a:r>
              <a:rPr lang="en-US" dirty="0"/>
              <a:t> to convert logits to probabilities.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Prediction Extraction</a:t>
            </a:r>
            <a:r>
              <a:rPr lang="en-US" dirty="0"/>
              <a:t>: Extracting the class with the highest probability.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Logging and Tracking: </a:t>
            </a:r>
            <a:r>
              <a:rPr lang="en-US" dirty="0"/>
              <a:t>Logging predictions and their confidence levels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3460854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EF29-8919-40D7-8DB3-3AB2492B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MS3 Post-processing: Differences from MS2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4E9A-6716-4597-A7EC-D060C649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Post-processing Steps: Implementing more advanced techniques to refine predictions.</a:t>
            </a:r>
          </a:p>
          <a:p>
            <a:endParaRPr lang="en-US" dirty="0"/>
          </a:p>
          <a:p>
            <a:r>
              <a:rPr lang="en-US" dirty="0"/>
              <a:t>Error Analysis: Conducting thorough error analysis to understand misclassifications.</a:t>
            </a:r>
          </a:p>
          <a:p>
            <a:endParaRPr lang="en-US" dirty="0"/>
          </a:p>
          <a:p>
            <a:r>
              <a:rPr lang="en-US" dirty="0"/>
              <a:t>Feedback Loop: Integrating user feedback to improve model performance iteratively.</a:t>
            </a:r>
          </a:p>
        </p:txBody>
      </p:sp>
    </p:spTree>
    <p:extLst>
      <p:ext uri="{BB962C8B-B14F-4D97-AF65-F5344CB8AC3E}">
        <p14:creationId xmlns:p14="http://schemas.microsoft.com/office/powerpoint/2010/main" val="3930174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E265-EA0B-4278-A4AD-944B24D0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Additional or Alternative Post-processing Steps in MS3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BA07-62A1-4D2A-B39F-534B264F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Methods: Combining outputs from multiple models to improve robustness.</a:t>
            </a:r>
          </a:p>
          <a:p>
            <a:r>
              <a:rPr lang="en-US" dirty="0"/>
              <a:t>Probability Calibration: Adjusting the predicted probabilities to better reflect true likelihoods.</a:t>
            </a:r>
          </a:p>
          <a:p>
            <a:r>
              <a:rPr lang="en-US" dirty="0"/>
              <a:t>Dynamic Thresholding: Adapting confidence thresholds based on context or input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96910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AFE5-123B-4D16-B71E-02F20F76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Snippet for MS2 Post-processing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2A967-6AB2-4594-84DB-40029ADA8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529" y="1870869"/>
            <a:ext cx="8764173" cy="4712811"/>
          </a:xfrm>
        </p:spPr>
      </p:pic>
    </p:spTree>
    <p:extLst>
      <p:ext uri="{BB962C8B-B14F-4D97-AF65-F5344CB8AC3E}">
        <p14:creationId xmlns:p14="http://schemas.microsoft.com/office/powerpoint/2010/main" val="264620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en-US" dirty="0"/>
              <a:t>Analysis of Architectures: MS2 vs. MS3</a:t>
            </a:r>
          </a:p>
        </p:txBody>
      </p:sp>
    </p:spTree>
    <p:extLst>
      <p:ext uri="{BB962C8B-B14F-4D97-AF65-F5344CB8AC3E}">
        <p14:creationId xmlns:p14="http://schemas.microsoft.com/office/powerpoint/2010/main" val="1757677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Limitations of MS2 and MS3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36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FC29-8ABC-45E4-BB4B-CBB06034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Limitations of MS2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1098BB-121B-4A7D-B4F7-98FED25E6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176775"/>
            <a:ext cx="1078372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Simpler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- Relies on traditional machine learning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-May not capture complex patterns in the data.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- Quick to train and deploy due to lower computational requirements.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- Suitable for smaller datasets or less complex tasks.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- Limited scalability and adaptability.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- May struggle with high-dimensional data or nuanced language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47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ED38-7E20-4B74-94D2-B9F55595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Limitations of MS3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5434-AA6E-404E-9241-AD822793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More Complex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Involves advanced model architectures and preprocessing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capture intricate patterns and nuances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Longer Training Times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significantly more time to train due to increased complexity.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Longer training cycles may delay deployment and iteration.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Computational Resources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Demands higher computational power and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necessitate specialized hardware (e.g., GPUs, TPUs) for efficient training and inference.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5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3F6A-C344-4BD3-A68A-F31B4B74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Comparing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2385-BCB3-4D5A-92AE-18316546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MS2:</a:t>
            </a:r>
          </a:p>
          <a:p>
            <a:pPr marL="36900" indent="0">
              <a:buNone/>
            </a:pPr>
            <a:r>
              <a:rPr lang="en-US" dirty="0"/>
              <a:t>        Pros: Fast, less resource-intensive, simpler implementation.</a:t>
            </a:r>
          </a:p>
          <a:p>
            <a:pPr marL="36900" indent="0">
              <a:buNone/>
            </a:pPr>
            <a:r>
              <a:rPr lang="en-US" dirty="0"/>
              <a:t>        Cons: Limited complexity, less effective with large or complex datasets.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MS3:</a:t>
            </a:r>
          </a:p>
          <a:p>
            <a:pPr marL="36900" indent="0">
              <a:buNone/>
            </a:pPr>
            <a:r>
              <a:rPr lang="en-US" dirty="0"/>
              <a:t>        Pros: High complexity, better performance on nuanced tasks, scalable to larger datasets.</a:t>
            </a:r>
          </a:p>
          <a:p>
            <a:pPr marL="36900" indent="0">
              <a:buNone/>
            </a:pPr>
            <a:r>
              <a:rPr lang="en-US" dirty="0"/>
              <a:t>        Cons: Resource-intensive, longer training times, more complex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848975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632" y="320239"/>
            <a:ext cx="9440034" cy="1249036"/>
          </a:xfrm>
        </p:spPr>
        <p:txBody>
          <a:bodyPr/>
          <a:lstStyle/>
          <a:p>
            <a:pPr algn="l"/>
            <a:r>
              <a:rPr lang="en-US" dirty="0"/>
              <a:t>Advantages Relative to the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632" y="1952419"/>
            <a:ext cx="9440034" cy="3815335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MS2: Faster and simpler to implement, Suitable for less demanding tasks</a:t>
            </a:r>
          </a:p>
          <a:p>
            <a:pPr algn="l"/>
            <a:r>
              <a:rPr lang="en-US" dirty="0"/>
              <a:t>MS3: More accurate and robust, Handles complex tasks better</a:t>
            </a:r>
          </a:p>
        </p:txBody>
      </p:sp>
    </p:spTree>
    <p:extLst>
      <p:ext uri="{BB962C8B-B14F-4D97-AF65-F5344CB8AC3E}">
        <p14:creationId xmlns:p14="http://schemas.microsoft.com/office/powerpoint/2010/main" val="24088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253-0157-42F7-A7ED-41CAA4CE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 of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FFE5-2D44-4F97-92DA-CC9F0F4D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Classify user queries as related to either Android or iOS.</a:t>
            </a:r>
          </a:p>
          <a:p>
            <a:r>
              <a:rPr lang="en-US" dirty="0"/>
              <a:t>Dataset: Contains user queries, split into training and testing sets.</a:t>
            </a:r>
          </a:p>
          <a:p>
            <a:r>
              <a:rPr lang="en-US" dirty="0"/>
              <a:t>Goal: Develop a model that accurately predicts the platform based on the query text.</a:t>
            </a:r>
          </a:p>
          <a:p>
            <a:r>
              <a:rPr lang="en-US" dirty="0"/>
              <a:t>Approach: Utilize natural language processing (NLP) techniques and machine learning models to achieve the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19150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273" y="2514599"/>
            <a:ext cx="9440034" cy="1828801"/>
          </a:xfrm>
        </p:spPr>
        <p:txBody>
          <a:bodyPr/>
          <a:lstStyle/>
          <a:p>
            <a:r>
              <a:rPr lang="en-US" dirty="0"/>
              <a:t>Overall Understanding of Architectures and Limitations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B65C99-89EB-4688-9699-E5DDB0F51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9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F4B0-8062-43E6-A106-ACDCE3ED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MS2 and MS3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41A3-DA98-4984-88E7-A886681C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MS2 Architecture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Utilizes traditional machine learning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 simpler models like logistic regression or support vector machines.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Relies on handcrafted features and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MS3 Architecture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Incorporates advanced deep learning models like transformers.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Employs sophisticated preprocessing techniques and self-attention mechanisms.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Offers more flexibility and adaptability in capturing complex patterns in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27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2131-9CF7-4D98-A51C-8489BBCB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16BA-5DF2-4389-B509-284E2264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Challenges:</a:t>
            </a:r>
          </a:p>
          <a:p>
            <a:pPr marL="36900" indent="0">
              <a:buNone/>
            </a:pPr>
            <a:r>
              <a:rPr lang="en-US" dirty="0"/>
              <a:t>          MS2: Limited by the choice of features and model complexity.</a:t>
            </a:r>
          </a:p>
          <a:p>
            <a:pPr marL="36900" indent="0">
              <a:buNone/>
            </a:pPr>
            <a:r>
              <a:rPr lang="en-US" dirty="0"/>
              <a:t>          MS3: Demands significant computational resources and expertise in deep learning.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Data Availability: Both architectures require sizable labeled datasets for training, which may not always be readily available.</a:t>
            </a:r>
          </a:p>
          <a:p>
            <a:endParaRPr lang="en-US" dirty="0"/>
          </a:p>
          <a:p>
            <a:r>
              <a:rPr lang="en-US" dirty="0"/>
              <a:t>Model Interpretability: MS3 models, especially, can be difficult to interpret due to their complex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317915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79" y="0"/>
            <a:ext cx="9440034" cy="1828801"/>
          </a:xfrm>
        </p:spPr>
        <p:txBody>
          <a:bodyPr/>
          <a:lstStyle/>
          <a:p>
            <a:pPr algn="l"/>
            <a:r>
              <a:rPr lang="en-US" dirty="0"/>
              <a:t>Findings and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30" y="2819407"/>
            <a:ext cx="10635175" cy="3370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MS3 shows improved performance but at the cost of higher complexity.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MS2 provides faster and simpler solutions, suitable for less demanding tasks. Balancing model performance with interpretability and resource constraints is crucial.</a:t>
            </a:r>
          </a:p>
        </p:txBody>
      </p:sp>
    </p:spTree>
    <p:extLst>
      <p:ext uri="{BB962C8B-B14F-4D97-AF65-F5344CB8AC3E}">
        <p14:creationId xmlns:p14="http://schemas.microsoft.com/office/powerpoint/2010/main" val="2630564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2514599"/>
            <a:ext cx="9440034" cy="1828801"/>
          </a:xfrm>
        </p:spPr>
        <p:txBody>
          <a:bodyPr/>
          <a:lstStyle/>
          <a:p>
            <a:r>
              <a:rPr lang="en-US" dirty="0"/>
              <a:t>Updated Background in Literature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E3050C-72BF-41DF-885A-6081DD506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98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5CED-60C3-4652-9FEB-4333D24A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Integration of Recent LLM Advancements with MS2 and MS3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30C4-0405-49A6-9E76-C0A0E2DA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how recent advancements in LLMs have influenced MS2 and MS3 methodologies.</a:t>
            </a:r>
          </a:p>
          <a:p>
            <a:r>
              <a:rPr lang="en-US" dirty="0"/>
              <a:t>Discussion on the impact of LLMs on improving accuracy, scalability, and efficiency of MS2 and MS3 approaches.</a:t>
            </a:r>
          </a:p>
          <a:p>
            <a:r>
              <a:rPr lang="en-US" dirty="0"/>
              <a:t>Examples of how LLMs are being integrated into MS2 and MS3 frameworks for enhanced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42488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1F8C-26CB-42A6-8E92-4ABD45DB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Unique Contributions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365E-F3DE-4A13-B9A9-75440D0D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how the current project contributes to the existing literature on MS2 and MS3 approaches.</a:t>
            </a:r>
          </a:p>
          <a:p>
            <a:r>
              <a:rPr lang="en-US" dirty="0"/>
              <a:t>Identification of novel methodologies, techniques, or insights introduced by the project.</a:t>
            </a:r>
          </a:p>
          <a:p>
            <a:r>
              <a:rPr lang="en-US" dirty="0"/>
              <a:t>Discussion on how the project addresses gaps or limitations in previous studies and adds value to the field of NLP.</a:t>
            </a:r>
          </a:p>
        </p:txBody>
      </p:sp>
    </p:spTree>
    <p:extLst>
      <p:ext uri="{BB962C8B-B14F-4D97-AF65-F5344CB8AC3E}">
        <p14:creationId xmlns:p14="http://schemas.microsoft.com/office/powerpoint/2010/main" val="2000260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75F2-792A-4769-B99C-1967FCAA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Future Directions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295-BCB9-4F68-8FF4-0E2CB141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 of potential future research directions based on the findings of the current project.</a:t>
            </a:r>
          </a:p>
          <a:p>
            <a:r>
              <a:rPr lang="en-US" dirty="0"/>
              <a:t>Suggestions for further improvements or extensions to MS2 and MS3 methodologies leveraging recent LLM advancements.</a:t>
            </a:r>
          </a:p>
          <a:p>
            <a:r>
              <a:rPr lang="en-US" dirty="0"/>
              <a:t>Conclusion summarizing the significance of integrating LLMs with MS2 and MS3 approaches and the overall impact on the field of NLP.</a:t>
            </a:r>
          </a:p>
        </p:txBody>
      </p:sp>
    </p:spTree>
    <p:extLst>
      <p:ext uri="{BB962C8B-B14F-4D97-AF65-F5344CB8AC3E}">
        <p14:creationId xmlns:p14="http://schemas.microsoft.com/office/powerpoint/2010/main" val="17492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090" y="123620"/>
            <a:ext cx="9440034" cy="1828801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767" y="2093096"/>
            <a:ext cx="9440034" cy="32104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Recap: Summarized key findings and methodologies.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MS2 vs. MS3: Compared approaches, highlighting pros and cons.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Future Directions: Identified open questions and suggested areas for further research.</a:t>
            </a:r>
          </a:p>
        </p:txBody>
      </p:sp>
    </p:spTree>
    <p:extLst>
      <p:ext uri="{BB962C8B-B14F-4D97-AF65-F5344CB8AC3E}">
        <p14:creationId xmlns:p14="http://schemas.microsoft.com/office/powerpoint/2010/main" val="497044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Invite questions from the audience</a:t>
            </a:r>
          </a:p>
        </p:txBody>
      </p:sp>
    </p:spTree>
    <p:extLst>
      <p:ext uri="{BB962C8B-B14F-4D97-AF65-F5344CB8AC3E}">
        <p14:creationId xmlns:p14="http://schemas.microsoft.com/office/powerpoint/2010/main" val="358628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F860-20D1-484B-B575-CF5E8D5A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Importance of Preprocessing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7938-C959-44D7-A718-382F47FF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Cleaning: Remove noise (e.g., HTML tags, punctuation) to improve data quality.</a:t>
            </a:r>
          </a:p>
          <a:p>
            <a:r>
              <a:rPr lang="en-US" dirty="0"/>
              <a:t>Tokenization: Split text into meaningful units (tokens).</a:t>
            </a:r>
          </a:p>
          <a:p>
            <a:r>
              <a:rPr lang="en-US" dirty="0" err="1"/>
              <a:t>Stopword</a:t>
            </a:r>
            <a:r>
              <a:rPr lang="en-US" dirty="0"/>
              <a:t> Removal: Eliminate common words that add little value to the analysis.</a:t>
            </a:r>
          </a:p>
          <a:p>
            <a:r>
              <a:rPr lang="en-US" dirty="0"/>
              <a:t>Lemmatization: Convert words to their base forms for uniformity.</a:t>
            </a:r>
          </a:p>
          <a:p>
            <a:r>
              <a:rPr lang="en-US" dirty="0"/>
              <a:t>Impact: Enhances the accuracy and efficiency of the model by ensuring clean, relevant input data.</a:t>
            </a:r>
          </a:p>
        </p:txBody>
      </p:sp>
    </p:spTree>
    <p:extLst>
      <p:ext uri="{BB962C8B-B14F-4D97-AF65-F5344CB8AC3E}">
        <p14:creationId xmlns:p14="http://schemas.microsoft.com/office/powerpoint/2010/main" val="46812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693C-3DAC-4CB5-93E3-86784797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Model Selection for 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5F70-5893-4260-A457-3E9259F7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BERT?: Bidirectional Encoder Representations from Transformers (BERT) is chosen for its robust performance in NLP tasks.</a:t>
            </a:r>
          </a:p>
          <a:p>
            <a:r>
              <a:rPr lang="en-US" dirty="0"/>
              <a:t>Model Used in MS3: Tiny BERT (prajjwal1/</a:t>
            </a:r>
            <a:r>
              <a:rPr lang="en-US" dirty="0" err="1"/>
              <a:t>bert</a:t>
            </a:r>
            <a:r>
              <a:rPr lang="en-US" dirty="0"/>
              <a:t>-tiny) for its efficiency and capability.</a:t>
            </a:r>
          </a:p>
          <a:p>
            <a:r>
              <a:rPr lang="en-US" dirty="0"/>
              <a:t>Binary Classification in MS2: Utilized simpler binary classification techniques for initial model training and evaluation.</a:t>
            </a:r>
          </a:p>
          <a:p>
            <a:r>
              <a:rPr lang="en-US" dirty="0"/>
              <a:t>Advantages: BERT models are pretrained on a vast corpus, allowing them to understand language nuances.</a:t>
            </a:r>
          </a:p>
          <a:p>
            <a:r>
              <a:rPr lang="en-US" dirty="0"/>
              <a:t>Considerations: Balancing model complexity with computational efficiency to suit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171859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042B-CE31-42EE-8162-DDD42059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Post-Processing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792F-81BD-4FF5-8DDF-4484BCBD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Refine model predictions to enhance accuracy and usability.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marL="36900" indent="0">
              <a:buNone/>
            </a:pPr>
            <a:r>
              <a:rPr lang="en-US" dirty="0"/>
              <a:t>       1- Prediction Adjustment: Fine-tune predictions based on confidence levels and  thresholds</a:t>
            </a:r>
          </a:p>
          <a:p>
            <a:pPr marL="36900" indent="0">
              <a:buNone/>
            </a:pPr>
            <a:r>
              <a:rPr lang="en-US" dirty="0"/>
              <a:t>       2- Error Analysis: Identify and rectify common misclassification patterns.</a:t>
            </a:r>
          </a:p>
          <a:p>
            <a:pPr marL="36900" indent="0">
              <a:buNone/>
            </a:pPr>
            <a:r>
              <a:rPr lang="en-US" dirty="0"/>
              <a:t>       3- Interpretability: Ensure results are interpretable and actionable.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Impact: Improves the practical applicability of the model in real-world scenarios.</a:t>
            </a:r>
          </a:p>
        </p:txBody>
      </p:sp>
    </p:spTree>
    <p:extLst>
      <p:ext uri="{BB962C8B-B14F-4D97-AF65-F5344CB8AC3E}">
        <p14:creationId xmlns:p14="http://schemas.microsoft.com/office/powerpoint/2010/main" val="152903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C732-4DA5-4887-BB7B-943D4FF3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MS2 and MS3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7A71-FF03-4937-B250-F7F8F11D8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12555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MS2 (Multistep 2):</a:t>
            </a:r>
          </a:p>
          <a:p>
            <a:pPr marL="36900" indent="0">
              <a:buNone/>
            </a:pPr>
            <a:r>
              <a:rPr lang="en-US" sz="8000" dirty="0"/>
              <a:t>   - </a:t>
            </a:r>
            <a:r>
              <a:rPr lang="en-US" sz="8000" b="1" dirty="0"/>
              <a:t>Description: </a:t>
            </a:r>
            <a:r>
              <a:rPr lang="en-US" sz="8000" dirty="0"/>
              <a:t>A two-step approach involving initial preprocessing and primary model </a:t>
            </a:r>
          </a:p>
          <a:p>
            <a:pPr marL="36900" indent="0">
              <a:buNone/>
            </a:pPr>
            <a:r>
              <a:rPr lang="en-US" sz="8000" dirty="0"/>
              <a:t>                            training using binary classification.</a:t>
            </a:r>
          </a:p>
          <a:p>
            <a:pPr marL="36900" indent="0">
              <a:buNone/>
            </a:pPr>
            <a:r>
              <a:rPr lang="en-US" sz="8000" dirty="0"/>
              <a:t>   - </a:t>
            </a:r>
            <a:r>
              <a:rPr lang="en-US" sz="8000" b="1" dirty="0"/>
              <a:t>Application: </a:t>
            </a:r>
            <a:r>
              <a:rPr lang="en-US" sz="8000" dirty="0"/>
              <a:t>Sets the foundation for model development with basic preprocessing and  </a:t>
            </a:r>
          </a:p>
          <a:p>
            <a:pPr marL="36900" indent="0">
              <a:buNone/>
            </a:pPr>
            <a:r>
              <a:rPr lang="en-US" sz="8000" dirty="0"/>
              <a:t>                            training.</a:t>
            </a:r>
          </a:p>
          <a:p>
            <a:pPr marL="36900" indent="0">
              <a:buNone/>
            </a:pPr>
            <a:endParaRPr lang="en-US" sz="8000" dirty="0"/>
          </a:p>
          <a:p>
            <a:r>
              <a:rPr lang="en-US" sz="8000" dirty="0"/>
              <a:t>MS3 (Multistep 3):</a:t>
            </a:r>
          </a:p>
          <a:p>
            <a:pPr marL="36900" indent="0">
              <a:buNone/>
            </a:pPr>
            <a:r>
              <a:rPr lang="en-US" sz="8000" dirty="0"/>
              <a:t>     - </a:t>
            </a:r>
            <a:r>
              <a:rPr lang="en-US" sz="8000" b="1" dirty="0"/>
              <a:t>Description: </a:t>
            </a:r>
            <a:r>
              <a:rPr lang="en-US" sz="8000" dirty="0"/>
              <a:t>An extension of MS2, utilizing Tiny BERT for advanced preprocessing,</a:t>
            </a:r>
          </a:p>
          <a:p>
            <a:pPr marL="36900" indent="0">
              <a:buNone/>
            </a:pPr>
            <a:r>
              <a:rPr lang="en-US" sz="8000" dirty="0"/>
              <a:t>                              fine-tuning, and enhanced model training.</a:t>
            </a:r>
          </a:p>
          <a:p>
            <a:pPr marL="36900" indent="0">
              <a:buNone/>
            </a:pPr>
            <a:r>
              <a:rPr lang="en-US" sz="8000" dirty="0"/>
              <a:t>     - </a:t>
            </a:r>
            <a:r>
              <a:rPr lang="en-US" sz="8000" b="1" dirty="0"/>
              <a:t>Application: </a:t>
            </a:r>
            <a:r>
              <a:rPr lang="en-US" sz="8000" dirty="0"/>
              <a:t>Utilized for refining models, incorporating more complex preprocessing,</a:t>
            </a:r>
          </a:p>
          <a:p>
            <a:pPr marL="36900" indent="0">
              <a:buNone/>
            </a:pPr>
            <a:r>
              <a:rPr lang="en-US" sz="8000" dirty="0"/>
              <a:t>                              and optimizing performance.</a:t>
            </a:r>
          </a:p>
          <a:p>
            <a:r>
              <a:rPr lang="en-US" sz="8000" b="1" dirty="0"/>
              <a:t>Benefits: </a:t>
            </a:r>
            <a:r>
              <a:rPr lang="en-US" sz="8000" dirty="0"/>
              <a:t>Provides structured methodologies to systematically develop and improve machine learning models.</a:t>
            </a:r>
          </a:p>
          <a:p>
            <a:pPr marL="36900" indent="0">
              <a:buNone/>
            </a:pPr>
            <a:endParaRPr lang="en-US" sz="8000" dirty="0"/>
          </a:p>
          <a:p>
            <a:pPr marL="36900" indent="0">
              <a:buNone/>
            </a:pPr>
            <a:endParaRPr lang="en-US" sz="8000" dirty="0"/>
          </a:p>
          <a:p>
            <a:pPr marL="36900" indent="0">
              <a:buNone/>
            </a:pPr>
            <a:endParaRPr lang="en-US" sz="8000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8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3D63-8B58-4A66-ADC2-59D7B123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Post-Processing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84DE-8A32-4AF7-B48C-0F099389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/>
              <a:t>Refine model predictions to enhance accuracy and usability.</a:t>
            </a:r>
          </a:p>
          <a:p>
            <a:endParaRPr lang="en-US" dirty="0"/>
          </a:p>
          <a:p>
            <a:r>
              <a:rPr lang="en-US" b="1" dirty="0"/>
              <a:t>Steps:</a:t>
            </a:r>
          </a:p>
          <a:p>
            <a:pPr marL="36900" indent="0">
              <a:buNone/>
            </a:pPr>
            <a:r>
              <a:rPr lang="en-US" dirty="0"/>
              <a:t>      1- Prediction Adjustment: Fine-tune predictions based on confidence levels and thresholds.</a:t>
            </a:r>
          </a:p>
          <a:p>
            <a:pPr marL="36900" indent="0">
              <a:buNone/>
            </a:pPr>
            <a:r>
              <a:rPr lang="en-US" dirty="0"/>
              <a:t>      2- Error Analysis: Identify and rectify common misclassification patterns.</a:t>
            </a:r>
          </a:p>
          <a:p>
            <a:pPr marL="36900" indent="0">
              <a:buNone/>
            </a:pPr>
            <a:r>
              <a:rPr lang="en-US" dirty="0"/>
              <a:t>      3- Interpretability: Ensure results are interpretable and actionable.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/>
              <a:t>Impact: </a:t>
            </a:r>
            <a:r>
              <a:rPr lang="en-US" dirty="0"/>
              <a:t>Improves the practical applicability of the model in real-world scenarios.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8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273" y="2683938"/>
            <a:ext cx="9440034" cy="1828801"/>
          </a:xfrm>
        </p:spPr>
        <p:txBody>
          <a:bodyPr/>
          <a:lstStyle/>
          <a:p>
            <a:r>
              <a:rPr lang="en-US" dirty="0"/>
              <a:t>Preprocessing of Input for LLM and MS2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8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100</TotalTime>
  <Words>1792</Words>
  <Application>Microsoft Office PowerPoint</Application>
  <PresentationFormat>Widescreen</PresentationFormat>
  <Paragraphs>212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Calisto MT</vt:lpstr>
      <vt:lpstr>Wingdings 2</vt:lpstr>
      <vt:lpstr>Slate</vt:lpstr>
      <vt:lpstr>Comparative Analysis of MS2 and MS3 Approaches in Large Language Models (LLMs)</vt:lpstr>
      <vt:lpstr>Introduction</vt:lpstr>
      <vt:lpstr>Overview of the Task</vt:lpstr>
      <vt:lpstr>Importance of Preprocessing in NLP</vt:lpstr>
      <vt:lpstr>Model Selection for Large Language Models (LLMs)</vt:lpstr>
      <vt:lpstr>Post-Processing in LLMs</vt:lpstr>
      <vt:lpstr>Introduction to MS2 and MS3 Approaches</vt:lpstr>
      <vt:lpstr>Post-Processing in LLMs</vt:lpstr>
      <vt:lpstr>Preprocessing of Input for LLM and MS2</vt:lpstr>
      <vt:lpstr>LLM Preprocessing Techniques</vt:lpstr>
      <vt:lpstr>MS2 Preprocessing Techniques</vt:lpstr>
      <vt:lpstr>Similarities to LLM Preprocessing:</vt:lpstr>
      <vt:lpstr>Differences from LLM Preprocessing:</vt:lpstr>
      <vt:lpstr>Code Snippet for MS2 Preprocessing</vt:lpstr>
      <vt:lpstr>Selection of the Pre-trained Model</vt:lpstr>
      <vt:lpstr> Criteria for Selecting a Pre-trained Mode</vt:lpstr>
      <vt:lpstr>Justification for the Chosen Pre-trained Model</vt:lpstr>
      <vt:lpstr>Post-processing for Output: MS2 vs. MS3</vt:lpstr>
      <vt:lpstr>MS2 Post-processing: Techniques Used</vt:lpstr>
      <vt:lpstr>Handling Model Outputs</vt:lpstr>
      <vt:lpstr>MS3 Post-processing: Differences from MS2</vt:lpstr>
      <vt:lpstr>Additional or Alternative Post-processing Steps in MS3</vt:lpstr>
      <vt:lpstr>Code Snippet for MS2 Post-processing</vt:lpstr>
      <vt:lpstr>Analysis of Architectures: MS2 vs. MS3</vt:lpstr>
      <vt:lpstr>Limitations of MS2 and MS3</vt:lpstr>
      <vt:lpstr>Limitations of MS2</vt:lpstr>
      <vt:lpstr>Limitations of MS3</vt:lpstr>
      <vt:lpstr>Comparing Limitations</vt:lpstr>
      <vt:lpstr>Advantages Relative to the Task</vt:lpstr>
      <vt:lpstr>Overall Understanding of Architectures and Limitations</vt:lpstr>
      <vt:lpstr>Summary of MS2 and MS3 Architectures</vt:lpstr>
      <vt:lpstr>General Limitations</vt:lpstr>
      <vt:lpstr>Findings and Discussion</vt:lpstr>
      <vt:lpstr>Updated Background in Literature Review</vt:lpstr>
      <vt:lpstr>Integration of Recent LLM Advancements with MS2 and MS3 Approaches</vt:lpstr>
      <vt:lpstr>Unique Contributions of the Project</vt:lpstr>
      <vt:lpstr>Future Directions and Conclusion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MS2 and MS3 Approaches in Large Language Models (LLMs)</dc:title>
  <dc:creator>Ahmed Wael</dc:creator>
  <cp:lastModifiedBy>W10 21H2 IOT</cp:lastModifiedBy>
  <cp:revision>12</cp:revision>
  <dcterms:created xsi:type="dcterms:W3CDTF">2024-05-19T19:15:53Z</dcterms:created>
  <dcterms:modified xsi:type="dcterms:W3CDTF">2024-05-19T21:01:05Z</dcterms:modified>
</cp:coreProperties>
</file>