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Ultra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Ultra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e3d1af1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e3d1af1d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e3d1af1d9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de3d1af1d9_2_1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ed29af96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ded29af96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ed29af96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ded29af96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ed29af96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ded29af96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3d1af1d9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de3d1af1d9_2_2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e781b93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de781b930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3d1af1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de3d1af1d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e3d1af1d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de3d1af1d9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e3d1af1d9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de3d1af1d9_2_1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3d1af1d9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de3d1af1d9_2_2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e3d1af1d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de3d1af1d9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eb433b7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deb433b78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e3d1af1d9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de3d1af1d9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e3d1af1d9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e3d1af1d9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4C7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329163" y="1714425"/>
            <a:ext cx="76059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 u="sng">
                <a:solidFill>
                  <a:srgbClr val="F1EBE1"/>
                </a:solidFill>
                <a:latin typeface="Ultra"/>
                <a:ea typeface="Ultra"/>
                <a:cs typeface="Ultra"/>
                <a:sym typeface="Ultra"/>
              </a:rPr>
              <a:t>PRÉSENTATION</a:t>
            </a:r>
            <a:r>
              <a:rPr b="1" lang="fr" sz="4100" u="sng">
                <a:solidFill>
                  <a:srgbClr val="F1EBE1"/>
                </a:solidFill>
                <a:latin typeface="Ultra"/>
                <a:ea typeface="Ultra"/>
                <a:cs typeface="Ultra"/>
                <a:sym typeface="Ultra"/>
              </a:rPr>
              <a:t> </a:t>
            </a:r>
            <a:br>
              <a:rPr b="1" lang="fr" sz="4100">
                <a:solidFill>
                  <a:srgbClr val="F1EBE1"/>
                </a:solidFill>
                <a:latin typeface="Ultra"/>
                <a:ea typeface="Ultra"/>
                <a:cs typeface="Ultra"/>
                <a:sym typeface="Ultra"/>
              </a:rPr>
            </a:br>
            <a:r>
              <a:rPr lang="fr" sz="2100">
                <a:solidFill>
                  <a:srgbClr val="F1EBE1"/>
                </a:solidFill>
                <a:latin typeface="Ultra"/>
                <a:ea typeface="Ultra"/>
                <a:cs typeface="Ultra"/>
                <a:sym typeface="Ultra"/>
              </a:rPr>
              <a:t>Jeux </a:t>
            </a:r>
            <a:r>
              <a:rPr lang="fr" sz="2100">
                <a:solidFill>
                  <a:srgbClr val="F1EBE1"/>
                </a:solidFill>
                <a:latin typeface="Ultra"/>
                <a:ea typeface="Ultra"/>
                <a:cs typeface="Ultra"/>
                <a:sym typeface="Ultra"/>
              </a:rPr>
              <a:t>vidéo</a:t>
            </a:r>
            <a:r>
              <a:rPr lang="fr" sz="2100">
                <a:solidFill>
                  <a:srgbClr val="F1EBE1"/>
                </a:solidFill>
                <a:latin typeface="Ultra"/>
                <a:ea typeface="Ultra"/>
                <a:cs typeface="Ultra"/>
                <a:sym typeface="Ultra"/>
              </a:rPr>
              <a:t> multijoueur en ligne, application basée sur la technologie blockchain</a:t>
            </a:r>
            <a:endParaRPr sz="2100"/>
          </a:p>
        </p:txBody>
      </p:sp>
      <p:cxnSp>
        <p:nvCxnSpPr>
          <p:cNvPr id="130" name="Google Shape;130;p25"/>
          <p:cNvCxnSpPr/>
          <p:nvPr/>
        </p:nvCxnSpPr>
        <p:spPr>
          <a:xfrm>
            <a:off x="1329138" y="3482731"/>
            <a:ext cx="473100" cy="0"/>
          </a:xfrm>
          <a:prstGeom prst="straightConnector1">
            <a:avLst/>
          </a:prstGeom>
          <a:noFill/>
          <a:ln cap="flat" cmpd="sng" w="57150">
            <a:solidFill>
              <a:srgbClr val="EAAC8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5"/>
          <p:cNvCxnSpPr/>
          <p:nvPr/>
        </p:nvCxnSpPr>
        <p:spPr>
          <a:xfrm>
            <a:off x="1329138" y="1622624"/>
            <a:ext cx="473100" cy="0"/>
          </a:xfrm>
          <a:prstGeom prst="straightConnector1">
            <a:avLst/>
          </a:prstGeom>
          <a:noFill/>
          <a:ln cap="flat" cmpd="sng" w="57150">
            <a:solidFill>
              <a:srgbClr val="EAAC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" name="Google Shape;132;p25"/>
          <p:cNvGrpSpPr/>
          <p:nvPr/>
        </p:nvGrpSpPr>
        <p:grpSpPr>
          <a:xfrm rot="5400000">
            <a:off x="8701526" y="233657"/>
            <a:ext cx="856469" cy="389155"/>
            <a:chOff x="0" y="-38100"/>
            <a:chExt cx="487267" cy="22140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487267" cy="183189"/>
            </a:xfrm>
            <a:custGeom>
              <a:rect b="b" l="l" r="r" t="t"/>
              <a:pathLst>
                <a:path extrusionOk="0" h="183189" w="487267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DF5C3E"/>
            </a:solidFill>
            <a:ln>
              <a:noFill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38100"/>
              <a:ext cx="4872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5"/>
          <p:cNvGrpSpPr/>
          <p:nvPr/>
        </p:nvGrpSpPr>
        <p:grpSpPr>
          <a:xfrm rot="5400000">
            <a:off x="8700780" y="1090869"/>
            <a:ext cx="857961" cy="389155"/>
            <a:chOff x="0" y="-38100"/>
            <a:chExt cx="488116" cy="221400"/>
          </a:xfrm>
        </p:grpSpPr>
        <p:sp>
          <p:nvSpPr>
            <p:cNvPr id="136" name="Google Shape;136;p25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8EB5AE"/>
            </a:solidFill>
            <a:ln>
              <a:noFill/>
            </a:ln>
          </p:spPr>
        </p:sp>
        <p:sp>
          <p:nvSpPr>
            <p:cNvPr id="137" name="Google Shape;137;p25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5"/>
          <p:cNvGrpSpPr/>
          <p:nvPr/>
        </p:nvGrpSpPr>
        <p:grpSpPr>
          <a:xfrm rot="5400000">
            <a:off x="8700780" y="1948825"/>
            <a:ext cx="857961" cy="389155"/>
            <a:chOff x="0" y="-38100"/>
            <a:chExt cx="488116" cy="221400"/>
          </a:xfrm>
        </p:grpSpPr>
        <p:sp>
          <p:nvSpPr>
            <p:cNvPr id="139" name="Google Shape;139;p25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EAAC80"/>
            </a:solidFill>
            <a:ln>
              <a:noFill/>
            </a:ln>
          </p:spPr>
        </p:sp>
        <p:sp>
          <p:nvSpPr>
            <p:cNvPr id="140" name="Google Shape;140;p25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25"/>
          <p:cNvGrpSpPr/>
          <p:nvPr/>
        </p:nvGrpSpPr>
        <p:grpSpPr>
          <a:xfrm rot="5400000">
            <a:off x="8700780" y="3661991"/>
            <a:ext cx="857961" cy="389155"/>
            <a:chOff x="0" y="-38100"/>
            <a:chExt cx="488116" cy="221400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D46946"/>
            </a:solid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5"/>
          <p:cNvGrpSpPr/>
          <p:nvPr/>
        </p:nvGrpSpPr>
        <p:grpSpPr>
          <a:xfrm rot="5400000">
            <a:off x="8700780" y="2806781"/>
            <a:ext cx="857961" cy="389155"/>
            <a:chOff x="0" y="-38100"/>
            <a:chExt cx="488116" cy="221400"/>
          </a:xfrm>
        </p:grpSpPr>
        <p:sp>
          <p:nvSpPr>
            <p:cNvPr id="145" name="Google Shape;145;p25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F1EBE1"/>
            </a:solidFill>
            <a:ln>
              <a:noFill/>
            </a:ln>
          </p:spPr>
        </p:sp>
        <p:sp>
          <p:nvSpPr>
            <p:cNvPr id="146" name="Google Shape;146;p25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5"/>
          <p:cNvGrpSpPr/>
          <p:nvPr/>
        </p:nvGrpSpPr>
        <p:grpSpPr>
          <a:xfrm rot="5400000">
            <a:off x="8700780" y="4519947"/>
            <a:ext cx="857961" cy="389155"/>
            <a:chOff x="0" y="-38100"/>
            <a:chExt cx="488116" cy="221400"/>
          </a:xfrm>
        </p:grpSpPr>
        <p:sp>
          <p:nvSpPr>
            <p:cNvPr id="148" name="Google Shape;148;p25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026C80"/>
            </a:solidFill>
            <a:ln>
              <a:noFill/>
            </a:ln>
          </p:spPr>
        </p:sp>
        <p:sp>
          <p:nvSpPr>
            <p:cNvPr id="149" name="Google Shape;149;p25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5"/>
          <p:cNvSpPr txBox="1"/>
          <p:nvPr/>
        </p:nvSpPr>
        <p:spPr>
          <a:xfrm>
            <a:off x="1329184" y="3569675"/>
            <a:ext cx="1575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1EBE1"/>
                </a:solidFill>
              </a:rPr>
              <a:t>PHAN Dao </a:t>
            </a:r>
            <a:br>
              <a:rPr lang="fr" sz="1000">
                <a:solidFill>
                  <a:srgbClr val="F1EBE1"/>
                </a:solidFill>
              </a:rPr>
            </a:br>
            <a:r>
              <a:rPr lang="fr" sz="1000">
                <a:solidFill>
                  <a:srgbClr val="F1EBE1"/>
                </a:solidFill>
              </a:rPr>
              <a:t>BOUBRIK Ihsane  </a:t>
            </a:r>
            <a:br>
              <a:rPr lang="fr" sz="1000">
                <a:solidFill>
                  <a:srgbClr val="F1EBE1"/>
                </a:solidFill>
              </a:rPr>
            </a:br>
            <a:r>
              <a:rPr lang="fr" sz="1000">
                <a:solidFill>
                  <a:srgbClr val="F1EBE1"/>
                </a:solidFill>
              </a:rPr>
              <a:t>KADRI Mohamed Reda</a:t>
            </a:r>
            <a:endParaRPr sz="1000">
              <a:solidFill>
                <a:srgbClr val="F1EBE1"/>
              </a:solidFill>
            </a:endParaRPr>
          </a:p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1EBE1"/>
                </a:solidFill>
              </a:rPr>
              <a:t>ATSAIN Agban</a:t>
            </a:r>
            <a:endParaRPr sz="1000">
              <a:solidFill>
                <a:srgbClr val="F1EBE1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329139" y="1072150"/>
            <a:ext cx="172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1EBE1"/>
                </a:solidFill>
              </a:rPr>
              <a:t>SORBONNE M1 RES</a:t>
            </a:r>
            <a:endParaRPr sz="700"/>
          </a:p>
        </p:txBody>
      </p:sp>
      <p:sp>
        <p:nvSpPr>
          <p:cNvPr id="152" name="Google Shape;152;p25"/>
          <p:cNvSpPr txBox="1"/>
          <p:nvPr/>
        </p:nvSpPr>
        <p:spPr>
          <a:xfrm rot="-5400000">
            <a:off x="-30825" y="391202"/>
            <a:ext cx="783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600" u="none" cap="none" strike="noStrike">
                <a:solidFill>
                  <a:srgbClr val="F1EBE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fr" sz="1600">
                <a:solidFill>
                  <a:srgbClr val="F1EBE1"/>
                </a:solidFill>
              </a:rPr>
              <a:t>24</a:t>
            </a:r>
            <a:endParaRPr sz="700"/>
          </a:p>
        </p:txBody>
      </p:sp>
      <p:sp>
        <p:nvSpPr>
          <p:cNvPr id="153" name="Google Shape;153;p25"/>
          <p:cNvSpPr txBox="1"/>
          <p:nvPr/>
        </p:nvSpPr>
        <p:spPr>
          <a:xfrm>
            <a:off x="4880975" y="3564075"/>
            <a:ext cx="3868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800">
                <a:solidFill>
                  <a:srgbClr val="F1EBE1"/>
                </a:solidFill>
              </a:rPr>
              <a:t>Projet basé sur le document:</a:t>
            </a:r>
            <a:endParaRPr sz="800">
              <a:solidFill>
                <a:srgbClr val="F1EBE1"/>
              </a:solidFill>
            </a:endParaRPr>
          </a:p>
          <a:p>
            <a:pPr indent="0" lvl="0" marL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800">
                <a:solidFill>
                  <a:srgbClr val="F1EBE1"/>
                </a:solidFill>
              </a:rPr>
              <a:t>Blockchain-based Massively Multiplayer Online Game Architecture</a:t>
            </a:r>
            <a:endParaRPr sz="800">
              <a:solidFill>
                <a:srgbClr val="F1EBE1"/>
              </a:solidFill>
            </a:endParaRPr>
          </a:p>
          <a:p>
            <a:pPr indent="0" lvl="0" marL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rgbClr val="F1EBE1"/>
                </a:solidFill>
              </a:rPr>
              <a:t>de Boris Chan Yip Hon</a:t>
            </a:r>
            <a:endParaRPr sz="800">
              <a:solidFill>
                <a:srgbClr val="F1EBE1"/>
              </a:solidFill>
            </a:endParaRPr>
          </a:p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1EBE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AC8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/>
        </p:nvSpPr>
        <p:spPr>
          <a:xfrm>
            <a:off x="3805311" y="2013835"/>
            <a:ext cx="4707409" cy="358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0900" u="none" cap="none" strike="noStrike">
                <a:solidFill>
                  <a:srgbClr val="F1EAE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278" name="Google Shape;278;p34"/>
          <p:cNvSpPr txBox="1"/>
          <p:nvPr/>
        </p:nvSpPr>
        <p:spPr>
          <a:xfrm rot="-5400000">
            <a:off x="-1487550" y="2459244"/>
            <a:ext cx="4466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F1EAE0"/>
                </a:solidFill>
              </a:rPr>
              <a:t>RÉALISATION</a:t>
            </a:r>
            <a:r>
              <a:rPr lang="fr" sz="2700">
                <a:solidFill>
                  <a:srgbClr val="F1EAE0"/>
                </a:solidFill>
              </a:rPr>
              <a:t> 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5"/>
          <p:cNvGrpSpPr/>
          <p:nvPr/>
        </p:nvGrpSpPr>
        <p:grpSpPr>
          <a:xfrm rot="5400000">
            <a:off x="8700780" y="1090869"/>
            <a:ext cx="857961" cy="389155"/>
            <a:chOff x="0" y="-38100"/>
            <a:chExt cx="488116" cy="221400"/>
          </a:xfrm>
        </p:grpSpPr>
        <p:sp>
          <p:nvSpPr>
            <p:cNvPr id="284" name="Google Shape;284;p35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8EB5AE"/>
            </a:solidFill>
            <a:ln>
              <a:noFill/>
            </a:ln>
          </p:spPr>
        </p:sp>
        <p:sp>
          <p:nvSpPr>
            <p:cNvPr id="285" name="Google Shape;285;p35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6" name="Google Shape;286;p35"/>
          <p:cNvCxnSpPr/>
          <p:nvPr/>
        </p:nvCxnSpPr>
        <p:spPr>
          <a:xfrm>
            <a:off x="514350" y="687452"/>
            <a:ext cx="332100" cy="0"/>
          </a:xfrm>
          <a:prstGeom prst="straightConnector1">
            <a:avLst/>
          </a:prstGeom>
          <a:noFill/>
          <a:ln cap="flat" cmpd="sng" w="19050">
            <a:solidFill>
              <a:srgbClr val="8EB5A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35"/>
          <p:cNvSpPr txBox="1"/>
          <p:nvPr/>
        </p:nvSpPr>
        <p:spPr>
          <a:xfrm>
            <a:off x="514350" y="495300"/>
            <a:ext cx="164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64259"/>
                </a:solidFill>
              </a:rPr>
              <a:t>RÉALISATION</a:t>
            </a:r>
            <a:endParaRPr sz="700">
              <a:solidFill>
                <a:srgbClr val="064259"/>
              </a:solidFill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2515207" y="495300"/>
            <a:ext cx="4113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Service Verification</a:t>
            </a:r>
            <a:endParaRPr sz="19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 b="-2370" l="-3350" r="3349" t="2370"/>
          <a:stretch/>
        </p:blipFill>
        <p:spPr>
          <a:xfrm>
            <a:off x="2258774" y="1327050"/>
            <a:ext cx="4626474" cy="27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6"/>
          <p:cNvGrpSpPr/>
          <p:nvPr/>
        </p:nvGrpSpPr>
        <p:grpSpPr>
          <a:xfrm rot="5400000">
            <a:off x="8700780" y="1090869"/>
            <a:ext cx="857961" cy="389155"/>
            <a:chOff x="0" y="-38100"/>
            <a:chExt cx="488116" cy="221400"/>
          </a:xfrm>
        </p:grpSpPr>
        <p:sp>
          <p:nvSpPr>
            <p:cNvPr id="295" name="Google Shape;295;p36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8EB5AE"/>
            </a:solidFill>
            <a:ln>
              <a:noFill/>
            </a:ln>
          </p:spPr>
        </p:sp>
        <p:sp>
          <p:nvSpPr>
            <p:cNvPr id="296" name="Google Shape;296;p36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7" name="Google Shape;297;p36"/>
          <p:cNvCxnSpPr/>
          <p:nvPr/>
        </p:nvCxnSpPr>
        <p:spPr>
          <a:xfrm>
            <a:off x="514350" y="687452"/>
            <a:ext cx="332100" cy="0"/>
          </a:xfrm>
          <a:prstGeom prst="straightConnector1">
            <a:avLst/>
          </a:prstGeom>
          <a:noFill/>
          <a:ln cap="flat" cmpd="sng" w="19050">
            <a:solidFill>
              <a:srgbClr val="8EB5A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36"/>
          <p:cNvSpPr txBox="1"/>
          <p:nvPr/>
        </p:nvSpPr>
        <p:spPr>
          <a:xfrm>
            <a:off x="2515207" y="495300"/>
            <a:ext cx="4113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Service Membership</a:t>
            </a:r>
            <a:endParaRPr sz="19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14350" y="495300"/>
            <a:ext cx="164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700" u="none" cap="none" strike="noStrike">
                <a:solidFill>
                  <a:srgbClr val="064259"/>
                </a:solidFill>
                <a:latin typeface="Arial"/>
                <a:ea typeface="Arial"/>
                <a:cs typeface="Arial"/>
                <a:sym typeface="Arial"/>
              </a:rPr>
              <a:t>RÉALISATION</a:t>
            </a:r>
            <a:endParaRPr sz="700"/>
          </a:p>
        </p:txBody>
      </p:sp>
      <p:pic>
        <p:nvPicPr>
          <p:cNvPr id="300" name="Google Shape;3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175" y="1500400"/>
            <a:ext cx="2517650" cy="28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7"/>
          <p:cNvGrpSpPr/>
          <p:nvPr/>
        </p:nvGrpSpPr>
        <p:grpSpPr>
          <a:xfrm rot="5400000">
            <a:off x="8700780" y="1090869"/>
            <a:ext cx="857961" cy="389155"/>
            <a:chOff x="0" y="-38100"/>
            <a:chExt cx="488116" cy="221400"/>
          </a:xfrm>
        </p:grpSpPr>
        <p:sp>
          <p:nvSpPr>
            <p:cNvPr id="306" name="Google Shape;306;p37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8EB5AE"/>
            </a:solidFill>
            <a:ln>
              <a:noFill/>
            </a:ln>
          </p:spPr>
        </p:sp>
        <p:sp>
          <p:nvSpPr>
            <p:cNvPr id="307" name="Google Shape;307;p37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8" name="Google Shape;308;p37"/>
          <p:cNvCxnSpPr/>
          <p:nvPr/>
        </p:nvCxnSpPr>
        <p:spPr>
          <a:xfrm>
            <a:off x="514350" y="687452"/>
            <a:ext cx="332100" cy="0"/>
          </a:xfrm>
          <a:prstGeom prst="straightConnector1">
            <a:avLst/>
          </a:prstGeom>
          <a:noFill/>
          <a:ln cap="flat" cmpd="sng" w="19050">
            <a:solidFill>
              <a:srgbClr val="8EB5A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37"/>
          <p:cNvSpPr txBox="1"/>
          <p:nvPr/>
        </p:nvSpPr>
        <p:spPr>
          <a:xfrm>
            <a:off x="514350" y="495300"/>
            <a:ext cx="164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64259"/>
                </a:solidFill>
              </a:rPr>
              <a:t>RÉALISATION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2515200" y="2340900"/>
            <a:ext cx="41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fr" sz="3000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Vidéo Démo</a:t>
            </a:r>
            <a:endParaRPr b="1" sz="30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4C7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/>
        </p:nvSpPr>
        <p:spPr>
          <a:xfrm>
            <a:off x="3805311" y="2013835"/>
            <a:ext cx="4707300" cy="4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0900" u="none" cap="none" strike="noStrike">
                <a:solidFill>
                  <a:srgbClr val="F1EAE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fr" sz="20900">
                <a:solidFill>
                  <a:srgbClr val="F1EAE0"/>
                </a:solidFill>
              </a:rPr>
              <a:t>4</a:t>
            </a:r>
            <a:endParaRPr sz="700"/>
          </a:p>
        </p:txBody>
      </p:sp>
      <p:sp>
        <p:nvSpPr>
          <p:cNvPr id="316" name="Google Shape;316;p38"/>
          <p:cNvSpPr txBox="1"/>
          <p:nvPr/>
        </p:nvSpPr>
        <p:spPr>
          <a:xfrm rot="-5400000">
            <a:off x="-496650" y="1429850"/>
            <a:ext cx="2407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700" u="none" cap="none" strike="noStrike">
                <a:solidFill>
                  <a:srgbClr val="F1EAE0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39"/>
          <p:cNvCxnSpPr/>
          <p:nvPr/>
        </p:nvCxnSpPr>
        <p:spPr>
          <a:xfrm>
            <a:off x="522702" y="687452"/>
            <a:ext cx="332100" cy="0"/>
          </a:xfrm>
          <a:prstGeom prst="straightConnector1">
            <a:avLst/>
          </a:prstGeom>
          <a:noFill/>
          <a:ln cap="flat" cmpd="sng" w="19050">
            <a:solidFill>
              <a:srgbClr val="0642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2" name="Google Shape;322;p39"/>
          <p:cNvGrpSpPr/>
          <p:nvPr/>
        </p:nvGrpSpPr>
        <p:grpSpPr>
          <a:xfrm>
            <a:off x="4883711" y="-53157"/>
            <a:ext cx="3459027" cy="5520548"/>
            <a:chOff x="0" y="-38100"/>
            <a:chExt cx="2479234" cy="3956815"/>
          </a:xfrm>
        </p:grpSpPr>
        <p:sp>
          <p:nvSpPr>
            <p:cNvPr id="323" name="Google Shape;323;p39"/>
            <p:cNvSpPr/>
            <p:nvPr/>
          </p:nvSpPr>
          <p:spPr>
            <a:xfrm>
              <a:off x="0" y="0"/>
              <a:ext cx="2479234" cy="3918715"/>
            </a:xfrm>
            <a:custGeom>
              <a:rect b="b" l="l" r="r" t="t"/>
              <a:pathLst>
                <a:path extrusionOk="0" h="3918715" w="2479234">
                  <a:moveTo>
                    <a:pt x="0" y="0"/>
                  </a:moveTo>
                  <a:lnTo>
                    <a:pt x="2479234" y="0"/>
                  </a:lnTo>
                  <a:lnTo>
                    <a:pt x="2479234" y="3918715"/>
                  </a:lnTo>
                  <a:lnTo>
                    <a:pt x="0" y="3918715"/>
                  </a:lnTo>
                  <a:close/>
                </a:path>
              </a:pathLst>
            </a:custGeom>
            <a:solidFill>
              <a:srgbClr val="F1EAE0"/>
            </a:solidFill>
            <a:ln>
              <a:noFill/>
            </a:ln>
          </p:spPr>
        </p:sp>
        <p:sp>
          <p:nvSpPr>
            <p:cNvPr id="324" name="Google Shape;324;p39"/>
            <p:cNvSpPr txBox="1"/>
            <p:nvPr/>
          </p:nvSpPr>
          <p:spPr>
            <a:xfrm>
              <a:off x="0" y="-38100"/>
              <a:ext cx="2479200" cy="39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2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39"/>
          <p:cNvSpPr txBox="1"/>
          <p:nvPr/>
        </p:nvSpPr>
        <p:spPr>
          <a:xfrm>
            <a:off x="522701" y="834059"/>
            <a:ext cx="2088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000" u="none" cap="none" strike="noStrike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PROJET</a:t>
            </a:r>
            <a:endParaRPr sz="700"/>
          </a:p>
        </p:txBody>
      </p:sp>
      <p:sp>
        <p:nvSpPr>
          <p:cNvPr id="326" name="Google Shape;326;p39"/>
          <p:cNvSpPr txBox="1"/>
          <p:nvPr/>
        </p:nvSpPr>
        <p:spPr>
          <a:xfrm>
            <a:off x="522701" y="500063"/>
            <a:ext cx="2591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64259"/>
                </a:solidFill>
              </a:rPr>
              <a:t>CONCLUSION</a:t>
            </a:r>
            <a:endParaRPr sz="700"/>
          </a:p>
        </p:txBody>
      </p:sp>
      <p:sp>
        <p:nvSpPr>
          <p:cNvPr id="327" name="Google Shape;327;p39"/>
          <p:cNvSpPr txBox="1"/>
          <p:nvPr/>
        </p:nvSpPr>
        <p:spPr>
          <a:xfrm flipH="1">
            <a:off x="392071" y="1922391"/>
            <a:ext cx="37683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 sz="1200">
                <a:solidFill>
                  <a:schemeClr val="dk2"/>
                </a:solidFill>
              </a:rPr>
              <a:t>Automatisation des échanges </a:t>
            </a:r>
            <a:r>
              <a:rPr lang="f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 sz="1200">
                <a:solidFill>
                  <a:schemeClr val="dk2"/>
                </a:solidFill>
              </a:rPr>
              <a:t>Transparence accrues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 sz="1200">
                <a:solidFill>
                  <a:schemeClr val="dk2"/>
                </a:solidFill>
              </a:rPr>
              <a:t>Sécurité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 sz="1200">
                <a:solidFill>
                  <a:schemeClr val="dk2"/>
                </a:solidFill>
              </a:rPr>
              <a:t>Marchés décentralisés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 sz="1200">
                <a:solidFill>
                  <a:schemeClr val="dk2"/>
                </a:solidFill>
              </a:rPr>
              <a:t>Problèmes de triche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328" name="Google Shape;328;p39"/>
          <p:cNvGrpSpPr/>
          <p:nvPr/>
        </p:nvGrpSpPr>
        <p:grpSpPr>
          <a:xfrm rot="5400000">
            <a:off x="8700780" y="2806781"/>
            <a:ext cx="857961" cy="389155"/>
            <a:chOff x="0" y="-38100"/>
            <a:chExt cx="488116" cy="221400"/>
          </a:xfrm>
        </p:grpSpPr>
        <p:sp>
          <p:nvSpPr>
            <p:cNvPr id="329" name="Google Shape;329;p39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F1EBE1"/>
            </a:solidFill>
            <a:ln>
              <a:noFill/>
            </a:ln>
          </p:spPr>
        </p:sp>
        <p:sp>
          <p:nvSpPr>
            <p:cNvPr id="330" name="Google Shape;330;p39"/>
            <p:cNvSpPr txBox="1"/>
            <p:nvPr/>
          </p:nvSpPr>
          <p:spPr>
            <a:xfrm>
              <a:off x="0" y="-38100"/>
              <a:ext cx="4881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1" name="Google Shape;3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237" y="161188"/>
            <a:ext cx="2965699" cy="482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 rot="-5400000">
            <a:off x="-1417162" y="2365031"/>
            <a:ext cx="436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4300" u="none" cap="none" strike="noStrike">
                <a:solidFill>
                  <a:srgbClr val="064C72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  <a:endParaRPr sz="700"/>
          </a:p>
        </p:txBody>
      </p:sp>
      <p:sp>
        <p:nvSpPr>
          <p:cNvPr id="159" name="Google Shape;159;p26"/>
          <p:cNvSpPr txBox="1"/>
          <p:nvPr/>
        </p:nvSpPr>
        <p:spPr>
          <a:xfrm>
            <a:off x="7009074" y="1777775"/>
            <a:ext cx="1129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500" u="none" cap="none" strike="noStrike">
                <a:solidFill>
                  <a:srgbClr val="06425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700"/>
          </a:p>
        </p:txBody>
      </p:sp>
      <p:sp>
        <p:nvSpPr>
          <p:cNvPr id="160" name="Google Shape;160;p26"/>
          <p:cNvSpPr txBox="1"/>
          <p:nvPr/>
        </p:nvSpPr>
        <p:spPr>
          <a:xfrm>
            <a:off x="8094361" y="1671875"/>
            <a:ext cx="53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3500" u="none" cap="none" strike="noStrike">
                <a:solidFill>
                  <a:srgbClr val="DF5C3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161" name="Google Shape;161;p26"/>
          <p:cNvSpPr txBox="1"/>
          <p:nvPr/>
        </p:nvSpPr>
        <p:spPr>
          <a:xfrm>
            <a:off x="8193350" y="3716400"/>
            <a:ext cx="43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DF5C3E"/>
                </a:solidFill>
              </a:rPr>
              <a:t>4</a:t>
            </a:r>
            <a:endParaRPr sz="700"/>
          </a:p>
        </p:txBody>
      </p:sp>
      <p:sp>
        <p:nvSpPr>
          <p:cNvPr id="162" name="Google Shape;162;p26"/>
          <p:cNvSpPr txBox="1"/>
          <p:nvPr/>
        </p:nvSpPr>
        <p:spPr>
          <a:xfrm>
            <a:off x="6847550" y="3902150"/>
            <a:ext cx="1345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500" u="none" cap="none" strike="noStrike">
                <a:solidFill>
                  <a:srgbClr val="064259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700"/>
          </a:p>
        </p:txBody>
      </p:sp>
      <p:sp>
        <p:nvSpPr>
          <p:cNvPr id="163" name="Google Shape;163;p26"/>
          <p:cNvSpPr txBox="1"/>
          <p:nvPr/>
        </p:nvSpPr>
        <p:spPr>
          <a:xfrm>
            <a:off x="8193350" y="2301088"/>
            <a:ext cx="43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DF5C3E"/>
                </a:solidFill>
              </a:rPr>
              <a:t>2</a:t>
            </a:r>
            <a:endParaRPr sz="700"/>
          </a:p>
        </p:txBody>
      </p:sp>
      <p:sp>
        <p:nvSpPr>
          <p:cNvPr id="164" name="Google Shape;164;p26"/>
          <p:cNvSpPr txBox="1"/>
          <p:nvPr/>
        </p:nvSpPr>
        <p:spPr>
          <a:xfrm>
            <a:off x="5523650" y="2495275"/>
            <a:ext cx="2669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64259"/>
                </a:solidFill>
              </a:rPr>
              <a:t>Présentation de l’architecture </a:t>
            </a:r>
            <a:endParaRPr sz="700"/>
          </a:p>
        </p:txBody>
      </p:sp>
      <p:sp>
        <p:nvSpPr>
          <p:cNvPr id="165" name="Google Shape;165;p26"/>
          <p:cNvSpPr txBox="1"/>
          <p:nvPr/>
        </p:nvSpPr>
        <p:spPr>
          <a:xfrm>
            <a:off x="7112525" y="3184638"/>
            <a:ext cx="1129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64259"/>
                </a:solidFill>
              </a:rPr>
              <a:t>Réalisation</a:t>
            </a:r>
            <a:endParaRPr sz="700"/>
          </a:p>
        </p:txBody>
      </p:sp>
      <p:sp>
        <p:nvSpPr>
          <p:cNvPr id="166" name="Google Shape;166;p26"/>
          <p:cNvSpPr txBox="1"/>
          <p:nvPr/>
        </p:nvSpPr>
        <p:spPr>
          <a:xfrm>
            <a:off x="8193350" y="3008738"/>
            <a:ext cx="43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DF5C3E"/>
                </a:solidFill>
              </a:rPr>
              <a:t>3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5C3E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 rot="-5400000">
            <a:off x="-1056391" y="2027941"/>
            <a:ext cx="3496317" cy="469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700" u="none" cap="none" strike="noStrike">
                <a:solidFill>
                  <a:srgbClr val="F1EAE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700"/>
          </a:p>
        </p:txBody>
      </p:sp>
      <p:sp>
        <p:nvSpPr>
          <p:cNvPr id="172" name="Google Shape;172;p27"/>
          <p:cNvSpPr txBox="1"/>
          <p:nvPr/>
        </p:nvSpPr>
        <p:spPr>
          <a:xfrm>
            <a:off x="4027479" y="2013835"/>
            <a:ext cx="44853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0900" u="none" cap="none" strike="noStrike">
                <a:solidFill>
                  <a:srgbClr val="F1EAE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28"/>
          <p:cNvCxnSpPr/>
          <p:nvPr/>
        </p:nvCxnSpPr>
        <p:spPr>
          <a:xfrm>
            <a:off x="530508" y="687452"/>
            <a:ext cx="332225" cy="0"/>
          </a:xfrm>
          <a:prstGeom prst="straightConnector1">
            <a:avLst/>
          </a:prstGeom>
          <a:noFill/>
          <a:ln cap="flat" cmpd="sng" w="19050">
            <a:solidFill>
              <a:srgbClr val="EAAC8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8" name="Google Shape;178;p28"/>
          <p:cNvGrpSpPr/>
          <p:nvPr/>
        </p:nvGrpSpPr>
        <p:grpSpPr>
          <a:xfrm>
            <a:off x="433985" y="1086610"/>
            <a:ext cx="3180956" cy="3542629"/>
            <a:chOff x="0" y="-38100"/>
            <a:chExt cx="2463184" cy="2743247"/>
          </a:xfrm>
        </p:grpSpPr>
        <p:sp>
          <p:nvSpPr>
            <p:cNvPr id="179" name="Google Shape;179;p28"/>
            <p:cNvSpPr/>
            <p:nvPr/>
          </p:nvSpPr>
          <p:spPr>
            <a:xfrm>
              <a:off x="0" y="0"/>
              <a:ext cx="2463184" cy="2705147"/>
            </a:xfrm>
            <a:custGeom>
              <a:rect b="b" l="l" r="r" t="t"/>
              <a:pathLst>
                <a:path extrusionOk="0" h="2705147" w="2463184">
                  <a:moveTo>
                    <a:pt x="0" y="0"/>
                  </a:moveTo>
                  <a:lnTo>
                    <a:pt x="2463184" y="0"/>
                  </a:lnTo>
                  <a:lnTo>
                    <a:pt x="2463184" y="2705147"/>
                  </a:lnTo>
                  <a:lnTo>
                    <a:pt x="0" y="2705147"/>
                  </a:lnTo>
                  <a:close/>
                </a:path>
              </a:pathLst>
            </a:custGeom>
            <a:solidFill>
              <a:srgbClr val="EAAC80"/>
            </a:solidFill>
            <a:ln>
              <a:noFill/>
            </a:ln>
          </p:spPr>
        </p:sp>
        <p:sp>
          <p:nvSpPr>
            <p:cNvPr id="180" name="Google Shape;180;p28"/>
            <p:cNvSpPr txBox="1"/>
            <p:nvPr/>
          </p:nvSpPr>
          <p:spPr>
            <a:xfrm>
              <a:off x="0" y="-38100"/>
              <a:ext cx="2463184" cy="2743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2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28"/>
          <p:cNvSpPr txBox="1"/>
          <p:nvPr/>
        </p:nvSpPr>
        <p:spPr>
          <a:xfrm>
            <a:off x="4538822" y="954161"/>
            <a:ext cx="355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Objectifs</a:t>
            </a:r>
            <a:r>
              <a:rPr b="1" lang="fr" sz="2000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 du projet</a:t>
            </a:r>
            <a:endParaRPr sz="700"/>
          </a:p>
        </p:txBody>
      </p:sp>
      <p:sp>
        <p:nvSpPr>
          <p:cNvPr id="182" name="Google Shape;182;p28"/>
          <p:cNvSpPr txBox="1"/>
          <p:nvPr/>
        </p:nvSpPr>
        <p:spPr>
          <a:xfrm>
            <a:off x="4941800" y="1459440"/>
            <a:ext cx="2666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800">
                <a:solidFill>
                  <a:srgbClr val="064259"/>
                </a:solidFill>
              </a:rPr>
              <a:t>Analyser, comprendre et évaluer de manière critique un document scientifique.</a:t>
            </a:r>
            <a:endParaRPr sz="800">
              <a:solidFill>
                <a:srgbClr val="064259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4460299" y="1459460"/>
            <a:ext cx="542281" cy="32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900" u="none" cap="none" strike="noStrike">
                <a:solidFill>
                  <a:srgbClr val="EAAC80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700"/>
          </a:p>
        </p:txBody>
      </p:sp>
      <p:sp>
        <p:nvSpPr>
          <p:cNvPr id="184" name="Google Shape;184;p28"/>
          <p:cNvSpPr txBox="1"/>
          <p:nvPr/>
        </p:nvSpPr>
        <p:spPr>
          <a:xfrm>
            <a:off x="4941811" y="2295536"/>
            <a:ext cx="2606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rgbClr val="064259"/>
                </a:solidFill>
              </a:rPr>
              <a:t>Explorer la blockchain et découvrir les smart contracts, une technologie liée à la blockchain.</a:t>
            </a:r>
            <a:endParaRPr sz="700"/>
          </a:p>
        </p:txBody>
      </p:sp>
      <p:sp>
        <p:nvSpPr>
          <p:cNvPr id="185" name="Google Shape;185;p28"/>
          <p:cNvSpPr txBox="1"/>
          <p:nvPr/>
        </p:nvSpPr>
        <p:spPr>
          <a:xfrm>
            <a:off x="4460299" y="2313286"/>
            <a:ext cx="542281" cy="32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900" u="none" cap="none" strike="noStrike">
                <a:solidFill>
                  <a:srgbClr val="EAAC80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700"/>
          </a:p>
        </p:txBody>
      </p:sp>
      <p:sp>
        <p:nvSpPr>
          <p:cNvPr id="186" name="Google Shape;186;p28"/>
          <p:cNvSpPr txBox="1"/>
          <p:nvPr/>
        </p:nvSpPr>
        <p:spPr>
          <a:xfrm>
            <a:off x="4941811" y="3142560"/>
            <a:ext cx="2606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800">
                <a:solidFill>
                  <a:srgbClr val="064259"/>
                </a:solidFill>
              </a:rPr>
              <a:t>Analyser et identifier les vulnérabilités de l’architecture décrite dans le document.</a:t>
            </a:r>
            <a:endParaRPr sz="800">
              <a:solidFill>
                <a:srgbClr val="064259"/>
              </a:solidFill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4460299" y="3149375"/>
            <a:ext cx="542281" cy="323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900" u="none" cap="none" strike="noStrike">
                <a:solidFill>
                  <a:srgbClr val="EAAC80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700"/>
          </a:p>
        </p:txBody>
      </p:sp>
      <p:sp>
        <p:nvSpPr>
          <p:cNvPr id="188" name="Google Shape;188;p28"/>
          <p:cNvSpPr txBox="1"/>
          <p:nvPr/>
        </p:nvSpPr>
        <p:spPr>
          <a:xfrm>
            <a:off x="4941811" y="3969707"/>
            <a:ext cx="25425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rgbClr val="064259"/>
                </a:solidFill>
              </a:rPr>
              <a:t>Expliquer notre compréhension d'un service spécifique (Vérification) et le mettre en œuvre.</a:t>
            </a:r>
            <a:endParaRPr sz="700"/>
          </a:p>
        </p:txBody>
      </p:sp>
      <p:sp>
        <p:nvSpPr>
          <p:cNvPr id="189" name="Google Shape;189;p28"/>
          <p:cNvSpPr txBox="1"/>
          <p:nvPr/>
        </p:nvSpPr>
        <p:spPr>
          <a:xfrm>
            <a:off x="4460299" y="3996399"/>
            <a:ext cx="542281" cy="32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900" u="none" cap="none" strike="noStrike">
                <a:solidFill>
                  <a:srgbClr val="EAAC80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sz="700"/>
          </a:p>
        </p:txBody>
      </p:sp>
      <p:sp>
        <p:nvSpPr>
          <p:cNvPr id="190" name="Google Shape;190;p28"/>
          <p:cNvSpPr txBox="1"/>
          <p:nvPr/>
        </p:nvSpPr>
        <p:spPr>
          <a:xfrm>
            <a:off x="530508" y="500063"/>
            <a:ext cx="259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64259"/>
                </a:solidFill>
              </a:rPr>
              <a:t>Introduction au projet</a:t>
            </a:r>
            <a:endParaRPr sz="700"/>
          </a:p>
        </p:txBody>
      </p:sp>
      <p:grpSp>
        <p:nvGrpSpPr>
          <p:cNvPr id="191" name="Google Shape;191;p28"/>
          <p:cNvGrpSpPr/>
          <p:nvPr/>
        </p:nvGrpSpPr>
        <p:grpSpPr>
          <a:xfrm rot="5400000">
            <a:off x="8700881" y="1948921"/>
            <a:ext cx="857956" cy="388957"/>
            <a:chOff x="0" y="-38100"/>
            <a:chExt cx="488116" cy="221289"/>
          </a:xfrm>
        </p:grpSpPr>
        <p:sp>
          <p:nvSpPr>
            <p:cNvPr id="192" name="Google Shape;192;p28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EAAC80"/>
            </a:solidFill>
            <a:ln>
              <a:noFill/>
            </a:ln>
          </p:spPr>
        </p:sp>
        <p:sp>
          <p:nvSpPr>
            <p:cNvPr id="193" name="Google Shape;193;p28"/>
            <p:cNvSpPr txBox="1"/>
            <p:nvPr/>
          </p:nvSpPr>
          <p:spPr>
            <a:xfrm>
              <a:off x="0" y="-38100"/>
              <a:ext cx="488116" cy="22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688" y="2159013"/>
            <a:ext cx="487482" cy="48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825" y="2610717"/>
            <a:ext cx="2033275" cy="94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13" y="3047438"/>
            <a:ext cx="487482" cy="48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38" y="2512613"/>
            <a:ext cx="487482" cy="48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713" y="2432338"/>
            <a:ext cx="487482" cy="48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9"/>
          <p:cNvCxnSpPr/>
          <p:nvPr/>
        </p:nvCxnSpPr>
        <p:spPr>
          <a:xfrm>
            <a:off x="522701" y="687452"/>
            <a:ext cx="332226" cy="0"/>
          </a:xfrm>
          <a:prstGeom prst="straightConnector1">
            <a:avLst/>
          </a:prstGeom>
          <a:noFill/>
          <a:ln cap="flat" cmpd="sng" w="19050">
            <a:solidFill>
              <a:srgbClr val="06425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4" name="Google Shape;204;p29"/>
          <p:cNvGrpSpPr/>
          <p:nvPr/>
        </p:nvGrpSpPr>
        <p:grpSpPr>
          <a:xfrm>
            <a:off x="6261650" y="-1124725"/>
            <a:ext cx="1468450" cy="5520548"/>
            <a:chOff x="0" y="-38100"/>
            <a:chExt cx="2479234" cy="3956815"/>
          </a:xfrm>
        </p:grpSpPr>
        <p:sp>
          <p:nvSpPr>
            <p:cNvPr id="205" name="Google Shape;205;p29"/>
            <p:cNvSpPr/>
            <p:nvPr/>
          </p:nvSpPr>
          <p:spPr>
            <a:xfrm>
              <a:off x="0" y="0"/>
              <a:ext cx="2479234" cy="3918715"/>
            </a:xfrm>
            <a:custGeom>
              <a:rect b="b" l="l" r="r" t="t"/>
              <a:pathLst>
                <a:path extrusionOk="0" h="3918715" w="2479234">
                  <a:moveTo>
                    <a:pt x="0" y="0"/>
                  </a:moveTo>
                  <a:lnTo>
                    <a:pt x="2479234" y="0"/>
                  </a:lnTo>
                  <a:lnTo>
                    <a:pt x="2479234" y="3918715"/>
                  </a:lnTo>
                  <a:lnTo>
                    <a:pt x="0" y="3918715"/>
                  </a:lnTo>
                  <a:close/>
                </a:path>
              </a:pathLst>
            </a:custGeom>
            <a:solidFill>
              <a:srgbClr val="F1EAE0"/>
            </a:solidFill>
            <a:ln>
              <a:noFill/>
            </a:ln>
          </p:spPr>
        </p:sp>
        <p:sp>
          <p:nvSpPr>
            <p:cNvPr id="206" name="Google Shape;206;p29"/>
            <p:cNvSpPr txBox="1"/>
            <p:nvPr/>
          </p:nvSpPr>
          <p:spPr>
            <a:xfrm>
              <a:off x="0" y="-38100"/>
              <a:ext cx="2479200" cy="39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2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9"/>
          <p:cNvSpPr txBox="1"/>
          <p:nvPr/>
        </p:nvSpPr>
        <p:spPr>
          <a:xfrm>
            <a:off x="522701" y="500063"/>
            <a:ext cx="259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64259"/>
                </a:solidFill>
              </a:rPr>
              <a:t>Les différents outils</a:t>
            </a:r>
            <a:endParaRPr sz="700"/>
          </a:p>
        </p:txBody>
      </p:sp>
      <p:sp>
        <p:nvSpPr>
          <p:cNvPr id="208" name="Google Shape;208;p29"/>
          <p:cNvSpPr txBox="1"/>
          <p:nvPr/>
        </p:nvSpPr>
        <p:spPr>
          <a:xfrm>
            <a:off x="6385884" y="1485263"/>
            <a:ext cx="1178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64259"/>
                </a:solidFill>
              </a:rPr>
              <a:t>Remix</a:t>
            </a:r>
            <a:endParaRPr sz="700"/>
          </a:p>
        </p:txBody>
      </p:sp>
      <p:sp>
        <p:nvSpPr>
          <p:cNvPr id="209" name="Google Shape;209;p29"/>
          <p:cNvSpPr txBox="1"/>
          <p:nvPr/>
        </p:nvSpPr>
        <p:spPr>
          <a:xfrm>
            <a:off x="6385881" y="2282789"/>
            <a:ext cx="1178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64259"/>
                </a:solidFill>
              </a:rPr>
              <a:t>Discord</a:t>
            </a:r>
            <a:endParaRPr sz="700"/>
          </a:p>
        </p:txBody>
      </p:sp>
      <p:sp>
        <p:nvSpPr>
          <p:cNvPr id="210" name="Google Shape;210;p29"/>
          <p:cNvSpPr txBox="1"/>
          <p:nvPr/>
        </p:nvSpPr>
        <p:spPr>
          <a:xfrm>
            <a:off x="6400500" y="3033409"/>
            <a:ext cx="1178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64259"/>
                </a:solidFill>
              </a:rPr>
              <a:t>Github</a:t>
            </a:r>
            <a:endParaRPr sz="700"/>
          </a:p>
        </p:txBody>
      </p:sp>
      <p:grpSp>
        <p:nvGrpSpPr>
          <p:cNvPr id="211" name="Google Shape;211;p29"/>
          <p:cNvGrpSpPr/>
          <p:nvPr/>
        </p:nvGrpSpPr>
        <p:grpSpPr>
          <a:xfrm rot="5400000">
            <a:off x="8700881" y="2806877"/>
            <a:ext cx="857956" cy="388957"/>
            <a:chOff x="0" y="-38100"/>
            <a:chExt cx="488116" cy="221289"/>
          </a:xfrm>
        </p:grpSpPr>
        <p:sp>
          <p:nvSpPr>
            <p:cNvPr id="212" name="Google Shape;212;p29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F1EBE1"/>
            </a:solidFill>
            <a:ln>
              <a:noFill/>
            </a:ln>
          </p:spPr>
        </p:sp>
        <p:sp>
          <p:nvSpPr>
            <p:cNvPr id="213" name="Google Shape;213;p29"/>
            <p:cNvSpPr txBox="1"/>
            <p:nvPr/>
          </p:nvSpPr>
          <p:spPr>
            <a:xfrm>
              <a:off x="0" y="-38100"/>
              <a:ext cx="488116" cy="22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29"/>
          <p:cNvSpPr txBox="1"/>
          <p:nvPr/>
        </p:nvSpPr>
        <p:spPr>
          <a:xfrm>
            <a:off x="6400496" y="647263"/>
            <a:ext cx="1178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64259"/>
                </a:solidFill>
              </a:rPr>
              <a:t>Ganache</a:t>
            </a:r>
            <a:endParaRPr sz="700"/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5970" r="-5970" t="0"/>
          <a:stretch/>
        </p:blipFill>
        <p:spPr>
          <a:xfrm>
            <a:off x="5393102" y="399025"/>
            <a:ext cx="866424" cy="65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901" y="1291162"/>
            <a:ext cx="597850" cy="5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931" y="2102313"/>
            <a:ext cx="504782" cy="5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463" y="2927100"/>
            <a:ext cx="835715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3330464" y="1837200"/>
            <a:ext cx="1723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64259"/>
                </a:solidFill>
              </a:rPr>
              <a:t>Solidity</a:t>
            </a:r>
            <a:endParaRPr sz="700"/>
          </a:p>
        </p:txBody>
      </p:sp>
      <p:sp>
        <p:nvSpPr>
          <p:cNvPr id="220" name="Google Shape;220;p29"/>
          <p:cNvSpPr txBox="1"/>
          <p:nvPr/>
        </p:nvSpPr>
        <p:spPr>
          <a:xfrm>
            <a:off x="3330464" y="2004900"/>
            <a:ext cx="2052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800">
                <a:solidFill>
                  <a:srgbClr val="064259"/>
                </a:solidFill>
              </a:rPr>
              <a:t>Caractéristique de solidity</a:t>
            </a:r>
            <a:endParaRPr sz="800">
              <a:solidFill>
                <a:srgbClr val="064259"/>
              </a:solidFill>
            </a:endParaRPr>
          </a:p>
          <a:p>
            <a:pPr indent="-2794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64259"/>
              </a:buClr>
              <a:buSzPts val="800"/>
              <a:buChar char="-"/>
            </a:pPr>
            <a:r>
              <a:rPr lang="fr" sz="800">
                <a:solidFill>
                  <a:srgbClr val="064259"/>
                </a:solidFill>
              </a:rPr>
              <a:t>Orienté Objet</a:t>
            </a:r>
            <a:endParaRPr sz="800">
              <a:solidFill>
                <a:srgbClr val="064259"/>
              </a:solidFill>
            </a:endParaRPr>
          </a:p>
          <a:p>
            <a:pPr indent="-2794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64259"/>
              </a:buClr>
              <a:buSzPts val="800"/>
              <a:buChar char="-"/>
            </a:pPr>
            <a:r>
              <a:rPr lang="fr" sz="800">
                <a:solidFill>
                  <a:srgbClr val="064259"/>
                </a:solidFill>
              </a:rPr>
              <a:t>Smart Contracts </a:t>
            </a:r>
            <a:endParaRPr sz="800">
              <a:solidFill>
                <a:srgbClr val="064259"/>
              </a:solidFill>
            </a:endParaRPr>
          </a:p>
          <a:p>
            <a:pPr indent="-2794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64259"/>
              </a:buClr>
              <a:buSzPts val="800"/>
              <a:buChar char="-"/>
            </a:pPr>
            <a:r>
              <a:rPr lang="fr" sz="800">
                <a:solidFill>
                  <a:srgbClr val="064259"/>
                </a:solidFill>
              </a:rPr>
              <a:t>Sécurité et Vérification </a:t>
            </a:r>
            <a:endParaRPr sz="800">
              <a:solidFill>
                <a:srgbClr val="064259"/>
              </a:solidFill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0925" y="2057450"/>
            <a:ext cx="769550" cy="7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/>
        </p:nvSpPr>
        <p:spPr>
          <a:xfrm>
            <a:off x="554752" y="1860513"/>
            <a:ext cx="1723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64259"/>
                </a:solidFill>
              </a:rPr>
              <a:t>Ethereum</a:t>
            </a:r>
            <a:endParaRPr sz="700"/>
          </a:p>
        </p:txBody>
      </p:sp>
      <p:sp>
        <p:nvSpPr>
          <p:cNvPr id="223" name="Google Shape;223;p29"/>
          <p:cNvSpPr txBox="1"/>
          <p:nvPr/>
        </p:nvSpPr>
        <p:spPr>
          <a:xfrm>
            <a:off x="554747" y="2039500"/>
            <a:ext cx="1872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800">
                <a:solidFill>
                  <a:srgbClr val="064259"/>
                </a:solidFill>
              </a:rPr>
              <a:t>Caractéristique de l’Ethereum</a:t>
            </a:r>
            <a:endParaRPr sz="800">
              <a:solidFill>
                <a:srgbClr val="064259"/>
              </a:solidFill>
            </a:endParaRPr>
          </a:p>
          <a:p>
            <a:pPr indent="-2794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64259"/>
              </a:buClr>
              <a:buSzPts val="800"/>
              <a:buChar char="-"/>
            </a:pPr>
            <a:r>
              <a:rPr lang="fr" sz="800">
                <a:solidFill>
                  <a:srgbClr val="064259"/>
                </a:solidFill>
              </a:rPr>
              <a:t>Blockchain</a:t>
            </a:r>
            <a:endParaRPr sz="800">
              <a:solidFill>
                <a:srgbClr val="064259"/>
              </a:solidFill>
            </a:endParaRPr>
          </a:p>
          <a:p>
            <a:pPr indent="-2794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64259"/>
              </a:buClr>
              <a:buSzPts val="800"/>
              <a:buChar char="-"/>
            </a:pPr>
            <a:r>
              <a:rPr lang="fr" sz="800">
                <a:solidFill>
                  <a:srgbClr val="064259"/>
                </a:solidFill>
              </a:rPr>
              <a:t>Smart contract </a:t>
            </a:r>
            <a:endParaRPr sz="800">
              <a:solidFill>
                <a:srgbClr val="064259"/>
              </a:solidFill>
            </a:endParaRPr>
          </a:p>
          <a:p>
            <a:pPr indent="-279400" lvl="0" marL="45720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064259"/>
              </a:buClr>
              <a:buSzPts val="800"/>
              <a:buChar char="-"/>
            </a:pPr>
            <a:r>
              <a:rPr lang="fr" sz="800">
                <a:solidFill>
                  <a:srgbClr val="064259"/>
                </a:solidFill>
              </a:rPr>
              <a:t>Décentralisé</a:t>
            </a:r>
            <a:endParaRPr sz="800">
              <a:solidFill>
                <a:srgbClr val="064259"/>
              </a:solidFill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625" y="2171366"/>
            <a:ext cx="332225" cy="54173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6385875" y="3875622"/>
            <a:ext cx="1178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64259"/>
                </a:solidFill>
              </a:rPr>
              <a:t>Draw.io</a:t>
            </a:r>
            <a:endParaRPr sz="700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7375" y="3755325"/>
            <a:ext cx="477912" cy="6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75" y="495300"/>
            <a:ext cx="7415299" cy="377717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/>
          <p:nvPr/>
        </p:nvSpPr>
        <p:spPr>
          <a:xfrm>
            <a:off x="1551165" y="3573322"/>
            <a:ext cx="1249892" cy="1105006"/>
          </a:xfrm>
          <a:custGeom>
            <a:rect b="b" l="l" r="r" t="t"/>
            <a:pathLst>
              <a:path extrusionOk="0" h="1649263" w="2109522">
                <a:moveTo>
                  <a:pt x="0" y="0"/>
                </a:moveTo>
                <a:lnTo>
                  <a:pt x="2109522" y="0"/>
                </a:lnTo>
                <a:lnTo>
                  <a:pt x="2109522" y="1649262"/>
                </a:lnTo>
                <a:lnTo>
                  <a:pt x="0" y="1649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30"/>
          <p:cNvSpPr txBox="1"/>
          <p:nvPr/>
        </p:nvSpPr>
        <p:spPr>
          <a:xfrm>
            <a:off x="514350" y="495300"/>
            <a:ext cx="2533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64259"/>
                </a:solidFill>
              </a:rPr>
              <a:t>Répartition des tâches</a:t>
            </a:r>
            <a:endParaRPr sz="700"/>
          </a:p>
        </p:txBody>
      </p:sp>
      <p:sp>
        <p:nvSpPr>
          <p:cNvPr id="234" name="Google Shape;234;p30"/>
          <p:cNvSpPr txBox="1"/>
          <p:nvPr/>
        </p:nvSpPr>
        <p:spPr>
          <a:xfrm>
            <a:off x="1551165" y="4804329"/>
            <a:ext cx="5027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DF5C3E"/>
                </a:solidFill>
              </a:rPr>
              <a:t>Diagramme de Gantt du projet</a:t>
            </a:r>
            <a:endParaRPr sz="700"/>
          </a:p>
        </p:txBody>
      </p:sp>
      <p:cxnSp>
        <p:nvCxnSpPr>
          <p:cNvPr id="235" name="Google Shape;235;p30"/>
          <p:cNvCxnSpPr/>
          <p:nvPr/>
        </p:nvCxnSpPr>
        <p:spPr>
          <a:xfrm>
            <a:off x="514350" y="683570"/>
            <a:ext cx="324774" cy="0"/>
          </a:xfrm>
          <a:prstGeom prst="straightConnector1">
            <a:avLst/>
          </a:prstGeom>
          <a:noFill/>
          <a:ln cap="flat" cmpd="sng" w="19050">
            <a:solidFill>
              <a:srgbClr val="DF5C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6" name="Google Shape;236;p30"/>
          <p:cNvGrpSpPr/>
          <p:nvPr/>
        </p:nvGrpSpPr>
        <p:grpSpPr>
          <a:xfrm rot="5400000">
            <a:off x="8701626" y="233754"/>
            <a:ext cx="856465" cy="388957"/>
            <a:chOff x="0" y="-38100"/>
            <a:chExt cx="487267" cy="221289"/>
          </a:xfrm>
        </p:grpSpPr>
        <p:sp>
          <p:nvSpPr>
            <p:cNvPr id="237" name="Google Shape;237;p30"/>
            <p:cNvSpPr/>
            <p:nvPr/>
          </p:nvSpPr>
          <p:spPr>
            <a:xfrm>
              <a:off x="0" y="0"/>
              <a:ext cx="487267" cy="183189"/>
            </a:xfrm>
            <a:custGeom>
              <a:rect b="b" l="l" r="r" t="t"/>
              <a:pathLst>
                <a:path extrusionOk="0" h="183189" w="487267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DF5C3E"/>
            </a:solidFill>
            <a:ln>
              <a:noFill/>
            </a:ln>
          </p:spPr>
        </p:sp>
        <p:sp>
          <p:nvSpPr>
            <p:cNvPr id="238" name="Google Shape;238;p30"/>
            <p:cNvSpPr txBox="1"/>
            <p:nvPr/>
          </p:nvSpPr>
          <p:spPr>
            <a:xfrm>
              <a:off x="0" y="-38100"/>
              <a:ext cx="487267" cy="22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1"/>
          <p:cNvCxnSpPr/>
          <p:nvPr/>
        </p:nvCxnSpPr>
        <p:spPr>
          <a:xfrm>
            <a:off x="514350" y="683570"/>
            <a:ext cx="324900" cy="0"/>
          </a:xfrm>
          <a:prstGeom prst="straightConnector1">
            <a:avLst/>
          </a:prstGeom>
          <a:noFill/>
          <a:ln cap="flat" cmpd="sng" w="19050">
            <a:solidFill>
              <a:srgbClr val="DF5C3E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4" name="Google Shape;244;p31"/>
          <p:cNvGrpSpPr/>
          <p:nvPr/>
        </p:nvGrpSpPr>
        <p:grpSpPr>
          <a:xfrm rot="5400000">
            <a:off x="8701526" y="233657"/>
            <a:ext cx="856469" cy="389155"/>
            <a:chOff x="0" y="-38100"/>
            <a:chExt cx="487267" cy="221400"/>
          </a:xfrm>
        </p:grpSpPr>
        <p:sp>
          <p:nvSpPr>
            <p:cNvPr id="245" name="Google Shape;245;p31"/>
            <p:cNvSpPr/>
            <p:nvPr/>
          </p:nvSpPr>
          <p:spPr>
            <a:xfrm>
              <a:off x="0" y="0"/>
              <a:ext cx="487267" cy="183189"/>
            </a:xfrm>
            <a:custGeom>
              <a:rect b="b" l="l" r="r" t="t"/>
              <a:pathLst>
                <a:path extrusionOk="0" h="183189" w="487267">
                  <a:moveTo>
                    <a:pt x="0" y="0"/>
                  </a:moveTo>
                  <a:lnTo>
                    <a:pt x="487267" y="0"/>
                  </a:lnTo>
                  <a:lnTo>
                    <a:pt x="487267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DF5C3E"/>
            </a:solidFill>
            <a:ln>
              <a:noFill/>
            </a:ln>
          </p:spPr>
        </p:sp>
        <p:sp>
          <p:nvSpPr>
            <p:cNvPr id="246" name="Google Shape;246;p31"/>
            <p:cNvSpPr txBox="1"/>
            <p:nvPr/>
          </p:nvSpPr>
          <p:spPr>
            <a:xfrm>
              <a:off x="0" y="-38100"/>
              <a:ext cx="487200" cy="2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31"/>
          <p:cNvSpPr txBox="1"/>
          <p:nvPr/>
        </p:nvSpPr>
        <p:spPr>
          <a:xfrm>
            <a:off x="522700" y="500075"/>
            <a:ext cx="2699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064259"/>
                </a:solidFill>
              </a:rPr>
              <a:t>Quels sont les avantages de la blockchain pour les jeux en ligne ?</a:t>
            </a:r>
            <a:endParaRPr sz="700"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0" y="1256326"/>
            <a:ext cx="2053100" cy="243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2072569" y="1745579"/>
            <a:ext cx="1137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0000"/>
                </a:solidFill>
              </a:rPr>
              <a:t>Mais vulnérable aux attaques !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495703" y="3429500"/>
            <a:ext cx="134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900">
                <a:solidFill>
                  <a:srgbClr val="DF5C3E"/>
                </a:solidFill>
              </a:rPr>
              <a:t>Architecture client-serveur</a:t>
            </a:r>
            <a:endParaRPr sz="900"/>
          </a:p>
        </p:txBody>
      </p:sp>
      <p:cxnSp>
        <p:nvCxnSpPr>
          <p:cNvPr id="251" name="Google Shape;251;p31"/>
          <p:cNvCxnSpPr/>
          <p:nvPr/>
        </p:nvCxnSpPr>
        <p:spPr>
          <a:xfrm>
            <a:off x="2368400" y="2492758"/>
            <a:ext cx="3867300" cy="22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1"/>
          <p:cNvSpPr txBox="1"/>
          <p:nvPr/>
        </p:nvSpPr>
        <p:spPr>
          <a:xfrm>
            <a:off x="2888816" y="2983520"/>
            <a:ext cx="25305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Comment résoudre les différents </a:t>
            </a:r>
            <a:r>
              <a:rPr lang="fr" sz="1200"/>
              <a:t>inconvénients</a:t>
            </a:r>
            <a:r>
              <a:rPr lang="fr" sz="1200"/>
              <a:t> ?</a:t>
            </a:r>
            <a:endParaRPr sz="1200"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551" y="1631135"/>
            <a:ext cx="2699624" cy="183467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6679777" y="3429503"/>
            <a:ext cx="1811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DF5C3E"/>
                </a:solidFill>
              </a:rPr>
              <a:t>Représentation de la blockchain</a:t>
            </a:r>
            <a:endParaRPr sz="900"/>
          </a:p>
        </p:txBody>
      </p:sp>
      <p:sp>
        <p:nvSpPr>
          <p:cNvPr id="255" name="Google Shape;255;p31"/>
          <p:cNvSpPr txBox="1"/>
          <p:nvPr/>
        </p:nvSpPr>
        <p:spPr>
          <a:xfrm>
            <a:off x="4778450" y="1745579"/>
            <a:ext cx="1137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0000FF"/>
                </a:solidFill>
              </a:rPr>
              <a:t>Avec la blockchain !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B5AE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/>
        </p:nvSpPr>
        <p:spPr>
          <a:xfrm>
            <a:off x="3805311" y="2013835"/>
            <a:ext cx="4707409" cy="358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0900" u="none" cap="none" strike="noStrike">
                <a:solidFill>
                  <a:srgbClr val="F1EAE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261" name="Google Shape;261;p32"/>
          <p:cNvSpPr txBox="1"/>
          <p:nvPr/>
        </p:nvSpPr>
        <p:spPr>
          <a:xfrm rot="-5400000">
            <a:off x="-1198950" y="2170650"/>
            <a:ext cx="4466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2700" u="none" cap="none" strike="noStrike">
                <a:solidFill>
                  <a:srgbClr val="F1EAE0"/>
                </a:solidFill>
                <a:latin typeface="Arial"/>
                <a:ea typeface="Arial"/>
                <a:cs typeface="Arial"/>
                <a:sym typeface="Arial"/>
              </a:rPr>
              <a:t>PRÉSENTATION DE</a:t>
            </a:r>
            <a:endParaRPr sz="2700">
              <a:solidFill>
                <a:srgbClr val="F1EAE0"/>
              </a:solidFill>
            </a:endParaRPr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F1EAE0"/>
                </a:solidFill>
              </a:rPr>
              <a:t>L’ARCHITECTURE</a:t>
            </a:r>
            <a:endParaRPr sz="2700">
              <a:solidFill>
                <a:srgbClr val="F1EAE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3"/>
          <p:cNvGrpSpPr/>
          <p:nvPr/>
        </p:nvGrpSpPr>
        <p:grpSpPr>
          <a:xfrm rot="5400000">
            <a:off x="8700881" y="1090965"/>
            <a:ext cx="857956" cy="388957"/>
            <a:chOff x="0" y="-38100"/>
            <a:chExt cx="488116" cy="221289"/>
          </a:xfrm>
        </p:grpSpPr>
        <p:sp>
          <p:nvSpPr>
            <p:cNvPr id="267" name="Google Shape;267;p33"/>
            <p:cNvSpPr/>
            <p:nvPr/>
          </p:nvSpPr>
          <p:spPr>
            <a:xfrm>
              <a:off x="0" y="0"/>
              <a:ext cx="488116" cy="183189"/>
            </a:xfrm>
            <a:custGeom>
              <a:rect b="b" l="l" r="r" t="t"/>
              <a:pathLst>
                <a:path extrusionOk="0" h="183189" w="488116">
                  <a:moveTo>
                    <a:pt x="0" y="0"/>
                  </a:moveTo>
                  <a:lnTo>
                    <a:pt x="488116" y="0"/>
                  </a:lnTo>
                  <a:lnTo>
                    <a:pt x="488116" y="183189"/>
                  </a:lnTo>
                  <a:lnTo>
                    <a:pt x="0" y="183189"/>
                  </a:lnTo>
                  <a:close/>
                </a:path>
              </a:pathLst>
            </a:custGeom>
            <a:solidFill>
              <a:srgbClr val="8EB5AE"/>
            </a:solidFill>
            <a:ln>
              <a:noFill/>
            </a:ln>
          </p:spPr>
        </p:sp>
        <p:sp>
          <p:nvSpPr>
            <p:cNvPr id="268" name="Google Shape;268;p33"/>
            <p:cNvSpPr txBox="1"/>
            <p:nvPr/>
          </p:nvSpPr>
          <p:spPr>
            <a:xfrm>
              <a:off x="0" y="-38100"/>
              <a:ext cx="488116" cy="221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00" lIns="24600" spcFirstLastPara="1" rIns="24600" wrap="square" tIns="24600">
              <a:noAutofit/>
            </a:bodyPr>
            <a:lstStyle/>
            <a:p>
              <a:pPr indent="0" lvl="0" marL="0" marR="0" rtl="0" algn="ctr">
                <a:lnSpc>
                  <a:spcPct val="13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9" name="Google Shape;269;p33"/>
          <p:cNvCxnSpPr/>
          <p:nvPr/>
        </p:nvCxnSpPr>
        <p:spPr>
          <a:xfrm>
            <a:off x="514350" y="687452"/>
            <a:ext cx="332226" cy="0"/>
          </a:xfrm>
          <a:prstGeom prst="straightConnector1">
            <a:avLst/>
          </a:prstGeom>
          <a:noFill/>
          <a:ln cap="flat" cmpd="sng" w="19050">
            <a:solidFill>
              <a:srgbClr val="8EB5A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33"/>
          <p:cNvSpPr txBox="1"/>
          <p:nvPr/>
        </p:nvSpPr>
        <p:spPr>
          <a:xfrm>
            <a:off x="2515207" y="193725"/>
            <a:ext cx="41136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Modular Decentralized Blockchain Based</a:t>
            </a:r>
            <a:endParaRPr sz="19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>
                <a:solidFill>
                  <a:srgbClr val="064259"/>
                </a:solidFill>
                <a:latin typeface="Ultra"/>
                <a:ea typeface="Ultra"/>
                <a:cs typeface="Ultra"/>
                <a:sym typeface="Ultra"/>
              </a:rPr>
              <a:t>Game Architecture </a:t>
            </a:r>
            <a:endParaRPr sz="19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64259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271" name="Google Shape;271;p33"/>
          <p:cNvSpPr txBox="1"/>
          <p:nvPr/>
        </p:nvSpPr>
        <p:spPr>
          <a:xfrm>
            <a:off x="514350" y="495300"/>
            <a:ext cx="1647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700" u="none" cap="none" strike="noStrike">
                <a:solidFill>
                  <a:srgbClr val="064259"/>
                </a:solidFill>
                <a:latin typeface="Arial"/>
                <a:ea typeface="Arial"/>
                <a:cs typeface="Arial"/>
                <a:sym typeface="Arial"/>
              </a:rPr>
              <a:t>PRÉSENTATION DE L</a:t>
            </a:r>
            <a:r>
              <a:rPr lang="fr" sz="700">
                <a:solidFill>
                  <a:srgbClr val="064259"/>
                </a:solidFill>
              </a:rPr>
              <a:t>’ARCHITECTURE</a:t>
            </a:r>
            <a:endParaRPr sz="700"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25" y="1626925"/>
            <a:ext cx="3388149" cy="31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