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7" r:id="rId2"/>
  </p:sldIdLst>
  <p:sldSz cx="43891200" cy="32918400"/>
  <p:notesSz cx="6858000" cy="9144000"/>
  <p:embeddedFontLst>
    <p:embeddedFont>
      <p:font typeface="Adobe Myungjo Std M" panose="02020600000000000000" pitchFamily="18" charset="-128"/>
      <p:regular r:id="rId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440"/>
    <a:srgbClr val="C4C1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7" d="100"/>
          <a:sy n="17" d="100"/>
        </p:scale>
        <p:origin x="1522"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font" Target="fonts/font1.fntdata"/><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3">
            <a:lumMod val="60000"/>
            <a:lumOff val="40000"/>
          </a:schemeClr>
        </a:solid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410DFE-C203-31A0-F778-BF19B8ADEA3F}"/>
              </a:ext>
            </a:extLst>
          </p:cNvPr>
          <p:cNvPicPr>
            <a:picLocks noChangeAspect="1"/>
          </p:cNvPicPr>
          <p:nvPr/>
        </p:nvPicPr>
        <p:blipFill>
          <a:blip r:embed="rId2"/>
          <a:stretch>
            <a:fillRect/>
          </a:stretch>
        </p:blipFill>
        <p:spPr>
          <a:xfrm>
            <a:off x="1034152" y="1219200"/>
            <a:ext cx="41822896" cy="5638802"/>
          </a:xfrm>
          <a:prstGeom prst="rect">
            <a:avLst/>
          </a:prstGeom>
        </p:spPr>
      </p:pic>
      <p:sp>
        <p:nvSpPr>
          <p:cNvPr id="11" name="TextBox 10">
            <a:extLst>
              <a:ext uri="{FF2B5EF4-FFF2-40B4-BE49-F238E27FC236}">
                <a16:creationId xmlns:a16="http://schemas.microsoft.com/office/drawing/2014/main" id="{4899EA02-F79E-E305-C643-B30A7D50586C}"/>
              </a:ext>
            </a:extLst>
          </p:cNvPr>
          <p:cNvSpPr txBox="1"/>
          <p:nvPr/>
        </p:nvSpPr>
        <p:spPr>
          <a:xfrm>
            <a:off x="1402080" y="8129528"/>
            <a:ext cx="12115800" cy="8771632"/>
          </a:xfrm>
          <a:prstGeom prst="rect">
            <a:avLst/>
          </a:prstGeom>
          <a:noFill/>
        </p:spPr>
        <p:txBody>
          <a:bodyPr wrap="square">
            <a:spAutoFit/>
          </a:bodyPr>
          <a:lstStyle/>
          <a:p>
            <a:pPr algn="ctr">
              <a:defRPr sz="2000" b="1"/>
            </a:pPr>
            <a:endParaRPr lang="en-US" sz="6000" dirty="0"/>
          </a:p>
          <a:p>
            <a:pPr>
              <a:defRPr sz="1600"/>
            </a:pPr>
            <a:r>
              <a:rPr lang="en-US" sz="5400" dirty="0"/>
              <a:t>This project showcases a real-time ball tracking system using Raspberry Pi and OpenCV. A camera detects a colored ball through image processing techniques like HSV segmentation and contour detection. A PID controller then adjusts the robot’s movement based on the ball’s position and size, enabling accurate tracking and alignment.</a:t>
            </a:r>
            <a:endParaRPr sz="5400" dirty="0"/>
          </a:p>
        </p:txBody>
      </p:sp>
      <p:sp>
        <p:nvSpPr>
          <p:cNvPr id="12" name="TextBox 11">
            <a:extLst>
              <a:ext uri="{FF2B5EF4-FFF2-40B4-BE49-F238E27FC236}">
                <a16:creationId xmlns:a16="http://schemas.microsoft.com/office/drawing/2014/main" id="{8BEEC20A-FA79-1BA5-6D6C-D2D3A1F4A5D8}"/>
              </a:ext>
            </a:extLst>
          </p:cNvPr>
          <p:cNvSpPr txBox="1"/>
          <p:nvPr/>
        </p:nvSpPr>
        <p:spPr>
          <a:xfrm>
            <a:off x="1998428" y="17205006"/>
            <a:ext cx="10923104" cy="11264622"/>
          </a:xfrm>
          <a:prstGeom prst="rect">
            <a:avLst/>
          </a:prstGeom>
          <a:noFill/>
        </p:spPr>
        <p:txBody>
          <a:bodyPr wrap="square">
            <a:spAutoFit/>
          </a:bodyPr>
          <a:lstStyle/>
          <a:p>
            <a:endParaRPr dirty="0"/>
          </a:p>
          <a:p>
            <a:pPr algn="ctr">
              <a:defRPr sz="2000" b="1"/>
            </a:pPr>
            <a:endParaRPr sz="6000" dirty="0"/>
          </a:p>
          <a:p>
            <a:pPr>
              <a:defRPr sz="1600"/>
            </a:pPr>
            <a:r>
              <a:rPr lang="en-US" sz="5400" dirty="0"/>
              <a:t>A Raspberry Pi 4 with a Pi Camera captures real-time video of the environment. The frames undergo preprocessing steps including flipping, resizing, CLAHE, and Gaussian blur. HSV color segmentation isolates the target ball, followed by morphological operations and contour detection to locate its centroid. A PID controller uses the ball’s position and size to generate movement commands for tracking.</a:t>
            </a:r>
            <a:endParaRPr sz="5400" dirty="0"/>
          </a:p>
        </p:txBody>
      </p:sp>
      <p:pic>
        <p:nvPicPr>
          <p:cNvPr id="13" name="Picture 12">
            <a:extLst>
              <a:ext uri="{FF2B5EF4-FFF2-40B4-BE49-F238E27FC236}">
                <a16:creationId xmlns:a16="http://schemas.microsoft.com/office/drawing/2014/main" id="{2F0648A1-A502-9CE1-CA3E-C841E2A9D83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38894" y="8724070"/>
            <a:ext cx="10923104" cy="8192330"/>
          </a:xfrm>
          <a:prstGeom prst="rect">
            <a:avLst/>
          </a:prstGeom>
        </p:spPr>
      </p:pic>
      <p:sp>
        <p:nvSpPr>
          <p:cNvPr id="14" name="TextBox 13">
            <a:extLst>
              <a:ext uri="{FF2B5EF4-FFF2-40B4-BE49-F238E27FC236}">
                <a16:creationId xmlns:a16="http://schemas.microsoft.com/office/drawing/2014/main" id="{0B73EBBA-41E2-58D8-8E1E-29AB87E1369F}"/>
              </a:ext>
            </a:extLst>
          </p:cNvPr>
          <p:cNvSpPr txBox="1"/>
          <p:nvPr/>
        </p:nvSpPr>
        <p:spPr>
          <a:xfrm>
            <a:off x="28879800" y="8724070"/>
            <a:ext cx="9601200" cy="8192330"/>
          </a:xfrm>
          <a:prstGeom prst="rect">
            <a:avLst/>
          </a:prstGeom>
          <a:noFill/>
        </p:spPr>
        <p:txBody>
          <a:bodyPr wrap="square" rtlCol="0">
            <a:spAutoFit/>
          </a:bodyPr>
          <a:lstStyle/>
          <a:p>
            <a:endParaRPr lang="en-US" dirty="0"/>
          </a:p>
        </p:txBody>
      </p:sp>
      <p:sp>
        <p:nvSpPr>
          <p:cNvPr id="16" name="TextBox 15">
            <a:extLst>
              <a:ext uri="{FF2B5EF4-FFF2-40B4-BE49-F238E27FC236}">
                <a16:creationId xmlns:a16="http://schemas.microsoft.com/office/drawing/2014/main" id="{979A304E-43C2-2E24-03DC-9C5E2A5F58C6}"/>
              </a:ext>
            </a:extLst>
          </p:cNvPr>
          <p:cNvSpPr txBox="1"/>
          <p:nvPr/>
        </p:nvSpPr>
        <p:spPr>
          <a:xfrm>
            <a:off x="15621000" y="17830800"/>
            <a:ext cx="10923104" cy="12095619"/>
          </a:xfrm>
          <a:prstGeom prst="rect">
            <a:avLst/>
          </a:prstGeom>
          <a:noFill/>
        </p:spPr>
        <p:txBody>
          <a:bodyPr wrap="square">
            <a:spAutoFit/>
          </a:bodyPr>
          <a:lstStyle/>
          <a:p>
            <a:endParaRPr dirty="0"/>
          </a:p>
          <a:p>
            <a:pPr algn="ctr">
              <a:defRPr sz="2000" b="1"/>
            </a:pPr>
            <a:endParaRPr sz="6000" dirty="0"/>
          </a:p>
          <a:p>
            <a:pPr>
              <a:defRPr sz="1600"/>
            </a:pPr>
            <a:r>
              <a:rPr lang="en-US" sz="5400" dirty="0"/>
              <a:t>The system uses a </a:t>
            </a:r>
            <a:r>
              <a:rPr lang="en-US" sz="5400" b="1" dirty="0"/>
              <a:t>PID controller</a:t>
            </a:r>
            <a:r>
              <a:rPr lang="en-US" sz="5400" dirty="0"/>
              <a:t> to minimize the horizontal offset between the ball’s centroid and the frame center. Based on this error, it sends directional commands to align the robot left or right.</a:t>
            </a:r>
            <a:br>
              <a:rPr lang="en-US" sz="5400" dirty="0"/>
            </a:br>
            <a:r>
              <a:rPr lang="en-US" sz="5400" dirty="0"/>
              <a:t>For distance regulation, a </a:t>
            </a:r>
            <a:r>
              <a:rPr lang="en-US" sz="5400" b="1" dirty="0"/>
              <a:t>fixed PWM</a:t>
            </a:r>
            <a:r>
              <a:rPr lang="en-US" sz="5400" dirty="0"/>
              <a:t> drives the robot forward until the ball's detected area exceeds a predefined threshold—indicating close proximity—at which point movement halts. This ensures smooth and responsive tracking.</a:t>
            </a:r>
            <a:endParaRPr sz="4500" dirty="0"/>
          </a:p>
        </p:txBody>
      </p:sp>
      <p:sp>
        <p:nvSpPr>
          <p:cNvPr id="17" name="TextBox 16">
            <a:extLst>
              <a:ext uri="{FF2B5EF4-FFF2-40B4-BE49-F238E27FC236}">
                <a16:creationId xmlns:a16="http://schemas.microsoft.com/office/drawing/2014/main" id="{D1469664-6E4A-557D-D690-EA2F5607E248}"/>
              </a:ext>
            </a:extLst>
          </p:cNvPr>
          <p:cNvSpPr txBox="1"/>
          <p:nvPr/>
        </p:nvSpPr>
        <p:spPr>
          <a:xfrm>
            <a:off x="27883012" y="8228171"/>
            <a:ext cx="13417388" cy="10341293"/>
          </a:xfrm>
          <a:prstGeom prst="rect">
            <a:avLst/>
          </a:prstGeom>
          <a:noFill/>
        </p:spPr>
        <p:txBody>
          <a:bodyPr wrap="square">
            <a:spAutoFit/>
          </a:bodyPr>
          <a:lstStyle/>
          <a:p>
            <a:endParaRPr dirty="0"/>
          </a:p>
          <a:p>
            <a:endParaRPr lang="en-US" sz="5400" dirty="0"/>
          </a:p>
          <a:p>
            <a:r>
              <a:rPr lang="en-US" sz="5400" dirty="0"/>
              <a:t>The input image is first processed through </a:t>
            </a:r>
            <a:r>
              <a:rPr lang="en-US" sz="5400" b="1" dirty="0"/>
              <a:t>flipping and geometric resizing</a:t>
            </a:r>
            <a:r>
              <a:rPr lang="en-US" sz="5400" dirty="0"/>
              <a:t> to match the camera’s orientation. </a:t>
            </a:r>
            <a:r>
              <a:rPr lang="en-US" sz="5400" b="1" dirty="0"/>
              <a:t>CLAHE</a:t>
            </a:r>
            <a:r>
              <a:rPr lang="en-US" sz="5400" dirty="0"/>
              <a:t> is applied to enhance contrast without altering color. </a:t>
            </a:r>
            <a:r>
              <a:rPr lang="en-US" sz="5400" b="1" dirty="0"/>
              <a:t>Gaussian blur</a:t>
            </a:r>
            <a:r>
              <a:rPr lang="en-US" sz="5400" dirty="0"/>
              <a:t> is used to reduce image noise.</a:t>
            </a:r>
            <a:br>
              <a:rPr lang="en-US" sz="5400" dirty="0"/>
            </a:br>
            <a:r>
              <a:rPr lang="en-US" sz="5400" b="1" dirty="0"/>
              <a:t>HSV color segmentation</a:t>
            </a:r>
            <a:r>
              <a:rPr lang="en-US" sz="5400" dirty="0"/>
              <a:t> isolates the desired ball color. </a:t>
            </a:r>
            <a:r>
              <a:rPr lang="en-US" sz="5400" b="1" dirty="0"/>
              <a:t>Morphological operations</a:t>
            </a:r>
            <a:r>
              <a:rPr lang="en-US" sz="5400" dirty="0"/>
              <a:t> refine the detection mask by removing noise and closing gaps. </a:t>
            </a:r>
            <a:r>
              <a:rPr lang="en-US" sz="5400" b="1" dirty="0"/>
              <a:t>Contour detection</a:t>
            </a:r>
            <a:r>
              <a:rPr lang="en-US" sz="5400" dirty="0"/>
              <a:t> identifies the largest object, and </a:t>
            </a:r>
            <a:r>
              <a:rPr lang="en-US" sz="5400" b="1" dirty="0"/>
              <a:t>centroid estimation</a:t>
            </a:r>
            <a:r>
              <a:rPr lang="en-US" sz="5400" dirty="0"/>
              <a:t> determines the ball’s center of mass for accurate tracking.</a:t>
            </a:r>
          </a:p>
        </p:txBody>
      </p:sp>
      <p:sp>
        <p:nvSpPr>
          <p:cNvPr id="18" name="TextBox 17">
            <a:extLst>
              <a:ext uri="{FF2B5EF4-FFF2-40B4-BE49-F238E27FC236}">
                <a16:creationId xmlns:a16="http://schemas.microsoft.com/office/drawing/2014/main" id="{97BDFB2D-6B08-E8B8-9745-07B986887F82}"/>
              </a:ext>
            </a:extLst>
          </p:cNvPr>
          <p:cNvSpPr txBox="1"/>
          <p:nvPr/>
        </p:nvSpPr>
        <p:spPr>
          <a:xfrm>
            <a:off x="27883012" y="19034883"/>
            <a:ext cx="13727264" cy="10433625"/>
          </a:xfrm>
          <a:prstGeom prst="rect">
            <a:avLst/>
          </a:prstGeom>
          <a:noFill/>
        </p:spPr>
        <p:txBody>
          <a:bodyPr wrap="square">
            <a:spAutoFit/>
          </a:bodyPr>
          <a:lstStyle/>
          <a:p>
            <a:endParaRPr dirty="0"/>
          </a:p>
          <a:p>
            <a:pPr algn="ctr">
              <a:defRPr sz="2000" b="1"/>
            </a:pPr>
            <a:endParaRPr sz="6000" dirty="0"/>
          </a:p>
          <a:p>
            <a:r>
              <a:rPr lang="en-US" sz="5400" dirty="0"/>
              <a:t>The input image is first processed through </a:t>
            </a:r>
            <a:r>
              <a:rPr lang="en-US" sz="5400" b="1" dirty="0"/>
              <a:t>flipping and geometric resizing</a:t>
            </a:r>
            <a:r>
              <a:rPr lang="en-US" sz="5400" dirty="0"/>
              <a:t> to match the camera’s orientation. </a:t>
            </a:r>
            <a:r>
              <a:rPr lang="en-US" sz="5400" b="1" dirty="0"/>
              <a:t>CLAHE</a:t>
            </a:r>
            <a:r>
              <a:rPr lang="en-US" sz="5400" dirty="0"/>
              <a:t> is applied to enhance contrast without altering color. </a:t>
            </a:r>
            <a:r>
              <a:rPr lang="en-US" sz="5400" b="1" dirty="0"/>
              <a:t>Gaussian blur</a:t>
            </a:r>
            <a:r>
              <a:rPr lang="en-US" sz="5400" dirty="0"/>
              <a:t> is used to reduce image noise.</a:t>
            </a:r>
            <a:br>
              <a:rPr lang="en-US" sz="5400" dirty="0"/>
            </a:br>
            <a:r>
              <a:rPr lang="en-US" sz="5400" b="1" dirty="0"/>
              <a:t>HSV color segmentation</a:t>
            </a:r>
            <a:r>
              <a:rPr lang="en-US" sz="5400" dirty="0"/>
              <a:t> isolates the desired ball color. </a:t>
            </a:r>
            <a:r>
              <a:rPr lang="en-US" sz="5400" b="1" dirty="0"/>
              <a:t>Morphological operations</a:t>
            </a:r>
            <a:r>
              <a:rPr lang="en-US" sz="5400" dirty="0"/>
              <a:t> refine the detection mask by removing noise and closing gaps. </a:t>
            </a:r>
            <a:r>
              <a:rPr lang="en-US" sz="5400" b="1" dirty="0"/>
              <a:t>Contour detection</a:t>
            </a:r>
            <a:r>
              <a:rPr lang="en-US" sz="5400" dirty="0"/>
              <a:t> identifies the largest object, and </a:t>
            </a:r>
            <a:r>
              <a:rPr lang="en-US" sz="5400" b="1" dirty="0"/>
              <a:t>centroid estimation</a:t>
            </a:r>
            <a:r>
              <a:rPr lang="en-US" sz="5400" dirty="0"/>
              <a:t> determines the ball’s center of mass for accurate tracking.</a:t>
            </a:r>
          </a:p>
        </p:txBody>
      </p:sp>
      <p:sp>
        <p:nvSpPr>
          <p:cNvPr id="19" name="TextBox 18">
            <a:extLst>
              <a:ext uri="{FF2B5EF4-FFF2-40B4-BE49-F238E27FC236}">
                <a16:creationId xmlns:a16="http://schemas.microsoft.com/office/drawing/2014/main" id="{7176AF21-EC48-DC73-6A05-67436435E42E}"/>
              </a:ext>
            </a:extLst>
          </p:cNvPr>
          <p:cNvSpPr txBox="1"/>
          <p:nvPr/>
        </p:nvSpPr>
        <p:spPr>
          <a:xfrm>
            <a:off x="2438400" y="7443341"/>
            <a:ext cx="8610600" cy="1446550"/>
          </a:xfrm>
          <a:prstGeom prst="rect">
            <a:avLst/>
          </a:prstGeom>
          <a:noFill/>
        </p:spPr>
        <p:txBody>
          <a:bodyPr wrap="square" rtlCol="0">
            <a:spAutoFit/>
          </a:bodyPr>
          <a:lstStyle/>
          <a:p>
            <a:pPr algn="ctr"/>
            <a:r>
              <a:rPr lang="en-US" sz="8800" b="1" dirty="0">
                <a:latin typeface="Adobe Myungjo Std M" panose="02020600000000000000" pitchFamily="18" charset="-128"/>
                <a:ea typeface="Adobe Myungjo Std M" panose="02020600000000000000" pitchFamily="18" charset="-128"/>
              </a:rPr>
              <a:t>Abstract</a:t>
            </a:r>
          </a:p>
        </p:txBody>
      </p:sp>
      <p:sp>
        <p:nvSpPr>
          <p:cNvPr id="20" name="TextBox 19">
            <a:extLst>
              <a:ext uri="{FF2B5EF4-FFF2-40B4-BE49-F238E27FC236}">
                <a16:creationId xmlns:a16="http://schemas.microsoft.com/office/drawing/2014/main" id="{3407F88C-E0A1-6ED7-F8EB-7DAAA4FDFBDA}"/>
              </a:ext>
            </a:extLst>
          </p:cNvPr>
          <p:cNvSpPr txBox="1"/>
          <p:nvPr/>
        </p:nvSpPr>
        <p:spPr>
          <a:xfrm>
            <a:off x="3154680" y="16726136"/>
            <a:ext cx="8610600" cy="1446550"/>
          </a:xfrm>
          <a:prstGeom prst="rect">
            <a:avLst/>
          </a:prstGeom>
          <a:noFill/>
        </p:spPr>
        <p:txBody>
          <a:bodyPr wrap="square" rtlCol="0">
            <a:spAutoFit/>
          </a:bodyPr>
          <a:lstStyle/>
          <a:p>
            <a:pPr algn="ctr"/>
            <a:r>
              <a:rPr lang="en-US" sz="8800" b="1" dirty="0">
                <a:latin typeface="Adobe Myungjo Std M" panose="02020600000000000000" pitchFamily="18" charset="-128"/>
                <a:ea typeface="Adobe Myungjo Std M" panose="02020600000000000000" pitchFamily="18" charset="-128"/>
              </a:rPr>
              <a:t>Methodology</a:t>
            </a:r>
          </a:p>
        </p:txBody>
      </p:sp>
      <p:sp>
        <p:nvSpPr>
          <p:cNvPr id="21" name="TextBox 20">
            <a:extLst>
              <a:ext uri="{FF2B5EF4-FFF2-40B4-BE49-F238E27FC236}">
                <a16:creationId xmlns:a16="http://schemas.microsoft.com/office/drawing/2014/main" id="{D6FB69C6-B63C-DC24-E4A8-79296DE60808}"/>
              </a:ext>
            </a:extLst>
          </p:cNvPr>
          <p:cNvSpPr txBox="1"/>
          <p:nvPr/>
        </p:nvSpPr>
        <p:spPr>
          <a:xfrm>
            <a:off x="16008189" y="17335918"/>
            <a:ext cx="8610600" cy="1446550"/>
          </a:xfrm>
          <a:prstGeom prst="rect">
            <a:avLst/>
          </a:prstGeom>
          <a:noFill/>
        </p:spPr>
        <p:txBody>
          <a:bodyPr wrap="square" rtlCol="0">
            <a:spAutoFit/>
          </a:bodyPr>
          <a:lstStyle/>
          <a:p>
            <a:pPr algn="ctr"/>
            <a:r>
              <a:rPr lang="en-US" sz="8800" b="1" dirty="0">
                <a:latin typeface="Adobe Myungjo Std M" panose="02020600000000000000" pitchFamily="18" charset="-128"/>
                <a:ea typeface="Adobe Myungjo Std M" panose="02020600000000000000" pitchFamily="18" charset="-128"/>
              </a:rPr>
              <a:t>Control</a:t>
            </a:r>
          </a:p>
        </p:txBody>
      </p:sp>
      <p:sp>
        <p:nvSpPr>
          <p:cNvPr id="22" name="TextBox 21">
            <a:extLst>
              <a:ext uri="{FF2B5EF4-FFF2-40B4-BE49-F238E27FC236}">
                <a16:creationId xmlns:a16="http://schemas.microsoft.com/office/drawing/2014/main" id="{6DD91E6F-E2D1-C050-C42A-8B25143D28C9}"/>
              </a:ext>
            </a:extLst>
          </p:cNvPr>
          <p:cNvSpPr txBox="1"/>
          <p:nvPr/>
        </p:nvSpPr>
        <p:spPr>
          <a:xfrm>
            <a:off x="28547502" y="7504896"/>
            <a:ext cx="11778532" cy="1446550"/>
          </a:xfrm>
          <a:prstGeom prst="rect">
            <a:avLst/>
          </a:prstGeom>
          <a:noFill/>
        </p:spPr>
        <p:txBody>
          <a:bodyPr wrap="square" rtlCol="0">
            <a:spAutoFit/>
          </a:bodyPr>
          <a:lstStyle/>
          <a:p>
            <a:pPr algn="ctr"/>
            <a:r>
              <a:rPr lang="en-US" sz="8800" b="1" dirty="0">
                <a:latin typeface="Adobe Myungjo Std M" panose="02020600000000000000" pitchFamily="18" charset="-128"/>
                <a:ea typeface="Adobe Myungjo Std M" panose="02020600000000000000" pitchFamily="18" charset="-128"/>
              </a:rPr>
              <a:t>Image Processing </a:t>
            </a:r>
          </a:p>
        </p:txBody>
      </p:sp>
      <p:sp>
        <p:nvSpPr>
          <p:cNvPr id="23" name="TextBox 22">
            <a:extLst>
              <a:ext uri="{FF2B5EF4-FFF2-40B4-BE49-F238E27FC236}">
                <a16:creationId xmlns:a16="http://schemas.microsoft.com/office/drawing/2014/main" id="{9D450F37-FF2A-8928-2A8E-00DA27B8A933}"/>
              </a:ext>
            </a:extLst>
          </p:cNvPr>
          <p:cNvSpPr txBox="1"/>
          <p:nvPr/>
        </p:nvSpPr>
        <p:spPr>
          <a:xfrm>
            <a:off x="30131468" y="18569464"/>
            <a:ext cx="8610600" cy="1446550"/>
          </a:xfrm>
          <a:prstGeom prst="rect">
            <a:avLst/>
          </a:prstGeom>
          <a:noFill/>
        </p:spPr>
        <p:txBody>
          <a:bodyPr wrap="square" rtlCol="0">
            <a:spAutoFit/>
          </a:bodyPr>
          <a:lstStyle/>
          <a:p>
            <a:pPr algn="ctr"/>
            <a:r>
              <a:rPr lang="en-US" sz="8800" b="1" dirty="0">
                <a:latin typeface="Adobe Myungjo Std M" panose="02020600000000000000" pitchFamily="18" charset="-128"/>
                <a:ea typeface="Adobe Myungjo Std M" panose="02020600000000000000" pitchFamily="18" charset="-128"/>
              </a:rPr>
              <a:t>Results</a:t>
            </a:r>
          </a:p>
        </p:txBody>
      </p:sp>
    </p:spTree>
    <p:extLst>
      <p:ext uri="{BB962C8B-B14F-4D97-AF65-F5344CB8AC3E}">
        <p14:creationId xmlns:p14="http://schemas.microsoft.com/office/powerpoint/2010/main" val="1673994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360</Words>
  <Application>Microsoft Office PowerPoint</Application>
  <PresentationFormat>Custom</PresentationFormat>
  <Paragraphs>19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Adobe Myungjo Std M</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a Constellation Activity Research Poster in Dark Blue Violet Flat Graphic Style</dc:title>
  <dc:creator>SILO</dc:creator>
  <cp:lastModifiedBy>Salma Khedr</cp:lastModifiedBy>
  <cp:revision>5</cp:revision>
  <dcterms:created xsi:type="dcterms:W3CDTF">2006-08-16T00:00:00Z</dcterms:created>
  <dcterms:modified xsi:type="dcterms:W3CDTF">2025-05-17T21:07:34Z</dcterms:modified>
  <dc:identifier>DAGnh8wvh94</dc:identifier>
</cp:coreProperties>
</file>