
<file path=[Content_Types].xml><?xml version="1.0" encoding="utf-8"?>
<Types xmlns="http://schemas.openxmlformats.org/package/2006/content-types">
  <Default Extension="png" ContentType="image/png"/>
  <Default Extension="emf" ContentType="image/x-emf"/>
  <Default Extension="glb" ContentType="model/gltf.binary"/>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71" r:id="rId1"/>
  </p:sldMasterIdLst>
  <p:notesMasterIdLst>
    <p:notesMasterId r:id="rId23"/>
  </p:notesMasterIdLst>
  <p:sldIdLst>
    <p:sldId id="256" r:id="rId2"/>
    <p:sldId id="294" r:id="rId3"/>
    <p:sldId id="257" r:id="rId4"/>
    <p:sldId id="258" r:id="rId5"/>
    <p:sldId id="309" r:id="rId6"/>
    <p:sldId id="325" r:id="rId7"/>
    <p:sldId id="261" r:id="rId8"/>
    <p:sldId id="262" r:id="rId9"/>
    <p:sldId id="328" r:id="rId10"/>
    <p:sldId id="326" r:id="rId11"/>
    <p:sldId id="327" r:id="rId12"/>
    <p:sldId id="335" r:id="rId13"/>
    <p:sldId id="308" r:id="rId14"/>
    <p:sldId id="319" r:id="rId15"/>
    <p:sldId id="329" r:id="rId16"/>
    <p:sldId id="330" r:id="rId17"/>
    <p:sldId id="331" r:id="rId18"/>
    <p:sldId id="332" r:id="rId19"/>
    <p:sldId id="333" r:id="rId20"/>
    <p:sldId id="334" r:id="rId21"/>
    <p:sldId id="267" r:id="rId22"/>
  </p:sldIdLst>
  <p:sldSz cx="9144000" cy="5143500" type="screen16x9"/>
  <p:notesSz cx="6858000" cy="9144000"/>
  <p:embeddedFontLst>
    <p:embeddedFont>
      <p:font typeface="Outfit" panose="020B0604020202020204" charset="0"/>
      <p:regular r:id="rId24"/>
      <p:bold r:id="rId25"/>
    </p:embeddedFont>
    <p:embeddedFont>
      <p:font typeface="Montserrat" panose="020B0604020202020204" charset="0"/>
      <p:regular r:id="rId26"/>
      <p:bold r:id="rId27"/>
      <p:italic r:id="rId28"/>
      <p:boldItalic r:id="rId29"/>
    </p:embeddedFont>
    <p:embeddedFont>
      <p:font typeface="Raleway Medium" panose="020B0604020202020204" charset="0"/>
      <p:regular r:id="rId30"/>
      <p:bold r:id="rId31"/>
      <p:italic r:id="rId32"/>
      <p:boldItalic r:id="rId33"/>
    </p:embeddedFont>
    <p:embeddedFont>
      <p:font typeface="Consolas" panose="020B0609020204030204"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3D129-465A-C169-B3AD-161E48A76E21}" v="781" dt="2024-04-18T21:38:57.472"/>
    <p1510:client id="{D42B069B-9510-F1C8-FCED-02DDDAF9DB3D}" v="666" dt="2024-04-18T21:39:19.272"/>
  </p1510:revLst>
</p1510:revInfo>
</file>

<file path=ppt/tableStyles.xml><?xml version="1.0" encoding="utf-8"?>
<a:tblStyleLst xmlns:a="http://schemas.openxmlformats.org/drawingml/2006/main" def="{746BB965-2409-4442-89A4-E7005D5D37D7}">
  <a:tblStyle styleId="{746BB965-2409-4442-89A4-E7005D5D37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1.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562200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722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784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650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368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004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2c8bacedd_1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42c8bacedd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48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2bcee37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42bcee37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698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54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05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51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2c8baced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2c8bace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17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08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34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23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rot="-5400000">
            <a:off x="7401195" y="-225663"/>
            <a:ext cx="1532774" cy="1984088"/>
            <a:chOff x="2063675" y="205425"/>
            <a:chExt cx="1262062" cy="1633666"/>
          </a:xfrm>
        </p:grpSpPr>
        <p:sp>
          <p:nvSpPr>
            <p:cNvPr id="11" name="Google Shape;11;p2"/>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55799" y="-13486"/>
            <a:ext cx="1466441" cy="1421781"/>
            <a:chOff x="664771" y="249894"/>
            <a:chExt cx="1207444" cy="1170672"/>
          </a:xfrm>
        </p:grpSpPr>
        <p:sp>
          <p:nvSpPr>
            <p:cNvPr id="15" name="Google Shape;15;p2"/>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7086086" y="-563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10661" y="2826888"/>
            <a:ext cx="1231666" cy="2348283"/>
            <a:chOff x="3656933" y="420360"/>
            <a:chExt cx="1014134" cy="1933539"/>
          </a:xfrm>
        </p:grpSpPr>
        <p:sp>
          <p:nvSpPr>
            <p:cNvPr id="19" name="Google Shape;19;p2"/>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531801" y="-35836"/>
            <a:ext cx="583671" cy="635942"/>
            <a:chOff x="2251762" y="2566875"/>
            <a:chExt cx="480585" cy="523624"/>
          </a:xfrm>
        </p:grpSpPr>
        <p:sp>
          <p:nvSpPr>
            <p:cNvPr id="22" name="Google Shape;22;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310649" y="-111050"/>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9528" y="4661826"/>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10800000">
            <a:off x="7701943" y="4028638"/>
            <a:ext cx="1457671" cy="1159886"/>
            <a:chOff x="3648694" y="2557077"/>
            <a:chExt cx="1200223" cy="955032"/>
          </a:xfrm>
        </p:grpSpPr>
        <p:sp>
          <p:nvSpPr>
            <p:cNvPr id="28" name="Google Shape;28;p2"/>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713228"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13"/>
          <p:cNvSpPr txBox="1">
            <a:spLocks noGrp="1"/>
          </p:cNvSpPr>
          <p:nvPr>
            <p:ph type="title" idx="2" hasCustomPrompt="1"/>
          </p:nvPr>
        </p:nvSpPr>
        <p:spPr>
          <a:xfrm>
            <a:off x="713213" y="1667613"/>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7" name="Google Shape;147;p13"/>
          <p:cNvSpPr txBox="1">
            <a:spLocks noGrp="1"/>
          </p:cNvSpPr>
          <p:nvPr>
            <p:ph type="title" idx="3" hasCustomPrompt="1"/>
          </p:nvPr>
        </p:nvSpPr>
        <p:spPr>
          <a:xfrm>
            <a:off x="719963" y="2576244"/>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8" name="Google Shape;148;p13"/>
          <p:cNvSpPr txBox="1">
            <a:spLocks noGrp="1"/>
          </p:cNvSpPr>
          <p:nvPr>
            <p:ph type="title" idx="4" hasCustomPrompt="1"/>
          </p:nvPr>
        </p:nvSpPr>
        <p:spPr>
          <a:xfrm>
            <a:off x="719963" y="3484875"/>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9" name="Google Shape;149;p13"/>
          <p:cNvSpPr txBox="1">
            <a:spLocks noGrp="1"/>
          </p:cNvSpPr>
          <p:nvPr>
            <p:ph type="title" idx="5"/>
          </p:nvPr>
        </p:nvSpPr>
        <p:spPr>
          <a:xfrm>
            <a:off x="1501950" y="1459225"/>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0" name="Google Shape;150;p13"/>
          <p:cNvSpPr txBox="1">
            <a:spLocks noGrp="1"/>
          </p:cNvSpPr>
          <p:nvPr>
            <p:ph type="title" idx="6"/>
          </p:nvPr>
        </p:nvSpPr>
        <p:spPr>
          <a:xfrm>
            <a:off x="1501950" y="2367800"/>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1" name="Google Shape;151;p13"/>
          <p:cNvSpPr txBox="1">
            <a:spLocks noGrp="1"/>
          </p:cNvSpPr>
          <p:nvPr>
            <p:ph type="title" idx="7"/>
          </p:nvPr>
        </p:nvSpPr>
        <p:spPr>
          <a:xfrm>
            <a:off x="1501950" y="3276375"/>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2" name="Google Shape;152;p13"/>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3"/>
          <p:cNvGrpSpPr/>
          <p:nvPr/>
        </p:nvGrpSpPr>
        <p:grpSpPr>
          <a:xfrm rot="5400000">
            <a:off x="471666" y="3839944"/>
            <a:ext cx="906568" cy="1947187"/>
            <a:chOff x="5038278" y="2362628"/>
            <a:chExt cx="746453" cy="1603283"/>
          </a:xfrm>
        </p:grpSpPr>
        <p:sp>
          <p:nvSpPr>
            <p:cNvPr id="157" name="Google Shape;157;p13"/>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3"/>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rot="-5400000" flipH="1">
            <a:off x="7532647" y="-540604"/>
            <a:ext cx="1677378" cy="2348245"/>
            <a:chOff x="7028292" y="2485570"/>
            <a:chExt cx="1381127" cy="1933507"/>
          </a:xfrm>
        </p:grpSpPr>
        <p:sp>
          <p:nvSpPr>
            <p:cNvPr id="161" name="Google Shape;161;p13"/>
            <p:cNvSpPr/>
            <p:nvPr/>
          </p:nvSpPr>
          <p:spPr>
            <a:xfrm>
              <a:off x="7028292" y="2485570"/>
              <a:ext cx="1381127" cy="1933507"/>
            </a:xfrm>
            <a:custGeom>
              <a:avLst/>
              <a:gdLst/>
              <a:ahLst/>
              <a:cxnLst/>
              <a:rect l="l" t="t" r="r" b="b"/>
              <a:pathLst>
                <a:path w="43418" h="60783" extrusionOk="0">
                  <a:moveTo>
                    <a:pt x="41815" y="51181"/>
                  </a:moveTo>
                  <a:cubicBezTo>
                    <a:pt x="36752" y="50629"/>
                    <a:pt x="32067" y="53629"/>
                    <a:pt x="27444" y="55173"/>
                  </a:cubicBezTo>
                  <a:cubicBezTo>
                    <a:pt x="24356" y="56203"/>
                    <a:pt x="20254" y="56861"/>
                    <a:pt x="17860" y="54034"/>
                  </a:cubicBezTo>
                  <a:cubicBezTo>
                    <a:pt x="15290" y="50999"/>
                    <a:pt x="17238" y="47401"/>
                    <a:pt x="19607" y="44981"/>
                  </a:cubicBezTo>
                  <a:cubicBezTo>
                    <a:pt x="21885" y="42652"/>
                    <a:pt x="24793" y="41556"/>
                    <a:pt x="27435" y="39743"/>
                  </a:cubicBezTo>
                  <a:cubicBezTo>
                    <a:pt x="28752" y="38838"/>
                    <a:pt x="30065" y="37660"/>
                    <a:pt x="30454" y="36044"/>
                  </a:cubicBezTo>
                  <a:cubicBezTo>
                    <a:pt x="30902" y="34179"/>
                    <a:pt x="30090" y="32247"/>
                    <a:pt x="28890" y="30842"/>
                  </a:cubicBezTo>
                  <a:cubicBezTo>
                    <a:pt x="26595" y="28153"/>
                    <a:pt x="23163" y="26817"/>
                    <a:pt x="20060" y="25324"/>
                  </a:cubicBezTo>
                  <a:cubicBezTo>
                    <a:pt x="16613" y="23667"/>
                    <a:pt x="13376" y="21536"/>
                    <a:pt x="10589" y="18908"/>
                  </a:cubicBezTo>
                  <a:cubicBezTo>
                    <a:pt x="5299" y="13920"/>
                    <a:pt x="2080" y="7265"/>
                    <a:pt x="1834" y="0"/>
                  </a:cubicBezTo>
                  <a:lnTo>
                    <a:pt x="0" y="0"/>
                  </a:lnTo>
                  <a:lnTo>
                    <a:pt x="0" y="60782"/>
                  </a:lnTo>
                  <a:lnTo>
                    <a:pt x="43417" y="60782"/>
                  </a:lnTo>
                  <a:lnTo>
                    <a:pt x="43417" y="51515"/>
                  </a:lnTo>
                  <a:cubicBezTo>
                    <a:pt x="42910" y="51356"/>
                    <a:pt x="42377" y="51241"/>
                    <a:pt x="41815" y="511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028292" y="2485570"/>
              <a:ext cx="888930" cy="1933507"/>
            </a:xfrm>
            <a:custGeom>
              <a:avLst/>
              <a:gdLst/>
              <a:ahLst/>
              <a:cxnLst/>
              <a:rect l="l" t="t" r="r" b="b"/>
              <a:pathLst>
                <a:path w="27945" h="60783" extrusionOk="0">
                  <a:moveTo>
                    <a:pt x="6715" y="46807"/>
                  </a:moveTo>
                  <a:cubicBezTo>
                    <a:pt x="9040" y="42193"/>
                    <a:pt x="13365" y="39088"/>
                    <a:pt x="17390" y="35992"/>
                  </a:cubicBezTo>
                  <a:cubicBezTo>
                    <a:pt x="21448" y="32873"/>
                    <a:pt x="26401" y="28967"/>
                    <a:pt x="27044" y="23513"/>
                  </a:cubicBezTo>
                  <a:cubicBezTo>
                    <a:pt x="27944" y="15892"/>
                    <a:pt x="20790" y="12206"/>
                    <a:pt x="14871" y="9714"/>
                  </a:cubicBezTo>
                  <a:cubicBezTo>
                    <a:pt x="10255" y="7772"/>
                    <a:pt x="6916" y="4572"/>
                    <a:pt x="4972" y="0"/>
                  </a:cubicBezTo>
                  <a:lnTo>
                    <a:pt x="0" y="0"/>
                  </a:lnTo>
                  <a:lnTo>
                    <a:pt x="0" y="60782"/>
                  </a:lnTo>
                  <a:lnTo>
                    <a:pt x="7043" y="60782"/>
                  </a:lnTo>
                  <a:cubicBezTo>
                    <a:pt x="5959" y="56631"/>
                    <a:pt x="4643" y="50918"/>
                    <a:pt x="6715" y="46807"/>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028324" y="2485570"/>
              <a:ext cx="621249" cy="1316998"/>
            </a:xfrm>
            <a:custGeom>
              <a:avLst/>
              <a:gdLst/>
              <a:ahLst/>
              <a:cxnLst/>
              <a:rect l="l" t="t" r="r" b="b"/>
              <a:pathLst>
                <a:path w="19530" h="41402" extrusionOk="0">
                  <a:moveTo>
                    <a:pt x="7604" y="38806"/>
                  </a:moveTo>
                  <a:cubicBezTo>
                    <a:pt x="11456" y="37036"/>
                    <a:pt x="15358" y="34467"/>
                    <a:pt x="17392" y="30623"/>
                  </a:cubicBezTo>
                  <a:cubicBezTo>
                    <a:pt x="19529" y="26585"/>
                    <a:pt x="18797" y="21725"/>
                    <a:pt x="16045" y="18172"/>
                  </a:cubicBezTo>
                  <a:cubicBezTo>
                    <a:pt x="13435" y="14800"/>
                    <a:pt x="9637" y="12631"/>
                    <a:pt x="6440" y="9887"/>
                  </a:cubicBezTo>
                  <a:cubicBezTo>
                    <a:pt x="3356" y="7238"/>
                    <a:pt x="1111" y="4042"/>
                    <a:pt x="597" y="0"/>
                  </a:cubicBezTo>
                  <a:lnTo>
                    <a:pt x="0" y="0"/>
                  </a:lnTo>
                  <a:lnTo>
                    <a:pt x="0" y="41401"/>
                  </a:lnTo>
                  <a:cubicBezTo>
                    <a:pt x="2626" y="40803"/>
                    <a:pt x="5195" y="39915"/>
                    <a:pt x="7604" y="3880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14"/>
          <p:cNvSpPr/>
          <p:nvPr/>
        </p:nvSpPr>
        <p:spPr>
          <a:xfrm rot="-4499873">
            <a:off x="-889002" y="-336132"/>
            <a:ext cx="2262389" cy="1390239"/>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674245" y="970894"/>
            <a:ext cx="608501" cy="597374"/>
          </a:xfrm>
          <a:custGeom>
            <a:avLst/>
            <a:gdLst/>
            <a:ahLst/>
            <a:cxnLst/>
            <a:rect l="l" t="t" r="r" b="b"/>
            <a:pathLst>
              <a:path w="15751" h="15463" extrusionOk="0">
                <a:moveTo>
                  <a:pt x="855" y="8304"/>
                </a:moveTo>
                <a:cubicBezTo>
                  <a:pt x="1376" y="9980"/>
                  <a:pt x="2831" y="11304"/>
                  <a:pt x="4526" y="11740"/>
                </a:cubicBezTo>
                <a:cubicBezTo>
                  <a:pt x="6214" y="12173"/>
                  <a:pt x="7952" y="11681"/>
                  <a:pt x="9644" y="11560"/>
                </a:cubicBezTo>
                <a:cubicBezTo>
                  <a:pt x="11830" y="11403"/>
                  <a:pt x="13806" y="12143"/>
                  <a:pt x="15040" y="14021"/>
                </a:cubicBezTo>
                <a:cubicBezTo>
                  <a:pt x="15337" y="14473"/>
                  <a:pt x="15570" y="14957"/>
                  <a:pt x="15750" y="15463"/>
                </a:cubicBezTo>
                <a:lnTo>
                  <a:pt x="15750" y="1"/>
                </a:lnTo>
                <a:lnTo>
                  <a:pt x="2570" y="1"/>
                </a:lnTo>
                <a:cubicBezTo>
                  <a:pt x="1262" y="2456"/>
                  <a:pt x="0" y="5548"/>
                  <a:pt x="855" y="8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4"/>
          <p:cNvGrpSpPr/>
          <p:nvPr/>
        </p:nvGrpSpPr>
        <p:grpSpPr>
          <a:xfrm rot="10800000">
            <a:off x="8598151" y="-716724"/>
            <a:ext cx="1231666" cy="2348283"/>
            <a:chOff x="3656933" y="420360"/>
            <a:chExt cx="1014134" cy="1933539"/>
          </a:xfrm>
        </p:grpSpPr>
        <p:sp>
          <p:nvSpPr>
            <p:cNvPr id="169" name="Google Shape;169;p14"/>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4"/>
          <p:cNvSpPr/>
          <p:nvPr/>
        </p:nvSpPr>
        <p:spPr>
          <a:xfrm rot="10800000">
            <a:off x="7735476" y="4011462"/>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5"/>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5"/>
          <p:cNvGrpSpPr/>
          <p:nvPr/>
        </p:nvGrpSpPr>
        <p:grpSpPr>
          <a:xfrm>
            <a:off x="8161094" y="1143605"/>
            <a:ext cx="982907" cy="1336014"/>
            <a:chOff x="6948642" y="1126523"/>
            <a:chExt cx="809310" cy="1100053"/>
          </a:xfrm>
        </p:grpSpPr>
        <p:sp>
          <p:nvSpPr>
            <p:cNvPr id="177" name="Google Shape;177;p15"/>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5"/>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5"/>
          <p:cNvGrpSpPr/>
          <p:nvPr/>
        </p:nvGrpSpPr>
        <p:grpSpPr>
          <a:xfrm rot="-5400000">
            <a:off x="6464952" y="3727965"/>
            <a:ext cx="1231666" cy="2348283"/>
            <a:chOff x="3656933" y="420360"/>
            <a:chExt cx="1014134" cy="1933539"/>
          </a:xfrm>
        </p:grpSpPr>
        <p:sp>
          <p:nvSpPr>
            <p:cNvPr id="181" name="Google Shape;181;p15"/>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3167113" y="1938475"/>
            <a:ext cx="4092900" cy="1256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5" name="Google Shape;205;p18"/>
          <p:cNvSpPr txBox="1">
            <a:spLocks noGrp="1"/>
          </p:cNvSpPr>
          <p:nvPr>
            <p:ph type="title" idx="2" hasCustomPrompt="1"/>
          </p:nvPr>
        </p:nvSpPr>
        <p:spPr>
          <a:xfrm>
            <a:off x="1883988" y="2145900"/>
            <a:ext cx="11307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206" name="Google Shape;206;p1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8"/>
          <p:cNvGrpSpPr/>
          <p:nvPr/>
        </p:nvGrpSpPr>
        <p:grpSpPr>
          <a:xfrm rot="5400000">
            <a:off x="546065" y="-578818"/>
            <a:ext cx="1231666" cy="2348283"/>
            <a:chOff x="3656933" y="420360"/>
            <a:chExt cx="1014134" cy="1933539"/>
          </a:xfrm>
        </p:grpSpPr>
        <p:sp>
          <p:nvSpPr>
            <p:cNvPr id="209" name="Google Shape;209;p1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8"/>
          <p:cNvGrpSpPr/>
          <p:nvPr/>
        </p:nvGrpSpPr>
        <p:grpSpPr>
          <a:xfrm rot="10800000" flipH="1">
            <a:off x="-21028" y="3983613"/>
            <a:ext cx="1457671" cy="1159886"/>
            <a:chOff x="3648694" y="2557077"/>
            <a:chExt cx="1200223" cy="955032"/>
          </a:xfrm>
        </p:grpSpPr>
        <p:sp>
          <p:nvSpPr>
            <p:cNvPr id="212" name="Google Shape;212;p1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8"/>
          <p:cNvGrpSpPr/>
          <p:nvPr/>
        </p:nvGrpSpPr>
        <p:grpSpPr>
          <a:xfrm rot="5400000" flipH="1">
            <a:off x="6696834" y="-197058"/>
            <a:ext cx="982907" cy="1336014"/>
            <a:chOff x="6948642" y="1126523"/>
            <a:chExt cx="809310" cy="1100053"/>
          </a:xfrm>
        </p:grpSpPr>
        <p:sp>
          <p:nvSpPr>
            <p:cNvPr id="218" name="Google Shape;218;p1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1958688" y="540000"/>
            <a:ext cx="5226600" cy="120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200"/>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243" name="Google Shape;243;p20"/>
          <p:cNvSpPr txBox="1">
            <a:spLocks noGrp="1"/>
          </p:cNvSpPr>
          <p:nvPr>
            <p:ph type="subTitle" idx="1"/>
          </p:nvPr>
        </p:nvSpPr>
        <p:spPr>
          <a:xfrm>
            <a:off x="1958700" y="1619775"/>
            <a:ext cx="5226600" cy="1134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245" name="Google Shape;245;p20"/>
          <p:cNvGrpSpPr/>
          <p:nvPr/>
        </p:nvGrpSpPr>
        <p:grpSpPr>
          <a:xfrm>
            <a:off x="7890845" y="3159412"/>
            <a:ext cx="1532774" cy="1984088"/>
            <a:chOff x="2063675" y="205425"/>
            <a:chExt cx="1262062" cy="1633666"/>
          </a:xfrm>
        </p:grpSpPr>
        <p:sp>
          <p:nvSpPr>
            <p:cNvPr id="246" name="Google Shape;246;p20"/>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0"/>
          <p:cNvGrpSpPr/>
          <p:nvPr/>
        </p:nvGrpSpPr>
        <p:grpSpPr>
          <a:xfrm rot="10800000">
            <a:off x="-24386" y="3858689"/>
            <a:ext cx="1466441" cy="1421781"/>
            <a:chOff x="664771" y="249894"/>
            <a:chExt cx="1207444" cy="1170672"/>
          </a:xfrm>
        </p:grpSpPr>
        <p:sp>
          <p:nvSpPr>
            <p:cNvPr id="250" name="Google Shape;250;p20"/>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0"/>
          <p:cNvSpPr/>
          <p:nvPr/>
        </p:nvSpPr>
        <p:spPr>
          <a:xfrm>
            <a:off x="7161186" y="-404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0"/>
          <p:cNvGrpSpPr/>
          <p:nvPr/>
        </p:nvGrpSpPr>
        <p:grpSpPr>
          <a:xfrm>
            <a:off x="-379010" y="-183837"/>
            <a:ext cx="1231666" cy="2348283"/>
            <a:chOff x="3656933" y="420360"/>
            <a:chExt cx="1014134" cy="1933539"/>
          </a:xfrm>
        </p:grpSpPr>
        <p:sp>
          <p:nvSpPr>
            <p:cNvPr id="254" name="Google Shape;254;p20"/>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0"/>
          <p:cNvGrpSpPr/>
          <p:nvPr/>
        </p:nvGrpSpPr>
        <p:grpSpPr>
          <a:xfrm>
            <a:off x="926238" y="-20530"/>
            <a:ext cx="583671" cy="635942"/>
            <a:chOff x="2251762" y="2566875"/>
            <a:chExt cx="480585" cy="523624"/>
          </a:xfrm>
        </p:grpSpPr>
        <p:sp>
          <p:nvSpPr>
            <p:cNvPr id="257" name="Google Shape;257;p20"/>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0"/>
          <p:cNvSpPr/>
          <p:nvPr/>
        </p:nvSpPr>
        <p:spPr>
          <a:xfrm>
            <a:off x="-1189812" y="2433375"/>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rot="5400000">
            <a:off x="-283147" y="19305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0"/>
          <p:cNvGrpSpPr/>
          <p:nvPr/>
        </p:nvGrpSpPr>
        <p:grpSpPr>
          <a:xfrm flipH="1">
            <a:off x="7701930" y="-40437"/>
            <a:ext cx="1457671" cy="1159886"/>
            <a:chOff x="3648694" y="2557077"/>
            <a:chExt cx="1200223" cy="955032"/>
          </a:xfrm>
        </p:grpSpPr>
        <p:sp>
          <p:nvSpPr>
            <p:cNvPr id="263" name="Google Shape;263;p20"/>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265"/>
        <p:cNvGrpSpPr/>
        <p:nvPr/>
      </p:nvGrpSpPr>
      <p:grpSpPr>
        <a:xfrm>
          <a:off x="0" y="0"/>
          <a:ext cx="0" cy="0"/>
          <a:chOff x="0" y="0"/>
          <a:chExt cx="0" cy="0"/>
        </a:xfrm>
      </p:grpSpPr>
      <p:grpSp>
        <p:nvGrpSpPr>
          <p:cNvPr id="266" name="Google Shape;266;p21"/>
          <p:cNvGrpSpPr/>
          <p:nvPr/>
        </p:nvGrpSpPr>
        <p:grpSpPr>
          <a:xfrm>
            <a:off x="7890845" y="3159412"/>
            <a:ext cx="1532774" cy="1984088"/>
            <a:chOff x="2063675" y="205425"/>
            <a:chExt cx="1262062" cy="1633666"/>
          </a:xfrm>
        </p:grpSpPr>
        <p:sp>
          <p:nvSpPr>
            <p:cNvPr id="267" name="Google Shape;267;p21"/>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1"/>
          <p:cNvGrpSpPr/>
          <p:nvPr/>
        </p:nvGrpSpPr>
        <p:grpSpPr>
          <a:xfrm rot="10800000">
            <a:off x="-24386" y="3858689"/>
            <a:ext cx="1466441" cy="1421781"/>
            <a:chOff x="664771" y="249894"/>
            <a:chExt cx="1207444" cy="1170672"/>
          </a:xfrm>
        </p:grpSpPr>
        <p:sp>
          <p:nvSpPr>
            <p:cNvPr id="271" name="Google Shape;271;p21"/>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1"/>
          <p:cNvSpPr/>
          <p:nvPr/>
        </p:nvSpPr>
        <p:spPr>
          <a:xfrm>
            <a:off x="7161186" y="-404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1"/>
          <p:cNvGrpSpPr/>
          <p:nvPr/>
        </p:nvGrpSpPr>
        <p:grpSpPr>
          <a:xfrm>
            <a:off x="-379010" y="-183837"/>
            <a:ext cx="1231666" cy="2348283"/>
            <a:chOff x="3656933" y="420360"/>
            <a:chExt cx="1014134" cy="1933539"/>
          </a:xfrm>
        </p:grpSpPr>
        <p:sp>
          <p:nvSpPr>
            <p:cNvPr id="275" name="Google Shape;275;p2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1"/>
          <p:cNvGrpSpPr/>
          <p:nvPr/>
        </p:nvGrpSpPr>
        <p:grpSpPr>
          <a:xfrm>
            <a:off x="926238" y="-20530"/>
            <a:ext cx="583671" cy="635942"/>
            <a:chOff x="2251762" y="2566875"/>
            <a:chExt cx="480585" cy="523624"/>
          </a:xfrm>
        </p:grpSpPr>
        <p:sp>
          <p:nvSpPr>
            <p:cNvPr id="278" name="Google Shape;278;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1"/>
          <p:cNvSpPr/>
          <p:nvPr/>
        </p:nvSpPr>
        <p:spPr>
          <a:xfrm>
            <a:off x="-1189812" y="2433375"/>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283147" y="19305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flipH="1">
            <a:off x="7701930" y="-40437"/>
            <a:ext cx="1457671" cy="1159886"/>
            <a:chOff x="3648694" y="2557077"/>
            <a:chExt cx="1200223" cy="955032"/>
          </a:xfrm>
        </p:grpSpPr>
        <p:sp>
          <p:nvSpPr>
            <p:cNvPr id="284" name="Google Shape;284;p2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 name="Shape 286"/>
        <p:cNvGrpSpPr/>
        <p:nvPr/>
      </p:nvGrpSpPr>
      <p:grpSpPr>
        <a:xfrm>
          <a:off x="0" y="0"/>
          <a:ext cx="0" cy="0"/>
          <a:chOff x="0" y="0"/>
          <a:chExt cx="0" cy="0"/>
        </a:xfrm>
      </p:grpSpPr>
      <p:sp>
        <p:nvSpPr>
          <p:cNvPr id="287" name="Google Shape;287;p22"/>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2"/>
          <p:cNvGrpSpPr/>
          <p:nvPr/>
        </p:nvGrpSpPr>
        <p:grpSpPr>
          <a:xfrm rot="5400000">
            <a:off x="471666" y="3839944"/>
            <a:ext cx="906568" cy="1947187"/>
            <a:chOff x="5038278" y="2362628"/>
            <a:chExt cx="746453" cy="1603283"/>
          </a:xfrm>
        </p:grpSpPr>
        <p:sp>
          <p:nvSpPr>
            <p:cNvPr id="292" name="Google Shape;292;p22"/>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2"/>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2075475" y="2145900"/>
            <a:ext cx="1117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33" name="Google Shape;33;p3"/>
          <p:cNvSpPr/>
          <p:nvPr/>
        </p:nvSpPr>
        <p:spPr>
          <a:xfrm rot="5400000" flipH="1">
            <a:off x="361559"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a:off x="7701943" y="3983613"/>
            <a:ext cx="1457671" cy="1159886"/>
            <a:chOff x="3648694" y="2557077"/>
            <a:chExt cx="1200223" cy="955032"/>
          </a:xfrm>
        </p:grpSpPr>
        <p:sp>
          <p:nvSpPr>
            <p:cNvPr id="35" name="Google Shape;35;p3"/>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a:off x="9"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4325420">
            <a:off x="7729080"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rot="-5400000" flipH="1">
            <a:off x="7360854" y="-578818"/>
            <a:ext cx="1231666" cy="2348283"/>
            <a:chOff x="3656933" y="420360"/>
            <a:chExt cx="1014134" cy="1933539"/>
          </a:xfrm>
        </p:grpSpPr>
        <p:sp>
          <p:nvSpPr>
            <p:cNvPr id="40" name="Google Shape;40;p3"/>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5400000">
            <a:off x="1458844" y="-197058"/>
            <a:ext cx="982907" cy="1336014"/>
            <a:chOff x="6948642" y="1126523"/>
            <a:chExt cx="809310" cy="1100053"/>
          </a:xfrm>
        </p:grpSpPr>
        <p:sp>
          <p:nvSpPr>
            <p:cNvPr id="43" name="Google Shape;43;p3"/>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rot="-6300127">
            <a:off x="516400"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213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3237327">
            <a:off x="7342490"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 name="Google Shape;51;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2" name="Google Shape;52;p4"/>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8161094" y="1143605"/>
            <a:ext cx="982907" cy="1336014"/>
            <a:chOff x="6948642" y="1126523"/>
            <a:chExt cx="809310" cy="1100053"/>
          </a:xfrm>
        </p:grpSpPr>
        <p:sp>
          <p:nvSpPr>
            <p:cNvPr id="55" name="Google Shape;55;p4"/>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5"/>
          <p:cNvSpPr txBox="1">
            <a:spLocks noGrp="1"/>
          </p:cNvSpPr>
          <p:nvPr>
            <p:ph type="body" idx="1"/>
          </p:nvPr>
        </p:nvSpPr>
        <p:spPr>
          <a:xfrm>
            <a:off x="713225" y="1152475"/>
            <a:ext cx="3858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0" name="Google Shape;60;p5"/>
          <p:cNvSpPr txBox="1">
            <a:spLocks noGrp="1"/>
          </p:cNvSpPr>
          <p:nvPr>
            <p:ph type="body" idx="2"/>
          </p:nvPr>
        </p:nvSpPr>
        <p:spPr>
          <a:xfrm>
            <a:off x="4572000" y="1152475"/>
            <a:ext cx="3858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1" name="Google Shape;61;p5"/>
          <p:cNvSpPr/>
          <p:nvPr/>
        </p:nvSpPr>
        <p:spPr>
          <a:xfrm rot="-4499873">
            <a:off x="-889002" y="-336132"/>
            <a:ext cx="2262389" cy="1390239"/>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674245" y="970894"/>
            <a:ext cx="608501" cy="597374"/>
          </a:xfrm>
          <a:custGeom>
            <a:avLst/>
            <a:gdLst/>
            <a:ahLst/>
            <a:cxnLst/>
            <a:rect l="l" t="t" r="r" b="b"/>
            <a:pathLst>
              <a:path w="15751" h="15463" extrusionOk="0">
                <a:moveTo>
                  <a:pt x="855" y="8304"/>
                </a:moveTo>
                <a:cubicBezTo>
                  <a:pt x="1376" y="9980"/>
                  <a:pt x="2831" y="11304"/>
                  <a:pt x="4526" y="11740"/>
                </a:cubicBezTo>
                <a:cubicBezTo>
                  <a:pt x="6214" y="12173"/>
                  <a:pt x="7952" y="11681"/>
                  <a:pt x="9644" y="11560"/>
                </a:cubicBezTo>
                <a:cubicBezTo>
                  <a:pt x="11830" y="11403"/>
                  <a:pt x="13806" y="12143"/>
                  <a:pt x="15040" y="14021"/>
                </a:cubicBezTo>
                <a:cubicBezTo>
                  <a:pt x="15337" y="14473"/>
                  <a:pt x="15570" y="14957"/>
                  <a:pt x="15750" y="15463"/>
                </a:cubicBezTo>
                <a:lnTo>
                  <a:pt x="15750" y="1"/>
                </a:lnTo>
                <a:lnTo>
                  <a:pt x="2570" y="1"/>
                </a:lnTo>
                <a:cubicBezTo>
                  <a:pt x="1262" y="2456"/>
                  <a:pt x="0" y="5548"/>
                  <a:pt x="855" y="8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5"/>
          <p:cNvGrpSpPr/>
          <p:nvPr/>
        </p:nvGrpSpPr>
        <p:grpSpPr>
          <a:xfrm rot="10800000">
            <a:off x="8598151" y="-716724"/>
            <a:ext cx="1231666" cy="2348283"/>
            <a:chOff x="3656933" y="420360"/>
            <a:chExt cx="1014134" cy="1933539"/>
          </a:xfrm>
        </p:grpSpPr>
        <p:sp>
          <p:nvSpPr>
            <p:cNvPr id="64" name="Google Shape;64;p5"/>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5"/>
          <p:cNvSpPr/>
          <p:nvPr/>
        </p:nvSpPr>
        <p:spPr>
          <a:xfrm rot="10800000">
            <a:off x="7735476" y="4011462"/>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713225"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713225"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2" name="Google Shape;82;p7"/>
          <p:cNvSpPr/>
          <p:nvPr/>
        </p:nvSpPr>
        <p:spPr>
          <a:xfrm rot="5400000">
            <a:off x="-248834" y="155414"/>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7"/>
          <p:cNvGrpSpPr/>
          <p:nvPr/>
        </p:nvGrpSpPr>
        <p:grpSpPr>
          <a:xfrm rot="-5400000">
            <a:off x="-189170" y="3883630"/>
            <a:ext cx="1457671" cy="1159886"/>
            <a:chOff x="3648694" y="2557077"/>
            <a:chExt cx="1200223" cy="955032"/>
          </a:xfrm>
        </p:grpSpPr>
        <p:sp>
          <p:nvSpPr>
            <p:cNvPr id="84" name="Google Shape;84;p7"/>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rot="-5400000">
            <a:off x="7876039" y="-561506"/>
            <a:ext cx="906568" cy="1947187"/>
            <a:chOff x="5038278" y="2362628"/>
            <a:chExt cx="746453" cy="1603283"/>
          </a:xfrm>
        </p:grpSpPr>
        <p:sp>
          <p:nvSpPr>
            <p:cNvPr id="87" name="Google Shape;87;p7"/>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713225" y="1538900"/>
            <a:ext cx="6367800" cy="1913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1" name="Google Shape;91;p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rot="5400000">
            <a:off x="546065" y="-578818"/>
            <a:ext cx="1231666" cy="2348283"/>
            <a:chOff x="3656933" y="420360"/>
            <a:chExt cx="1014134" cy="1933539"/>
          </a:xfrm>
        </p:grpSpPr>
        <p:sp>
          <p:nvSpPr>
            <p:cNvPr id="94" name="Google Shape;94;p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flipH="1">
            <a:off x="-21028" y="3983613"/>
            <a:ext cx="1457671" cy="1159886"/>
            <a:chOff x="3648694" y="2557077"/>
            <a:chExt cx="1200223" cy="955032"/>
          </a:xfrm>
        </p:grpSpPr>
        <p:sp>
          <p:nvSpPr>
            <p:cNvPr id="97" name="Google Shape;97;p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rot="5400000" flipH="1">
            <a:off x="6696834" y="-197058"/>
            <a:ext cx="982907" cy="1336014"/>
            <a:chOff x="6948642" y="1126523"/>
            <a:chExt cx="809310" cy="1100053"/>
          </a:xfrm>
        </p:grpSpPr>
        <p:sp>
          <p:nvSpPr>
            <p:cNvPr id="103" name="Google Shape;103;p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13225" y="1233175"/>
            <a:ext cx="3858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9" name="Google Shape;109;p9"/>
          <p:cNvSpPr txBox="1">
            <a:spLocks noGrp="1"/>
          </p:cNvSpPr>
          <p:nvPr>
            <p:ph type="subTitle" idx="1"/>
          </p:nvPr>
        </p:nvSpPr>
        <p:spPr>
          <a:xfrm>
            <a:off x="713225" y="2803075"/>
            <a:ext cx="3858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0" name="Google Shape;110;p9"/>
          <p:cNvSpPr txBox="1">
            <a:spLocks noGrp="1"/>
          </p:cNvSpPr>
          <p:nvPr>
            <p:ph type="body" idx="2"/>
          </p:nvPr>
        </p:nvSpPr>
        <p:spPr>
          <a:xfrm>
            <a:off x="4572125"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1" name="Google Shape;111;p9"/>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9"/>
          <p:cNvGrpSpPr/>
          <p:nvPr/>
        </p:nvGrpSpPr>
        <p:grpSpPr>
          <a:xfrm>
            <a:off x="8472294" y="1601130"/>
            <a:ext cx="982907" cy="1336014"/>
            <a:chOff x="6948642" y="1126523"/>
            <a:chExt cx="809310" cy="1100053"/>
          </a:xfrm>
        </p:grpSpPr>
        <p:sp>
          <p:nvSpPr>
            <p:cNvPr id="113" name="Google Shape;113;p9"/>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9"/>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10"/>
          <p:cNvSpPr txBox="1">
            <a:spLocks noGrp="1"/>
          </p:cNvSpPr>
          <p:nvPr>
            <p:ph type="body" idx="1"/>
          </p:nvPr>
        </p:nvSpPr>
        <p:spPr>
          <a:xfrm>
            <a:off x="1572600" y="4003475"/>
            <a:ext cx="59988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500"/>
              <a:buNone/>
              <a:defRPr sz="2500"/>
            </a:lvl1pPr>
          </a:lstStyle>
          <a:p>
            <a:endParaRPr/>
          </a:p>
        </p:txBody>
      </p:sp>
      <p:sp>
        <p:nvSpPr>
          <p:cNvPr id="118" name="Google Shape;118;p10"/>
          <p:cNvSpPr/>
          <p:nvPr/>
        </p:nvSpPr>
        <p:spPr>
          <a:xfrm>
            <a:off x="-685791"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0"/>
          <p:cNvGrpSpPr/>
          <p:nvPr/>
        </p:nvGrpSpPr>
        <p:grpSpPr>
          <a:xfrm rot="-5400000" flipH="1">
            <a:off x="7360854" y="-578818"/>
            <a:ext cx="1231666" cy="2348283"/>
            <a:chOff x="3656933" y="420360"/>
            <a:chExt cx="1014134" cy="1933539"/>
          </a:xfrm>
        </p:grpSpPr>
        <p:sp>
          <p:nvSpPr>
            <p:cNvPr id="120" name="Google Shape;120;p10"/>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0"/>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4355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11"/>
          <p:cNvSpPr txBox="1">
            <a:spLocks noGrp="1"/>
          </p:cNvSpPr>
          <p:nvPr>
            <p:ph type="title" hasCustomPrompt="1"/>
          </p:nvPr>
        </p:nvSpPr>
        <p:spPr>
          <a:xfrm>
            <a:off x="1531950" y="898300"/>
            <a:ext cx="60801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6" name="Google Shape;126;p11"/>
          <p:cNvSpPr txBox="1">
            <a:spLocks noGrp="1"/>
          </p:cNvSpPr>
          <p:nvPr>
            <p:ph type="body" idx="1"/>
          </p:nvPr>
        </p:nvSpPr>
        <p:spPr>
          <a:xfrm>
            <a:off x="1531950" y="2944400"/>
            <a:ext cx="60801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27" name="Google Shape;127;p11"/>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1"/>
          <p:cNvGrpSpPr/>
          <p:nvPr/>
        </p:nvGrpSpPr>
        <p:grpSpPr>
          <a:xfrm rot="5400000">
            <a:off x="546065" y="-578818"/>
            <a:ext cx="1231666" cy="2348283"/>
            <a:chOff x="3656933" y="420360"/>
            <a:chExt cx="1014134" cy="1933539"/>
          </a:xfrm>
        </p:grpSpPr>
        <p:sp>
          <p:nvSpPr>
            <p:cNvPr id="130" name="Google Shape;130;p1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1"/>
          <p:cNvGrpSpPr/>
          <p:nvPr/>
        </p:nvGrpSpPr>
        <p:grpSpPr>
          <a:xfrm rot="10800000" flipH="1">
            <a:off x="-21028" y="3983613"/>
            <a:ext cx="1457671" cy="1159886"/>
            <a:chOff x="3648694" y="2557077"/>
            <a:chExt cx="1200223" cy="955032"/>
          </a:xfrm>
        </p:grpSpPr>
        <p:sp>
          <p:nvSpPr>
            <p:cNvPr id="133" name="Google Shape;133;p1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1"/>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rot="5400000" flipH="1">
            <a:off x="6696834" y="-197058"/>
            <a:ext cx="982907" cy="1336014"/>
            <a:chOff x="6948642" y="1126523"/>
            <a:chExt cx="809310" cy="1100053"/>
          </a:xfrm>
        </p:grpSpPr>
        <p:sp>
          <p:nvSpPr>
            <p:cNvPr id="139" name="Google Shape;139;p11"/>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1pPr>
            <a:lvl2pPr lvl="1">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2pPr>
            <a:lvl3pPr lvl="2">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3pPr>
            <a:lvl4pPr lvl="3">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4pPr>
            <a:lvl5pPr lvl="4">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5pPr>
            <a:lvl6pPr lvl="5">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6pPr>
            <a:lvl7pPr lvl="6">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7pPr>
            <a:lvl8pPr lvl="7">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8pPr>
            <a:lvl9pPr lvl="8">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1pPr>
            <a:lvl2pPr marL="914400" lvl="1"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6" r:id="rId15"/>
    <p:sldLayoutId id="2147483667" r:id="rId16"/>
    <p:sldLayoutId id="214748366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46962"/>
          </p15:clr>
        </p15:guide>
        <p15:guide id="2" pos="5311">
          <p15:clr>
            <a:srgbClr val="E46962"/>
          </p15:clr>
        </p15:guide>
        <p15:guide id="3" orient="horz" pos="340">
          <p15:clr>
            <a:srgbClr val="E46962"/>
          </p15:clr>
        </p15:guide>
        <p15:guide id="4" orient="horz" pos="2903">
          <p15:clr>
            <a:srgbClr val="E46962"/>
          </p15:clr>
        </p15:guide>
        <p15:guide id="5" pos="2880">
          <p15:clr>
            <a:srgbClr val="E46962"/>
          </p15:clr>
        </p15:guide>
        <p15:guide id="6" orient="horz" pos="162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ctrTitle"/>
          </p:nvPr>
        </p:nvSpPr>
        <p:spPr>
          <a:xfrm>
            <a:off x="1196250" y="1578319"/>
            <a:ext cx="6751500" cy="24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Spoken Language Identification Using GMMs</a:t>
            </a:r>
            <a:endParaRPr lang="en-GB"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a:t>
            </a:r>
            <a:endParaRPr dirty="0"/>
          </a:p>
        </p:txBody>
      </p:sp>
      <p:sp>
        <p:nvSpPr>
          <p:cNvPr id="354" name="Google Shape;354;p32"/>
          <p:cNvSpPr txBox="1">
            <a:spLocks noGrp="1"/>
          </p:cNvSpPr>
          <p:nvPr>
            <p:ph type="body" idx="4294967295"/>
          </p:nvPr>
        </p:nvSpPr>
        <p:spPr>
          <a:xfrm>
            <a:off x="898633" y="1556956"/>
            <a:ext cx="7031421" cy="17067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dirty="0">
                <a:effectLst/>
                <a:latin typeface="Outfit" panose="020B0604020202020204" charset="0"/>
                <a:ea typeface="Batang" panose="02030600000101010101" pitchFamily="18" charset="-127"/>
              </a:rPr>
              <a:t>We needed to unify the length of audio files input to the classifier. The solution was to pad small audio files to match large ones. But this introduced a problem to the models as the amount of padding was significantly large which caused the models to be biased towards the zeros of padding.</a:t>
            </a:r>
            <a:endParaRPr lang="en-GB" sz="1800" dirty="0">
              <a:effectLst/>
              <a:latin typeface="Outfit" panose="020B0604020202020204" charset="0"/>
              <a:ea typeface="Batang" panose="02030600000101010101" pitchFamily="18" charset="-127"/>
            </a:endParaRPr>
          </a:p>
        </p:txBody>
      </p:sp>
    </p:spTree>
    <p:extLst>
      <p:ext uri="{BB962C8B-B14F-4D97-AF65-F5344CB8AC3E}">
        <p14:creationId xmlns:p14="http://schemas.microsoft.com/office/powerpoint/2010/main" val="341035773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a:t>
            </a:r>
            <a:endParaRPr dirty="0"/>
          </a:p>
        </p:txBody>
      </p:sp>
      <p:sp>
        <p:nvSpPr>
          <p:cNvPr id="354" name="Google Shape;354;p32"/>
          <p:cNvSpPr txBox="1">
            <a:spLocks noGrp="1"/>
          </p:cNvSpPr>
          <p:nvPr>
            <p:ph type="body" idx="4294967295"/>
          </p:nvPr>
        </p:nvSpPr>
        <p:spPr>
          <a:xfrm>
            <a:off x="898634" y="1556956"/>
            <a:ext cx="3949264" cy="17067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b="0" i="0" u="none" strike="noStrike" baseline="0" dirty="0">
                <a:solidFill>
                  <a:srgbClr val="000000"/>
                </a:solidFill>
                <a:latin typeface="Times New Roman" panose="02020603050405020304" pitchFamily="18" charset="0"/>
              </a:rPr>
              <a:t>We filtered the audios by taking only files with durations ranging between 6-14 seconds which from the following histogram resembles nearly 70% of the dataset. This way when we pad 6s. audio files to match with 14s. the model behavior won’t deteriorate very much. </a:t>
            </a:r>
            <a:endParaRPr lang="en-GB" sz="1800" dirty="0">
              <a:effectLst/>
              <a:latin typeface="Outfit" panose="020B0604020202020204" charset="0"/>
              <a:ea typeface="Batang" panose="02030600000101010101" pitchFamily="18" charset="-127"/>
            </a:endParaRPr>
          </a:p>
        </p:txBody>
      </p:sp>
      <p:pic>
        <p:nvPicPr>
          <p:cNvPr id="3" name="Picture 2">
            <a:extLst>
              <a:ext uri="{FF2B5EF4-FFF2-40B4-BE49-F238E27FC236}">
                <a16:creationId xmlns:a16="http://schemas.microsoft.com/office/drawing/2014/main" xmlns="" id="{5741E653-883A-7ADE-B394-09ED651A9AD4}"/>
              </a:ext>
            </a:extLst>
          </p:cNvPr>
          <p:cNvPicPr>
            <a:picLocks noChangeAspect="1"/>
          </p:cNvPicPr>
          <p:nvPr/>
        </p:nvPicPr>
        <p:blipFill>
          <a:blip r:embed="rId3"/>
          <a:stretch>
            <a:fillRect/>
          </a:stretch>
        </p:blipFill>
        <p:spPr>
          <a:xfrm>
            <a:off x="4847898" y="1556956"/>
            <a:ext cx="4020232" cy="2775259"/>
          </a:xfrm>
          <a:prstGeom prst="rect">
            <a:avLst/>
          </a:prstGeom>
        </p:spPr>
      </p:pic>
      <p:sp>
        <p:nvSpPr>
          <p:cNvPr id="4" name="Rectangle 3">
            <a:extLst>
              <a:ext uri="{FF2B5EF4-FFF2-40B4-BE49-F238E27FC236}">
                <a16:creationId xmlns:a16="http://schemas.microsoft.com/office/drawing/2014/main" xmlns="" id="{10229033-EA3F-02F7-3348-3646623CB296}"/>
              </a:ext>
            </a:extLst>
          </p:cNvPr>
          <p:cNvSpPr/>
          <p:nvPr/>
        </p:nvSpPr>
        <p:spPr>
          <a:xfrm>
            <a:off x="5927834" y="1386838"/>
            <a:ext cx="1001111" cy="307480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544722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655169" y="4588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MFCC</a:t>
            </a:r>
            <a:endParaRPr dirty="0"/>
          </a:p>
        </p:txBody>
      </p:sp>
      <p:pic>
        <p:nvPicPr>
          <p:cNvPr id="2" name="Picture 1"/>
          <p:cNvPicPr>
            <a:picLocks noChangeAspect="1"/>
          </p:cNvPicPr>
          <p:nvPr/>
        </p:nvPicPr>
        <p:blipFill>
          <a:blip r:embed="rId3"/>
          <a:stretch>
            <a:fillRect/>
          </a:stretch>
        </p:blipFill>
        <p:spPr>
          <a:xfrm>
            <a:off x="5290457" y="1455"/>
            <a:ext cx="2983531" cy="5142045"/>
          </a:xfrm>
          <a:prstGeom prst="rect">
            <a:avLst/>
          </a:prstGeom>
        </p:spPr>
      </p:pic>
      <p:pic>
        <p:nvPicPr>
          <p:cNvPr id="5" name="Picture 4"/>
          <p:cNvPicPr>
            <a:picLocks noChangeAspect="1"/>
          </p:cNvPicPr>
          <p:nvPr/>
        </p:nvPicPr>
        <p:blipFill rotWithShape="1">
          <a:blip r:embed="rId4"/>
          <a:srcRect r="7387" b="10200"/>
          <a:stretch/>
        </p:blipFill>
        <p:spPr>
          <a:xfrm>
            <a:off x="210458" y="690340"/>
            <a:ext cx="4484914" cy="2062854"/>
          </a:xfrm>
          <a:prstGeom prst="rect">
            <a:avLst/>
          </a:prstGeom>
        </p:spPr>
      </p:pic>
      <p:pic>
        <p:nvPicPr>
          <p:cNvPr id="6" name="Picture 5"/>
          <p:cNvPicPr>
            <a:picLocks noChangeAspect="1"/>
          </p:cNvPicPr>
          <p:nvPr/>
        </p:nvPicPr>
        <p:blipFill>
          <a:blip r:embed="rId5"/>
          <a:stretch>
            <a:fillRect/>
          </a:stretch>
        </p:blipFill>
        <p:spPr>
          <a:xfrm>
            <a:off x="210458" y="2819436"/>
            <a:ext cx="4484914" cy="2280522"/>
          </a:xfrm>
          <a:prstGeom prst="rect">
            <a:avLst/>
          </a:prstGeom>
        </p:spPr>
      </p:pic>
    </p:spTree>
    <p:extLst>
      <p:ext uri="{BB962C8B-B14F-4D97-AF65-F5344CB8AC3E}">
        <p14:creationId xmlns:p14="http://schemas.microsoft.com/office/powerpoint/2010/main" val="36916802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2075475" y="214590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322" name="Google Shape;322;p28"/>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Approaches</a:t>
            </a:r>
            <a:endParaRPr dirty="0"/>
          </a:p>
        </p:txBody>
      </p:sp>
    </p:spTree>
    <p:extLst>
      <p:ext uri="{BB962C8B-B14F-4D97-AF65-F5344CB8AC3E}">
        <p14:creationId xmlns:p14="http://schemas.microsoft.com/office/powerpoint/2010/main" val="139617399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xmlns=""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xmlns=""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Hidden Markov Model HMM</a:t>
            </a:r>
            <a:endParaRPr dirty="0"/>
          </a:p>
        </p:txBody>
      </p:sp>
      <p:sp>
        <p:nvSpPr>
          <p:cNvPr id="5" name="Google Shape;354;p32">
            <a:extLst>
              <a:ext uri="{FF2B5EF4-FFF2-40B4-BE49-F238E27FC236}">
                <a16:creationId xmlns:a16="http://schemas.microsoft.com/office/drawing/2014/main" xmlns="" id="{8A1BDAE9-880B-9CCB-CAF0-4C0B4B81989C}"/>
              </a:ext>
            </a:extLst>
          </p:cNvPr>
          <p:cNvSpPr txBox="1">
            <a:spLocks/>
          </p:cNvSpPr>
          <p:nvPr/>
        </p:nvSpPr>
        <p:spPr>
          <a:xfrm>
            <a:off x="204952" y="1143743"/>
            <a:ext cx="8741979" cy="3375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dirty="0">
                <a:latin typeface="Outfit" panose="020B0604020202020204" charset="0"/>
                <a:ea typeface="Batang" panose="02030600000101010101" pitchFamily="18" charset="-127"/>
              </a:rPr>
              <a:t>We trained three Gaussian MMs one per each language and then for the classification we would run the audio file by the three models and the model with the highest probability would be the classification of this audio file. Each model had 10 hidden states and was trained on 50 iterations. The GMMs were created from the </a:t>
            </a:r>
            <a:r>
              <a:rPr lang="en-US" sz="1800" dirty="0" err="1">
                <a:latin typeface="Outfit" panose="020B0604020202020204" charset="0"/>
                <a:ea typeface="Batang" panose="02030600000101010101" pitchFamily="18" charset="-127"/>
              </a:rPr>
              <a:t>hmmlearn</a:t>
            </a:r>
            <a:r>
              <a:rPr lang="en-US" sz="1800" dirty="0">
                <a:latin typeface="Outfit" panose="020B0604020202020204" charset="0"/>
                <a:ea typeface="Batang" panose="02030600000101010101" pitchFamily="18" charset="-127"/>
              </a:rPr>
              <a:t> library</a:t>
            </a:r>
            <a:endParaRPr lang="en-GB" sz="1800" dirty="0">
              <a:latin typeface="Outfit" panose="020B0604020202020204" charset="0"/>
              <a:ea typeface="Batang" panose="02030600000101010101" pitchFamily="18" charset="-127"/>
            </a:endParaRPr>
          </a:p>
        </p:txBody>
      </p:sp>
      <p:sp>
        <p:nvSpPr>
          <p:cNvPr id="6" name="TextBox 5">
            <a:extLst>
              <a:ext uri="{FF2B5EF4-FFF2-40B4-BE49-F238E27FC236}">
                <a16:creationId xmlns:a16="http://schemas.microsoft.com/office/drawing/2014/main" xmlns="" id="{1FB68526-6CCA-6218-5A50-9905ED5FE9E4}"/>
              </a:ext>
            </a:extLst>
          </p:cNvPr>
          <p:cNvSpPr txBox="1"/>
          <p:nvPr/>
        </p:nvSpPr>
        <p:spPr>
          <a:xfrm>
            <a:off x="2001496" y="2831688"/>
            <a:ext cx="5277506"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b="0" dirty="0">
                <a:solidFill>
                  <a:srgbClr val="D5CED9"/>
                </a:solidFill>
                <a:effectLst/>
                <a:latin typeface="Consolas" panose="020B0609020204030204" pitchFamily="49" charset="0"/>
              </a:rPr>
              <a:t>models </a:t>
            </a:r>
            <a:r>
              <a:rPr lang="en-GB" b="0" dirty="0">
                <a:solidFill>
                  <a:srgbClr val="EE5D43"/>
                </a:solidFill>
                <a:effectLst/>
                <a:latin typeface="Consolas" panose="020B0609020204030204" pitchFamily="49" charset="0"/>
              </a:rPr>
              <a:t>=</a:t>
            </a:r>
            <a:r>
              <a:rPr lang="en-GB" b="0" dirty="0">
                <a:solidFill>
                  <a:srgbClr val="D5CED9"/>
                </a:solidFill>
                <a:effectLst/>
                <a:latin typeface="Consolas" panose="020B0609020204030204" pitchFamily="49" charset="0"/>
              </a:rPr>
              <a:t>{}</a:t>
            </a:r>
          </a:p>
          <a:p>
            <a:r>
              <a:rPr lang="en-GB" b="0" dirty="0">
                <a:solidFill>
                  <a:srgbClr val="C74DED"/>
                </a:solidFill>
                <a:effectLst/>
                <a:latin typeface="Consolas" panose="020B0609020204030204" pitchFamily="49" charset="0"/>
              </a:rPr>
              <a:t>for</a:t>
            </a:r>
            <a:r>
              <a:rPr lang="en-GB" b="0" dirty="0">
                <a:solidFill>
                  <a:srgbClr val="D5CED9"/>
                </a:solidFill>
                <a:effectLst/>
                <a:latin typeface="Consolas" panose="020B0609020204030204" pitchFamily="49" charset="0"/>
              </a:rPr>
              <a:t> language, </a:t>
            </a:r>
            <a:r>
              <a:rPr lang="en-GB" b="0" dirty="0" err="1">
                <a:solidFill>
                  <a:srgbClr val="D5CED9"/>
                </a:solidFill>
                <a:effectLst/>
                <a:latin typeface="Consolas" panose="020B0609020204030204" pitchFamily="49" charset="0"/>
              </a:rPr>
              <a:t>mfccs_list</a:t>
            </a:r>
            <a:r>
              <a:rPr lang="en-GB" b="0" dirty="0">
                <a:solidFill>
                  <a:srgbClr val="D5CED9"/>
                </a:solidFill>
                <a:effectLst/>
                <a:latin typeface="Consolas" panose="020B0609020204030204" pitchFamily="49" charset="0"/>
              </a:rPr>
              <a:t> </a:t>
            </a:r>
            <a:r>
              <a:rPr lang="en-GB" b="0" dirty="0">
                <a:solidFill>
                  <a:srgbClr val="C74DED"/>
                </a:solidFill>
                <a:effectLst/>
                <a:latin typeface="Consolas" panose="020B0609020204030204" pitchFamily="49" charset="0"/>
              </a:rPr>
              <a:t>in</a:t>
            </a:r>
            <a:r>
              <a:rPr lang="en-GB" b="0" dirty="0">
                <a:solidFill>
                  <a:srgbClr val="D5CED9"/>
                </a:solidFill>
                <a:effectLst/>
                <a:latin typeface="Consolas" panose="020B0609020204030204" pitchFamily="49" charset="0"/>
              </a:rPr>
              <a:t> </a:t>
            </a:r>
            <a:r>
              <a:rPr lang="en-GB" b="0" dirty="0" err="1">
                <a:solidFill>
                  <a:srgbClr val="D5CED9"/>
                </a:solidFill>
                <a:effectLst/>
                <a:latin typeface="Consolas" panose="020B0609020204030204" pitchFamily="49" charset="0"/>
              </a:rPr>
              <a:t>mfccs.</a:t>
            </a:r>
            <a:r>
              <a:rPr lang="en-GB" b="0" dirty="0" err="1">
                <a:solidFill>
                  <a:srgbClr val="FFE66D"/>
                </a:solidFill>
                <a:effectLst/>
                <a:latin typeface="Consolas" panose="020B0609020204030204" pitchFamily="49" charset="0"/>
              </a:rPr>
              <a:t>items</a:t>
            </a:r>
            <a:r>
              <a:rPr lang="en-GB" b="0" dirty="0">
                <a:solidFill>
                  <a:srgbClr val="D5CED9"/>
                </a:solidFill>
                <a:effectLst/>
                <a:latin typeface="Consolas" panose="020B0609020204030204" pitchFamily="49" charset="0"/>
              </a:rPr>
              <a:t>():</a:t>
            </a:r>
          </a:p>
          <a:p>
            <a:r>
              <a:rPr lang="en-GB" b="0" dirty="0">
                <a:solidFill>
                  <a:srgbClr val="D5CED9"/>
                </a:solidFill>
                <a:effectLst/>
                <a:latin typeface="Consolas" panose="020B0609020204030204" pitchFamily="49" charset="0"/>
              </a:rPr>
              <a:t>    </a:t>
            </a:r>
            <a:r>
              <a:rPr lang="en-GB" b="0" dirty="0">
                <a:solidFill>
                  <a:srgbClr val="A0A1A7"/>
                </a:solidFill>
                <a:effectLst/>
                <a:latin typeface="Consolas" panose="020B0609020204030204" pitchFamily="49" charset="0"/>
              </a:rPr>
              <a:t># Train a model per language</a:t>
            </a:r>
            <a:endParaRPr lang="en-GB" b="0" dirty="0">
              <a:solidFill>
                <a:srgbClr val="D5CED9"/>
              </a:solidFill>
              <a:effectLst/>
              <a:latin typeface="Consolas" panose="020B0609020204030204" pitchFamily="49" charset="0"/>
            </a:endParaRPr>
          </a:p>
          <a:p>
            <a:r>
              <a:rPr lang="en-GB" b="0" dirty="0">
                <a:solidFill>
                  <a:srgbClr val="D5CED9"/>
                </a:solidFill>
                <a:effectLst/>
                <a:latin typeface="Consolas" panose="020B0609020204030204" pitchFamily="49" charset="0"/>
              </a:rPr>
              <a:t>    model </a:t>
            </a:r>
            <a:r>
              <a:rPr lang="en-GB" b="0" dirty="0">
                <a:solidFill>
                  <a:srgbClr val="EE5D43"/>
                </a:solidFill>
                <a:effectLst/>
                <a:latin typeface="Consolas" panose="020B0609020204030204" pitchFamily="49" charset="0"/>
              </a:rPr>
              <a:t>=</a:t>
            </a:r>
            <a:r>
              <a:rPr lang="en-GB" b="0" dirty="0">
                <a:solidFill>
                  <a:srgbClr val="D5CED9"/>
                </a:solidFill>
                <a:effectLst/>
                <a:latin typeface="Consolas" panose="020B0609020204030204" pitchFamily="49" charset="0"/>
              </a:rPr>
              <a:t> </a:t>
            </a:r>
            <a:r>
              <a:rPr lang="en-GB" b="0" dirty="0" err="1">
                <a:solidFill>
                  <a:srgbClr val="D5CED9"/>
                </a:solidFill>
                <a:effectLst/>
                <a:latin typeface="Consolas" panose="020B0609020204030204" pitchFamily="49" charset="0"/>
              </a:rPr>
              <a:t>hmm.</a:t>
            </a:r>
            <a:r>
              <a:rPr lang="en-GB" b="0" dirty="0" err="1">
                <a:solidFill>
                  <a:srgbClr val="FFE66D"/>
                </a:solidFill>
                <a:effectLst/>
                <a:latin typeface="Consolas" panose="020B0609020204030204" pitchFamily="49" charset="0"/>
              </a:rPr>
              <a:t>GMMHMM</a:t>
            </a:r>
            <a:r>
              <a:rPr lang="en-GB" b="0" dirty="0">
                <a:solidFill>
                  <a:srgbClr val="D5CED9"/>
                </a:solidFill>
                <a:effectLst/>
                <a:latin typeface="Consolas" panose="020B0609020204030204" pitchFamily="49" charset="0"/>
              </a:rPr>
              <a:t>(</a:t>
            </a:r>
            <a:r>
              <a:rPr lang="en-GB" b="0" dirty="0" err="1">
                <a:solidFill>
                  <a:srgbClr val="00E8C6"/>
                </a:solidFill>
                <a:effectLst/>
                <a:latin typeface="Consolas" panose="020B0609020204030204" pitchFamily="49" charset="0"/>
              </a:rPr>
              <a:t>n_components</a:t>
            </a:r>
            <a:r>
              <a:rPr lang="en-GB" b="0" dirty="0">
                <a:solidFill>
                  <a:srgbClr val="EE5D43"/>
                </a:solidFill>
                <a:effectLst/>
                <a:latin typeface="Consolas" panose="020B0609020204030204" pitchFamily="49" charset="0"/>
              </a:rPr>
              <a:t>=</a:t>
            </a:r>
            <a:r>
              <a:rPr lang="en-GB" b="0" dirty="0" err="1">
                <a:solidFill>
                  <a:srgbClr val="D5CED9"/>
                </a:solidFill>
                <a:effectLst/>
                <a:latin typeface="Consolas" panose="020B0609020204030204" pitchFamily="49" charset="0"/>
              </a:rPr>
              <a:t>num_states</a:t>
            </a:r>
            <a:r>
              <a:rPr lang="en-GB" b="0" dirty="0">
                <a:solidFill>
                  <a:srgbClr val="D5CED9"/>
                </a:solidFill>
                <a:effectLst/>
                <a:latin typeface="Consolas" panose="020B0609020204030204" pitchFamily="49" charset="0"/>
              </a:rPr>
              <a:t>, </a:t>
            </a:r>
            <a:r>
              <a:rPr lang="en-GB" b="0" dirty="0" err="1">
                <a:solidFill>
                  <a:srgbClr val="00E8C6"/>
                </a:solidFill>
                <a:effectLst/>
                <a:latin typeface="Consolas" panose="020B0609020204030204" pitchFamily="49" charset="0"/>
              </a:rPr>
              <a:t>n_iter</a:t>
            </a:r>
            <a:r>
              <a:rPr lang="en-GB" b="0" dirty="0">
                <a:solidFill>
                  <a:srgbClr val="EE5D43"/>
                </a:solidFill>
                <a:effectLst/>
                <a:latin typeface="Consolas" panose="020B0609020204030204" pitchFamily="49" charset="0"/>
              </a:rPr>
              <a:t>=</a:t>
            </a:r>
            <a:r>
              <a:rPr lang="en-GB" b="0" dirty="0" err="1">
                <a:solidFill>
                  <a:srgbClr val="D5CED9"/>
                </a:solidFill>
                <a:effectLst/>
                <a:latin typeface="Consolas" panose="020B0609020204030204" pitchFamily="49" charset="0"/>
              </a:rPr>
              <a:t>num_iterations</a:t>
            </a:r>
            <a:r>
              <a:rPr lang="en-GB" b="0" dirty="0">
                <a:solidFill>
                  <a:srgbClr val="D5CED9"/>
                </a:solidFill>
                <a:effectLst/>
                <a:latin typeface="Consolas" panose="020B0609020204030204" pitchFamily="49" charset="0"/>
              </a:rPr>
              <a:t>, </a:t>
            </a:r>
            <a:r>
              <a:rPr lang="en-GB" b="0" dirty="0">
                <a:solidFill>
                  <a:srgbClr val="00E8C6"/>
                </a:solidFill>
                <a:effectLst/>
                <a:latin typeface="Consolas" panose="020B0609020204030204" pitchFamily="49" charset="0"/>
              </a:rPr>
              <a:t>verbose</a:t>
            </a:r>
            <a:r>
              <a:rPr lang="en-GB" b="0" dirty="0">
                <a:solidFill>
                  <a:srgbClr val="EE5D43"/>
                </a:solidFill>
                <a:effectLst/>
                <a:latin typeface="Consolas" panose="020B0609020204030204" pitchFamily="49" charset="0"/>
              </a:rPr>
              <a:t>=True</a:t>
            </a:r>
            <a:r>
              <a:rPr lang="en-GB" b="0" dirty="0">
                <a:solidFill>
                  <a:srgbClr val="D5CED9"/>
                </a:solidFill>
                <a:effectLst/>
                <a:latin typeface="Consolas" panose="020B0609020204030204" pitchFamily="49" charset="0"/>
              </a:rPr>
              <a:t>)</a:t>
            </a:r>
          </a:p>
          <a:p>
            <a:r>
              <a:rPr lang="en-GB" b="0" dirty="0">
                <a:solidFill>
                  <a:srgbClr val="D5CED9"/>
                </a:solidFill>
                <a:effectLst/>
                <a:latin typeface="Consolas" panose="020B0609020204030204" pitchFamily="49" charset="0"/>
              </a:rPr>
              <a:t>    </a:t>
            </a:r>
            <a:r>
              <a:rPr lang="en-GB" b="0" dirty="0" err="1">
                <a:solidFill>
                  <a:srgbClr val="D5CED9"/>
                </a:solidFill>
                <a:effectLst/>
                <a:latin typeface="Consolas" panose="020B0609020204030204" pitchFamily="49" charset="0"/>
              </a:rPr>
              <a:t>model.</a:t>
            </a:r>
            <a:r>
              <a:rPr lang="en-GB" b="0" dirty="0" err="1">
                <a:solidFill>
                  <a:srgbClr val="FFE66D"/>
                </a:solidFill>
                <a:effectLst/>
                <a:latin typeface="Consolas" panose="020B0609020204030204" pitchFamily="49" charset="0"/>
              </a:rPr>
              <a:t>fit</a:t>
            </a:r>
            <a:r>
              <a:rPr lang="en-GB" b="0" dirty="0">
                <a:solidFill>
                  <a:srgbClr val="D5CED9"/>
                </a:solidFill>
                <a:effectLst/>
                <a:latin typeface="Consolas" panose="020B0609020204030204" pitchFamily="49" charset="0"/>
              </a:rPr>
              <a:t>(</a:t>
            </a:r>
            <a:r>
              <a:rPr lang="en-GB" b="0" dirty="0" err="1">
                <a:solidFill>
                  <a:srgbClr val="D5CED9"/>
                </a:solidFill>
                <a:effectLst/>
                <a:latin typeface="Consolas" panose="020B0609020204030204" pitchFamily="49" charset="0"/>
              </a:rPr>
              <a:t>mfccs</a:t>
            </a:r>
            <a:r>
              <a:rPr lang="en-GB" b="0" dirty="0">
                <a:solidFill>
                  <a:srgbClr val="D5CED9"/>
                </a:solidFill>
                <a:effectLst/>
                <a:latin typeface="Consolas" panose="020B0609020204030204" pitchFamily="49" charset="0"/>
              </a:rPr>
              <a:t>[language])</a:t>
            </a:r>
          </a:p>
          <a:p>
            <a:r>
              <a:rPr lang="en-GB" b="0" dirty="0">
                <a:solidFill>
                  <a:srgbClr val="D5CED9"/>
                </a:solidFill>
                <a:effectLst/>
                <a:latin typeface="Consolas" panose="020B0609020204030204" pitchFamily="49" charset="0"/>
              </a:rPr>
              <a:t>    </a:t>
            </a:r>
            <a:r>
              <a:rPr lang="en-GB" b="0" dirty="0">
                <a:solidFill>
                  <a:srgbClr val="A0A1A7"/>
                </a:solidFill>
                <a:effectLst/>
                <a:latin typeface="Consolas" panose="020B0609020204030204" pitchFamily="49" charset="0"/>
              </a:rPr>
              <a:t># Add the model to the dictionary</a:t>
            </a:r>
            <a:endParaRPr lang="en-GB" b="0" dirty="0">
              <a:solidFill>
                <a:srgbClr val="D5CED9"/>
              </a:solidFill>
              <a:effectLst/>
              <a:latin typeface="Consolas" panose="020B0609020204030204" pitchFamily="49" charset="0"/>
            </a:endParaRPr>
          </a:p>
          <a:p>
            <a:r>
              <a:rPr lang="en-GB" b="0" dirty="0">
                <a:solidFill>
                  <a:srgbClr val="D5CED9"/>
                </a:solidFill>
                <a:effectLst/>
                <a:latin typeface="Consolas" panose="020B0609020204030204" pitchFamily="49" charset="0"/>
              </a:rPr>
              <a:t>    models[language] </a:t>
            </a:r>
            <a:r>
              <a:rPr lang="en-GB" b="0" dirty="0">
                <a:solidFill>
                  <a:srgbClr val="EE5D43"/>
                </a:solidFill>
                <a:effectLst/>
                <a:latin typeface="Consolas" panose="020B0609020204030204" pitchFamily="49" charset="0"/>
              </a:rPr>
              <a:t>=</a:t>
            </a:r>
            <a:r>
              <a:rPr lang="en-GB" b="0" dirty="0">
                <a:solidFill>
                  <a:srgbClr val="D5CED9"/>
                </a:solidFill>
                <a:effectLst/>
                <a:latin typeface="Consolas" panose="020B0609020204030204" pitchFamily="49" charset="0"/>
              </a:rPr>
              <a:t> model</a:t>
            </a:r>
          </a:p>
        </p:txBody>
      </p:sp>
    </p:spTree>
    <p:extLst>
      <p:ext uri="{BB962C8B-B14F-4D97-AF65-F5344CB8AC3E}">
        <p14:creationId xmlns:p14="http://schemas.microsoft.com/office/powerpoint/2010/main" val="12573093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xmlns=""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xmlns=""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 Short Term Memory LSTM</a:t>
            </a:r>
            <a:endParaRPr dirty="0"/>
          </a:p>
        </p:txBody>
      </p:sp>
      <p:sp>
        <p:nvSpPr>
          <p:cNvPr id="5" name="Google Shape;354;p32">
            <a:extLst>
              <a:ext uri="{FF2B5EF4-FFF2-40B4-BE49-F238E27FC236}">
                <a16:creationId xmlns:a16="http://schemas.microsoft.com/office/drawing/2014/main" xmlns="" id="{8A1BDAE9-880B-9CCB-CAF0-4C0B4B81989C}"/>
              </a:ext>
            </a:extLst>
          </p:cNvPr>
          <p:cNvSpPr txBox="1">
            <a:spLocks/>
          </p:cNvSpPr>
          <p:nvPr/>
        </p:nvSpPr>
        <p:spPr>
          <a:xfrm>
            <a:off x="204952" y="1403131"/>
            <a:ext cx="8741979" cy="3116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b="0" i="0" u="none" strike="noStrike" baseline="0" dirty="0">
                <a:solidFill>
                  <a:srgbClr val="000000"/>
                </a:solidFill>
                <a:latin typeface="Times New Roman" panose="02020603050405020304" pitchFamily="18" charset="0"/>
              </a:rPr>
              <a:t>We trained a recurrent neural network with the LSTM acting as our temporal capturing mechanism. Then the hidden state of the last time step was feed to a fully-connected layer that outputs the class probability. The LSTM had 5 layers, dropout of 0.5 and hidden state vector of size equals 512. </a:t>
            </a:r>
            <a:endParaRPr lang="en-GB" sz="1800" dirty="0">
              <a:latin typeface="Outfit" panose="020B0604020202020204" charset="0"/>
              <a:ea typeface="Batang" panose="02030600000101010101" pitchFamily="18" charset="-127"/>
            </a:endParaRPr>
          </a:p>
        </p:txBody>
      </p:sp>
      <p:pic>
        <p:nvPicPr>
          <p:cNvPr id="6146" name="Picture 2" descr="A cell of a long short-term memory neural network (LSTM NN). | Download  Scientific Diagram">
            <a:extLst>
              <a:ext uri="{FF2B5EF4-FFF2-40B4-BE49-F238E27FC236}">
                <a16:creationId xmlns:a16="http://schemas.microsoft.com/office/drawing/2014/main" xmlns="" id="{493F9670-FF22-C270-D77A-9AA8DB6EF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75" y="2605931"/>
            <a:ext cx="3415292" cy="2092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394323675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xmlns=""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xmlns=""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 Short Term Memory LSTM</a:t>
            </a:r>
            <a:endParaRPr dirty="0"/>
          </a:p>
        </p:txBody>
      </p:sp>
      <p:sp>
        <p:nvSpPr>
          <p:cNvPr id="6" name="TextBox 5">
            <a:extLst>
              <a:ext uri="{FF2B5EF4-FFF2-40B4-BE49-F238E27FC236}">
                <a16:creationId xmlns:a16="http://schemas.microsoft.com/office/drawing/2014/main" xmlns="" id="{1FB68526-6CCA-6218-5A50-9905ED5FE9E4}"/>
              </a:ext>
            </a:extLst>
          </p:cNvPr>
          <p:cNvSpPr txBox="1"/>
          <p:nvPr/>
        </p:nvSpPr>
        <p:spPr>
          <a:xfrm>
            <a:off x="421702" y="1283658"/>
            <a:ext cx="8300545" cy="297004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sz="1100" b="0" dirty="0">
                <a:solidFill>
                  <a:srgbClr val="C74DED"/>
                </a:solidFill>
                <a:effectLst/>
                <a:highlight>
                  <a:srgbClr val="23262E"/>
                </a:highlight>
                <a:latin typeface="Consolas" panose="020B0609020204030204" pitchFamily="49" charset="0"/>
              </a:rPr>
              <a:t>class</a:t>
            </a:r>
            <a:r>
              <a:rPr lang="en-GB" sz="1100" b="0" dirty="0">
                <a:solidFill>
                  <a:srgbClr val="D5CED9"/>
                </a:solidFill>
                <a:effectLst/>
                <a:highlight>
                  <a:srgbClr val="23262E"/>
                </a:highlight>
                <a:latin typeface="Consolas" panose="020B0609020204030204" pitchFamily="49" charset="0"/>
              </a:rPr>
              <a:t> </a:t>
            </a:r>
            <a:r>
              <a:rPr lang="en-GB" sz="1100" b="0" dirty="0">
                <a:solidFill>
                  <a:srgbClr val="FFE66D"/>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a:t>
            </a:r>
            <a:r>
              <a:rPr lang="en-GB" sz="1100" b="0" u="sng" dirty="0" err="1">
                <a:solidFill>
                  <a:srgbClr val="FFE66D"/>
                </a:solidFill>
                <a:effectLst/>
                <a:highlight>
                  <a:srgbClr val="23262E"/>
                </a:highlight>
                <a:latin typeface="Consolas" panose="020B0609020204030204" pitchFamily="49" charset="0"/>
              </a:rPr>
              <a:t>nn</a:t>
            </a:r>
            <a:r>
              <a:rPr lang="en-GB" sz="1100" b="0" dirty="0" err="1">
                <a:solidFill>
                  <a:srgbClr val="D5CED9"/>
                </a:solidFill>
                <a:effectLst/>
                <a:highlight>
                  <a:srgbClr val="23262E"/>
                </a:highlight>
                <a:latin typeface="Consolas" panose="020B0609020204030204" pitchFamily="49" charset="0"/>
              </a:rPr>
              <a:t>.</a:t>
            </a:r>
            <a:r>
              <a:rPr lang="en-GB" sz="1100" b="0" u="sng" dirty="0" err="1">
                <a:solidFill>
                  <a:srgbClr val="FFE66D"/>
                </a:solidFill>
                <a:effectLst/>
                <a:highlight>
                  <a:srgbClr val="23262E"/>
                </a:highlight>
                <a:latin typeface="Consolas" panose="020B0609020204030204" pitchFamily="49" charset="0"/>
              </a:rPr>
              <a:t>Module</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r>
              <a:rPr lang="en-GB" sz="1100" b="0" dirty="0">
                <a:solidFill>
                  <a:srgbClr val="C74DED"/>
                </a:solidFill>
                <a:effectLst/>
                <a:highlight>
                  <a:srgbClr val="23262E"/>
                </a:highlight>
                <a:latin typeface="Consolas" panose="020B0609020204030204" pitchFamily="49" charset="0"/>
              </a:rPr>
              <a:t>def</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__</a:t>
            </a:r>
            <a:r>
              <a:rPr lang="en-GB" sz="1100" b="0" dirty="0" err="1">
                <a:solidFill>
                  <a:srgbClr val="EE5D43"/>
                </a:solidFill>
                <a:effectLst/>
                <a:highlight>
                  <a:srgbClr val="23262E"/>
                </a:highlight>
                <a:latin typeface="Consolas" panose="020B0609020204030204" pitchFamily="49" charset="0"/>
              </a:rPr>
              <a:t>init</a:t>
            </a:r>
            <a:r>
              <a:rPr lang="en-GB" sz="1100" b="0" dirty="0">
                <a:solidFill>
                  <a:srgbClr val="EE5D43"/>
                </a:solidFill>
                <a:effectLst/>
                <a:highlight>
                  <a:srgbClr val="23262E"/>
                </a:highlight>
                <a:latin typeface="Consolas" panose="020B0609020204030204" pitchFamily="49" charset="0"/>
              </a:rPr>
              <a:t>__</a:t>
            </a:r>
            <a:r>
              <a:rPr lang="en-GB" sz="1100" b="0" dirty="0">
                <a:solidFill>
                  <a:srgbClr val="D5CED9"/>
                </a:solidFill>
                <a:effectLst/>
                <a:highlight>
                  <a:srgbClr val="23262E"/>
                </a:highlight>
                <a:latin typeface="Consolas" panose="020B0609020204030204" pitchFamily="49" charset="0"/>
              </a:rPr>
              <a:t>(</a:t>
            </a:r>
            <a:r>
              <a:rPr lang="en-GB" sz="1100" b="0" dirty="0" err="1">
                <a:solidFill>
                  <a:srgbClr val="00E8C6"/>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a:t>
            </a:r>
            <a:r>
              <a:rPr lang="en-GB" sz="1100" b="0" dirty="0" err="1">
                <a:solidFill>
                  <a:srgbClr val="00E8C6"/>
                </a:solidFill>
                <a:effectLst/>
                <a:highlight>
                  <a:srgbClr val="23262E"/>
                </a:highlight>
                <a:latin typeface="Consolas" panose="020B0609020204030204" pitchFamily="49" charset="0"/>
              </a:rPr>
              <a:t>input_size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hidden_size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number_layers</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drop_out</a:t>
            </a:r>
            <a:r>
              <a:rPr lang="en-GB" sz="1100" b="0" dirty="0">
                <a:solidFill>
                  <a:srgbClr val="D5CED9"/>
                </a:solidFill>
                <a:effectLst/>
                <a:highlight>
                  <a:srgbClr val="23262E"/>
                </a:highlight>
                <a:latin typeface="Consolas" panose="020B0609020204030204" pitchFamily="49" charset="0"/>
              </a:rPr>
              <a:t>, </a:t>
            </a:r>
            <a:r>
              <a:rPr lang="en-GB" sz="1100" b="0" dirty="0">
                <a:solidFill>
                  <a:srgbClr val="00E8C6"/>
                </a:solidFill>
                <a:effectLst/>
                <a:highlight>
                  <a:srgbClr val="23262E"/>
                </a:highlight>
                <a:latin typeface="Consolas" panose="020B0609020204030204" pitchFamily="49" charset="0"/>
              </a:rPr>
              <a:t>bidirectional</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number_classes</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super(</a:t>
            </a:r>
            <a:r>
              <a:rPr lang="en-GB" sz="1100" b="0" dirty="0">
                <a:solidFill>
                  <a:srgbClr val="F39C12"/>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 </a:t>
            </a:r>
            <a:r>
              <a:rPr lang="en-GB" sz="1100" b="0" dirty="0">
                <a:solidFill>
                  <a:srgbClr val="FF00AA"/>
                </a:solidFill>
                <a:effectLst/>
                <a:highlight>
                  <a:srgbClr val="23262E"/>
                </a:highlight>
                <a:latin typeface="Consolas" panose="020B0609020204030204" pitchFamily="49" charset="0"/>
              </a:rPr>
              <a:t>self</a:t>
            </a:r>
            <a:r>
              <a:rPr lang="en-GB" sz="1100" b="0" dirty="0">
                <a:solidFill>
                  <a:srgbClr val="D5CED9"/>
                </a:solidFill>
                <a:effectLst/>
                <a:highlight>
                  <a:srgbClr val="23262E"/>
                </a:highlight>
                <a:latin typeface="Consolas" panose="020B0609020204030204" pitchFamily="49" charset="0"/>
              </a:rPr>
              <a:t>).</a:t>
            </a:r>
            <a:r>
              <a:rPr lang="en-GB" sz="1100" b="0" dirty="0">
                <a:solidFill>
                  <a:srgbClr val="EE5D43"/>
                </a:solidFill>
                <a:effectLst/>
                <a:highlight>
                  <a:srgbClr val="23262E"/>
                </a:highlight>
                <a:latin typeface="Consolas" panose="020B0609020204030204" pitchFamily="49" charset="0"/>
              </a:rPr>
              <a:t>__</a:t>
            </a:r>
            <a:r>
              <a:rPr lang="en-GB" sz="1100" b="0" dirty="0" err="1">
                <a:solidFill>
                  <a:srgbClr val="EE5D43"/>
                </a:solidFill>
                <a:effectLst/>
                <a:highlight>
                  <a:srgbClr val="23262E"/>
                </a:highlight>
                <a:latin typeface="Consolas" panose="020B0609020204030204" pitchFamily="49" charset="0"/>
              </a:rPr>
              <a:t>init</a:t>
            </a:r>
            <a:r>
              <a:rPr lang="en-GB" sz="1100" b="0" dirty="0">
                <a:solidFill>
                  <a:srgbClr val="EE5D43"/>
                </a:solidFill>
                <a:effectLst/>
                <a:highlight>
                  <a:srgbClr val="23262E"/>
                </a:highlight>
                <a:latin typeface="Consolas" panose="020B0609020204030204" pitchFamily="49" charset="0"/>
              </a:rPr>
              <a:t>__</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.input_size</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input_size</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.hidden_size</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hidden_size</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.number_layers</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number_layers</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.drop_out</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drop_out</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.bidirectional</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bidirectional</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.number_classes</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number_classes</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nn.</a:t>
            </a:r>
            <a:r>
              <a:rPr lang="en-GB" sz="1100" b="0" dirty="0" err="1">
                <a:solidFill>
                  <a:srgbClr val="FFE66D"/>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a:t>
            </a:r>
            <a:r>
              <a:rPr lang="en-GB" sz="1100" b="0" dirty="0" err="1">
                <a:solidFill>
                  <a:srgbClr val="00E8C6"/>
                </a:solidFill>
                <a:effectLst/>
                <a:highlight>
                  <a:srgbClr val="23262E"/>
                </a:highlight>
                <a:latin typeface="Consolas" panose="020B0609020204030204" pitchFamily="49" charset="0"/>
              </a:rPr>
              <a:t>input_size</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input_size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hidden_size</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hidden_size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num_layers</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number_layers</a:t>
            </a:r>
            <a:r>
              <a:rPr lang="en-GB" sz="1100" b="0" dirty="0">
                <a:solidFill>
                  <a:srgbClr val="D5CED9"/>
                </a:solidFill>
                <a:effectLst/>
                <a:highlight>
                  <a:srgbClr val="23262E"/>
                </a:highlight>
                <a:latin typeface="Consolas" panose="020B0609020204030204" pitchFamily="49" charset="0"/>
              </a:rPr>
              <a:t>, </a:t>
            </a:r>
            <a:r>
              <a:rPr lang="en-GB" sz="1100" b="0" dirty="0">
                <a:solidFill>
                  <a:srgbClr val="00E8C6"/>
                </a:solidFill>
                <a:effectLst/>
                <a:highlight>
                  <a:srgbClr val="23262E"/>
                </a:highlight>
                <a:latin typeface="Consolas" panose="020B0609020204030204" pitchFamily="49" charset="0"/>
              </a:rPr>
              <a:t>bidirectional</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bidirectional, </a:t>
            </a:r>
            <a:r>
              <a:rPr lang="en-GB" sz="1100" b="0" dirty="0" err="1">
                <a:solidFill>
                  <a:srgbClr val="00E8C6"/>
                </a:solidFill>
                <a:effectLst/>
                <a:highlight>
                  <a:srgbClr val="23262E"/>
                </a:highlight>
                <a:latin typeface="Consolas" panose="020B0609020204030204" pitchFamily="49" charset="0"/>
              </a:rPr>
              <a:t>batch_first</a:t>
            </a:r>
            <a:r>
              <a:rPr lang="en-GB" sz="1100" b="0" dirty="0">
                <a:solidFill>
                  <a:srgbClr val="EE5D43"/>
                </a:solidFill>
                <a:effectLst/>
                <a:highlight>
                  <a:srgbClr val="23262E"/>
                </a:highlight>
                <a:latin typeface="Consolas" panose="020B0609020204030204" pitchFamily="49" charset="0"/>
              </a:rPr>
              <a:t>=True</a:t>
            </a:r>
            <a:r>
              <a:rPr lang="en-GB" sz="1100" b="0" dirty="0">
                <a:solidFill>
                  <a:srgbClr val="D5CED9"/>
                </a:solidFill>
                <a:effectLst/>
                <a:highlight>
                  <a:srgbClr val="23262E"/>
                </a:highlight>
                <a:latin typeface="Consolas" panose="020B0609020204030204" pitchFamily="49" charset="0"/>
              </a:rPr>
              <a:t>, </a:t>
            </a:r>
            <a:r>
              <a:rPr lang="en-GB" sz="1100" b="0" dirty="0">
                <a:solidFill>
                  <a:srgbClr val="00E8C6"/>
                </a:solidFill>
                <a:effectLst/>
                <a:highlight>
                  <a:srgbClr val="23262E"/>
                </a:highlight>
                <a:latin typeface="Consolas" panose="020B0609020204030204" pitchFamily="49" charset="0"/>
              </a:rPr>
              <a:t>dropout</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drop_out</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r>
              <a:rPr lang="en-GB" sz="1100" b="0" dirty="0">
                <a:solidFill>
                  <a:srgbClr val="A0A1A7"/>
                </a:solidFill>
                <a:effectLst/>
                <a:highlight>
                  <a:srgbClr val="23262E"/>
                </a:highlight>
                <a:latin typeface="Consolas" panose="020B0609020204030204" pitchFamily="49" charset="0"/>
              </a:rPr>
              <a:t>#                                                                                                                          </a:t>
            </a:r>
            <a:r>
              <a:rPr lang="en-GB" sz="1100" b="0" dirty="0" err="1">
                <a:solidFill>
                  <a:srgbClr val="A0A1A7"/>
                </a:solidFill>
                <a:effectLst/>
                <a:highlight>
                  <a:srgbClr val="23262E"/>
                </a:highlight>
                <a:latin typeface="Consolas" panose="020B0609020204030204" pitchFamily="49" charset="0"/>
              </a:rPr>
              <a:t>x.shape</a:t>
            </a:r>
            <a:r>
              <a:rPr lang="en-GB" sz="1100" b="0" dirty="0">
                <a:solidFill>
                  <a:srgbClr val="A0A1A7"/>
                </a:solidFill>
                <a:effectLst/>
                <a:highlight>
                  <a:srgbClr val="23262E"/>
                </a:highlight>
                <a:latin typeface="Consolas" panose="020B0609020204030204" pitchFamily="49" charset="0"/>
              </a:rPr>
              <a:t> -&gt; (</a:t>
            </a:r>
            <a:r>
              <a:rPr lang="en-GB" sz="1100" b="0" dirty="0" err="1">
                <a:solidFill>
                  <a:srgbClr val="A0A1A7"/>
                </a:solidFill>
                <a:effectLst/>
                <a:highlight>
                  <a:srgbClr val="23262E"/>
                </a:highlight>
                <a:latin typeface="Consolas" panose="020B0609020204030204" pitchFamily="49" charset="0"/>
              </a:rPr>
              <a:t>batch_size</a:t>
            </a:r>
            <a:r>
              <a:rPr lang="en-GB" sz="1100" b="0" dirty="0">
                <a:solidFill>
                  <a:srgbClr val="A0A1A7"/>
                </a:solidFill>
                <a:effectLst/>
                <a:highlight>
                  <a:srgbClr val="23262E"/>
                </a:highlight>
                <a:latin typeface="Consolas" panose="020B0609020204030204" pitchFamily="49" charset="0"/>
              </a:rPr>
              <a:t>, </a:t>
            </a:r>
            <a:r>
              <a:rPr lang="en-GB" sz="1100" b="0" dirty="0" err="1">
                <a:solidFill>
                  <a:srgbClr val="A0A1A7"/>
                </a:solidFill>
                <a:effectLst/>
                <a:highlight>
                  <a:srgbClr val="23262E"/>
                </a:highlight>
                <a:latin typeface="Consolas" panose="020B0609020204030204" pitchFamily="49" charset="0"/>
              </a:rPr>
              <a:t>sequence_length</a:t>
            </a:r>
            <a:r>
              <a:rPr lang="en-GB" sz="1100" b="0" dirty="0">
                <a:solidFill>
                  <a:srgbClr val="A0A1A7"/>
                </a:solidFill>
                <a:effectLst/>
                <a:highlight>
                  <a:srgbClr val="23262E"/>
                </a:highlight>
                <a:latin typeface="Consolas" panose="020B0609020204030204" pitchFamily="49" charset="0"/>
              </a:rPr>
              <a:t>, </a:t>
            </a:r>
            <a:r>
              <a:rPr lang="en-GB" sz="1100" b="0" dirty="0" err="1">
                <a:solidFill>
                  <a:srgbClr val="A0A1A7"/>
                </a:solidFill>
                <a:effectLst/>
                <a:highlight>
                  <a:srgbClr val="23262E"/>
                </a:highlight>
                <a:latin typeface="Consolas" panose="020B0609020204030204" pitchFamily="49" charset="0"/>
              </a:rPr>
              <a:t>input_size</a:t>
            </a:r>
            <a:r>
              <a:rPr lang="en-GB" sz="1100" b="0" dirty="0">
                <a:solidFill>
                  <a:srgbClr val="A0A1A7"/>
                </a:solidFill>
                <a:effectLst/>
                <a:highlight>
                  <a:srgbClr val="23262E"/>
                </a:highlight>
                <a:latin typeface="Consolas" panose="020B0609020204030204" pitchFamily="49" charset="0"/>
              </a:rPr>
              <a:t>)   </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.fc</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nn.</a:t>
            </a:r>
            <a:r>
              <a:rPr lang="en-GB" sz="1100" b="0" dirty="0" err="1">
                <a:solidFill>
                  <a:srgbClr val="FFE66D"/>
                </a:solidFill>
                <a:effectLst/>
                <a:highlight>
                  <a:srgbClr val="23262E"/>
                </a:highlight>
                <a:latin typeface="Consolas" panose="020B0609020204030204" pitchFamily="49" charset="0"/>
              </a:rPr>
              <a:t>Linear</a:t>
            </a:r>
            <a:r>
              <a:rPr lang="en-GB" sz="1100" b="0" dirty="0">
                <a:solidFill>
                  <a:srgbClr val="D5CED9"/>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hidden_size</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a:t>
            </a:r>
            <a:r>
              <a:rPr lang="en-GB" sz="1100" b="0" dirty="0">
                <a:solidFill>
                  <a:srgbClr val="F39C12"/>
                </a:solidFill>
                <a:effectLst/>
                <a:highlight>
                  <a:srgbClr val="23262E"/>
                </a:highlight>
                <a:latin typeface="Consolas" panose="020B0609020204030204" pitchFamily="49" charset="0"/>
              </a:rPr>
              <a:t>2</a:t>
            </a:r>
            <a:r>
              <a:rPr lang="en-GB" sz="1100" b="0" dirty="0">
                <a:solidFill>
                  <a:srgbClr val="D5CED9"/>
                </a:solidFill>
                <a:effectLst/>
                <a:highlight>
                  <a:srgbClr val="23262E"/>
                </a:highlight>
                <a:latin typeface="Consolas" panose="020B0609020204030204" pitchFamily="49" charset="0"/>
              </a:rPr>
              <a:t> </a:t>
            </a:r>
            <a:r>
              <a:rPr lang="en-GB" sz="1100" b="0" dirty="0">
                <a:solidFill>
                  <a:srgbClr val="C74DED"/>
                </a:solidFill>
                <a:effectLst/>
                <a:highlight>
                  <a:srgbClr val="23262E"/>
                </a:highlight>
                <a:latin typeface="Consolas" panose="020B0609020204030204" pitchFamily="49" charset="0"/>
              </a:rPr>
              <a:t>if</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.bidirectional</a:t>
            </a:r>
            <a:r>
              <a:rPr lang="en-GB" sz="1100" b="0" dirty="0">
                <a:solidFill>
                  <a:srgbClr val="D5CED9"/>
                </a:solidFill>
                <a:effectLst/>
                <a:highlight>
                  <a:srgbClr val="23262E"/>
                </a:highlight>
                <a:latin typeface="Consolas" panose="020B0609020204030204" pitchFamily="49" charset="0"/>
              </a:rPr>
              <a:t> </a:t>
            </a:r>
            <a:r>
              <a:rPr lang="en-GB" sz="1100" b="0" dirty="0">
                <a:solidFill>
                  <a:srgbClr val="C74DED"/>
                </a:solidFill>
                <a:effectLst/>
                <a:highlight>
                  <a:srgbClr val="23262E"/>
                </a:highlight>
                <a:latin typeface="Consolas" panose="020B0609020204030204" pitchFamily="49" charset="0"/>
              </a:rPr>
              <a:t>else</a:t>
            </a:r>
            <a:r>
              <a:rPr lang="en-GB" sz="1100" b="0" dirty="0">
                <a:solidFill>
                  <a:srgbClr val="D5CED9"/>
                </a:solidFill>
                <a:effectLst/>
                <a:highlight>
                  <a:srgbClr val="23262E"/>
                </a:highlight>
                <a:latin typeface="Consolas" panose="020B0609020204030204" pitchFamily="49" charset="0"/>
              </a:rPr>
              <a:t> </a:t>
            </a:r>
            <a:r>
              <a:rPr lang="en-GB" sz="1100" b="0" dirty="0">
                <a:solidFill>
                  <a:srgbClr val="F39C12"/>
                </a:solidFill>
                <a:effectLst/>
                <a:highlight>
                  <a:srgbClr val="23262E"/>
                </a:highlight>
                <a:latin typeface="Consolas" panose="020B0609020204030204" pitchFamily="49" charset="0"/>
              </a:rPr>
              <a:t>1</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number_classes</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endParaRPr lang="en-GB" sz="1100" b="0" dirty="0">
              <a:solidFill>
                <a:srgbClr val="D5CED9"/>
              </a:solidFill>
              <a:effectLst/>
              <a:latin typeface="Consolas" panose="020B0609020204030204" pitchFamily="49" charset="0"/>
            </a:endParaRPr>
          </a:p>
        </p:txBody>
      </p:sp>
    </p:spTree>
    <p:extLst>
      <p:ext uri="{BB962C8B-B14F-4D97-AF65-F5344CB8AC3E}">
        <p14:creationId xmlns:p14="http://schemas.microsoft.com/office/powerpoint/2010/main" val="205008809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1954924" y="2145900"/>
            <a:ext cx="1237751"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22" name="Google Shape;322;p28"/>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Tree>
    <p:extLst>
      <p:ext uri="{BB962C8B-B14F-4D97-AF65-F5344CB8AC3E}">
        <p14:creationId xmlns:p14="http://schemas.microsoft.com/office/powerpoint/2010/main" val="427794180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xmlns=""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xmlns=""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Hidden Markov Model HMM</a:t>
            </a:r>
            <a:endParaRPr dirty="0"/>
          </a:p>
        </p:txBody>
      </p:sp>
      <p:sp>
        <p:nvSpPr>
          <p:cNvPr id="2" name="Google Shape;354;p32">
            <a:extLst>
              <a:ext uri="{FF2B5EF4-FFF2-40B4-BE49-F238E27FC236}">
                <a16:creationId xmlns:a16="http://schemas.microsoft.com/office/drawing/2014/main" xmlns="" id="{E7F7AC90-2034-9671-3ECD-AFA4E960A048}"/>
              </a:ext>
            </a:extLst>
          </p:cNvPr>
          <p:cNvSpPr txBox="1">
            <a:spLocks/>
          </p:cNvSpPr>
          <p:nvPr/>
        </p:nvSpPr>
        <p:spPr>
          <a:xfrm>
            <a:off x="204952" y="1143744"/>
            <a:ext cx="8741979" cy="1777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dirty="0">
                <a:latin typeface="Outfit" panose="020B0604020202020204" charset="0"/>
                <a:ea typeface="Batang" panose="02030600000101010101" pitchFamily="18" charset="-127"/>
              </a:rPr>
              <a:t>Test accuracy of 34.44%</a:t>
            </a:r>
            <a:endParaRPr lang="en-GB" sz="1800" dirty="0">
              <a:latin typeface="Outfit" panose="020B0604020202020204" charset="0"/>
              <a:ea typeface="Batang" panose="02030600000101010101" pitchFamily="18" charset="-127"/>
            </a:endParaRPr>
          </a:p>
        </p:txBody>
      </p:sp>
      <p:pic>
        <p:nvPicPr>
          <p:cNvPr id="11" name="Picture 10">
            <a:extLst>
              <a:ext uri="{FF2B5EF4-FFF2-40B4-BE49-F238E27FC236}">
                <a16:creationId xmlns:a16="http://schemas.microsoft.com/office/drawing/2014/main" xmlns="" id="{5F6BEC69-35E6-461D-5A48-731C81F3172D}"/>
              </a:ext>
            </a:extLst>
          </p:cNvPr>
          <p:cNvPicPr>
            <a:picLocks noChangeAspect="1"/>
          </p:cNvPicPr>
          <p:nvPr/>
        </p:nvPicPr>
        <p:blipFill>
          <a:blip r:embed="rId2"/>
          <a:stretch>
            <a:fillRect/>
          </a:stretch>
        </p:blipFill>
        <p:spPr>
          <a:xfrm>
            <a:off x="4295657" y="1127277"/>
            <a:ext cx="4135068" cy="3485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35925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xmlns=""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xmlns=""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 Short Term Memory LSTM</a:t>
            </a:r>
            <a:endParaRPr dirty="0"/>
          </a:p>
        </p:txBody>
      </p:sp>
      <p:sp>
        <p:nvSpPr>
          <p:cNvPr id="2" name="Google Shape;354;p32">
            <a:extLst>
              <a:ext uri="{FF2B5EF4-FFF2-40B4-BE49-F238E27FC236}">
                <a16:creationId xmlns:a16="http://schemas.microsoft.com/office/drawing/2014/main" xmlns="" id="{E7F7AC90-2034-9671-3ECD-AFA4E960A048}"/>
              </a:ext>
            </a:extLst>
          </p:cNvPr>
          <p:cNvSpPr txBox="1">
            <a:spLocks/>
          </p:cNvSpPr>
          <p:nvPr/>
        </p:nvSpPr>
        <p:spPr>
          <a:xfrm>
            <a:off x="204952" y="1143744"/>
            <a:ext cx="8741979" cy="1777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dirty="0">
                <a:latin typeface="Outfit" panose="020B0604020202020204" charset="0"/>
                <a:ea typeface="Batang" panose="02030600000101010101" pitchFamily="18" charset="-127"/>
              </a:rPr>
              <a:t>Test accuracy of 71.29%</a:t>
            </a:r>
            <a:endParaRPr lang="en-GB" sz="1800" dirty="0">
              <a:latin typeface="Outfit" panose="020B0604020202020204" charset="0"/>
              <a:ea typeface="Batang" panose="02030600000101010101" pitchFamily="18" charset="-127"/>
            </a:endParaRPr>
          </a:p>
        </p:txBody>
      </p:sp>
      <p:pic>
        <p:nvPicPr>
          <p:cNvPr id="6" name="Picture 5"/>
          <p:cNvPicPr>
            <a:picLocks noChangeAspect="1"/>
          </p:cNvPicPr>
          <p:nvPr/>
        </p:nvPicPr>
        <p:blipFill>
          <a:blip r:embed="rId2"/>
          <a:stretch>
            <a:fillRect/>
          </a:stretch>
        </p:blipFill>
        <p:spPr>
          <a:xfrm>
            <a:off x="3746018" y="1143744"/>
            <a:ext cx="4804872" cy="3815443"/>
          </a:xfrm>
          <a:prstGeom prst="rect">
            <a:avLst/>
          </a:prstGeom>
        </p:spPr>
      </p:pic>
    </p:spTree>
    <p:extLst>
      <p:ext uri="{BB962C8B-B14F-4D97-AF65-F5344CB8AC3E}">
        <p14:creationId xmlns:p14="http://schemas.microsoft.com/office/powerpoint/2010/main" val="25919809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6D498-06D8-86CA-3F79-375A5785F13D}"/>
              </a:ext>
            </a:extLst>
          </p:cNvPr>
          <p:cNvSpPr>
            <a:spLocks noGrp="1"/>
          </p:cNvSpPr>
          <p:nvPr>
            <p:ph type="title"/>
          </p:nvPr>
        </p:nvSpPr>
        <p:spPr>
          <a:xfrm>
            <a:off x="2272553" y="349899"/>
            <a:ext cx="3798900" cy="1256700"/>
          </a:xfrm>
        </p:spPr>
        <p:txBody>
          <a:bodyPr/>
          <a:lstStyle/>
          <a:p>
            <a:pPr algn="ctr"/>
            <a:r>
              <a:rPr lang="en-US" dirty="0"/>
              <a:t>Team Members</a:t>
            </a:r>
            <a:endParaRPr lang="en-GB" dirty="0"/>
          </a:p>
        </p:txBody>
      </p:sp>
      <p:sp>
        <p:nvSpPr>
          <p:cNvPr id="4" name="Google Shape;311;p27">
            <a:extLst>
              <a:ext uri="{FF2B5EF4-FFF2-40B4-BE49-F238E27FC236}">
                <a16:creationId xmlns:a16="http://schemas.microsoft.com/office/drawing/2014/main" xmlns="" id="{3CB07F8E-C579-7ED6-C0F4-2A5AAE92E6FA}"/>
              </a:ext>
            </a:extLst>
          </p:cNvPr>
          <p:cNvSpPr txBox="1">
            <a:spLocks noGrp="1"/>
          </p:cNvSpPr>
          <p:nvPr>
            <p:ph type="title" idx="2"/>
          </p:nvPr>
        </p:nvSpPr>
        <p:spPr>
          <a:xfrm>
            <a:off x="1948886" y="2632034"/>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5" name="Google Shape;312;p27">
            <a:extLst>
              <a:ext uri="{FF2B5EF4-FFF2-40B4-BE49-F238E27FC236}">
                <a16:creationId xmlns:a16="http://schemas.microsoft.com/office/drawing/2014/main" xmlns="" id="{8935DAFA-494D-A303-4364-DD612FF06083}"/>
              </a:ext>
            </a:extLst>
          </p:cNvPr>
          <p:cNvSpPr txBox="1">
            <a:spLocks/>
          </p:cNvSpPr>
          <p:nvPr/>
        </p:nvSpPr>
        <p:spPr>
          <a:xfrm>
            <a:off x="2686710" y="1967138"/>
            <a:ext cx="4210713" cy="756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Zakaria Sobhy Abd-</a:t>
            </a:r>
            <a:r>
              <a:rPr lang="en-US" dirty="0" err="1"/>
              <a:t>ElSalam</a:t>
            </a:r>
            <a:r>
              <a:rPr lang="en-US" dirty="0"/>
              <a:t> Soliman </a:t>
            </a:r>
            <a:r>
              <a:rPr lang="en-US" dirty="0" err="1"/>
              <a:t>Madkour</a:t>
            </a:r>
            <a:endParaRPr lang="en-US" dirty="0"/>
          </a:p>
          <a:p>
            <a:r>
              <a:rPr lang="en-GB" dirty="0"/>
              <a:t>19P2676</a:t>
            </a:r>
          </a:p>
        </p:txBody>
      </p:sp>
      <p:sp>
        <p:nvSpPr>
          <p:cNvPr id="7" name="Google Shape;314;p27">
            <a:extLst>
              <a:ext uri="{FF2B5EF4-FFF2-40B4-BE49-F238E27FC236}">
                <a16:creationId xmlns:a16="http://schemas.microsoft.com/office/drawing/2014/main" xmlns="" id="{5ABF0E9B-D401-B413-71F6-E7B8DC68AED2}"/>
              </a:ext>
            </a:extLst>
          </p:cNvPr>
          <p:cNvSpPr txBox="1">
            <a:spLocks/>
          </p:cNvSpPr>
          <p:nvPr/>
        </p:nvSpPr>
        <p:spPr>
          <a:xfrm>
            <a:off x="2686710" y="2921473"/>
            <a:ext cx="3882527" cy="756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a:t>Omar Mohamed Ibrahim Alsayed</a:t>
            </a:r>
          </a:p>
          <a:p>
            <a:r>
              <a:rPr lang="en-GB" dirty="0"/>
              <a:t>19p7813</a:t>
            </a:r>
          </a:p>
        </p:txBody>
      </p:sp>
    </p:spTree>
    <p:extLst>
      <p:ext uri="{BB962C8B-B14F-4D97-AF65-F5344CB8AC3E}">
        <p14:creationId xmlns:p14="http://schemas.microsoft.com/office/powerpoint/2010/main" val="39353544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xmlns=""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xmlns=""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Comments</a:t>
            </a:r>
            <a:endParaRPr dirty="0"/>
          </a:p>
        </p:txBody>
      </p:sp>
      <p:sp>
        <p:nvSpPr>
          <p:cNvPr id="2" name="Google Shape;354;p32">
            <a:extLst>
              <a:ext uri="{FF2B5EF4-FFF2-40B4-BE49-F238E27FC236}">
                <a16:creationId xmlns:a16="http://schemas.microsoft.com/office/drawing/2014/main" xmlns="" id="{E7F7AC90-2034-9671-3ECD-AFA4E960A048}"/>
              </a:ext>
            </a:extLst>
          </p:cNvPr>
          <p:cNvSpPr txBox="1">
            <a:spLocks/>
          </p:cNvSpPr>
          <p:nvPr/>
        </p:nvSpPr>
        <p:spPr>
          <a:xfrm>
            <a:off x="204952" y="1143744"/>
            <a:ext cx="8741979" cy="1777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results show that the Long-Short Term Memory (LSTM) network outperforms the Hidden Markov Model (HMM) in terms of spoken language classification. The HMM's test accuracy of 34.44% indicates that it struggled to detect temporal connections and complicated patterns in the audio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most likely owing to its simplified structure and dependence on Markovian assumptions, which may not accurately simulate the complex fluctuations in speech. In contrast, the LSTM, with its capacity to grasp long-term dependencies and manage sequential data, produced a substantially better accuracy of 71.29%.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797609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1958700" y="2237064"/>
            <a:ext cx="5226600" cy="120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txBox="1">
            <a:spLocks noGrp="1"/>
          </p:cNvSpPr>
          <p:nvPr>
            <p:ph type="title"/>
          </p:nvPr>
        </p:nvSpPr>
        <p:spPr>
          <a:xfrm>
            <a:off x="713228"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11" name="Google Shape;311;p27"/>
          <p:cNvSpPr txBox="1">
            <a:spLocks noGrp="1"/>
          </p:cNvSpPr>
          <p:nvPr>
            <p:ph type="title" idx="2"/>
          </p:nvPr>
        </p:nvSpPr>
        <p:spPr>
          <a:xfrm>
            <a:off x="2713338" y="1383832"/>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2" name="Google Shape;312;p27"/>
          <p:cNvSpPr txBox="1">
            <a:spLocks noGrp="1"/>
          </p:cNvSpPr>
          <p:nvPr>
            <p:ph type="title" idx="5"/>
          </p:nvPr>
        </p:nvSpPr>
        <p:spPr>
          <a:xfrm>
            <a:off x="3502075" y="1175444"/>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Language Identification</a:t>
            </a:r>
            <a:endParaRPr dirty="0"/>
          </a:p>
        </p:txBody>
      </p:sp>
      <p:sp>
        <p:nvSpPr>
          <p:cNvPr id="313" name="Google Shape;313;p27"/>
          <p:cNvSpPr txBox="1">
            <a:spLocks noGrp="1"/>
          </p:cNvSpPr>
          <p:nvPr>
            <p:ph type="title" idx="3"/>
          </p:nvPr>
        </p:nvSpPr>
        <p:spPr>
          <a:xfrm>
            <a:off x="2720088" y="2292463"/>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4" name="Google Shape;314;p27"/>
          <p:cNvSpPr txBox="1">
            <a:spLocks noGrp="1"/>
          </p:cNvSpPr>
          <p:nvPr>
            <p:ph type="title" idx="6"/>
          </p:nvPr>
        </p:nvSpPr>
        <p:spPr>
          <a:xfrm>
            <a:off x="3502075" y="2084019"/>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Dataset</a:t>
            </a:r>
          </a:p>
        </p:txBody>
      </p:sp>
      <p:sp>
        <p:nvSpPr>
          <p:cNvPr id="315" name="Google Shape;315;p27"/>
          <p:cNvSpPr txBox="1">
            <a:spLocks noGrp="1"/>
          </p:cNvSpPr>
          <p:nvPr>
            <p:ph type="title" idx="4"/>
          </p:nvPr>
        </p:nvSpPr>
        <p:spPr>
          <a:xfrm>
            <a:off x="2720088" y="3201094"/>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6" name="Google Shape;316;p27"/>
          <p:cNvSpPr txBox="1">
            <a:spLocks noGrp="1"/>
          </p:cNvSpPr>
          <p:nvPr>
            <p:ph type="title" idx="7"/>
          </p:nvPr>
        </p:nvSpPr>
        <p:spPr>
          <a:xfrm>
            <a:off x="3502075" y="2992594"/>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Approaches</a:t>
            </a:r>
          </a:p>
        </p:txBody>
      </p:sp>
      <p:sp>
        <p:nvSpPr>
          <p:cNvPr id="2" name="Google Shape;315;p27">
            <a:extLst>
              <a:ext uri="{FF2B5EF4-FFF2-40B4-BE49-F238E27FC236}">
                <a16:creationId xmlns:a16="http://schemas.microsoft.com/office/drawing/2014/main" xmlns="" id="{722D33F6-FA86-D70C-0F7D-5515EE77B904}"/>
              </a:ext>
            </a:extLst>
          </p:cNvPr>
          <p:cNvSpPr txBox="1">
            <a:spLocks/>
          </p:cNvSpPr>
          <p:nvPr/>
        </p:nvSpPr>
        <p:spPr>
          <a:xfrm>
            <a:off x="2720088" y="4109669"/>
            <a:ext cx="738300" cy="33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utfit"/>
              <a:buNone/>
              <a:defRPr sz="3000" b="1" i="0" u="none" strike="noStrike" cap="none">
                <a:solidFill>
                  <a:schemeClr val="accent1"/>
                </a:solidFill>
                <a:latin typeface="Outfit"/>
                <a:ea typeface="Outfit"/>
                <a:cs typeface="Outfit"/>
                <a:sym typeface="Outfit"/>
              </a:defRPr>
            </a:lvl1pPr>
            <a:lvl2pPr marR="0" lvl="1"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2pPr>
            <a:lvl3pPr marR="0" lvl="2"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3pPr>
            <a:lvl4pPr marR="0" lvl="3"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4pPr>
            <a:lvl5pPr marR="0" lvl="4"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5pPr>
            <a:lvl6pPr marR="0" lvl="5"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6pPr>
            <a:lvl7pPr marR="0" lvl="6"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7pPr>
            <a:lvl8pPr marR="0" lvl="7"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8pPr>
            <a:lvl9pPr marR="0" lvl="8"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9pPr>
          </a:lstStyle>
          <a:p>
            <a:r>
              <a:rPr lang="en" dirty="0"/>
              <a:t>04</a:t>
            </a:r>
          </a:p>
        </p:txBody>
      </p:sp>
      <p:sp>
        <p:nvSpPr>
          <p:cNvPr id="3" name="Google Shape;316;p27">
            <a:extLst>
              <a:ext uri="{FF2B5EF4-FFF2-40B4-BE49-F238E27FC236}">
                <a16:creationId xmlns:a16="http://schemas.microsoft.com/office/drawing/2014/main" xmlns="" id="{884BA0BF-1376-7B55-7638-C9B819CFB042}"/>
              </a:ext>
            </a:extLst>
          </p:cNvPr>
          <p:cNvSpPr txBox="1">
            <a:spLocks/>
          </p:cNvSpPr>
          <p:nvPr/>
        </p:nvSpPr>
        <p:spPr>
          <a:xfrm>
            <a:off x="3502075" y="3901169"/>
            <a:ext cx="3798900" cy="75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9pPr>
          </a:lstStyle>
          <a:p>
            <a:r>
              <a:rPr lang="en-GB" dirty="0"/>
              <a:t>Results</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2075475" y="214590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22" name="Google Shape;322;p28"/>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Language Identification</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dirty="0"/>
              <a:t>What is the language identification problem?</a:t>
            </a:r>
          </a:p>
          <a:p>
            <a:endParaRPr lang="en-US" dirty="0">
              <a:latin typeface="Montserrat"/>
            </a:endParaRPr>
          </a:p>
        </p:txBody>
      </p:sp>
      <p:sp>
        <p:nvSpPr>
          <p:cNvPr id="2" name="TextBox 1">
            <a:extLst>
              <a:ext uri="{FF2B5EF4-FFF2-40B4-BE49-F238E27FC236}">
                <a16:creationId xmlns:a16="http://schemas.microsoft.com/office/drawing/2014/main" xmlns="" id="{5052AE8E-50D6-FC31-8248-571D090F43A0}"/>
              </a:ext>
            </a:extLst>
          </p:cNvPr>
          <p:cNvSpPr txBox="1"/>
          <p:nvPr/>
        </p:nvSpPr>
        <p:spPr>
          <a:xfrm>
            <a:off x="716387" y="1131199"/>
            <a:ext cx="48505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language identification challenge in Natural Language Processing (NLP) entails determining the language in which a particular piece of text was produced.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is an essential preprocessing step for several NLP applications, including machine translation, text categorization, and information retrieval.</a:t>
            </a:r>
          </a:p>
        </p:txBody>
      </p:sp>
      <mc:AlternateContent xmlns:mc="http://schemas.openxmlformats.org/markup-compatibility/2006">
        <mc:Choice xmlns:am3d="http://schemas.microsoft.com/office/drawing/2017/model3d" xmlns="" Requires="am3d">
          <p:graphicFrame>
            <p:nvGraphicFramePr>
              <p:cNvPr id="9" name="3D Model 8" descr="Chat">
                <a:extLst>
                  <a:ext uri="{FF2B5EF4-FFF2-40B4-BE49-F238E27FC236}">
                    <a16:creationId xmlns:a16="http://schemas.microsoft.com/office/drawing/2014/main" id="{93077BE8-AE83-CB34-7D7F-04FC847EADA3}"/>
                  </a:ext>
                </a:extLst>
              </p:cNvPr>
              <p:cNvGraphicFramePr/>
              <p:nvPr>
                <p:extLst>
                  <p:ext uri="{D42A27DB-BD31-4B8C-83A1-F6EECF244321}">
                    <p14:modId xmlns:p14="http://schemas.microsoft.com/office/powerpoint/2010/main" val="3982824713"/>
                  </p:ext>
                </p:extLst>
              </p:nvPr>
            </p:nvGraphicFramePr>
            <p:xfrm>
              <a:off x="5374228" y="2766158"/>
              <a:ext cx="3613929" cy="1676465"/>
            </p:xfrm>
            <a:graphic>
              <a:graphicData uri="http://schemas.microsoft.com/office/drawing/2017/model3d">
                <am3d:model3d r:embed="rId3">
                  <am3d:spPr>
                    <a:xfrm>
                      <a:off x="0" y="0"/>
                      <a:ext cx="3613929" cy="1676465"/>
                    </a:xfrm>
                    <a:prstGeom prst="rect">
                      <a:avLst/>
                    </a:prstGeom>
                  </am3d:spPr>
                  <am3d:camera>
                    <am3d:pos x="0" y="0" z="61302350"/>
                    <am3d:up dx="0" dy="36000000" dz="0"/>
                    <am3d:lookAt x="0" y="0" z="0"/>
                    <am3d:perspective fov="2700000"/>
                  </am3d:camera>
                  <am3d:trans>
                    <am3d:meterPerModelUnit n="190602" d="1000000"/>
                    <am3d:preTrans dx="2246715" dy="-8468697" dz="723917"/>
                    <am3d:scale>
                      <am3d:sx n="1000000" d="1000000"/>
                      <am3d:sy n="1000000" d="1000000"/>
                      <am3d:sz n="1000000" d="1000000"/>
                    </am3d:scale>
                    <am3d:rot/>
                    <am3d:postTrans dx="0" dy="0" dz="0"/>
                  </am3d:trans>
                  <am3d:raster rName="Office3DRenderer" rVer="16.0.8326">
                    <am3d:blip r:embed="rId4"/>
                  </am3d:raster>
                  <am3d:objViewport viewportSz="40070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Chat">
                <a:extLst>
                  <a:ext uri="{FF2B5EF4-FFF2-40B4-BE49-F238E27FC236}">
                    <a16:creationId xmlns:a16="http://schemas.microsoft.com/office/drawing/2014/main" xmlns="" id="{93077BE8-AE83-CB34-7D7F-04FC847EADA3}"/>
                  </a:ext>
                </a:extLst>
              </p:cNvPr>
              <p:cNvPicPr>
                <a:picLocks noGrp="1" noRot="1" noChangeAspect="1" noMove="1" noResize="1" noEditPoints="1" noAdjustHandles="1" noChangeArrowheads="1" noChangeShapeType="1" noCrop="1"/>
              </p:cNvPicPr>
              <p:nvPr/>
            </p:nvPicPr>
            <p:blipFill>
              <a:blip r:embed="rId5"/>
              <a:stretch>
                <a:fillRect/>
              </a:stretch>
            </p:blipFill>
            <p:spPr>
              <a:xfrm>
                <a:off x="5374228" y="2766158"/>
                <a:ext cx="3613929" cy="1676465"/>
              </a:xfrm>
              <a:prstGeom prst="rect">
                <a:avLst/>
              </a:prstGeom>
            </p:spPr>
          </p:pic>
        </mc:Fallback>
      </mc:AlternateContent>
    </p:spTree>
    <p:extLst>
      <p:ext uri="{BB962C8B-B14F-4D97-AF65-F5344CB8AC3E}">
        <p14:creationId xmlns:p14="http://schemas.microsoft.com/office/powerpoint/2010/main" val="4949513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dirty="0"/>
              <a:t>What is the language identification problem?</a:t>
            </a:r>
          </a:p>
          <a:p>
            <a:endParaRPr lang="en-US" dirty="0">
              <a:latin typeface="Montserrat"/>
            </a:endParaRPr>
          </a:p>
        </p:txBody>
      </p:sp>
      <p:sp>
        <p:nvSpPr>
          <p:cNvPr id="2" name="TextBox 1">
            <a:extLst>
              <a:ext uri="{FF2B5EF4-FFF2-40B4-BE49-F238E27FC236}">
                <a16:creationId xmlns:a16="http://schemas.microsoft.com/office/drawing/2014/main" xmlns="" id="{5052AE8E-50D6-FC31-8248-571D090F43A0}"/>
              </a:ext>
            </a:extLst>
          </p:cNvPr>
          <p:cNvSpPr txBox="1"/>
          <p:nvPr/>
        </p:nvSpPr>
        <p:spPr>
          <a:xfrm>
            <a:off x="716387" y="1131199"/>
            <a:ext cx="485058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is about spoken language identification where we are given an audio file with one speaker speaking in one of the designated language and the system will classify the language spoken in this recording.</a:t>
            </a:r>
          </a:p>
        </p:txBody>
      </p:sp>
      <mc:AlternateContent xmlns:mc="http://schemas.openxmlformats.org/markup-compatibility/2006">
        <mc:Choice xmlns:am3d="http://schemas.microsoft.com/office/drawing/2017/model3d" xmlns="" Requires="am3d">
          <p:graphicFrame>
            <p:nvGraphicFramePr>
              <p:cNvPr id="9" name="3D Model 8" descr="Chat">
                <a:extLst>
                  <a:ext uri="{FF2B5EF4-FFF2-40B4-BE49-F238E27FC236}">
                    <a16:creationId xmlns:a16="http://schemas.microsoft.com/office/drawing/2014/main" id="{93077BE8-AE83-CB34-7D7F-04FC847EADA3}"/>
                  </a:ext>
                </a:extLst>
              </p:cNvPr>
              <p:cNvGraphicFramePr>
                <a:graphicFrameLocks noChangeAspect="1"/>
              </p:cNvGraphicFramePr>
              <p:nvPr>
                <p:extLst>
                  <p:ext uri="{D42A27DB-BD31-4B8C-83A1-F6EECF244321}">
                    <p14:modId xmlns:p14="http://schemas.microsoft.com/office/powerpoint/2010/main" val="1786724933"/>
                  </p:ext>
                </p:extLst>
              </p:nvPr>
            </p:nvGraphicFramePr>
            <p:xfrm>
              <a:off x="2165218" y="2998999"/>
              <a:ext cx="4372080" cy="2202986"/>
            </p:xfrm>
            <a:graphic>
              <a:graphicData uri="http://schemas.microsoft.com/office/drawing/2017/model3d">
                <am3d:model3d r:embed="rId3">
                  <am3d:spPr>
                    <a:xfrm>
                      <a:off x="0" y="0"/>
                      <a:ext cx="4372080" cy="2202986"/>
                    </a:xfrm>
                    <a:prstGeom prst="rect">
                      <a:avLst/>
                    </a:prstGeom>
                  </am3d:spPr>
                  <am3d:camera>
                    <am3d:pos x="0" y="0" z="61302350"/>
                    <am3d:up dx="0" dy="36000000" dz="0"/>
                    <am3d:lookAt x="0" y="0" z="0"/>
                    <am3d:perspective fov="2700000"/>
                  </am3d:camera>
                  <am3d:trans>
                    <am3d:meterPerModelUnit n="190602" d="1000000"/>
                    <am3d:preTrans dx="2246715" dy="-8468697" dz="723917"/>
                    <am3d:scale>
                      <am3d:sx n="1000000" d="1000000"/>
                      <am3d:sy n="1000000" d="1000000"/>
                      <am3d:sz n="1000000" d="1000000"/>
                    </am3d:scale>
                    <am3d:rot ax="-443294" ay="269698" az="-34932"/>
                    <am3d:postTrans dx="0" dy="0" dz="0"/>
                  </am3d:trans>
                  <am3d:raster rName="Office3DRenderer" rVer="16.0.8326">
                    <am3d:blip r:embed="rId4"/>
                  </am3d:raster>
                  <am3d:objViewport viewportSz="47561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Chat">
                <a:extLst>
                  <a:ext uri="{FF2B5EF4-FFF2-40B4-BE49-F238E27FC236}">
                    <a16:creationId xmlns:a16="http://schemas.microsoft.com/office/drawing/2014/main" xmlns="" id="{93077BE8-AE83-CB34-7D7F-04FC847EADA3}"/>
                  </a:ext>
                </a:extLst>
              </p:cNvPr>
              <p:cNvPicPr>
                <a:picLocks noGrp="1" noRot="1" noChangeAspect="1" noMove="1" noResize="1" noEditPoints="1" noAdjustHandles="1" noChangeArrowheads="1" noChangeShapeType="1" noCrop="1"/>
              </p:cNvPicPr>
              <p:nvPr/>
            </p:nvPicPr>
            <p:blipFill>
              <a:blip r:embed="rId5"/>
              <a:stretch>
                <a:fillRect/>
              </a:stretch>
            </p:blipFill>
            <p:spPr>
              <a:xfrm>
                <a:off x="2165218" y="2998999"/>
                <a:ext cx="4372080" cy="2202986"/>
              </a:xfrm>
              <a:prstGeom prst="rect">
                <a:avLst/>
              </a:prstGeom>
            </p:spPr>
          </p:pic>
        </mc:Fallback>
      </mc:AlternateContent>
      <p:sp>
        <p:nvSpPr>
          <p:cNvPr id="3" name="TextBox 2">
            <a:extLst>
              <a:ext uri="{FF2B5EF4-FFF2-40B4-BE49-F238E27FC236}">
                <a16:creationId xmlns:a16="http://schemas.microsoft.com/office/drawing/2014/main" xmlns="" id="{4C38B4F3-1B08-D9E4-ED26-6472066AF757}"/>
              </a:ext>
            </a:extLst>
          </p:cNvPr>
          <p:cNvSpPr txBox="1"/>
          <p:nvPr/>
        </p:nvSpPr>
        <p:spPr>
          <a:xfrm>
            <a:off x="3336094" y="3113688"/>
            <a:ext cx="7077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Hello</a:t>
            </a:r>
          </a:p>
        </p:txBody>
      </p:sp>
      <p:sp>
        <p:nvSpPr>
          <p:cNvPr id="4" name="TextBox 3">
            <a:extLst>
              <a:ext uri="{FF2B5EF4-FFF2-40B4-BE49-F238E27FC236}">
                <a16:creationId xmlns:a16="http://schemas.microsoft.com/office/drawing/2014/main" xmlns="" id="{D2B284EF-D03B-F6D3-3B45-54C1480306B2}"/>
              </a:ext>
            </a:extLst>
          </p:cNvPr>
          <p:cNvSpPr txBox="1"/>
          <p:nvPr/>
        </p:nvSpPr>
        <p:spPr>
          <a:xfrm>
            <a:off x="5088606" y="3113687"/>
            <a:ext cx="7077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200" b="0" i="1" u="none" strike="noStrike" cap="none" normalizeH="0" baseline="0" dirty="0">
                <a:ln>
                  <a:noFill/>
                </a:ln>
                <a:solidFill>
                  <a:schemeClr val="tx1"/>
                </a:solidFill>
                <a:effectLst/>
                <a:latin typeface="Arial" panose="020B0604020202020204" pitchFamily="34" charset="0"/>
              </a:rPr>
              <a:t>مرحبا</a:t>
            </a:r>
            <a:endParaRPr kumimoji="0" lang="en-US" altLang="en-US" sz="1200" b="0" i="1"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xmlns="" id="{FE1034E4-5656-DEA9-AC59-98DBA08D56C4}"/>
              </a:ext>
            </a:extLst>
          </p:cNvPr>
          <p:cNvSpPr txBox="1"/>
          <p:nvPr/>
        </p:nvSpPr>
        <p:spPr>
          <a:xfrm>
            <a:off x="4611440" y="3504160"/>
            <a:ext cx="70776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tx1"/>
                </a:solidFill>
                <a:effectLst/>
                <a:latin typeface="Arial" panose="020B0604020202020204" pitchFamily="34" charset="0"/>
              </a:rPr>
              <a:t>Hallo</a:t>
            </a:r>
          </a:p>
        </p:txBody>
      </p:sp>
      <p:sp>
        <p:nvSpPr>
          <p:cNvPr id="7" name="TextBox 6">
            <a:extLst>
              <a:ext uri="{FF2B5EF4-FFF2-40B4-BE49-F238E27FC236}">
                <a16:creationId xmlns:a16="http://schemas.microsoft.com/office/drawing/2014/main" xmlns="" id="{B28C331E-FD9B-F423-6DBA-B374B7CA33FF}"/>
              </a:ext>
            </a:extLst>
          </p:cNvPr>
          <p:cNvSpPr txBox="1"/>
          <p:nvPr/>
        </p:nvSpPr>
        <p:spPr>
          <a:xfrm>
            <a:off x="3848447" y="3514174"/>
            <a:ext cx="7077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1200" b="0" i="1" u="none" strike="noStrike" cap="none" normalizeH="0" baseline="0" dirty="0">
                <a:ln>
                  <a:noFill/>
                </a:ln>
                <a:solidFill>
                  <a:schemeClr val="tx1"/>
                </a:solidFill>
                <a:effectLst/>
                <a:latin typeface="Arial" panose="020B0604020202020204" pitchFamily="34" charset="0"/>
              </a:rPr>
              <a:t>नमस्ते</a:t>
            </a:r>
            <a:endParaRPr kumimoji="0" lang="en-US" altLang="en-US" sz="1200" b="0" i="1"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xmlns="" id="{04CA3685-E123-DDEF-C49C-0AD650FA36EF}"/>
              </a:ext>
            </a:extLst>
          </p:cNvPr>
          <p:cNvSpPr>
            <a:spLocks noChangeArrowheads="1"/>
          </p:cNvSpPr>
          <p:nvPr/>
        </p:nvSpPr>
        <p:spPr bwMode="auto">
          <a:xfrm>
            <a:off x="152400" y="2521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99906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idx="2"/>
          </p:nvPr>
        </p:nvSpPr>
        <p:spPr>
          <a:xfrm>
            <a:off x="1883988" y="2145900"/>
            <a:ext cx="1130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48" name="Google Shape;348;p31"/>
          <p:cNvSpPr txBox="1">
            <a:spLocks noGrp="1"/>
          </p:cNvSpPr>
          <p:nvPr>
            <p:ph type="title"/>
          </p:nvPr>
        </p:nvSpPr>
        <p:spPr>
          <a:xfrm>
            <a:off x="3167113" y="1938475"/>
            <a:ext cx="40929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Dataset</a:t>
            </a:r>
            <a:endParaRPr lang="en-GB"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p:txBody>
      </p:sp>
      <p:sp>
        <p:nvSpPr>
          <p:cNvPr id="354" name="Google Shape;354;p32"/>
          <p:cNvSpPr txBox="1">
            <a:spLocks noGrp="1"/>
          </p:cNvSpPr>
          <p:nvPr>
            <p:ph type="body" idx="4294967295"/>
          </p:nvPr>
        </p:nvSpPr>
        <p:spPr>
          <a:xfrm>
            <a:off x="898633" y="1556956"/>
            <a:ext cx="3673367" cy="17067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dirty="0">
                <a:effectLst/>
                <a:latin typeface="Outfit" panose="020B0604020202020204" charset="0"/>
                <a:ea typeface="Batang" panose="02030600000101010101" pitchFamily="18" charset="-127"/>
              </a:rPr>
              <a:t>The data we are using is the Fleurs dataset. We only took three languages namely English, Arabic, and German. This dataset is already split into train, test, and validation sets.</a:t>
            </a:r>
            <a:endParaRPr lang="en-GB" sz="1800" dirty="0">
              <a:effectLst/>
              <a:latin typeface="Outfit" panose="020B0604020202020204" charset="0"/>
              <a:ea typeface="Batang" panose="02030600000101010101" pitchFamily="18" charset="-127"/>
            </a:endParaRPr>
          </a:p>
        </p:txBody>
      </p:sp>
      <p:graphicFrame>
        <p:nvGraphicFramePr>
          <p:cNvPr id="6" name="Table 5">
            <a:extLst>
              <a:ext uri="{FF2B5EF4-FFF2-40B4-BE49-F238E27FC236}">
                <a16:creationId xmlns:a16="http://schemas.microsoft.com/office/drawing/2014/main" xmlns="" id="{A349AAE7-A3DA-1421-7F11-929E230F11D5}"/>
              </a:ext>
            </a:extLst>
          </p:cNvPr>
          <p:cNvGraphicFramePr>
            <a:graphicFrameLocks noGrp="1"/>
          </p:cNvGraphicFramePr>
          <p:nvPr>
            <p:extLst>
              <p:ext uri="{D42A27DB-BD31-4B8C-83A1-F6EECF244321}">
                <p14:modId xmlns:p14="http://schemas.microsoft.com/office/powerpoint/2010/main" val="1590504789"/>
              </p:ext>
            </p:extLst>
          </p:nvPr>
        </p:nvGraphicFramePr>
        <p:xfrm>
          <a:off x="5352392" y="1556956"/>
          <a:ext cx="2534422" cy="2468880"/>
        </p:xfrm>
        <a:graphic>
          <a:graphicData uri="http://schemas.openxmlformats.org/drawingml/2006/table">
            <a:tbl>
              <a:tblPr>
                <a:tableStyleId>{5940675A-B579-460E-94D1-54222C63F5DA}</a:tableStyleId>
              </a:tblPr>
              <a:tblGrid>
                <a:gridCol w="1267211">
                  <a:extLst>
                    <a:ext uri="{9D8B030D-6E8A-4147-A177-3AD203B41FA5}">
                      <a16:colId xmlns:a16="http://schemas.microsoft.com/office/drawing/2014/main" xmlns="" val="6530665"/>
                    </a:ext>
                  </a:extLst>
                </a:gridCol>
                <a:gridCol w="1267211">
                  <a:extLst>
                    <a:ext uri="{9D8B030D-6E8A-4147-A177-3AD203B41FA5}">
                      <a16:colId xmlns:a16="http://schemas.microsoft.com/office/drawing/2014/main" xmlns="" val="3639802897"/>
                    </a:ext>
                  </a:extLst>
                </a:gridCol>
              </a:tblGrid>
              <a:tr h="274320">
                <a:tc>
                  <a:txBody>
                    <a:bodyPr/>
                    <a:lstStyle/>
                    <a:p>
                      <a:pPr algn="r" fontAlgn="ctr"/>
                      <a:endParaRPr lang="en-GB" sz="1400">
                        <a:effectLst/>
                      </a:endParaRPr>
                    </a:p>
                  </a:txBody>
                  <a:tcPr marL="60960" marR="60960" marT="30480" marB="30480" anchor="ctr"/>
                </a:tc>
                <a:tc>
                  <a:txBody>
                    <a:bodyPr/>
                    <a:lstStyle/>
                    <a:p>
                      <a:pPr algn="r" fontAlgn="ctr"/>
                      <a:r>
                        <a:rPr lang="en-GB" sz="1400">
                          <a:effectLst/>
                        </a:rPr>
                        <a:t>Duration</a:t>
                      </a:r>
                    </a:p>
                  </a:txBody>
                  <a:tcPr marL="60960" marR="60960" marT="30480" marB="30480" anchor="ctr"/>
                </a:tc>
                <a:extLst>
                  <a:ext uri="{0D108BD9-81ED-4DB2-BD59-A6C34878D82A}">
                    <a16:rowId xmlns:a16="http://schemas.microsoft.com/office/drawing/2014/main" xmlns="" val="2206924236"/>
                  </a:ext>
                </a:extLst>
              </a:tr>
              <a:tr h="274320">
                <a:tc>
                  <a:txBody>
                    <a:bodyPr/>
                    <a:lstStyle/>
                    <a:p>
                      <a:pPr algn="r" fontAlgn="ctr"/>
                      <a:r>
                        <a:rPr lang="en-GB" sz="1400" b="0">
                          <a:effectLst/>
                        </a:rPr>
                        <a:t>count</a:t>
                      </a:r>
                    </a:p>
                  </a:txBody>
                  <a:tcPr marL="60960" marR="60960" marT="30480" marB="30480" anchor="ctr"/>
                </a:tc>
                <a:tc>
                  <a:txBody>
                    <a:bodyPr/>
                    <a:lstStyle/>
                    <a:p>
                      <a:r>
                        <a:rPr lang="en-GB" sz="1400">
                          <a:effectLst/>
                        </a:rPr>
                        <a:t>7693.000000</a:t>
                      </a:r>
                    </a:p>
                  </a:txBody>
                  <a:tcPr marL="60960" marR="60960" marT="30480" marB="30480" anchor="ctr"/>
                </a:tc>
                <a:extLst>
                  <a:ext uri="{0D108BD9-81ED-4DB2-BD59-A6C34878D82A}">
                    <a16:rowId xmlns:a16="http://schemas.microsoft.com/office/drawing/2014/main" xmlns="" val="1292102975"/>
                  </a:ext>
                </a:extLst>
              </a:tr>
              <a:tr h="274320">
                <a:tc>
                  <a:txBody>
                    <a:bodyPr/>
                    <a:lstStyle/>
                    <a:p>
                      <a:pPr algn="r" fontAlgn="ctr"/>
                      <a:r>
                        <a:rPr lang="en-GB" sz="1400" b="0">
                          <a:effectLst/>
                        </a:rPr>
                        <a:t>mean</a:t>
                      </a:r>
                    </a:p>
                  </a:txBody>
                  <a:tcPr marL="60960" marR="60960" marT="30480" marB="30480" anchor="ctr"/>
                </a:tc>
                <a:tc>
                  <a:txBody>
                    <a:bodyPr/>
                    <a:lstStyle/>
                    <a:p>
                      <a:r>
                        <a:rPr lang="en-GB" sz="1400">
                          <a:effectLst/>
                        </a:rPr>
                        <a:t>10.548216</a:t>
                      </a:r>
                    </a:p>
                  </a:txBody>
                  <a:tcPr marL="60960" marR="60960" marT="30480" marB="30480" anchor="ctr"/>
                </a:tc>
                <a:extLst>
                  <a:ext uri="{0D108BD9-81ED-4DB2-BD59-A6C34878D82A}">
                    <a16:rowId xmlns:a16="http://schemas.microsoft.com/office/drawing/2014/main" xmlns="" val="3894422600"/>
                  </a:ext>
                </a:extLst>
              </a:tr>
              <a:tr h="274320">
                <a:tc>
                  <a:txBody>
                    <a:bodyPr/>
                    <a:lstStyle/>
                    <a:p>
                      <a:pPr algn="r" fontAlgn="ctr"/>
                      <a:r>
                        <a:rPr lang="en-GB" sz="1400" b="0">
                          <a:effectLst/>
                        </a:rPr>
                        <a:t>std</a:t>
                      </a:r>
                    </a:p>
                  </a:txBody>
                  <a:tcPr marL="60960" marR="60960" marT="30480" marB="30480" anchor="ctr"/>
                </a:tc>
                <a:tc>
                  <a:txBody>
                    <a:bodyPr/>
                    <a:lstStyle/>
                    <a:p>
                      <a:r>
                        <a:rPr lang="en-GB" sz="1400">
                          <a:effectLst/>
                        </a:rPr>
                        <a:t>3.532879</a:t>
                      </a:r>
                    </a:p>
                  </a:txBody>
                  <a:tcPr marL="60960" marR="60960" marT="30480" marB="30480" anchor="ctr"/>
                </a:tc>
                <a:extLst>
                  <a:ext uri="{0D108BD9-81ED-4DB2-BD59-A6C34878D82A}">
                    <a16:rowId xmlns:a16="http://schemas.microsoft.com/office/drawing/2014/main" xmlns="" val="2254499680"/>
                  </a:ext>
                </a:extLst>
              </a:tr>
              <a:tr h="274320">
                <a:tc>
                  <a:txBody>
                    <a:bodyPr/>
                    <a:lstStyle/>
                    <a:p>
                      <a:pPr algn="r" fontAlgn="ctr"/>
                      <a:r>
                        <a:rPr lang="en-GB" sz="1400" b="0">
                          <a:effectLst/>
                        </a:rPr>
                        <a:t>min</a:t>
                      </a:r>
                    </a:p>
                  </a:txBody>
                  <a:tcPr marL="60960" marR="60960" marT="30480" marB="30480" anchor="ctr"/>
                </a:tc>
                <a:tc>
                  <a:txBody>
                    <a:bodyPr/>
                    <a:lstStyle/>
                    <a:p>
                      <a:r>
                        <a:rPr lang="en-GB" sz="1400">
                          <a:effectLst/>
                        </a:rPr>
                        <a:t>0.319063</a:t>
                      </a:r>
                    </a:p>
                  </a:txBody>
                  <a:tcPr marL="60960" marR="60960" marT="30480" marB="30480" anchor="ctr"/>
                </a:tc>
                <a:extLst>
                  <a:ext uri="{0D108BD9-81ED-4DB2-BD59-A6C34878D82A}">
                    <a16:rowId xmlns:a16="http://schemas.microsoft.com/office/drawing/2014/main" xmlns="" val="384413732"/>
                  </a:ext>
                </a:extLst>
              </a:tr>
              <a:tr h="274320">
                <a:tc>
                  <a:txBody>
                    <a:bodyPr/>
                    <a:lstStyle/>
                    <a:p>
                      <a:pPr algn="r" fontAlgn="ctr"/>
                      <a:r>
                        <a:rPr lang="en-GB" sz="1400" b="0">
                          <a:effectLst/>
                        </a:rPr>
                        <a:t>25%</a:t>
                      </a:r>
                    </a:p>
                  </a:txBody>
                  <a:tcPr marL="60960" marR="60960" marT="30480" marB="30480" anchor="ctr"/>
                </a:tc>
                <a:tc>
                  <a:txBody>
                    <a:bodyPr/>
                    <a:lstStyle/>
                    <a:p>
                      <a:r>
                        <a:rPr lang="en-GB" sz="1400">
                          <a:effectLst/>
                        </a:rPr>
                        <a:t>8.100000</a:t>
                      </a:r>
                    </a:p>
                  </a:txBody>
                  <a:tcPr marL="60960" marR="60960" marT="30480" marB="30480" anchor="ctr"/>
                </a:tc>
                <a:extLst>
                  <a:ext uri="{0D108BD9-81ED-4DB2-BD59-A6C34878D82A}">
                    <a16:rowId xmlns:a16="http://schemas.microsoft.com/office/drawing/2014/main" xmlns="" val="3277043071"/>
                  </a:ext>
                </a:extLst>
              </a:tr>
              <a:tr h="274320">
                <a:tc>
                  <a:txBody>
                    <a:bodyPr/>
                    <a:lstStyle/>
                    <a:p>
                      <a:pPr algn="r" fontAlgn="ctr"/>
                      <a:r>
                        <a:rPr lang="en-GB" sz="1400" b="0">
                          <a:effectLst/>
                        </a:rPr>
                        <a:t>50%</a:t>
                      </a:r>
                    </a:p>
                  </a:txBody>
                  <a:tcPr marL="60960" marR="60960" marT="30480" marB="30480" anchor="ctr"/>
                </a:tc>
                <a:tc>
                  <a:txBody>
                    <a:bodyPr/>
                    <a:lstStyle/>
                    <a:p>
                      <a:r>
                        <a:rPr lang="en-GB" sz="1400">
                          <a:effectLst/>
                        </a:rPr>
                        <a:t>10.080000</a:t>
                      </a:r>
                    </a:p>
                  </a:txBody>
                  <a:tcPr marL="60960" marR="60960" marT="30480" marB="30480" anchor="ctr"/>
                </a:tc>
                <a:extLst>
                  <a:ext uri="{0D108BD9-81ED-4DB2-BD59-A6C34878D82A}">
                    <a16:rowId xmlns:a16="http://schemas.microsoft.com/office/drawing/2014/main" xmlns="" val="734397531"/>
                  </a:ext>
                </a:extLst>
              </a:tr>
              <a:tr h="274320">
                <a:tc>
                  <a:txBody>
                    <a:bodyPr/>
                    <a:lstStyle/>
                    <a:p>
                      <a:pPr algn="r" fontAlgn="ctr"/>
                      <a:r>
                        <a:rPr lang="en-GB" sz="1400" b="0">
                          <a:effectLst/>
                        </a:rPr>
                        <a:t>75%</a:t>
                      </a:r>
                    </a:p>
                  </a:txBody>
                  <a:tcPr marL="60960" marR="60960" marT="30480" marB="30480" anchor="ctr"/>
                </a:tc>
                <a:tc>
                  <a:txBody>
                    <a:bodyPr/>
                    <a:lstStyle/>
                    <a:p>
                      <a:r>
                        <a:rPr lang="en-GB" sz="1400">
                          <a:effectLst/>
                        </a:rPr>
                        <a:t>12.480000</a:t>
                      </a:r>
                    </a:p>
                  </a:txBody>
                  <a:tcPr marL="60960" marR="60960" marT="30480" marB="30480" anchor="ctr"/>
                </a:tc>
                <a:extLst>
                  <a:ext uri="{0D108BD9-81ED-4DB2-BD59-A6C34878D82A}">
                    <a16:rowId xmlns:a16="http://schemas.microsoft.com/office/drawing/2014/main" xmlns="" val="2784906136"/>
                  </a:ext>
                </a:extLst>
              </a:tr>
              <a:tr h="274320">
                <a:tc>
                  <a:txBody>
                    <a:bodyPr/>
                    <a:lstStyle/>
                    <a:p>
                      <a:pPr algn="r" fontAlgn="ctr"/>
                      <a:r>
                        <a:rPr lang="en-GB" sz="1400" b="0">
                          <a:effectLst/>
                        </a:rPr>
                        <a:t>max</a:t>
                      </a:r>
                    </a:p>
                  </a:txBody>
                  <a:tcPr marL="60960" marR="60960" marT="30480" marB="30480" anchor="ctr"/>
                </a:tc>
                <a:tc>
                  <a:txBody>
                    <a:bodyPr/>
                    <a:lstStyle/>
                    <a:p>
                      <a:r>
                        <a:rPr lang="en-GB" sz="1400" dirty="0">
                          <a:effectLst/>
                        </a:rPr>
                        <a:t>42.360000</a:t>
                      </a:r>
                    </a:p>
                  </a:txBody>
                  <a:tcPr marL="60960" marR="60960" marT="30480" marB="30480" anchor="ctr"/>
                </a:tc>
                <a:extLst>
                  <a:ext uri="{0D108BD9-81ED-4DB2-BD59-A6C34878D82A}">
                    <a16:rowId xmlns:a16="http://schemas.microsoft.com/office/drawing/2014/main" xmlns="" val="1942727000"/>
                  </a:ext>
                </a:extLst>
              </a:tr>
            </a:tbl>
          </a:graphicData>
        </a:graphic>
      </p:graphicFrame>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p:txBody>
      </p:sp>
      <p:graphicFrame>
        <p:nvGraphicFramePr>
          <p:cNvPr id="2" name="Table 1">
            <a:extLst>
              <a:ext uri="{FF2B5EF4-FFF2-40B4-BE49-F238E27FC236}">
                <a16:creationId xmlns:a16="http://schemas.microsoft.com/office/drawing/2014/main" xmlns="" id="{A349AAE7-A3DA-1421-7F11-929E230F11D5}"/>
              </a:ext>
            </a:extLst>
          </p:cNvPr>
          <p:cNvGraphicFramePr>
            <a:graphicFrameLocks noGrp="1"/>
          </p:cNvGraphicFramePr>
          <p:nvPr/>
        </p:nvGraphicFramePr>
        <p:xfrm>
          <a:off x="5352392" y="1556956"/>
          <a:ext cx="2534422" cy="2468880"/>
        </p:xfrm>
        <a:graphic>
          <a:graphicData uri="http://schemas.openxmlformats.org/drawingml/2006/table">
            <a:tbl>
              <a:tblPr>
                <a:tableStyleId>{5940675A-B579-460E-94D1-54222C63F5DA}</a:tableStyleId>
              </a:tblPr>
              <a:tblGrid>
                <a:gridCol w="1267211">
                  <a:extLst>
                    <a:ext uri="{9D8B030D-6E8A-4147-A177-3AD203B41FA5}">
                      <a16:colId xmlns:a16="http://schemas.microsoft.com/office/drawing/2014/main" xmlns="" val="6530665"/>
                    </a:ext>
                  </a:extLst>
                </a:gridCol>
                <a:gridCol w="1267211">
                  <a:extLst>
                    <a:ext uri="{9D8B030D-6E8A-4147-A177-3AD203B41FA5}">
                      <a16:colId xmlns:a16="http://schemas.microsoft.com/office/drawing/2014/main" xmlns="" val="3639802897"/>
                    </a:ext>
                  </a:extLst>
                </a:gridCol>
              </a:tblGrid>
              <a:tr h="274320">
                <a:tc>
                  <a:txBody>
                    <a:bodyPr/>
                    <a:lstStyle/>
                    <a:p>
                      <a:pPr algn="r" fontAlgn="ctr"/>
                      <a:endParaRPr lang="en-GB" sz="1400">
                        <a:effectLst/>
                      </a:endParaRPr>
                    </a:p>
                  </a:txBody>
                  <a:tcPr marL="60960" marR="60960" marT="30480" marB="30480" anchor="ctr"/>
                </a:tc>
                <a:tc>
                  <a:txBody>
                    <a:bodyPr/>
                    <a:lstStyle/>
                    <a:p>
                      <a:pPr algn="r" fontAlgn="ctr"/>
                      <a:r>
                        <a:rPr lang="en-GB" sz="1400">
                          <a:effectLst/>
                        </a:rPr>
                        <a:t>Duration</a:t>
                      </a:r>
                    </a:p>
                  </a:txBody>
                  <a:tcPr marL="60960" marR="60960" marT="30480" marB="30480" anchor="ctr"/>
                </a:tc>
                <a:extLst>
                  <a:ext uri="{0D108BD9-81ED-4DB2-BD59-A6C34878D82A}">
                    <a16:rowId xmlns:a16="http://schemas.microsoft.com/office/drawing/2014/main" xmlns="" val="2206924236"/>
                  </a:ext>
                </a:extLst>
              </a:tr>
              <a:tr h="274320">
                <a:tc>
                  <a:txBody>
                    <a:bodyPr/>
                    <a:lstStyle/>
                    <a:p>
                      <a:pPr algn="r" fontAlgn="ctr"/>
                      <a:r>
                        <a:rPr lang="en-GB" sz="1400" b="0" dirty="0">
                          <a:effectLst/>
                        </a:rPr>
                        <a:t>count</a:t>
                      </a:r>
                    </a:p>
                  </a:txBody>
                  <a:tcPr marL="60960" marR="60960" marT="30480" marB="30480" anchor="ctr"/>
                </a:tc>
                <a:tc>
                  <a:txBody>
                    <a:bodyPr/>
                    <a:lstStyle/>
                    <a:p>
                      <a:r>
                        <a:rPr lang="en-GB" sz="1400">
                          <a:effectLst/>
                        </a:rPr>
                        <a:t>7693.000000</a:t>
                      </a:r>
                    </a:p>
                  </a:txBody>
                  <a:tcPr marL="60960" marR="60960" marT="30480" marB="30480" anchor="ctr"/>
                </a:tc>
                <a:extLst>
                  <a:ext uri="{0D108BD9-81ED-4DB2-BD59-A6C34878D82A}">
                    <a16:rowId xmlns:a16="http://schemas.microsoft.com/office/drawing/2014/main" xmlns="" val="1292102975"/>
                  </a:ext>
                </a:extLst>
              </a:tr>
              <a:tr h="274320">
                <a:tc>
                  <a:txBody>
                    <a:bodyPr/>
                    <a:lstStyle/>
                    <a:p>
                      <a:pPr algn="r" fontAlgn="ctr"/>
                      <a:r>
                        <a:rPr lang="en-GB" sz="1400" b="0">
                          <a:effectLst/>
                        </a:rPr>
                        <a:t>mean</a:t>
                      </a:r>
                    </a:p>
                  </a:txBody>
                  <a:tcPr marL="60960" marR="60960" marT="30480" marB="30480" anchor="ctr"/>
                </a:tc>
                <a:tc>
                  <a:txBody>
                    <a:bodyPr/>
                    <a:lstStyle/>
                    <a:p>
                      <a:r>
                        <a:rPr lang="en-GB" sz="1400">
                          <a:effectLst/>
                        </a:rPr>
                        <a:t>10.548216</a:t>
                      </a:r>
                    </a:p>
                  </a:txBody>
                  <a:tcPr marL="60960" marR="60960" marT="30480" marB="30480" anchor="ctr"/>
                </a:tc>
                <a:extLst>
                  <a:ext uri="{0D108BD9-81ED-4DB2-BD59-A6C34878D82A}">
                    <a16:rowId xmlns:a16="http://schemas.microsoft.com/office/drawing/2014/main" xmlns="" val="3894422600"/>
                  </a:ext>
                </a:extLst>
              </a:tr>
              <a:tr h="274320">
                <a:tc>
                  <a:txBody>
                    <a:bodyPr/>
                    <a:lstStyle/>
                    <a:p>
                      <a:pPr algn="r" fontAlgn="ctr"/>
                      <a:r>
                        <a:rPr lang="en-GB" sz="1400" b="0">
                          <a:effectLst/>
                        </a:rPr>
                        <a:t>std</a:t>
                      </a:r>
                    </a:p>
                  </a:txBody>
                  <a:tcPr marL="60960" marR="60960" marT="30480" marB="30480" anchor="ctr"/>
                </a:tc>
                <a:tc>
                  <a:txBody>
                    <a:bodyPr/>
                    <a:lstStyle/>
                    <a:p>
                      <a:r>
                        <a:rPr lang="en-GB" sz="1400">
                          <a:effectLst/>
                        </a:rPr>
                        <a:t>3.532879</a:t>
                      </a:r>
                    </a:p>
                  </a:txBody>
                  <a:tcPr marL="60960" marR="60960" marT="30480" marB="30480" anchor="ctr"/>
                </a:tc>
                <a:extLst>
                  <a:ext uri="{0D108BD9-81ED-4DB2-BD59-A6C34878D82A}">
                    <a16:rowId xmlns:a16="http://schemas.microsoft.com/office/drawing/2014/main" xmlns="" val="2254499680"/>
                  </a:ext>
                </a:extLst>
              </a:tr>
              <a:tr h="274320">
                <a:tc>
                  <a:txBody>
                    <a:bodyPr/>
                    <a:lstStyle/>
                    <a:p>
                      <a:pPr algn="r" fontAlgn="ctr"/>
                      <a:r>
                        <a:rPr lang="en-GB" sz="1400" b="0">
                          <a:effectLst/>
                        </a:rPr>
                        <a:t>min</a:t>
                      </a:r>
                    </a:p>
                  </a:txBody>
                  <a:tcPr marL="60960" marR="60960" marT="30480" marB="30480" anchor="ctr"/>
                </a:tc>
                <a:tc>
                  <a:txBody>
                    <a:bodyPr/>
                    <a:lstStyle/>
                    <a:p>
                      <a:r>
                        <a:rPr lang="en-GB" sz="1400">
                          <a:effectLst/>
                        </a:rPr>
                        <a:t>0.319063</a:t>
                      </a:r>
                    </a:p>
                  </a:txBody>
                  <a:tcPr marL="60960" marR="60960" marT="30480" marB="30480" anchor="ctr"/>
                </a:tc>
                <a:extLst>
                  <a:ext uri="{0D108BD9-81ED-4DB2-BD59-A6C34878D82A}">
                    <a16:rowId xmlns:a16="http://schemas.microsoft.com/office/drawing/2014/main" xmlns="" val="384413732"/>
                  </a:ext>
                </a:extLst>
              </a:tr>
              <a:tr h="274320">
                <a:tc>
                  <a:txBody>
                    <a:bodyPr/>
                    <a:lstStyle/>
                    <a:p>
                      <a:pPr algn="r" fontAlgn="ctr"/>
                      <a:r>
                        <a:rPr lang="en-GB" sz="1400" b="0">
                          <a:effectLst/>
                        </a:rPr>
                        <a:t>25%</a:t>
                      </a:r>
                    </a:p>
                  </a:txBody>
                  <a:tcPr marL="60960" marR="60960" marT="30480" marB="30480" anchor="ctr"/>
                </a:tc>
                <a:tc>
                  <a:txBody>
                    <a:bodyPr/>
                    <a:lstStyle/>
                    <a:p>
                      <a:r>
                        <a:rPr lang="en-GB" sz="1400">
                          <a:effectLst/>
                        </a:rPr>
                        <a:t>8.100000</a:t>
                      </a:r>
                    </a:p>
                  </a:txBody>
                  <a:tcPr marL="60960" marR="60960" marT="30480" marB="30480" anchor="ctr"/>
                </a:tc>
                <a:extLst>
                  <a:ext uri="{0D108BD9-81ED-4DB2-BD59-A6C34878D82A}">
                    <a16:rowId xmlns:a16="http://schemas.microsoft.com/office/drawing/2014/main" xmlns="" val="3277043071"/>
                  </a:ext>
                </a:extLst>
              </a:tr>
              <a:tr h="274320">
                <a:tc>
                  <a:txBody>
                    <a:bodyPr/>
                    <a:lstStyle/>
                    <a:p>
                      <a:pPr algn="r" fontAlgn="ctr"/>
                      <a:r>
                        <a:rPr lang="en-GB" sz="1400" b="0">
                          <a:effectLst/>
                        </a:rPr>
                        <a:t>50%</a:t>
                      </a:r>
                    </a:p>
                  </a:txBody>
                  <a:tcPr marL="60960" marR="60960" marT="30480" marB="30480" anchor="ctr"/>
                </a:tc>
                <a:tc>
                  <a:txBody>
                    <a:bodyPr/>
                    <a:lstStyle/>
                    <a:p>
                      <a:r>
                        <a:rPr lang="en-GB" sz="1400">
                          <a:effectLst/>
                        </a:rPr>
                        <a:t>10.080000</a:t>
                      </a:r>
                    </a:p>
                  </a:txBody>
                  <a:tcPr marL="60960" marR="60960" marT="30480" marB="30480" anchor="ctr"/>
                </a:tc>
                <a:extLst>
                  <a:ext uri="{0D108BD9-81ED-4DB2-BD59-A6C34878D82A}">
                    <a16:rowId xmlns:a16="http://schemas.microsoft.com/office/drawing/2014/main" xmlns="" val="734397531"/>
                  </a:ext>
                </a:extLst>
              </a:tr>
              <a:tr h="274320">
                <a:tc>
                  <a:txBody>
                    <a:bodyPr/>
                    <a:lstStyle/>
                    <a:p>
                      <a:pPr algn="r" fontAlgn="ctr"/>
                      <a:r>
                        <a:rPr lang="en-GB" sz="1400" b="0">
                          <a:effectLst/>
                        </a:rPr>
                        <a:t>75%</a:t>
                      </a:r>
                    </a:p>
                  </a:txBody>
                  <a:tcPr marL="60960" marR="60960" marT="30480" marB="30480" anchor="ctr"/>
                </a:tc>
                <a:tc>
                  <a:txBody>
                    <a:bodyPr/>
                    <a:lstStyle/>
                    <a:p>
                      <a:r>
                        <a:rPr lang="en-GB" sz="1400">
                          <a:effectLst/>
                        </a:rPr>
                        <a:t>12.480000</a:t>
                      </a:r>
                    </a:p>
                  </a:txBody>
                  <a:tcPr marL="60960" marR="60960" marT="30480" marB="30480" anchor="ctr"/>
                </a:tc>
                <a:extLst>
                  <a:ext uri="{0D108BD9-81ED-4DB2-BD59-A6C34878D82A}">
                    <a16:rowId xmlns:a16="http://schemas.microsoft.com/office/drawing/2014/main" xmlns="" val="2784906136"/>
                  </a:ext>
                </a:extLst>
              </a:tr>
              <a:tr h="274320">
                <a:tc>
                  <a:txBody>
                    <a:bodyPr/>
                    <a:lstStyle/>
                    <a:p>
                      <a:pPr algn="r" fontAlgn="ctr"/>
                      <a:r>
                        <a:rPr lang="en-GB" sz="1400" b="0">
                          <a:effectLst/>
                        </a:rPr>
                        <a:t>max</a:t>
                      </a:r>
                    </a:p>
                  </a:txBody>
                  <a:tcPr marL="60960" marR="60960" marT="30480" marB="30480" anchor="ctr"/>
                </a:tc>
                <a:tc>
                  <a:txBody>
                    <a:bodyPr/>
                    <a:lstStyle/>
                    <a:p>
                      <a:r>
                        <a:rPr lang="en-GB" sz="1400" dirty="0">
                          <a:effectLst/>
                        </a:rPr>
                        <a:t>42.360000</a:t>
                      </a:r>
                    </a:p>
                  </a:txBody>
                  <a:tcPr marL="60960" marR="60960" marT="30480" marB="30480" anchor="ctr"/>
                </a:tc>
                <a:extLst>
                  <a:ext uri="{0D108BD9-81ED-4DB2-BD59-A6C34878D82A}">
                    <a16:rowId xmlns:a16="http://schemas.microsoft.com/office/drawing/2014/main" xmlns="" val="1942727000"/>
                  </a:ext>
                </a:extLst>
              </a:tr>
            </a:tbl>
          </a:graphicData>
        </a:graphic>
      </p:graphicFrame>
      <p:sp>
        <p:nvSpPr>
          <p:cNvPr id="5" name="TextBox 4">
            <a:extLst>
              <a:ext uri="{FF2B5EF4-FFF2-40B4-BE49-F238E27FC236}">
                <a16:creationId xmlns:a16="http://schemas.microsoft.com/office/drawing/2014/main" xmlns="" id="{1F390CD7-E08A-DE70-5A8F-E6A514E23D12}"/>
              </a:ext>
            </a:extLst>
          </p:cNvPr>
          <p:cNvSpPr txBox="1"/>
          <p:nvPr/>
        </p:nvSpPr>
        <p:spPr>
          <a:xfrm>
            <a:off x="713225" y="1117664"/>
            <a:ext cx="4536692" cy="3539430"/>
          </a:xfrm>
          <a:prstGeom prst="rect">
            <a:avLst/>
          </a:prstGeom>
          <a:noFill/>
        </p:spPr>
        <p:txBody>
          <a:bodyPr wrap="square">
            <a:spAutoFit/>
          </a:bodyPr>
          <a:lstStyle/>
          <a:p>
            <a:r>
              <a:rPr lang="en-US" dirty="0">
                <a:latin typeface="Outfit" panose="020B0604020202020204" charset="0"/>
              </a:rPr>
              <a:t>Remark:</a:t>
            </a:r>
          </a:p>
          <a:p>
            <a:r>
              <a:rPr lang="en-US" dirty="0">
                <a:latin typeface="Outfit" panose="020B0604020202020204" charset="0"/>
              </a:rPr>
              <a:t>- most of the data in the training set is concentrated at recordings in the range 6-14 seconds recording size</a:t>
            </a:r>
          </a:p>
          <a:p>
            <a:r>
              <a:rPr lang="en-US" dirty="0">
                <a:latin typeface="Outfit" panose="020B0604020202020204" charset="0"/>
              </a:rPr>
              <a:t>- the same could be said for testing except that of </a:t>
            </a:r>
            <a:r>
              <a:rPr lang="en-US" dirty="0" err="1">
                <a:latin typeface="Outfit" panose="020B0604020202020204" charset="0"/>
              </a:rPr>
              <a:t>german</a:t>
            </a:r>
            <a:r>
              <a:rPr lang="en-US" dirty="0">
                <a:latin typeface="Outfit" panose="020B0604020202020204" charset="0"/>
              </a:rPr>
              <a:t> language it is spread more towards longer recordings</a:t>
            </a:r>
          </a:p>
          <a:p>
            <a:r>
              <a:rPr lang="en-US" dirty="0">
                <a:latin typeface="Outfit" panose="020B0604020202020204" charset="0"/>
              </a:rPr>
              <a:t>- the validation is centralized in the range 6-12</a:t>
            </a:r>
          </a:p>
          <a:p>
            <a:r>
              <a:rPr lang="en-US" dirty="0">
                <a:latin typeface="Outfit" panose="020B0604020202020204" charset="0"/>
              </a:rPr>
              <a:t>- from the above description of the training dataset the mean duration is 10.5 and the std is 3.5 so if we take our range [6-14] we will have covered nearly 68% of the population with maintaining a reasonable recording size range</a:t>
            </a:r>
          </a:p>
          <a:p>
            <a:r>
              <a:rPr lang="en-US" dirty="0">
                <a:latin typeface="Outfit" panose="020B0604020202020204" charset="0"/>
              </a:rPr>
              <a:t/>
            </a:r>
            <a:br>
              <a:rPr lang="en-US" dirty="0">
                <a:latin typeface="Outfit" panose="020B0604020202020204" charset="0"/>
              </a:rPr>
            </a:br>
            <a:r>
              <a:rPr lang="en-US" dirty="0">
                <a:latin typeface="Outfit" panose="020B0604020202020204" charset="0"/>
              </a:rPr>
              <a:t>Conclusion:</a:t>
            </a:r>
          </a:p>
          <a:p>
            <a:r>
              <a:rPr lang="en-US" dirty="0">
                <a:latin typeface="Outfit" panose="020B0604020202020204" charset="0"/>
              </a:rPr>
              <a:t>- we will filter the dataset and take only recordings of durations in range 6-14 seconds</a:t>
            </a:r>
          </a:p>
        </p:txBody>
      </p:sp>
    </p:spTree>
    <p:extLst>
      <p:ext uri="{BB962C8B-B14F-4D97-AF65-F5344CB8AC3E}">
        <p14:creationId xmlns:p14="http://schemas.microsoft.com/office/powerpoint/2010/main" val="282819394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How to Convert Standard Form to Slope Intercept Form by Slidesgo">
  <a:themeElements>
    <a:clrScheme name="Simple Light">
      <a:dk1>
        <a:srgbClr val="25252C"/>
      </a:dk1>
      <a:lt1>
        <a:srgbClr val="EFEFF3"/>
      </a:lt1>
      <a:dk2>
        <a:srgbClr val="D0D0E2"/>
      </a:dk2>
      <a:lt2>
        <a:srgbClr val="D673AD"/>
      </a:lt2>
      <a:accent1>
        <a:srgbClr val="3C48A8"/>
      </a:accent1>
      <a:accent2>
        <a:srgbClr val="FFFFFF"/>
      </a:accent2>
      <a:accent3>
        <a:srgbClr val="FFFFFF"/>
      </a:accent3>
      <a:accent4>
        <a:srgbClr val="FFFFFF"/>
      </a:accent4>
      <a:accent5>
        <a:srgbClr val="FFFFFF"/>
      </a:accent5>
      <a:accent6>
        <a:srgbClr val="FFFFFF"/>
      </a:accent6>
      <a:hlink>
        <a:srgbClr val="2525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690</Words>
  <Application>Microsoft Office PowerPoint</Application>
  <PresentationFormat>On-screen Show (16:9)</PresentationFormat>
  <Paragraphs>119</Paragraphs>
  <Slides>21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Outfit</vt:lpstr>
      <vt:lpstr>Batang</vt:lpstr>
      <vt:lpstr>Times New Roman</vt:lpstr>
      <vt:lpstr>Arial</vt:lpstr>
      <vt:lpstr>Montserrat</vt:lpstr>
      <vt:lpstr>Raleway Medium</vt:lpstr>
      <vt:lpstr>Consolas</vt:lpstr>
      <vt:lpstr>How to Convert Standard Form to Slope Intercept Form by Slidesgo</vt:lpstr>
      <vt:lpstr>Spoken Language Identification Using GMMs</vt:lpstr>
      <vt:lpstr>Team Members</vt:lpstr>
      <vt:lpstr>Table of contents</vt:lpstr>
      <vt:lpstr>01</vt:lpstr>
      <vt:lpstr>What is the language identification problem? </vt:lpstr>
      <vt:lpstr>What is the language identification problem? </vt:lpstr>
      <vt:lpstr>02</vt:lpstr>
      <vt:lpstr>Dataset</vt:lpstr>
      <vt:lpstr>Dataset</vt:lpstr>
      <vt:lpstr>Preprocessing</vt:lpstr>
      <vt:lpstr>Preprocessing</vt:lpstr>
      <vt:lpstr>MFCC</vt:lpstr>
      <vt:lpstr>03</vt:lpstr>
      <vt:lpstr>Hidden Markov Model HMM</vt:lpstr>
      <vt:lpstr>Long Short Term Memory LSTM</vt:lpstr>
      <vt:lpstr>Long Short Term Memory LSTM</vt:lpstr>
      <vt:lpstr>04</vt:lpstr>
      <vt:lpstr>Hidden Markov Model HMM</vt:lpstr>
      <vt:lpstr>Long Short Term Memory LSTM</vt:lpstr>
      <vt:lpstr>Comments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Project</dc:title>
  <dc:creator>omar mohammed alsayed</dc:creator>
  <cp:lastModifiedBy>Microsoft account</cp:lastModifiedBy>
  <cp:revision>490</cp:revision>
  <dcterms:modified xsi:type="dcterms:W3CDTF">2024-06-13T02:47:19Z</dcterms:modified>
</cp:coreProperties>
</file>