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807FD-3C53-4D8E-8213-2C1F7934EF48}">
  <a:tblStyle styleId="{A4C807FD-3C53-4D8E-8213-2C1F7934E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3f1f33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f3f1f33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f3f1f334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f3f1f334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f3f1f334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f3f1f334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f3f1f334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f3f1f334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6db67500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6db67500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6db6750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6db67500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f3f1f334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f3f1f334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f3f1f33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f3f1f33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f1f3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3f1f3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https://atmarkit.itmedia.co.jp/ait/articles/2005/28/news016.html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f3f1f334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f3f1f334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3f1f33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3f1f33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f3f1f33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f3f1f33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https://www.automl.org/blog_bohb/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f3f1f334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f3f1f334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https://www.youtube.com/watch?v=JUrU92fTxpo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f3f1f33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f3f1f33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f3f1f33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f3f1f33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https://hasty.ai/docs/mp-wiki/scheduler/reducelronplateau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f3f1f334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f3f1f334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Fashion MNIST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ResNet50 parameter search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348" y="1253298"/>
            <a:ext cx="6014400" cy="200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092250" y="4068150"/>
            <a:ext cx="1854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Optimal parameters: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350650" y="3656250"/>
            <a:ext cx="3000000" cy="11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'optimizer': 'nadam', 'learning_rate': 0.01,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'beta_1': 0.9,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'beta_2': 0.9999,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'weight_decay': 1e-05,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'dropout': 0.1,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328350" y="2117700"/>
            <a:ext cx="44670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1626150"/>
            <a:ext cx="1936800" cy="1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90 random configurations tested.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Max budget of 50 epochs w/early stopping.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ResNet50 performance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75" y="978750"/>
            <a:ext cx="3817737" cy="398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6"/>
          <p:cNvGraphicFramePr/>
          <p:nvPr/>
        </p:nvGraphicFramePr>
        <p:xfrm>
          <a:off x="4708450" y="1090275"/>
          <a:ext cx="4233075" cy="1005780"/>
        </p:xfrm>
        <a:graphic>
          <a:graphicData uri="http://schemas.openxmlformats.org/drawingml/2006/table">
            <a:tbl>
              <a:tblPr>
                <a:noFill/>
                <a:tableStyleId>{A4C807FD-3C53-4D8E-8213-2C1F7934EF48}</a:tableStyleId>
              </a:tblPr>
              <a:tblGrid>
                <a:gridCol w="141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Training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Validation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Testing accuracy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0.9622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0.9104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0.9006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163" y="2666650"/>
            <a:ext cx="3267650" cy="24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6007650" y="2336050"/>
            <a:ext cx="1854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ConvNext 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2929475" y="4186925"/>
            <a:ext cx="1854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Optimal parameters: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5146475" y="3899225"/>
            <a:ext cx="3000000" cy="11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'optimizer': 'nadam', 'learning_rate': 0.001,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'fine_tune_at': 143,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'weight_decay': 1e-04,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‘lr_schedule’: 94_step_0_9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'dropout': 0.1,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00" y="1007850"/>
            <a:ext cx="6876766" cy="25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ConvNet performance</a:t>
            </a:r>
            <a:endParaRPr/>
          </a:p>
        </p:txBody>
      </p:sp>
      <p:graphicFrame>
        <p:nvGraphicFramePr>
          <p:cNvPr id="199" name="Google Shape;199;p28"/>
          <p:cNvGraphicFramePr/>
          <p:nvPr/>
        </p:nvGraphicFramePr>
        <p:xfrm>
          <a:off x="4708450" y="10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{A4C807FD-3C53-4D8E-8213-2C1F7934EF48}</a:tableStyleId>
              </a:tblPr>
              <a:tblGrid>
                <a:gridCol w="141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Training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Validation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Testing accuracy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0.7423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2675"/>
            <a:ext cx="3931529" cy="39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954" y="2248455"/>
            <a:ext cx="3700524" cy="274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Simple CNN</a:t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341900" y="2485639"/>
            <a:ext cx="1004700" cy="100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1573000" y="2062450"/>
            <a:ext cx="1379400" cy="1393200"/>
          </a:xfrm>
          <a:prstGeom prst="cube">
            <a:avLst>
              <a:gd name="adj" fmla="val 3097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3024363" y="2504375"/>
            <a:ext cx="1004700" cy="952200"/>
          </a:xfrm>
          <a:prstGeom prst="cube">
            <a:avLst>
              <a:gd name="adj" fmla="val 4850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4334625" y="1717800"/>
            <a:ext cx="1707900" cy="1707900"/>
          </a:xfrm>
          <a:prstGeom prst="cube">
            <a:avLst>
              <a:gd name="adj" fmla="val 784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5642163" y="1846075"/>
            <a:ext cx="1620300" cy="1594800"/>
          </a:xfrm>
          <a:prstGeom prst="cube">
            <a:avLst>
              <a:gd name="adj" fmla="val 875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7650100" y="1134450"/>
            <a:ext cx="2250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8467050" y="1702775"/>
            <a:ext cx="225000" cy="139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448500" y="2672675"/>
            <a:ext cx="76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28x28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1078125" y="3825725"/>
            <a:ext cx="767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kernel=(3,3)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3624600" y="3825725"/>
            <a:ext cx="767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kernel=(3,3)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2272465" y="3825725"/>
            <a:ext cx="92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Pooling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=(2,2)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4679890" y="3825725"/>
            <a:ext cx="92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Pooling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=(2,2)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 rot="-5400000">
            <a:off x="1354875" y="3398075"/>
            <a:ext cx="150900" cy="70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-5400000">
            <a:off x="2659463" y="3398075"/>
            <a:ext cx="150900" cy="70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 rot="-5400000">
            <a:off x="3901338" y="3398075"/>
            <a:ext cx="150900" cy="70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 rot="-5400000">
            <a:off x="5066888" y="3398075"/>
            <a:ext cx="150900" cy="70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 rot="-5400000">
            <a:off x="6788724" y="2951825"/>
            <a:ext cx="150900" cy="15969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6255490" y="3890100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Flatten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 rot="2700000">
            <a:off x="1590675" y="1897630"/>
            <a:ext cx="151038" cy="64827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1010040" y="1750050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64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4176590" y="1846075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128</a:t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 rot="2700000">
            <a:off x="4831294" y="1360564"/>
            <a:ext cx="151038" cy="1803971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300140" y="459775"/>
            <a:ext cx="9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=2048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117090" y="1134450"/>
            <a:ext cx="92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Output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=10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7523700" y="4493550"/>
            <a:ext cx="16203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All: activation=</a:t>
            </a:r>
            <a:r>
              <a:rPr lang="es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277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Simple CNN performance</a:t>
            </a:r>
            <a:endParaRPr/>
          </a:p>
        </p:txBody>
      </p:sp>
      <p:graphicFrame>
        <p:nvGraphicFramePr>
          <p:cNvPr id="237" name="Google Shape;237;p30"/>
          <p:cNvGraphicFramePr/>
          <p:nvPr/>
        </p:nvGraphicFramePr>
        <p:xfrm>
          <a:off x="4156950" y="1098650"/>
          <a:ext cx="2355750" cy="1036260"/>
        </p:xfrm>
        <a:graphic>
          <a:graphicData uri="http://schemas.openxmlformats.org/drawingml/2006/table">
            <a:tbl>
              <a:tblPr>
                <a:noFill/>
                <a:tableStyleId>{A4C807FD-3C53-4D8E-8213-2C1F7934EF48}</a:tableStyleId>
              </a:tblPr>
              <a:tblGrid>
                <a:gridCol w="78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/>
                        <a:t>Training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/>
                        <a:t>Validation accuracy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/>
                        <a:t>Testing accuracy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0.9358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0.9107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0.9016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01" y="939800"/>
            <a:ext cx="3615426" cy="37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6769800" y="850275"/>
            <a:ext cx="2062500" cy="115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'optimizer': 'nadam', 'learning_rate': 0.001, 'beta_1': 0.9,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'beta_2': 0.99, 'weight_decay': 0.0, 'dropout': 0.1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226" y="2157075"/>
            <a:ext cx="3823818" cy="28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Ensemble performance on testing set</a:t>
            </a:r>
            <a:endParaRPr/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430675" y="1865575"/>
          <a:ext cx="2993025" cy="2194410"/>
        </p:xfrm>
        <a:graphic>
          <a:graphicData uri="http://schemas.openxmlformats.org/drawingml/2006/table">
            <a:tbl>
              <a:tblPr>
                <a:noFill/>
                <a:tableStyleId>{A4C807FD-3C53-4D8E-8213-2C1F7934EF48}</a:tableStyleId>
              </a:tblPr>
              <a:tblGrid>
                <a:gridCol w="12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Model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Testing set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Weight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0.9016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ResNet50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0.9007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0.45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ConvNet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0.7423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0.10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Ensemble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0.911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50" y="1257263"/>
            <a:ext cx="4162500" cy="33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/>
        </p:nvSpPr>
        <p:spPr>
          <a:xfrm>
            <a:off x="4343450" y="4572475"/>
            <a:ext cx="41946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model confuses T-shirts with Shirts the most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Demo</a:t>
            </a:r>
            <a:br>
              <a:rPr lang="es" dirty="0"/>
            </a:br>
            <a:r>
              <a:rPr lang="es" sz="2000" dirty="0"/>
              <a:t>EnsembleDemo.ipynb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“MNIST is too easy.”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“MNIST is overused.”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“MNIST cannot represent modern CV tasks.”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Dataset description: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28x28x1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60,000 training 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10,000 test examples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0" y="1441350"/>
            <a:ext cx="4509000" cy="265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6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Methodology: Model Ensemble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514870" y="2029245"/>
            <a:ext cx="956700" cy="8520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ResNet50</a:t>
            </a:r>
            <a:endParaRPr sz="1200"/>
          </a:p>
        </p:txBody>
      </p:sp>
      <p:sp>
        <p:nvSpPr>
          <p:cNvPr id="74" name="Google Shape;74;p16"/>
          <p:cNvSpPr/>
          <p:nvPr/>
        </p:nvSpPr>
        <p:spPr>
          <a:xfrm>
            <a:off x="1514870" y="1048625"/>
            <a:ext cx="956700" cy="852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CNN</a:t>
            </a:r>
            <a:endParaRPr sz="1300"/>
          </a:p>
        </p:txBody>
      </p:sp>
      <p:sp>
        <p:nvSpPr>
          <p:cNvPr id="75" name="Google Shape;75;p16"/>
          <p:cNvSpPr/>
          <p:nvPr/>
        </p:nvSpPr>
        <p:spPr>
          <a:xfrm>
            <a:off x="1514870" y="3053678"/>
            <a:ext cx="956700" cy="85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ConvNet</a:t>
            </a:r>
            <a:endParaRPr sz="1200"/>
          </a:p>
        </p:txBody>
      </p:sp>
      <p:sp>
        <p:nvSpPr>
          <p:cNvPr id="76" name="Google Shape;76;p16"/>
          <p:cNvSpPr/>
          <p:nvPr/>
        </p:nvSpPr>
        <p:spPr>
          <a:xfrm>
            <a:off x="182325" y="2109333"/>
            <a:ext cx="753300" cy="6921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Training data</a:t>
            </a:r>
            <a:endParaRPr sz="1200"/>
          </a:p>
        </p:txBody>
      </p:sp>
      <p:cxnSp>
        <p:nvCxnSpPr>
          <p:cNvPr id="77" name="Google Shape;77;p16"/>
          <p:cNvCxnSpPr>
            <a:stCxn id="76" idx="4"/>
            <a:endCxn id="78" idx="1"/>
          </p:cNvCxnSpPr>
          <p:nvPr/>
        </p:nvCxnSpPr>
        <p:spPr>
          <a:xfrm>
            <a:off x="935625" y="2455383"/>
            <a:ext cx="22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6"/>
          <p:cNvSpPr/>
          <p:nvPr/>
        </p:nvSpPr>
        <p:spPr>
          <a:xfrm>
            <a:off x="1159741" y="2000317"/>
            <a:ext cx="285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16"/>
          <p:cNvCxnSpPr>
            <a:stCxn id="78" idx="1"/>
            <a:endCxn id="75" idx="1"/>
          </p:cNvCxnSpPr>
          <p:nvPr/>
        </p:nvCxnSpPr>
        <p:spPr>
          <a:xfrm>
            <a:off x="1159741" y="2455267"/>
            <a:ext cx="355200" cy="1024500"/>
          </a:xfrm>
          <a:prstGeom prst="bentConnector3">
            <a:avLst>
              <a:gd name="adj1" fmla="val 36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6"/>
          <p:cNvCxnSpPr>
            <a:stCxn id="78" idx="1"/>
            <a:endCxn id="73" idx="1"/>
          </p:cNvCxnSpPr>
          <p:nvPr/>
        </p:nvCxnSpPr>
        <p:spPr>
          <a:xfrm>
            <a:off x="1159741" y="2455267"/>
            <a:ext cx="35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6"/>
          <p:cNvCxnSpPr>
            <a:stCxn id="74" idx="1"/>
            <a:endCxn id="78" idx="1"/>
          </p:cNvCxnSpPr>
          <p:nvPr/>
        </p:nvCxnSpPr>
        <p:spPr>
          <a:xfrm flipH="1">
            <a:off x="1159670" y="1474625"/>
            <a:ext cx="355200" cy="980700"/>
          </a:xfrm>
          <a:prstGeom prst="bentConnector3">
            <a:avLst>
              <a:gd name="adj1" fmla="val 9631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2" name="Google Shape;82;p16"/>
          <p:cNvSpPr/>
          <p:nvPr/>
        </p:nvSpPr>
        <p:spPr>
          <a:xfrm>
            <a:off x="2899025" y="1209425"/>
            <a:ext cx="956700" cy="5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Hyperband tuner</a:t>
            </a:r>
            <a:endParaRPr sz="1200"/>
          </a:p>
        </p:txBody>
      </p:sp>
      <p:sp>
        <p:nvSpPr>
          <p:cNvPr id="83" name="Google Shape;83;p16"/>
          <p:cNvSpPr/>
          <p:nvPr/>
        </p:nvSpPr>
        <p:spPr>
          <a:xfrm>
            <a:off x="2899023" y="2190050"/>
            <a:ext cx="956700" cy="5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Hyperband tuner</a:t>
            </a:r>
            <a:endParaRPr sz="1200"/>
          </a:p>
        </p:txBody>
      </p:sp>
      <p:sp>
        <p:nvSpPr>
          <p:cNvPr id="84" name="Google Shape;84;p16"/>
          <p:cNvSpPr/>
          <p:nvPr/>
        </p:nvSpPr>
        <p:spPr>
          <a:xfrm>
            <a:off x="2899023" y="3214475"/>
            <a:ext cx="956700" cy="53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Hyperband tuner</a:t>
            </a:r>
            <a:endParaRPr sz="1200"/>
          </a:p>
        </p:txBody>
      </p:sp>
      <p:sp>
        <p:nvSpPr>
          <p:cNvPr id="85" name="Google Shape;85;p16"/>
          <p:cNvSpPr/>
          <p:nvPr/>
        </p:nvSpPr>
        <p:spPr>
          <a:xfrm>
            <a:off x="4283184" y="1048625"/>
            <a:ext cx="956700" cy="852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Best CNN</a:t>
            </a:r>
            <a:endParaRPr sz="1300"/>
          </a:p>
        </p:txBody>
      </p:sp>
      <p:sp>
        <p:nvSpPr>
          <p:cNvPr id="86" name="Google Shape;86;p16"/>
          <p:cNvSpPr/>
          <p:nvPr/>
        </p:nvSpPr>
        <p:spPr>
          <a:xfrm>
            <a:off x="4283184" y="2029245"/>
            <a:ext cx="956700" cy="8520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Best ResNet50</a:t>
            </a:r>
            <a:endParaRPr sz="1200"/>
          </a:p>
        </p:txBody>
      </p:sp>
      <p:sp>
        <p:nvSpPr>
          <p:cNvPr id="87" name="Google Shape;87;p16"/>
          <p:cNvSpPr/>
          <p:nvPr/>
        </p:nvSpPr>
        <p:spPr>
          <a:xfrm>
            <a:off x="4283184" y="3053678"/>
            <a:ext cx="956700" cy="85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Best ConvNet</a:t>
            </a:r>
            <a:endParaRPr sz="1200"/>
          </a:p>
        </p:txBody>
      </p:sp>
      <p:cxnSp>
        <p:nvCxnSpPr>
          <p:cNvPr id="88" name="Google Shape;88;p16"/>
          <p:cNvCxnSpPr>
            <a:stCxn id="74" idx="3"/>
            <a:endCxn id="82" idx="1"/>
          </p:cNvCxnSpPr>
          <p:nvPr/>
        </p:nvCxnSpPr>
        <p:spPr>
          <a:xfrm>
            <a:off x="2471570" y="1474625"/>
            <a:ext cx="427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>
            <a:stCxn id="73" idx="3"/>
            <a:endCxn id="83" idx="1"/>
          </p:cNvCxnSpPr>
          <p:nvPr/>
        </p:nvCxnSpPr>
        <p:spPr>
          <a:xfrm>
            <a:off x="2471570" y="2455245"/>
            <a:ext cx="427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>
            <a:stCxn id="75" idx="3"/>
            <a:endCxn id="84" idx="1"/>
          </p:cNvCxnSpPr>
          <p:nvPr/>
        </p:nvCxnSpPr>
        <p:spPr>
          <a:xfrm>
            <a:off x="2471570" y="3479678"/>
            <a:ext cx="4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>
            <a:stCxn id="82" idx="3"/>
            <a:endCxn id="85" idx="1"/>
          </p:cNvCxnSpPr>
          <p:nvPr/>
        </p:nvCxnSpPr>
        <p:spPr>
          <a:xfrm>
            <a:off x="3855725" y="1474775"/>
            <a:ext cx="4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6"/>
          <p:cNvCxnSpPr>
            <a:stCxn id="83" idx="3"/>
            <a:endCxn id="86" idx="1"/>
          </p:cNvCxnSpPr>
          <p:nvPr/>
        </p:nvCxnSpPr>
        <p:spPr>
          <a:xfrm rot="10800000" flipH="1">
            <a:off x="3855723" y="2455100"/>
            <a:ext cx="4275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>
            <a:stCxn id="84" idx="3"/>
            <a:endCxn id="87" idx="1"/>
          </p:cNvCxnSpPr>
          <p:nvPr/>
        </p:nvCxnSpPr>
        <p:spPr>
          <a:xfrm>
            <a:off x="3855723" y="3479825"/>
            <a:ext cx="4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6"/>
          <p:cNvSpPr/>
          <p:nvPr/>
        </p:nvSpPr>
        <p:spPr>
          <a:xfrm>
            <a:off x="4384888" y="4369008"/>
            <a:ext cx="753300" cy="692100"/>
          </a:xfrm>
          <a:prstGeom prst="can">
            <a:avLst>
              <a:gd name="adj" fmla="val 25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Test data</a:t>
            </a:r>
            <a:endParaRPr sz="1200"/>
          </a:p>
        </p:txBody>
      </p:sp>
      <p:sp>
        <p:nvSpPr>
          <p:cNvPr id="95" name="Google Shape;95;p16"/>
          <p:cNvSpPr/>
          <p:nvPr/>
        </p:nvSpPr>
        <p:spPr>
          <a:xfrm>
            <a:off x="4570138" y="3952838"/>
            <a:ext cx="382800" cy="292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577763" y="1105325"/>
            <a:ext cx="11268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T-shirt: 20%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…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Boot:   2%</a:t>
            </a:r>
            <a:endParaRPr sz="1200"/>
          </a:p>
        </p:txBody>
      </p:sp>
      <p:cxnSp>
        <p:nvCxnSpPr>
          <p:cNvPr id="97" name="Google Shape;97;p16"/>
          <p:cNvCxnSpPr>
            <a:stCxn id="85" idx="3"/>
            <a:endCxn id="96" idx="1"/>
          </p:cNvCxnSpPr>
          <p:nvPr/>
        </p:nvCxnSpPr>
        <p:spPr>
          <a:xfrm>
            <a:off x="5239884" y="1474625"/>
            <a:ext cx="337800" cy="3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6"/>
          <p:cNvSpPr txBox="1"/>
          <p:nvPr/>
        </p:nvSpPr>
        <p:spPr>
          <a:xfrm>
            <a:off x="5577763" y="2085800"/>
            <a:ext cx="11268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T-shirt: 15%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…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Boot:   4%</a:t>
            </a:r>
            <a:endParaRPr sz="1200"/>
          </a:p>
        </p:txBody>
      </p:sp>
      <p:cxnSp>
        <p:nvCxnSpPr>
          <p:cNvPr id="99" name="Google Shape;99;p16"/>
          <p:cNvCxnSpPr>
            <a:stCxn id="86" idx="3"/>
            <a:endCxn id="98" idx="1"/>
          </p:cNvCxnSpPr>
          <p:nvPr/>
        </p:nvCxnSpPr>
        <p:spPr>
          <a:xfrm>
            <a:off x="5239884" y="2455245"/>
            <a:ext cx="3378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5577763" y="3110375"/>
            <a:ext cx="11268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T-shirt: 18%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…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Boot:   20%</a:t>
            </a:r>
            <a:endParaRPr sz="1200"/>
          </a:p>
        </p:txBody>
      </p:sp>
      <p:cxnSp>
        <p:nvCxnSpPr>
          <p:cNvPr id="101" name="Google Shape;101;p16"/>
          <p:cNvCxnSpPr>
            <a:stCxn id="87" idx="3"/>
            <a:endCxn id="100" idx="1"/>
          </p:cNvCxnSpPr>
          <p:nvPr/>
        </p:nvCxnSpPr>
        <p:spPr>
          <a:xfrm>
            <a:off x="5239884" y="3479678"/>
            <a:ext cx="3378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/>
          <p:nvPr/>
        </p:nvSpPr>
        <p:spPr>
          <a:xfrm rot="5400000">
            <a:off x="5871850" y="2252750"/>
            <a:ext cx="2746200" cy="4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Weighted average</a:t>
            </a:r>
            <a:endParaRPr/>
          </a:p>
        </p:txBody>
      </p:sp>
      <p:cxnSp>
        <p:nvCxnSpPr>
          <p:cNvPr id="103" name="Google Shape;103;p16"/>
          <p:cNvCxnSpPr>
            <a:stCxn id="96" idx="3"/>
          </p:cNvCxnSpPr>
          <p:nvPr/>
        </p:nvCxnSpPr>
        <p:spPr>
          <a:xfrm>
            <a:off x="6704563" y="1474775"/>
            <a:ext cx="3207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>
            <a:stCxn id="98" idx="3"/>
            <a:endCxn id="102" idx="2"/>
          </p:cNvCxnSpPr>
          <p:nvPr/>
        </p:nvCxnSpPr>
        <p:spPr>
          <a:xfrm>
            <a:off x="6704563" y="2455250"/>
            <a:ext cx="3378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6"/>
          <p:cNvCxnSpPr>
            <a:stCxn id="100" idx="3"/>
          </p:cNvCxnSpPr>
          <p:nvPr/>
        </p:nvCxnSpPr>
        <p:spPr>
          <a:xfrm>
            <a:off x="6704563" y="3479825"/>
            <a:ext cx="354600" cy="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7785313" y="2085950"/>
            <a:ext cx="11268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T-shirt: 17.6%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…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Boot:   8.6%</a:t>
            </a:r>
            <a:endParaRPr sz="1200"/>
          </a:p>
        </p:txBody>
      </p:sp>
      <p:cxnSp>
        <p:nvCxnSpPr>
          <p:cNvPr id="107" name="Google Shape;107;p16"/>
          <p:cNvCxnSpPr>
            <a:stCxn id="102" idx="0"/>
            <a:endCxn id="106" idx="1"/>
          </p:cNvCxnSpPr>
          <p:nvPr/>
        </p:nvCxnSpPr>
        <p:spPr>
          <a:xfrm>
            <a:off x="7447450" y="2455250"/>
            <a:ext cx="337800" cy="3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5577925" y="614925"/>
            <a:ext cx="11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Predictions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785325" y="1413650"/>
            <a:ext cx="11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Final prediction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Hyperband tuner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27325" y="1215150"/>
            <a:ext cx="3172200" cy="3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Basics: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Hyperparameter tuning posed as a pure-exploration multi-armed bandit problem.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Characteristics: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/>
              <a:t>Allocates resources</a:t>
            </a:r>
            <a:r>
              <a:rPr lang="es"/>
              <a:t> (epochs) to the most promising configurations, </a:t>
            </a:r>
            <a:r>
              <a:rPr lang="es" b="1"/>
              <a:t>discards</a:t>
            </a:r>
            <a:r>
              <a:rPr lang="es"/>
              <a:t> the rest.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00" y="1959575"/>
            <a:ext cx="4688851" cy="212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827113" y="14201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</a:rPr>
              <a:t>Successive halving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982700" y="4430600"/>
            <a:ext cx="46887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Could we be discarding good candidates too early?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Hyperband tuner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00" y="1797250"/>
            <a:ext cx="4357600" cy="307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27325" y="1215150"/>
            <a:ext cx="3172200" cy="3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Basics: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>
                <a:solidFill>
                  <a:schemeClr val="dk1"/>
                </a:solidFill>
              </a:rPr>
              <a:t>Hyperparameter tuning posed as a pure-exploration multi-armed bandit problem.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Characteristics: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b="1">
                <a:solidFill>
                  <a:schemeClr val="dk1"/>
                </a:solidFill>
              </a:rPr>
              <a:t>Allocates resources</a:t>
            </a:r>
            <a:r>
              <a:rPr lang="es">
                <a:solidFill>
                  <a:schemeClr val="dk1"/>
                </a:solidFill>
              </a:rPr>
              <a:t> (epochs) to the most promising configurations, </a:t>
            </a:r>
            <a:r>
              <a:rPr lang="es" b="1">
                <a:solidFill>
                  <a:schemeClr val="dk1"/>
                </a:solidFill>
              </a:rPr>
              <a:t>discards</a:t>
            </a:r>
            <a:r>
              <a:rPr lang="es">
                <a:solidFill>
                  <a:schemeClr val="dk1"/>
                </a:solidFill>
              </a:rPr>
              <a:t> the rest.</a:t>
            </a:r>
            <a:endParaRPr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Takes into account that good candidates might be discarded early so it uses different </a:t>
            </a:r>
            <a:r>
              <a:rPr lang="es" b="1"/>
              <a:t>“brackets”</a:t>
            </a:r>
            <a:r>
              <a:rPr lang="es"/>
              <a:t>.</a:t>
            </a:r>
            <a:endParaRPr b="1"/>
          </a:p>
        </p:txBody>
      </p:sp>
      <p:sp>
        <p:nvSpPr>
          <p:cNvPr id="126" name="Google Shape;126;p18"/>
          <p:cNvSpPr txBox="1"/>
          <p:nvPr/>
        </p:nvSpPr>
        <p:spPr>
          <a:xfrm>
            <a:off x="4827113" y="1348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</a:rPr>
              <a:t>Hyperband brackets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Augmentation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215900" y="1437625"/>
            <a:ext cx="2883000" cy="2811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RandomBrightness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RandomFlip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RandomRotation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RandomZoom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RandomTranslation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RandomCutout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RandomContrast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Synthethic image generation (GAN)*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0" y="1362075"/>
            <a:ext cx="54102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Reduce learning rate on Plateau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75" y="1461813"/>
            <a:ext cx="3502249" cy="29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575" y="1485738"/>
            <a:ext cx="3884749" cy="29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753625" y="4574125"/>
            <a:ext cx="33468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 selected patience =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training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Presentación en pantalla (16:9)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Simple Light</vt:lpstr>
      <vt:lpstr>Fashion MNIST</vt:lpstr>
      <vt:lpstr>Introduction</vt:lpstr>
      <vt:lpstr>Methodology</vt:lpstr>
      <vt:lpstr>Methodology: Model Ensemble</vt:lpstr>
      <vt:lpstr>Hyperband tuner</vt:lpstr>
      <vt:lpstr>Hyperband tuner</vt:lpstr>
      <vt:lpstr>Data Augmentation</vt:lpstr>
      <vt:lpstr>Reduce learning rate on Plateau</vt:lpstr>
      <vt:lpstr>Model training</vt:lpstr>
      <vt:lpstr>ResNet50 parameter search</vt:lpstr>
      <vt:lpstr>ResNet50 performance</vt:lpstr>
      <vt:lpstr>ConvNext </vt:lpstr>
      <vt:lpstr>ConvNet performance</vt:lpstr>
      <vt:lpstr>Simple CNN</vt:lpstr>
      <vt:lpstr>Simple CNN performance</vt:lpstr>
      <vt:lpstr>Ensemble performance on testing set</vt:lpstr>
      <vt:lpstr>Demo EnsembleDemo.ipynb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</dc:title>
  <cp:lastModifiedBy>Omar Muñoz Gómez</cp:lastModifiedBy>
  <cp:revision>1</cp:revision>
  <dcterms:modified xsi:type="dcterms:W3CDTF">2024-01-03T16:50:32Z</dcterms:modified>
</cp:coreProperties>
</file>