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21945600" cy="32918400"/>
  <p:notesSz cx="6858000" cy="9144000"/>
  <p:embeddedFontLst>
    <p:embeddedFont>
      <p:font typeface="Calibri" panose="020F0502020204030204" pitchFamily="34" charset="0"/>
      <p:regular r:id="rId4"/>
      <p:bold r:id="rId5"/>
      <p:italic r:id="rId6"/>
      <p:boldItalic r:id="rId7"/>
    </p:embeddedFont>
    <p:embeddedFont>
      <p:font typeface="Encode Sans Black" panose="020B0604020202020204" charset="0"/>
      <p:bold r:id="rId8"/>
    </p:embeddedFont>
    <p:embeddedFont>
      <p:font typeface="Open Sans" panose="020B060603050402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64">
          <p15:clr>
            <a:srgbClr val="A4A3A4"/>
          </p15:clr>
        </p15:guide>
        <p15:guide id="2" pos="864">
          <p15:clr>
            <a:srgbClr val="A4A3A4"/>
          </p15:clr>
        </p15:guide>
        <p15:guide id="3" pos="12936">
          <p15:clr>
            <a:srgbClr val="A4A3A4"/>
          </p15:clr>
        </p15:guide>
        <p15:guide id="4" orient="horz" pos="19872">
          <p15:clr>
            <a:srgbClr val="A4A3A4"/>
          </p15:clr>
        </p15:guide>
        <p15:guide id="5" pos="4488">
          <p15:clr>
            <a:srgbClr val="A4A3A4"/>
          </p15:clr>
        </p15:guide>
        <p15:guide id="6" pos="5088">
          <p15:clr>
            <a:srgbClr val="A4A3A4"/>
          </p15:clr>
        </p15:guide>
        <p15:guide id="7" pos="7200">
          <p15:clr>
            <a:srgbClr val="A4A3A4"/>
          </p15:clr>
        </p15:guide>
        <p15:guide id="8" pos="6624">
          <p15:clr>
            <a:srgbClr val="A4A3A4"/>
          </p15:clr>
        </p15:guide>
        <p15:guide id="9" pos="8736">
          <p15:clr>
            <a:srgbClr val="A4A3A4"/>
          </p15:clr>
        </p15:guide>
        <p15:guide id="10" pos="9312">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hGmIZErNxZUlcLZ+0MZbohF2Tp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24" autoAdjust="0"/>
    <p:restoredTop sz="94660"/>
  </p:normalViewPr>
  <p:slideViewPr>
    <p:cSldViewPr snapToGrid="0">
      <p:cViewPr>
        <p:scale>
          <a:sx n="33" d="100"/>
          <a:sy n="33" d="100"/>
        </p:scale>
        <p:origin x="1272" y="-3020"/>
      </p:cViewPr>
      <p:guideLst>
        <p:guide orient="horz" pos="864"/>
        <p:guide pos="864"/>
        <p:guide pos="12936"/>
        <p:guide orient="horz" pos="19872"/>
        <p:guide pos="4488"/>
        <p:guide pos="5088"/>
        <p:guide pos="7200"/>
        <p:guide pos="6624"/>
        <p:guide pos="8736"/>
        <p:guide pos="93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customschemas.google.com/relationships/presentationmetadata" Target="meta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286000" y="685800"/>
            <a:ext cx="228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645920" y="5387342"/>
            <a:ext cx="18653760" cy="1146048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4400"/>
              <a:buFont typeface="Calibri"/>
              <a:buNone/>
              <a:defRPr sz="1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2743200" y="17289782"/>
            <a:ext cx="16459200" cy="794765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2400"/>
              </a:spcBef>
              <a:spcAft>
                <a:spcPts val="0"/>
              </a:spcAft>
              <a:buClr>
                <a:schemeClr val="dk1"/>
              </a:buClr>
              <a:buSzPts val="5760"/>
              <a:buNone/>
              <a:defRPr sz="5760"/>
            </a:lvl1pPr>
            <a:lvl2pPr lvl="1" algn="ctr">
              <a:lnSpc>
                <a:spcPct val="90000"/>
              </a:lnSpc>
              <a:spcBef>
                <a:spcPts val="1200"/>
              </a:spcBef>
              <a:spcAft>
                <a:spcPts val="0"/>
              </a:spcAft>
              <a:buClr>
                <a:schemeClr val="dk1"/>
              </a:buClr>
              <a:buSzPts val="4800"/>
              <a:buNone/>
              <a:defRPr sz="4800"/>
            </a:lvl2pPr>
            <a:lvl3pPr lvl="2" algn="ctr">
              <a:lnSpc>
                <a:spcPct val="90000"/>
              </a:lnSpc>
              <a:spcBef>
                <a:spcPts val="1200"/>
              </a:spcBef>
              <a:spcAft>
                <a:spcPts val="0"/>
              </a:spcAft>
              <a:buClr>
                <a:schemeClr val="dk1"/>
              </a:buClr>
              <a:buSzPts val="4320"/>
              <a:buNone/>
              <a:defRPr sz="4320"/>
            </a:lvl3pPr>
            <a:lvl4pPr lvl="3" algn="ctr">
              <a:lnSpc>
                <a:spcPct val="90000"/>
              </a:lnSpc>
              <a:spcBef>
                <a:spcPts val="1200"/>
              </a:spcBef>
              <a:spcAft>
                <a:spcPts val="0"/>
              </a:spcAft>
              <a:buClr>
                <a:schemeClr val="dk1"/>
              </a:buClr>
              <a:buSzPts val="3840"/>
              <a:buNone/>
              <a:defRPr sz="3840"/>
            </a:lvl4pPr>
            <a:lvl5pPr lvl="4" algn="ctr">
              <a:lnSpc>
                <a:spcPct val="90000"/>
              </a:lnSpc>
              <a:spcBef>
                <a:spcPts val="1200"/>
              </a:spcBef>
              <a:spcAft>
                <a:spcPts val="0"/>
              </a:spcAft>
              <a:buClr>
                <a:schemeClr val="dk1"/>
              </a:buClr>
              <a:buSzPts val="3840"/>
              <a:buNone/>
              <a:defRPr sz="3840"/>
            </a:lvl5pPr>
            <a:lvl6pPr lvl="5" algn="ctr">
              <a:lnSpc>
                <a:spcPct val="90000"/>
              </a:lnSpc>
              <a:spcBef>
                <a:spcPts val="1200"/>
              </a:spcBef>
              <a:spcAft>
                <a:spcPts val="0"/>
              </a:spcAft>
              <a:buClr>
                <a:schemeClr val="dk1"/>
              </a:buClr>
              <a:buSzPts val="3840"/>
              <a:buNone/>
              <a:defRPr sz="3840"/>
            </a:lvl6pPr>
            <a:lvl7pPr lvl="6" algn="ctr">
              <a:lnSpc>
                <a:spcPct val="90000"/>
              </a:lnSpc>
              <a:spcBef>
                <a:spcPts val="1200"/>
              </a:spcBef>
              <a:spcAft>
                <a:spcPts val="0"/>
              </a:spcAft>
              <a:buClr>
                <a:schemeClr val="dk1"/>
              </a:buClr>
              <a:buSzPts val="3840"/>
              <a:buNone/>
              <a:defRPr sz="3840"/>
            </a:lvl7pPr>
            <a:lvl8pPr lvl="7" algn="ctr">
              <a:lnSpc>
                <a:spcPct val="90000"/>
              </a:lnSpc>
              <a:spcBef>
                <a:spcPts val="1200"/>
              </a:spcBef>
              <a:spcAft>
                <a:spcPts val="0"/>
              </a:spcAft>
              <a:buClr>
                <a:schemeClr val="dk1"/>
              </a:buClr>
              <a:buSzPts val="3840"/>
              <a:buNone/>
              <a:defRPr sz="3840"/>
            </a:lvl8pPr>
            <a:lvl9pPr lvl="8" algn="ctr">
              <a:lnSpc>
                <a:spcPct val="90000"/>
              </a:lnSpc>
              <a:spcBef>
                <a:spcPts val="1200"/>
              </a:spcBef>
              <a:spcAft>
                <a:spcPts val="0"/>
              </a:spcAft>
              <a:buClr>
                <a:schemeClr val="dk1"/>
              </a:buClr>
              <a:buSzPts val="3840"/>
              <a:buNone/>
              <a:defRPr sz="3840"/>
            </a:lvl9pPr>
          </a:lstStyle>
          <a:p>
            <a:endParaRPr/>
          </a:p>
        </p:txBody>
      </p:sp>
      <p:sp>
        <p:nvSpPr>
          <p:cNvPr id="14" name="Google Shape;14;p3"/>
          <p:cNvSpPr txBox="1">
            <a:spLocks noGrp="1"/>
          </p:cNvSpPr>
          <p:nvPr>
            <p:ph type="dt" idx="10"/>
          </p:nvPr>
        </p:nvSpPr>
        <p:spPr>
          <a:xfrm>
            <a:off x="1508760" y="30510487"/>
            <a:ext cx="493776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7269480" y="30510487"/>
            <a:ext cx="740664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15499080" y="30510487"/>
            <a:ext cx="493776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508760" y="1752607"/>
            <a:ext cx="1892808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529589" y="9742171"/>
            <a:ext cx="20886422" cy="189280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4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1508760" y="30510487"/>
            <a:ext cx="493776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7269480" y="30510487"/>
            <a:ext cx="740664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15499080" y="30510487"/>
            <a:ext cx="493776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4122420" y="13335001"/>
            <a:ext cx="27896822" cy="47320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5478780" y="8740141"/>
            <a:ext cx="27896822" cy="1392174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4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1508760" y="30510487"/>
            <a:ext cx="493776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7269480" y="30510487"/>
            <a:ext cx="740664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15499080" y="30510487"/>
            <a:ext cx="493776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508760" y="1752607"/>
            <a:ext cx="1892808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508760" y="8763000"/>
            <a:ext cx="1892808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4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1508760" y="30510487"/>
            <a:ext cx="493776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7269480" y="30510487"/>
            <a:ext cx="740664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15499080" y="30510487"/>
            <a:ext cx="493776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497331" y="8206749"/>
            <a:ext cx="18928080" cy="1369313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4400"/>
              <a:buFont typeface="Calibri"/>
              <a:buNone/>
              <a:defRPr sz="1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1497331" y="22029429"/>
            <a:ext cx="18928080" cy="720089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400"/>
              </a:spcBef>
              <a:spcAft>
                <a:spcPts val="0"/>
              </a:spcAft>
              <a:buClr>
                <a:schemeClr val="dk1"/>
              </a:buClr>
              <a:buSzPts val="5760"/>
              <a:buNone/>
              <a:defRPr sz="5760">
                <a:solidFill>
                  <a:schemeClr val="dk1"/>
                </a:solidFill>
              </a:defRPr>
            </a:lvl1pPr>
            <a:lvl2pPr marL="914400" lvl="1" indent="-228600" algn="l">
              <a:lnSpc>
                <a:spcPct val="90000"/>
              </a:lnSpc>
              <a:spcBef>
                <a:spcPts val="1200"/>
              </a:spcBef>
              <a:spcAft>
                <a:spcPts val="0"/>
              </a:spcAft>
              <a:buClr>
                <a:srgbClr val="8D88A2"/>
              </a:buClr>
              <a:buSzPts val="4800"/>
              <a:buNone/>
              <a:defRPr sz="4800">
                <a:solidFill>
                  <a:srgbClr val="8D88A2"/>
                </a:solidFill>
              </a:defRPr>
            </a:lvl2pPr>
            <a:lvl3pPr marL="1371600" lvl="2" indent="-228600" algn="l">
              <a:lnSpc>
                <a:spcPct val="90000"/>
              </a:lnSpc>
              <a:spcBef>
                <a:spcPts val="1200"/>
              </a:spcBef>
              <a:spcAft>
                <a:spcPts val="0"/>
              </a:spcAft>
              <a:buClr>
                <a:srgbClr val="8D88A2"/>
              </a:buClr>
              <a:buSzPts val="4320"/>
              <a:buNone/>
              <a:defRPr sz="4320">
                <a:solidFill>
                  <a:srgbClr val="8D88A2"/>
                </a:solidFill>
              </a:defRPr>
            </a:lvl3pPr>
            <a:lvl4pPr marL="1828800" lvl="3" indent="-228600" algn="l">
              <a:lnSpc>
                <a:spcPct val="90000"/>
              </a:lnSpc>
              <a:spcBef>
                <a:spcPts val="1200"/>
              </a:spcBef>
              <a:spcAft>
                <a:spcPts val="0"/>
              </a:spcAft>
              <a:buClr>
                <a:srgbClr val="8D88A2"/>
              </a:buClr>
              <a:buSzPts val="3840"/>
              <a:buNone/>
              <a:defRPr sz="3840">
                <a:solidFill>
                  <a:srgbClr val="8D88A2"/>
                </a:solidFill>
              </a:defRPr>
            </a:lvl4pPr>
            <a:lvl5pPr marL="2286000" lvl="4" indent="-228600" algn="l">
              <a:lnSpc>
                <a:spcPct val="90000"/>
              </a:lnSpc>
              <a:spcBef>
                <a:spcPts val="1200"/>
              </a:spcBef>
              <a:spcAft>
                <a:spcPts val="0"/>
              </a:spcAft>
              <a:buClr>
                <a:srgbClr val="8D88A2"/>
              </a:buClr>
              <a:buSzPts val="3840"/>
              <a:buNone/>
              <a:defRPr sz="3840">
                <a:solidFill>
                  <a:srgbClr val="8D88A2"/>
                </a:solidFill>
              </a:defRPr>
            </a:lvl5pPr>
            <a:lvl6pPr marL="2743200" lvl="5" indent="-228600" algn="l">
              <a:lnSpc>
                <a:spcPct val="90000"/>
              </a:lnSpc>
              <a:spcBef>
                <a:spcPts val="1200"/>
              </a:spcBef>
              <a:spcAft>
                <a:spcPts val="0"/>
              </a:spcAft>
              <a:buClr>
                <a:srgbClr val="8D88A2"/>
              </a:buClr>
              <a:buSzPts val="3840"/>
              <a:buNone/>
              <a:defRPr sz="3840">
                <a:solidFill>
                  <a:srgbClr val="8D88A2"/>
                </a:solidFill>
              </a:defRPr>
            </a:lvl6pPr>
            <a:lvl7pPr marL="3200400" lvl="6" indent="-228600" algn="l">
              <a:lnSpc>
                <a:spcPct val="90000"/>
              </a:lnSpc>
              <a:spcBef>
                <a:spcPts val="1200"/>
              </a:spcBef>
              <a:spcAft>
                <a:spcPts val="0"/>
              </a:spcAft>
              <a:buClr>
                <a:srgbClr val="8D88A2"/>
              </a:buClr>
              <a:buSzPts val="3840"/>
              <a:buNone/>
              <a:defRPr sz="3840">
                <a:solidFill>
                  <a:srgbClr val="8D88A2"/>
                </a:solidFill>
              </a:defRPr>
            </a:lvl7pPr>
            <a:lvl8pPr marL="3657600" lvl="7" indent="-228600" algn="l">
              <a:lnSpc>
                <a:spcPct val="90000"/>
              </a:lnSpc>
              <a:spcBef>
                <a:spcPts val="1200"/>
              </a:spcBef>
              <a:spcAft>
                <a:spcPts val="0"/>
              </a:spcAft>
              <a:buClr>
                <a:srgbClr val="8D88A2"/>
              </a:buClr>
              <a:buSzPts val="3840"/>
              <a:buNone/>
              <a:defRPr sz="3840">
                <a:solidFill>
                  <a:srgbClr val="8D88A2"/>
                </a:solidFill>
              </a:defRPr>
            </a:lvl8pPr>
            <a:lvl9pPr marL="4114800" lvl="8" indent="-228600" algn="l">
              <a:lnSpc>
                <a:spcPct val="90000"/>
              </a:lnSpc>
              <a:spcBef>
                <a:spcPts val="1200"/>
              </a:spcBef>
              <a:spcAft>
                <a:spcPts val="0"/>
              </a:spcAft>
              <a:buClr>
                <a:srgbClr val="8D88A2"/>
              </a:buClr>
              <a:buSzPts val="3840"/>
              <a:buNone/>
              <a:defRPr sz="3840">
                <a:solidFill>
                  <a:srgbClr val="8D88A2"/>
                </a:solidFill>
              </a:defRPr>
            </a:lvl9pPr>
          </a:lstStyle>
          <a:p>
            <a:endParaRPr/>
          </a:p>
        </p:txBody>
      </p:sp>
      <p:sp>
        <p:nvSpPr>
          <p:cNvPr id="26" name="Google Shape;26;p5"/>
          <p:cNvSpPr txBox="1">
            <a:spLocks noGrp="1"/>
          </p:cNvSpPr>
          <p:nvPr>
            <p:ph type="dt" idx="10"/>
          </p:nvPr>
        </p:nvSpPr>
        <p:spPr>
          <a:xfrm>
            <a:off x="1508760" y="30510487"/>
            <a:ext cx="493776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7269480" y="30510487"/>
            <a:ext cx="740664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15499080" y="30510487"/>
            <a:ext cx="493776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508760" y="1752607"/>
            <a:ext cx="1892808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1508760" y="8763000"/>
            <a:ext cx="932688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4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11109960" y="8763000"/>
            <a:ext cx="932688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4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1508760" y="30510487"/>
            <a:ext cx="493776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7269480" y="30510487"/>
            <a:ext cx="740664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15499080" y="30510487"/>
            <a:ext cx="493776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1511618" y="1752607"/>
            <a:ext cx="1892808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1511621" y="8069582"/>
            <a:ext cx="9284016" cy="395477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400"/>
              </a:spcBef>
              <a:spcAft>
                <a:spcPts val="0"/>
              </a:spcAft>
              <a:buClr>
                <a:schemeClr val="dk1"/>
              </a:buClr>
              <a:buSzPts val="5760"/>
              <a:buNone/>
              <a:defRPr sz="5760" b="1"/>
            </a:lvl1pPr>
            <a:lvl2pPr marL="914400" lvl="1" indent="-228600" algn="l">
              <a:lnSpc>
                <a:spcPct val="90000"/>
              </a:lnSpc>
              <a:spcBef>
                <a:spcPts val="1200"/>
              </a:spcBef>
              <a:spcAft>
                <a:spcPts val="0"/>
              </a:spcAft>
              <a:buClr>
                <a:schemeClr val="dk1"/>
              </a:buClr>
              <a:buSzPts val="4800"/>
              <a:buNone/>
              <a:defRPr sz="4800" b="1"/>
            </a:lvl2pPr>
            <a:lvl3pPr marL="1371600" lvl="2" indent="-228600" algn="l">
              <a:lnSpc>
                <a:spcPct val="90000"/>
              </a:lnSpc>
              <a:spcBef>
                <a:spcPts val="1200"/>
              </a:spcBef>
              <a:spcAft>
                <a:spcPts val="0"/>
              </a:spcAft>
              <a:buClr>
                <a:schemeClr val="dk1"/>
              </a:buClr>
              <a:buSzPts val="4320"/>
              <a:buNone/>
              <a:defRPr sz="4320" b="1"/>
            </a:lvl3pPr>
            <a:lvl4pPr marL="1828800" lvl="3" indent="-228600" algn="l">
              <a:lnSpc>
                <a:spcPct val="90000"/>
              </a:lnSpc>
              <a:spcBef>
                <a:spcPts val="1200"/>
              </a:spcBef>
              <a:spcAft>
                <a:spcPts val="0"/>
              </a:spcAft>
              <a:buClr>
                <a:schemeClr val="dk1"/>
              </a:buClr>
              <a:buSzPts val="3840"/>
              <a:buNone/>
              <a:defRPr sz="3840" b="1"/>
            </a:lvl4pPr>
            <a:lvl5pPr marL="2286000" lvl="4" indent="-228600" algn="l">
              <a:lnSpc>
                <a:spcPct val="90000"/>
              </a:lnSpc>
              <a:spcBef>
                <a:spcPts val="1200"/>
              </a:spcBef>
              <a:spcAft>
                <a:spcPts val="0"/>
              </a:spcAft>
              <a:buClr>
                <a:schemeClr val="dk1"/>
              </a:buClr>
              <a:buSzPts val="3840"/>
              <a:buNone/>
              <a:defRPr sz="3840" b="1"/>
            </a:lvl5pPr>
            <a:lvl6pPr marL="2743200" lvl="5" indent="-228600" algn="l">
              <a:lnSpc>
                <a:spcPct val="90000"/>
              </a:lnSpc>
              <a:spcBef>
                <a:spcPts val="1200"/>
              </a:spcBef>
              <a:spcAft>
                <a:spcPts val="0"/>
              </a:spcAft>
              <a:buClr>
                <a:schemeClr val="dk1"/>
              </a:buClr>
              <a:buSzPts val="3840"/>
              <a:buNone/>
              <a:defRPr sz="3840" b="1"/>
            </a:lvl6pPr>
            <a:lvl7pPr marL="3200400" lvl="6" indent="-228600" algn="l">
              <a:lnSpc>
                <a:spcPct val="90000"/>
              </a:lnSpc>
              <a:spcBef>
                <a:spcPts val="1200"/>
              </a:spcBef>
              <a:spcAft>
                <a:spcPts val="0"/>
              </a:spcAft>
              <a:buClr>
                <a:schemeClr val="dk1"/>
              </a:buClr>
              <a:buSzPts val="3840"/>
              <a:buNone/>
              <a:defRPr sz="3840" b="1"/>
            </a:lvl7pPr>
            <a:lvl8pPr marL="3657600" lvl="7" indent="-228600" algn="l">
              <a:lnSpc>
                <a:spcPct val="90000"/>
              </a:lnSpc>
              <a:spcBef>
                <a:spcPts val="1200"/>
              </a:spcBef>
              <a:spcAft>
                <a:spcPts val="0"/>
              </a:spcAft>
              <a:buClr>
                <a:schemeClr val="dk1"/>
              </a:buClr>
              <a:buSzPts val="3840"/>
              <a:buNone/>
              <a:defRPr sz="3840" b="1"/>
            </a:lvl8pPr>
            <a:lvl9pPr marL="4114800" lvl="8" indent="-228600" algn="l">
              <a:lnSpc>
                <a:spcPct val="90000"/>
              </a:lnSpc>
              <a:spcBef>
                <a:spcPts val="1200"/>
              </a:spcBef>
              <a:spcAft>
                <a:spcPts val="0"/>
              </a:spcAft>
              <a:buClr>
                <a:schemeClr val="dk1"/>
              </a:buClr>
              <a:buSzPts val="3840"/>
              <a:buNone/>
              <a:defRPr sz="3840" b="1"/>
            </a:lvl9pPr>
          </a:lstStyle>
          <a:p>
            <a:endParaRPr/>
          </a:p>
        </p:txBody>
      </p:sp>
      <p:sp>
        <p:nvSpPr>
          <p:cNvPr id="39" name="Google Shape;39;p7"/>
          <p:cNvSpPr txBox="1">
            <a:spLocks noGrp="1"/>
          </p:cNvSpPr>
          <p:nvPr>
            <p:ph type="body" idx="2"/>
          </p:nvPr>
        </p:nvSpPr>
        <p:spPr>
          <a:xfrm>
            <a:off x="1511621" y="12024360"/>
            <a:ext cx="9284016" cy="176860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4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1109961" y="8069582"/>
            <a:ext cx="9329738" cy="395477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400"/>
              </a:spcBef>
              <a:spcAft>
                <a:spcPts val="0"/>
              </a:spcAft>
              <a:buClr>
                <a:schemeClr val="dk1"/>
              </a:buClr>
              <a:buSzPts val="5760"/>
              <a:buNone/>
              <a:defRPr sz="5760" b="1"/>
            </a:lvl1pPr>
            <a:lvl2pPr marL="914400" lvl="1" indent="-228600" algn="l">
              <a:lnSpc>
                <a:spcPct val="90000"/>
              </a:lnSpc>
              <a:spcBef>
                <a:spcPts val="1200"/>
              </a:spcBef>
              <a:spcAft>
                <a:spcPts val="0"/>
              </a:spcAft>
              <a:buClr>
                <a:schemeClr val="dk1"/>
              </a:buClr>
              <a:buSzPts val="4800"/>
              <a:buNone/>
              <a:defRPr sz="4800" b="1"/>
            </a:lvl2pPr>
            <a:lvl3pPr marL="1371600" lvl="2" indent="-228600" algn="l">
              <a:lnSpc>
                <a:spcPct val="90000"/>
              </a:lnSpc>
              <a:spcBef>
                <a:spcPts val="1200"/>
              </a:spcBef>
              <a:spcAft>
                <a:spcPts val="0"/>
              </a:spcAft>
              <a:buClr>
                <a:schemeClr val="dk1"/>
              </a:buClr>
              <a:buSzPts val="4320"/>
              <a:buNone/>
              <a:defRPr sz="4320" b="1"/>
            </a:lvl3pPr>
            <a:lvl4pPr marL="1828800" lvl="3" indent="-228600" algn="l">
              <a:lnSpc>
                <a:spcPct val="90000"/>
              </a:lnSpc>
              <a:spcBef>
                <a:spcPts val="1200"/>
              </a:spcBef>
              <a:spcAft>
                <a:spcPts val="0"/>
              </a:spcAft>
              <a:buClr>
                <a:schemeClr val="dk1"/>
              </a:buClr>
              <a:buSzPts val="3840"/>
              <a:buNone/>
              <a:defRPr sz="3840" b="1"/>
            </a:lvl4pPr>
            <a:lvl5pPr marL="2286000" lvl="4" indent="-228600" algn="l">
              <a:lnSpc>
                <a:spcPct val="90000"/>
              </a:lnSpc>
              <a:spcBef>
                <a:spcPts val="1200"/>
              </a:spcBef>
              <a:spcAft>
                <a:spcPts val="0"/>
              </a:spcAft>
              <a:buClr>
                <a:schemeClr val="dk1"/>
              </a:buClr>
              <a:buSzPts val="3840"/>
              <a:buNone/>
              <a:defRPr sz="3840" b="1"/>
            </a:lvl5pPr>
            <a:lvl6pPr marL="2743200" lvl="5" indent="-228600" algn="l">
              <a:lnSpc>
                <a:spcPct val="90000"/>
              </a:lnSpc>
              <a:spcBef>
                <a:spcPts val="1200"/>
              </a:spcBef>
              <a:spcAft>
                <a:spcPts val="0"/>
              </a:spcAft>
              <a:buClr>
                <a:schemeClr val="dk1"/>
              </a:buClr>
              <a:buSzPts val="3840"/>
              <a:buNone/>
              <a:defRPr sz="3840" b="1"/>
            </a:lvl6pPr>
            <a:lvl7pPr marL="3200400" lvl="6" indent="-228600" algn="l">
              <a:lnSpc>
                <a:spcPct val="90000"/>
              </a:lnSpc>
              <a:spcBef>
                <a:spcPts val="1200"/>
              </a:spcBef>
              <a:spcAft>
                <a:spcPts val="0"/>
              </a:spcAft>
              <a:buClr>
                <a:schemeClr val="dk1"/>
              </a:buClr>
              <a:buSzPts val="3840"/>
              <a:buNone/>
              <a:defRPr sz="3840" b="1"/>
            </a:lvl7pPr>
            <a:lvl8pPr marL="3657600" lvl="7" indent="-228600" algn="l">
              <a:lnSpc>
                <a:spcPct val="90000"/>
              </a:lnSpc>
              <a:spcBef>
                <a:spcPts val="1200"/>
              </a:spcBef>
              <a:spcAft>
                <a:spcPts val="0"/>
              </a:spcAft>
              <a:buClr>
                <a:schemeClr val="dk1"/>
              </a:buClr>
              <a:buSzPts val="3840"/>
              <a:buNone/>
              <a:defRPr sz="3840" b="1"/>
            </a:lvl8pPr>
            <a:lvl9pPr marL="4114800" lvl="8" indent="-228600" algn="l">
              <a:lnSpc>
                <a:spcPct val="90000"/>
              </a:lnSpc>
              <a:spcBef>
                <a:spcPts val="1200"/>
              </a:spcBef>
              <a:spcAft>
                <a:spcPts val="0"/>
              </a:spcAft>
              <a:buClr>
                <a:schemeClr val="dk1"/>
              </a:buClr>
              <a:buSzPts val="3840"/>
              <a:buNone/>
              <a:defRPr sz="3840" b="1"/>
            </a:lvl9pPr>
          </a:lstStyle>
          <a:p>
            <a:endParaRPr/>
          </a:p>
        </p:txBody>
      </p:sp>
      <p:sp>
        <p:nvSpPr>
          <p:cNvPr id="41" name="Google Shape;41;p7"/>
          <p:cNvSpPr txBox="1">
            <a:spLocks noGrp="1"/>
          </p:cNvSpPr>
          <p:nvPr>
            <p:ph type="body" idx="4"/>
          </p:nvPr>
        </p:nvSpPr>
        <p:spPr>
          <a:xfrm>
            <a:off x="11109961" y="12024360"/>
            <a:ext cx="9329738" cy="176860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4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1508760" y="30510487"/>
            <a:ext cx="493776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7269480" y="30510487"/>
            <a:ext cx="740664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15499080" y="30510487"/>
            <a:ext cx="493776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508760" y="1752607"/>
            <a:ext cx="1892808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1508760" y="30510487"/>
            <a:ext cx="493776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7269480" y="30510487"/>
            <a:ext cx="740664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15499080" y="30510487"/>
            <a:ext cx="493776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1508760" y="30510487"/>
            <a:ext cx="493776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7269480" y="30510487"/>
            <a:ext cx="740664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15499080" y="30510487"/>
            <a:ext cx="493776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1511619" y="2194560"/>
            <a:ext cx="7078027"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7680"/>
              <a:buFont typeface="Calibri"/>
              <a:buNone/>
              <a:defRPr sz="76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9329738" y="4739647"/>
            <a:ext cx="11109960" cy="23393400"/>
          </a:xfrm>
          <a:prstGeom prst="rect">
            <a:avLst/>
          </a:prstGeom>
          <a:noFill/>
          <a:ln>
            <a:noFill/>
          </a:ln>
        </p:spPr>
        <p:txBody>
          <a:bodyPr spcFirstLastPara="1" wrap="square" lIns="91425" tIns="45700" rIns="91425" bIns="45700" anchor="t" anchorCtr="0">
            <a:normAutofit/>
          </a:bodyPr>
          <a:lstStyle>
            <a:lvl1pPr marL="457200" lvl="0" indent="-716280" algn="l">
              <a:lnSpc>
                <a:spcPct val="90000"/>
              </a:lnSpc>
              <a:spcBef>
                <a:spcPts val="2400"/>
              </a:spcBef>
              <a:spcAft>
                <a:spcPts val="0"/>
              </a:spcAft>
              <a:buClr>
                <a:schemeClr val="dk1"/>
              </a:buClr>
              <a:buSzPts val="7680"/>
              <a:buChar char="•"/>
              <a:defRPr sz="7680"/>
            </a:lvl1pPr>
            <a:lvl2pPr marL="914400" lvl="1" indent="-655320" algn="l">
              <a:lnSpc>
                <a:spcPct val="90000"/>
              </a:lnSpc>
              <a:spcBef>
                <a:spcPts val="1200"/>
              </a:spcBef>
              <a:spcAft>
                <a:spcPts val="0"/>
              </a:spcAft>
              <a:buClr>
                <a:schemeClr val="dk1"/>
              </a:buClr>
              <a:buSzPts val="6720"/>
              <a:buChar char="•"/>
              <a:defRPr sz="6719"/>
            </a:lvl2pPr>
            <a:lvl3pPr marL="1371600" lvl="2" indent="-594360" algn="l">
              <a:lnSpc>
                <a:spcPct val="90000"/>
              </a:lnSpc>
              <a:spcBef>
                <a:spcPts val="1200"/>
              </a:spcBef>
              <a:spcAft>
                <a:spcPts val="0"/>
              </a:spcAft>
              <a:buClr>
                <a:schemeClr val="dk1"/>
              </a:buClr>
              <a:buSzPts val="5760"/>
              <a:buChar char="•"/>
              <a:defRPr sz="5760"/>
            </a:lvl3pPr>
            <a:lvl4pPr marL="1828800" lvl="3" indent="-533400" algn="l">
              <a:lnSpc>
                <a:spcPct val="90000"/>
              </a:lnSpc>
              <a:spcBef>
                <a:spcPts val="1200"/>
              </a:spcBef>
              <a:spcAft>
                <a:spcPts val="0"/>
              </a:spcAft>
              <a:buClr>
                <a:schemeClr val="dk1"/>
              </a:buClr>
              <a:buSzPts val="4800"/>
              <a:buChar char="•"/>
              <a:defRPr sz="4800"/>
            </a:lvl4pPr>
            <a:lvl5pPr marL="2286000" lvl="4" indent="-533400" algn="l">
              <a:lnSpc>
                <a:spcPct val="90000"/>
              </a:lnSpc>
              <a:spcBef>
                <a:spcPts val="1200"/>
              </a:spcBef>
              <a:spcAft>
                <a:spcPts val="0"/>
              </a:spcAft>
              <a:buClr>
                <a:schemeClr val="dk1"/>
              </a:buClr>
              <a:buSzPts val="4800"/>
              <a:buChar char="•"/>
              <a:defRPr sz="4800"/>
            </a:lvl5pPr>
            <a:lvl6pPr marL="2743200" lvl="5" indent="-533400" algn="l">
              <a:lnSpc>
                <a:spcPct val="90000"/>
              </a:lnSpc>
              <a:spcBef>
                <a:spcPts val="1200"/>
              </a:spcBef>
              <a:spcAft>
                <a:spcPts val="0"/>
              </a:spcAft>
              <a:buClr>
                <a:schemeClr val="dk1"/>
              </a:buClr>
              <a:buSzPts val="4800"/>
              <a:buChar char="•"/>
              <a:defRPr sz="4800"/>
            </a:lvl6pPr>
            <a:lvl7pPr marL="3200400" lvl="6" indent="-533400" algn="l">
              <a:lnSpc>
                <a:spcPct val="90000"/>
              </a:lnSpc>
              <a:spcBef>
                <a:spcPts val="1200"/>
              </a:spcBef>
              <a:spcAft>
                <a:spcPts val="0"/>
              </a:spcAft>
              <a:buClr>
                <a:schemeClr val="dk1"/>
              </a:buClr>
              <a:buSzPts val="4800"/>
              <a:buChar char="•"/>
              <a:defRPr sz="4800"/>
            </a:lvl7pPr>
            <a:lvl8pPr marL="3657600" lvl="7" indent="-533400" algn="l">
              <a:lnSpc>
                <a:spcPct val="90000"/>
              </a:lnSpc>
              <a:spcBef>
                <a:spcPts val="1200"/>
              </a:spcBef>
              <a:spcAft>
                <a:spcPts val="0"/>
              </a:spcAft>
              <a:buClr>
                <a:schemeClr val="dk1"/>
              </a:buClr>
              <a:buSzPts val="4800"/>
              <a:buChar char="•"/>
              <a:defRPr sz="4800"/>
            </a:lvl8pPr>
            <a:lvl9pPr marL="4114800" lvl="8" indent="-533400" algn="l">
              <a:lnSpc>
                <a:spcPct val="90000"/>
              </a:lnSpc>
              <a:spcBef>
                <a:spcPts val="1200"/>
              </a:spcBef>
              <a:spcAft>
                <a:spcPts val="0"/>
              </a:spcAft>
              <a:buClr>
                <a:schemeClr val="dk1"/>
              </a:buClr>
              <a:buSzPts val="4800"/>
              <a:buChar char="•"/>
              <a:defRPr sz="4800"/>
            </a:lvl9pPr>
          </a:lstStyle>
          <a:p>
            <a:endParaRPr/>
          </a:p>
        </p:txBody>
      </p:sp>
      <p:sp>
        <p:nvSpPr>
          <p:cNvPr id="57" name="Google Shape;57;p10"/>
          <p:cNvSpPr txBox="1">
            <a:spLocks noGrp="1"/>
          </p:cNvSpPr>
          <p:nvPr>
            <p:ph type="body" idx="2"/>
          </p:nvPr>
        </p:nvSpPr>
        <p:spPr>
          <a:xfrm>
            <a:off x="1511619" y="9875520"/>
            <a:ext cx="7078027" cy="182956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400"/>
              </a:spcBef>
              <a:spcAft>
                <a:spcPts val="0"/>
              </a:spcAft>
              <a:buClr>
                <a:schemeClr val="dk1"/>
              </a:buClr>
              <a:buSzPts val="3840"/>
              <a:buNone/>
              <a:defRPr sz="3840"/>
            </a:lvl1pPr>
            <a:lvl2pPr marL="914400" lvl="1" indent="-228600" algn="l">
              <a:lnSpc>
                <a:spcPct val="90000"/>
              </a:lnSpc>
              <a:spcBef>
                <a:spcPts val="1200"/>
              </a:spcBef>
              <a:spcAft>
                <a:spcPts val="0"/>
              </a:spcAft>
              <a:buClr>
                <a:schemeClr val="dk1"/>
              </a:buClr>
              <a:buSzPts val="3360"/>
              <a:buNone/>
              <a:defRPr sz="3359"/>
            </a:lvl2pPr>
            <a:lvl3pPr marL="1371600" lvl="2" indent="-228600" algn="l">
              <a:lnSpc>
                <a:spcPct val="90000"/>
              </a:lnSpc>
              <a:spcBef>
                <a:spcPts val="1200"/>
              </a:spcBef>
              <a:spcAft>
                <a:spcPts val="0"/>
              </a:spcAft>
              <a:buClr>
                <a:schemeClr val="dk1"/>
              </a:buClr>
              <a:buSzPts val="2880"/>
              <a:buNone/>
              <a:defRPr sz="2880"/>
            </a:lvl3pPr>
            <a:lvl4pPr marL="1828800" lvl="3" indent="-228600" algn="l">
              <a:lnSpc>
                <a:spcPct val="90000"/>
              </a:lnSpc>
              <a:spcBef>
                <a:spcPts val="1200"/>
              </a:spcBef>
              <a:spcAft>
                <a:spcPts val="0"/>
              </a:spcAft>
              <a:buClr>
                <a:schemeClr val="dk1"/>
              </a:buClr>
              <a:buSzPts val="2400"/>
              <a:buNone/>
              <a:defRPr sz="2400"/>
            </a:lvl4pPr>
            <a:lvl5pPr marL="2286000" lvl="4" indent="-228600" algn="l">
              <a:lnSpc>
                <a:spcPct val="90000"/>
              </a:lnSpc>
              <a:spcBef>
                <a:spcPts val="1200"/>
              </a:spcBef>
              <a:spcAft>
                <a:spcPts val="0"/>
              </a:spcAft>
              <a:buClr>
                <a:schemeClr val="dk1"/>
              </a:buClr>
              <a:buSzPts val="2400"/>
              <a:buNone/>
              <a:defRPr sz="2400"/>
            </a:lvl5pPr>
            <a:lvl6pPr marL="2743200" lvl="5" indent="-228600" algn="l">
              <a:lnSpc>
                <a:spcPct val="90000"/>
              </a:lnSpc>
              <a:spcBef>
                <a:spcPts val="1200"/>
              </a:spcBef>
              <a:spcAft>
                <a:spcPts val="0"/>
              </a:spcAft>
              <a:buClr>
                <a:schemeClr val="dk1"/>
              </a:buClr>
              <a:buSzPts val="2400"/>
              <a:buNone/>
              <a:defRPr sz="2400"/>
            </a:lvl6pPr>
            <a:lvl7pPr marL="3200400" lvl="6" indent="-228600" algn="l">
              <a:lnSpc>
                <a:spcPct val="90000"/>
              </a:lnSpc>
              <a:spcBef>
                <a:spcPts val="1200"/>
              </a:spcBef>
              <a:spcAft>
                <a:spcPts val="0"/>
              </a:spcAft>
              <a:buClr>
                <a:schemeClr val="dk1"/>
              </a:buClr>
              <a:buSzPts val="2400"/>
              <a:buNone/>
              <a:defRPr sz="2400"/>
            </a:lvl7pPr>
            <a:lvl8pPr marL="3657600" lvl="7" indent="-228600" algn="l">
              <a:lnSpc>
                <a:spcPct val="90000"/>
              </a:lnSpc>
              <a:spcBef>
                <a:spcPts val="1200"/>
              </a:spcBef>
              <a:spcAft>
                <a:spcPts val="0"/>
              </a:spcAft>
              <a:buClr>
                <a:schemeClr val="dk1"/>
              </a:buClr>
              <a:buSzPts val="2400"/>
              <a:buNone/>
              <a:defRPr sz="2400"/>
            </a:lvl8pPr>
            <a:lvl9pPr marL="4114800" lvl="8" indent="-228600" algn="l">
              <a:lnSpc>
                <a:spcPct val="90000"/>
              </a:lnSpc>
              <a:spcBef>
                <a:spcPts val="1200"/>
              </a:spcBef>
              <a:spcAft>
                <a:spcPts val="0"/>
              </a:spcAft>
              <a:buClr>
                <a:schemeClr val="dk1"/>
              </a:buClr>
              <a:buSzPts val="2400"/>
              <a:buNone/>
              <a:defRPr sz="2400"/>
            </a:lvl9pPr>
          </a:lstStyle>
          <a:p>
            <a:endParaRPr/>
          </a:p>
        </p:txBody>
      </p:sp>
      <p:sp>
        <p:nvSpPr>
          <p:cNvPr id="58" name="Google Shape;58;p10"/>
          <p:cNvSpPr txBox="1">
            <a:spLocks noGrp="1"/>
          </p:cNvSpPr>
          <p:nvPr>
            <p:ph type="dt" idx="10"/>
          </p:nvPr>
        </p:nvSpPr>
        <p:spPr>
          <a:xfrm>
            <a:off x="1508760" y="30510487"/>
            <a:ext cx="493776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7269480" y="30510487"/>
            <a:ext cx="740664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15499080" y="30510487"/>
            <a:ext cx="493776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1511619" y="2194560"/>
            <a:ext cx="7078027"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7680"/>
              <a:buFont typeface="Calibri"/>
              <a:buNone/>
              <a:defRPr sz="76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9329738" y="4739647"/>
            <a:ext cx="11109960" cy="23393400"/>
          </a:xfrm>
          <a:prstGeom prst="rect">
            <a:avLst/>
          </a:prstGeom>
          <a:noFill/>
          <a:ln>
            <a:noFill/>
          </a:ln>
        </p:spPr>
      </p:sp>
      <p:sp>
        <p:nvSpPr>
          <p:cNvPr id="64" name="Google Shape;64;p11"/>
          <p:cNvSpPr txBox="1">
            <a:spLocks noGrp="1"/>
          </p:cNvSpPr>
          <p:nvPr>
            <p:ph type="body" idx="1"/>
          </p:nvPr>
        </p:nvSpPr>
        <p:spPr>
          <a:xfrm>
            <a:off x="1511619" y="9875520"/>
            <a:ext cx="7078027" cy="182956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400"/>
              </a:spcBef>
              <a:spcAft>
                <a:spcPts val="0"/>
              </a:spcAft>
              <a:buClr>
                <a:schemeClr val="dk1"/>
              </a:buClr>
              <a:buSzPts val="3840"/>
              <a:buNone/>
              <a:defRPr sz="3840"/>
            </a:lvl1pPr>
            <a:lvl2pPr marL="914400" lvl="1" indent="-228600" algn="l">
              <a:lnSpc>
                <a:spcPct val="90000"/>
              </a:lnSpc>
              <a:spcBef>
                <a:spcPts val="1200"/>
              </a:spcBef>
              <a:spcAft>
                <a:spcPts val="0"/>
              </a:spcAft>
              <a:buClr>
                <a:schemeClr val="dk1"/>
              </a:buClr>
              <a:buSzPts val="3360"/>
              <a:buNone/>
              <a:defRPr sz="3359"/>
            </a:lvl2pPr>
            <a:lvl3pPr marL="1371600" lvl="2" indent="-228600" algn="l">
              <a:lnSpc>
                <a:spcPct val="90000"/>
              </a:lnSpc>
              <a:spcBef>
                <a:spcPts val="1200"/>
              </a:spcBef>
              <a:spcAft>
                <a:spcPts val="0"/>
              </a:spcAft>
              <a:buClr>
                <a:schemeClr val="dk1"/>
              </a:buClr>
              <a:buSzPts val="2880"/>
              <a:buNone/>
              <a:defRPr sz="2880"/>
            </a:lvl3pPr>
            <a:lvl4pPr marL="1828800" lvl="3" indent="-228600" algn="l">
              <a:lnSpc>
                <a:spcPct val="90000"/>
              </a:lnSpc>
              <a:spcBef>
                <a:spcPts val="1200"/>
              </a:spcBef>
              <a:spcAft>
                <a:spcPts val="0"/>
              </a:spcAft>
              <a:buClr>
                <a:schemeClr val="dk1"/>
              </a:buClr>
              <a:buSzPts val="2400"/>
              <a:buNone/>
              <a:defRPr sz="2400"/>
            </a:lvl4pPr>
            <a:lvl5pPr marL="2286000" lvl="4" indent="-228600" algn="l">
              <a:lnSpc>
                <a:spcPct val="90000"/>
              </a:lnSpc>
              <a:spcBef>
                <a:spcPts val="1200"/>
              </a:spcBef>
              <a:spcAft>
                <a:spcPts val="0"/>
              </a:spcAft>
              <a:buClr>
                <a:schemeClr val="dk1"/>
              </a:buClr>
              <a:buSzPts val="2400"/>
              <a:buNone/>
              <a:defRPr sz="2400"/>
            </a:lvl5pPr>
            <a:lvl6pPr marL="2743200" lvl="5" indent="-228600" algn="l">
              <a:lnSpc>
                <a:spcPct val="90000"/>
              </a:lnSpc>
              <a:spcBef>
                <a:spcPts val="1200"/>
              </a:spcBef>
              <a:spcAft>
                <a:spcPts val="0"/>
              </a:spcAft>
              <a:buClr>
                <a:schemeClr val="dk1"/>
              </a:buClr>
              <a:buSzPts val="2400"/>
              <a:buNone/>
              <a:defRPr sz="2400"/>
            </a:lvl6pPr>
            <a:lvl7pPr marL="3200400" lvl="6" indent="-228600" algn="l">
              <a:lnSpc>
                <a:spcPct val="90000"/>
              </a:lnSpc>
              <a:spcBef>
                <a:spcPts val="1200"/>
              </a:spcBef>
              <a:spcAft>
                <a:spcPts val="0"/>
              </a:spcAft>
              <a:buClr>
                <a:schemeClr val="dk1"/>
              </a:buClr>
              <a:buSzPts val="2400"/>
              <a:buNone/>
              <a:defRPr sz="2400"/>
            </a:lvl7pPr>
            <a:lvl8pPr marL="3657600" lvl="7" indent="-228600" algn="l">
              <a:lnSpc>
                <a:spcPct val="90000"/>
              </a:lnSpc>
              <a:spcBef>
                <a:spcPts val="1200"/>
              </a:spcBef>
              <a:spcAft>
                <a:spcPts val="0"/>
              </a:spcAft>
              <a:buClr>
                <a:schemeClr val="dk1"/>
              </a:buClr>
              <a:buSzPts val="2400"/>
              <a:buNone/>
              <a:defRPr sz="2400"/>
            </a:lvl8pPr>
            <a:lvl9pPr marL="4114800" lvl="8" indent="-228600" algn="l">
              <a:lnSpc>
                <a:spcPct val="90000"/>
              </a:lnSpc>
              <a:spcBef>
                <a:spcPts val="1200"/>
              </a:spcBef>
              <a:spcAft>
                <a:spcPts val="0"/>
              </a:spcAft>
              <a:buClr>
                <a:schemeClr val="dk1"/>
              </a:buClr>
              <a:buSzPts val="2400"/>
              <a:buNone/>
              <a:defRPr sz="2400"/>
            </a:lvl9pPr>
          </a:lstStyle>
          <a:p>
            <a:endParaRPr/>
          </a:p>
        </p:txBody>
      </p:sp>
      <p:sp>
        <p:nvSpPr>
          <p:cNvPr id="65" name="Google Shape;65;p11"/>
          <p:cNvSpPr txBox="1">
            <a:spLocks noGrp="1"/>
          </p:cNvSpPr>
          <p:nvPr>
            <p:ph type="dt" idx="10"/>
          </p:nvPr>
        </p:nvSpPr>
        <p:spPr>
          <a:xfrm>
            <a:off x="1508760" y="30510487"/>
            <a:ext cx="493776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7269480" y="30510487"/>
            <a:ext cx="740664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15499080" y="30510487"/>
            <a:ext cx="493776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508760" y="1752607"/>
            <a:ext cx="18928080" cy="6362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0560"/>
              <a:buFont typeface="Calibri"/>
              <a:buNone/>
              <a:defRPr sz="105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1508760" y="8763000"/>
            <a:ext cx="18928080" cy="20886422"/>
          </a:xfrm>
          <a:prstGeom prst="rect">
            <a:avLst/>
          </a:prstGeom>
          <a:noFill/>
          <a:ln>
            <a:noFill/>
          </a:ln>
        </p:spPr>
        <p:txBody>
          <a:bodyPr spcFirstLastPara="1" wrap="square" lIns="91425" tIns="45700" rIns="91425" bIns="45700" anchor="t" anchorCtr="0">
            <a:normAutofit/>
          </a:bodyPr>
          <a:lstStyle>
            <a:lvl1pPr marL="457200" marR="0" lvl="0" indent="-655320" algn="l" rtl="0">
              <a:lnSpc>
                <a:spcPct val="90000"/>
              </a:lnSpc>
              <a:spcBef>
                <a:spcPts val="2400"/>
              </a:spcBef>
              <a:spcAft>
                <a:spcPts val="0"/>
              </a:spcAft>
              <a:buClr>
                <a:schemeClr val="dk1"/>
              </a:buClr>
              <a:buSzPts val="6720"/>
              <a:buFont typeface="Arial"/>
              <a:buChar char="•"/>
              <a:defRPr sz="6719" b="0" i="0" u="none" strike="noStrike" cap="none">
                <a:solidFill>
                  <a:schemeClr val="dk1"/>
                </a:solidFill>
                <a:latin typeface="Calibri"/>
                <a:ea typeface="Calibri"/>
                <a:cs typeface="Calibri"/>
                <a:sym typeface="Calibri"/>
              </a:defRPr>
            </a:lvl1pPr>
            <a:lvl2pPr marL="914400" marR="0" lvl="1" indent="-594360" algn="l" rtl="0">
              <a:lnSpc>
                <a:spcPct val="90000"/>
              </a:lnSpc>
              <a:spcBef>
                <a:spcPts val="12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2pPr>
            <a:lvl3pPr marL="1371600" marR="0" lvl="2" indent="-533400" algn="l" rtl="0">
              <a:lnSpc>
                <a:spcPct val="90000"/>
              </a:lnSpc>
              <a:spcBef>
                <a:spcPts val="1200"/>
              </a:spcBef>
              <a:spcAft>
                <a:spcPts val="0"/>
              </a:spcAft>
              <a:buClr>
                <a:schemeClr val="dk1"/>
              </a:buClr>
              <a:buSzPts val="4800"/>
              <a:buFont typeface="Arial"/>
              <a:buChar char="•"/>
              <a:defRPr sz="4800" b="0" i="0" u="none" strike="noStrike" cap="none">
                <a:solidFill>
                  <a:schemeClr val="dk1"/>
                </a:solidFill>
                <a:latin typeface="Calibri"/>
                <a:ea typeface="Calibri"/>
                <a:cs typeface="Calibri"/>
                <a:sym typeface="Calibri"/>
              </a:defRPr>
            </a:lvl3pPr>
            <a:lvl4pPr marL="1828800" marR="0" lvl="3" indent="-502919" algn="l" rtl="0">
              <a:lnSpc>
                <a:spcPct val="90000"/>
              </a:lnSpc>
              <a:spcBef>
                <a:spcPts val="1200"/>
              </a:spcBef>
              <a:spcAft>
                <a:spcPts val="0"/>
              </a:spcAft>
              <a:buClr>
                <a:schemeClr val="dk1"/>
              </a:buClr>
              <a:buSzPts val="4320"/>
              <a:buFont typeface="Arial"/>
              <a:buChar char="•"/>
              <a:defRPr sz="4320" b="0" i="0" u="none" strike="noStrike" cap="none">
                <a:solidFill>
                  <a:schemeClr val="dk1"/>
                </a:solidFill>
                <a:latin typeface="Calibri"/>
                <a:ea typeface="Calibri"/>
                <a:cs typeface="Calibri"/>
                <a:sym typeface="Calibri"/>
              </a:defRPr>
            </a:lvl4pPr>
            <a:lvl5pPr marL="2286000" marR="0" lvl="4" indent="-502920" algn="l" rtl="0">
              <a:lnSpc>
                <a:spcPct val="90000"/>
              </a:lnSpc>
              <a:spcBef>
                <a:spcPts val="1200"/>
              </a:spcBef>
              <a:spcAft>
                <a:spcPts val="0"/>
              </a:spcAft>
              <a:buClr>
                <a:schemeClr val="dk1"/>
              </a:buClr>
              <a:buSzPts val="4320"/>
              <a:buFont typeface="Arial"/>
              <a:buChar char="•"/>
              <a:defRPr sz="4320" b="0" i="0" u="none" strike="noStrike" cap="none">
                <a:solidFill>
                  <a:schemeClr val="dk1"/>
                </a:solidFill>
                <a:latin typeface="Calibri"/>
                <a:ea typeface="Calibri"/>
                <a:cs typeface="Calibri"/>
                <a:sym typeface="Calibri"/>
              </a:defRPr>
            </a:lvl5pPr>
            <a:lvl6pPr marL="2743200" marR="0" lvl="5" indent="-502920" algn="l" rtl="0">
              <a:lnSpc>
                <a:spcPct val="90000"/>
              </a:lnSpc>
              <a:spcBef>
                <a:spcPts val="1200"/>
              </a:spcBef>
              <a:spcAft>
                <a:spcPts val="0"/>
              </a:spcAft>
              <a:buClr>
                <a:schemeClr val="dk1"/>
              </a:buClr>
              <a:buSzPts val="4320"/>
              <a:buFont typeface="Arial"/>
              <a:buChar char="•"/>
              <a:defRPr sz="4320" b="0" i="0" u="none" strike="noStrike" cap="none">
                <a:solidFill>
                  <a:schemeClr val="dk1"/>
                </a:solidFill>
                <a:latin typeface="Calibri"/>
                <a:ea typeface="Calibri"/>
                <a:cs typeface="Calibri"/>
                <a:sym typeface="Calibri"/>
              </a:defRPr>
            </a:lvl6pPr>
            <a:lvl7pPr marL="3200400" marR="0" lvl="6" indent="-502920" algn="l" rtl="0">
              <a:lnSpc>
                <a:spcPct val="90000"/>
              </a:lnSpc>
              <a:spcBef>
                <a:spcPts val="1200"/>
              </a:spcBef>
              <a:spcAft>
                <a:spcPts val="0"/>
              </a:spcAft>
              <a:buClr>
                <a:schemeClr val="dk1"/>
              </a:buClr>
              <a:buSzPts val="4320"/>
              <a:buFont typeface="Arial"/>
              <a:buChar char="•"/>
              <a:defRPr sz="4320" b="0" i="0" u="none" strike="noStrike" cap="none">
                <a:solidFill>
                  <a:schemeClr val="dk1"/>
                </a:solidFill>
                <a:latin typeface="Calibri"/>
                <a:ea typeface="Calibri"/>
                <a:cs typeface="Calibri"/>
                <a:sym typeface="Calibri"/>
              </a:defRPr>
            </a:lvl7pPr>
            <a:lvl8pPr marL="3657600" marR="0" lvl="7" indent="-502920" algn="l" rtl="0">
              <a:lnSpc>
                <a:spcPct val="90000"/>
              </a:lnSpc>
              <a:spcBef>
                <a:spcPts val="1200"/>
              </a:spcBef>
              <a:spcAft>
                <a:spcPts val="0"/>
              </a:spcAft>
              <a:buClr>
                <a:schemeClr val="dk1"/>
              </a:buClr>
              <a:buSzPts val="4320"/>
              <a:buFont typeface="Arial"/>
              <a:buChar char="•"/>
              <a:defRPr sz="4320" b="0" i="0" u="none" strike="noStrike" cap="none">
                <a:solidFill>
                  <a:schemeClr val="dk1"/>
                </a:solidFill>
                <a:latin typeface="Calibri"/>
                <a:ea typeface="Calibri"/>
                <a:cs typeface="Calibri"/>
                <a:sym typeface="Calibri"/>
              </a:defRPr>
            </a:lvl8pPr>
            <a:lvl9pPr marL="4114800" marR="0" lvl="8" indent="-502920" algn="l" rtl="0">
              <a:lnSpc>
                <a:spcPct val="90000"/>
              </a:lnSpc>
              <a:spcBef>
                <a:spcPts val="1200"/>
              </a:spcBef>
              <a:spcAft>
                <a:spcPts val="0"/>
              </a:spcAft>
              <a:buClr>
                <a:schemeClr val="dk1"/>
              </a:buClr>
              <a:buSzPts val="4320"/>
              <a:buFont typeface="Arial"/>
              <a:buChar char="•"/>
              <a:defRPr sz="432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1508760" y="30510487"/>
            <a:ext cx="4937760" cy="1752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880" b="0" i="0" u="none" strike="noStrike" cap="none">
                <a:solidFill>
                  <a:srgbClr val="8D88A2"/>
                </a:solidFill>
                <a:latin typeface="Calibri"/>
                <a:ea typeface="Calibri"/>
                <a:cs typeface="Calibri"/>
                <a:sym typeface="Calibri"/>
              </a:defRPr>
            </a:lvl1pPr>
            <a:lvl2pPr marR="0" lvl="1"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7269480" y="30510487"/>
            <a:ext cx="7406640" cy="1752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880" b="0" i="0" u="none" strike="noStrike" cap="none">
                <a:solidFill>
                  <a:srgbClr val="8D88A2"/>
                </a:solidFill>
                <a:latin typeface="Calibri"/>
                <a:ea typeface="Calibri"/>
                <a:cs typeface="Calibri"/>
                <a:sym typeface="Calibri"/>
              </a:defRPr>
            </a:lvl1pPr>
            <a:lvl2pPr marR="0" lvl="1"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15499080" y="30510487"/>
            <a:ext cx="4937760" cy="1752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880" b="0" i="0" u="none" strike="noStrike" cap="none">
                <a:solidFill>
                  <a:srgbClr val="8D88A2"/>
                </a:solidFill>
                <a:latin typeface="Calibri"/>
                <a:ea typeface="Calibri"/>
                <a:cs typeface="Calibri"/>
                <a:sym typeface="Calibri"/>
              </a:defRPr>
            </a:lvl1pPr>
            <a:lvl2pPr marL="0" marR="0" lvl="1" indent="0" algn="r" rtl="0">
              <a:spcBef>
                <a:spcPts val="0"/>
              </a:spcBef>
              <a:buNone/>
              <a:defRPr sz="2880" b="0" i="0" u="none" strike="noStrike" cap="none">
                <a:solidFill>
                  <a:srgbClr val="8D88A2"/>
                </a:solidFill>
                <a:latin typeface="Calibri"/>
                <a:ea typeface="Calibri"/>
                <a:cs typeface="Calibri"/>
                <a:sym typeface="Calibri"/>
              </a:defRPr>
            </a:lvl2pPr>
            <a:lvl3pPr marL="0" marR="0" lvl="2" indent="0" algn="r" rtl="0">
              <a:spcBef>
                <a:spcPts val="0"/>
              </a:spcBef>
              <a:buNone/>
              <a:defRPr sz="2880" b="0" i="0" u="none" strike="noStrike" cap="none">
                <a:solidFill>
                  <a:srgbClr val="8D88A2"/>
                </a:solidFill>
                <a:latin typeface="Calibri"/>
                <a:ea typeface="Calibri"/>
                <a:cs typeface="Calibri"/>
                <a:sym typeface="Calibri"/>
              </a:defRPr>
            </a:lvl3pPr>
            <a:lvl4pPr marL="0" marR="0" lvl="3" indent="0" algn="r" rtl="0">
              <a:spcBef>
                <a:spcPts val="0"/>
              </a:spcBef>
              <a:buNone/>
              <a:defRPr sz="2880" b="0" i="0" u="none" strike="noStrike" cap="none">
                <a:solidFill>
                  <a:srgbClr val="8D88A2"/>
                </a:solidFill>
                <a:latin typeface="Calibri"/>
                <a:ea typeface="Calibri"/>
                <a:cs typeface="Calibri"/>
                <a:sym typeface="Calibri"/>
              </a:defRPr>
            </a:lvl4pPr>
            <a:lvl5pPr marL="0" marR="0" lvl="4" indent="0" algn="r" rtl="0">
              <a:spcBef>
                <a:spcPts val="0"/>
              </a:spcBef>
              <a:buNone/>
              <a:defRPr sz="2880" b="0" i="0" u="none" strike="noStrike" cap="none">
                <a:solidFill>
                  <a:srgbClr val="8D88A2"/>
                </a:solidFill>
                <a:latin typeface="Calibri"/>
                <a:ea typeface="Calibri"/>
                <a:cs typeface="Calibri"/>
                <a:sym typeface="Calibri"/>
              </a:defRPr>
            </a:lvl5pPr>
            <a:lvl6pPr marL="0" marR="0" lvl="5" indent="0" algn="r" rtl="0">
              <a:spcBef>
                <a:spcPts val="0"/>
              </a:spcBef>
              <a:buNone/>
              <a:defRPr sz="2880" b="0" i="0" u="none" strike="noStrike" cap="none">
                <a:solidFill>
                  <a:srgbClr val="8D88A2"/>
                </a:solidFill>
                <a:latin typeface="Calibri"/>
                <a:ea typeface="Calibri"/>
                <a:cs typeface="Calibri"/>
                <a:sym typeface="Calibri"/>
              </a:defRPr>
            </a:lvl6pPr>
            <a:lvl7pPr marL="0" marR="0" lvl="6" indent="0" algn="r" rtl="0">
              <a:spcBef>
                <a:spcPts val="0"/>
              </a:spcBef>
              <a:buNone/>
              <a:defRPr sz="2880" b="0" i="0" u="none" strike="noStrike" cap="none">
                <a:solidFill>
                  <a:srgbClr val="8D88A2"/>
                </a:solidFill>
                <a:latin typeface="Calibri"/>
                <a:ea typeface="Calibri"/>
                <a:cs typeface="Calibri"/>
                <a:sym typeface="Calibri"/>
              </a:defRPr>
            </a:lvl7pPr>
            <a:lvl8pPr marL="0" marR="0" lvl="7" indent="0" algn="r" rtl="0">
              <a:spcBef>
                <a:spcPts val="0"/>
              </a:spcBef>
              <a:buNone/>
              <a:defRPr sz="2880" b="0" i="0" u="none" strike="noStrike" cap="none">
                <a:solidFill>
                  <a:srgbClr val="8D88A2"/>
                </a:solidFill>
                <a:latin typeface="Calibri"/>
                <a:ea typeface="Calibri"/>
                <a:cs typeface="Calibri"/>
                <a:sym typeface="Calibri"/>
              </a:defRPr>
            </a:lvl8pPr>
            <a:lvl9pPr marL="0" marR="0" lvl="8" indent="0" algn="r" rtl="0">
              <a:spcBef>
                <a:spcPts val="0"/>
              </a:spcBef>
              <a:buNone/>
              <a:defRPr sz="2880" b="0" i="0" u="none" strike="noStrike" cap="none">
                <a:solidFill>
                  <a:srgbClr val="8D88A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jp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jp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sp>
        <p:nvSpPr>
          <p:cNvPr id="84" name="Google Shape;84;p1" descr="Purple Header Bar"/>
          <p:cNvSpPr/>
          <p:nvPr/>
        </p:nvSpPr>
        <p:spPr>
          <a:xfrm>
            <a:off x="0" y="0"/>
            <a:ext cx="21945600" cy="6629400"/>
          </a:xfrm>
          <a:prstGeom prst="rect">
            <a:avLst/>
          </a:prstGeom>
          <a:solidFill>
            <a:srgbClr val="002060"/>
          </a:solidFill>
          <a:ln w="12700" cap="flat" cmpd="sng">
            <a:solidFill>
              <a:srgbClr val="25005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5184" b="0" i="0" u="none" strike="noStrike" cap="none">
              <a:solidFill>
                <a:srgbClr val="002060"/>
              </a:solidFill>
              <a:latin typeface="Calibri"/>
              <a:ea typeface="Calibri"/>
              <a:cs typeface="Calibri"/>
              <a:sym typeface="Calibri"/>
            </a:endParaRPr>
          </a:p>
        </p:txBody>
      </p:sp>
      <p:pic>
        <p:nvPicPr>
          <p:cNvPr id="85" name="Google Shape;85;p1" descr="Gold Boundless Bar"/>
          <p:cNvPicPr preferRelativeResize="0"/>
          <p:nvPr/>
        </p:nvPicPr>
        <p:blipFill rotWithShape="1">
          <a:blip r:embed="rId3">
            <a:alphaModFix/>
          </a:blip>
          <a:srcRect/>
          <a:stretch/>
        </p:blipFill>
        <p:spPr>
          <a:xfrm>
            <a:off x="1371600" y="4669030"/>
            <a:ext cx="3877056" cy="950976"/>
          </a:xfrm>
          <a:prstGeom prst="rect">
            <a:avLst/>
          </a:prstGeom>
          <a:noFill/>
          <a:ln>
            <a:noFill/>
          </a:ln>
        </p:spPr>
      </p:pic>
      <p:sp>
        <p:nvSpPr>
          <p:cNvPr id="86" name="Google Shape;86;p1"/>
          <p:cNvSpPr txBox="1">
            <a:spLocks noGrp="1"/>
          </p:cNvSpPr>
          <p:nvPr>
            <p:ph type="ctrTitle"/>
          </p:nvPr>
        </p:nvSpPr>
        <p:spPr>
          <a:xfrm>
            <a:off x="1371600" y="3299204"/>
            <a:ext cx="27980700" cy="1707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11500"/>
              <a:buFont typeface="Encode Sans Black"/>
              <a:buNone/>
            </a:pPr>
            <a:r>
              <a:rPr lang="en-US" sz="9300">
                <a:solidFill>
                  <a:srgbClr val="FFFFFF"/>
                </a:solidFill>
                <a:latin typeface="Arial"/>
                <a:ea typeface="Arial"/>
                <a:cs typeface="Arial"/>
                <a:sym typeface="Arial"/>
              </a:rPr>
              <a:t>Mental State Classification using EEG</a:t>
            </a:r>
            <a:r>
              <a:rPr lang="en-US" sz="9300">
                <a:solidFill>
                  <a:srgbClr val="000000"/>
                </a:solidFill>
                <a:latin typeface="Arial"/>
                <a:ea typeface="Arial"/>
                <a:cs typeface="Arial"/>
                <a:sym typeface="Arial"/>
              </a:rPr>
              <a:t> </a:t>
            </a:r>
            <a:endParaRPr sz="9300"/>
          </a:p>
        </p:txBody>
      </p:sp>
      <p:cxnSp>
        <p:nvCxnSpPr>
          <p:cNvPr id="87" name="Google Shape;87;p1" descr="Gold column divider rule line"/>
          <p:cNvCxnSpPr/>
          <p:nvPr/>
        </p:nvCxnSpPr>
        <p:spPr>
          <a:xfrm>
            <a:off x="7608277" y="7498072"/>
            <a:ext cx="0" cy="24085296"/>
          </a:xfrm>
          <a:prstGeom prst="straightConnector1">
            <a:avLst/>
          </a:prstGeom>
          <a:noFill/>
          <a:ln w="9525" cap="flat" cmpd="sng">
            <a:solidFill>
              <a:schemeClr val="lt1"/>
            </a:solidFill>
            <a:prstDash val="solid"/>
            <a:miter lim="800000"/>
            <a:headEnd type="none" w="sm" len="sm"/>
            <a:tailEnd type="none" w="sm" len="sm"/>
          </a:ln>
        </p:spPr>
      </p:cxnSp>
      <p:cxnSp>
        <p:nvCxnSpPr>
          <p:cNvPr id="88" name="Google Shape;88;p1" descr="Gold column divider rule line"/>
          <p:cNvCxnSpPr>
            <a:cxnSpLocks/>
          </p:cNvCxnSpPr>
          <p:nvPr/>
        </p:nvCxnSpPr>
        <p:spPr>
          <a:xfrm>
            <a:off x="14342876" y="7498080"/>
            <a:ext cx="0" cy="24048720"/>
          </a:xfrm>
          <a:prstGeom prst="straightConnector1">
            <a:avLst/>
          </a:prstGeom>
          <a:noFill/>
          <a:ln w="9525" cap="flat" cmpd="sng">
            <a:solidFill>
              <a:schemeClr val="lt1"/>
            </a:solidFill>
            <a:prstDash val="solid"/>
            <a:miter lim="800000"/>
            <a:headEnd type="none" w="sm" len="sm"/>
            <a:tailEnd type="none" w="sm" len="sm"/>
          </a:ln>
        </p:spPr>
      </p:cxnSp>
      <p:grpSp>
        <p:nvGrpSpPr>
          <p:cNvPr id="89" name="Google Shape;89;p1" descr="Section Header Place holder and gold boundless bar"/>
          <p:cNvGrpSpPr/>
          <p:nvPr/>
        </p:nvGrpSpPr>
        <p:grpSpPr>
          <a:xfrm>
            <a:off x="14670449" y="7312612"/>
            <a:ext cx="7993804" cy="904355"/>
            <a:chOff x="1261589" y="15619147"/>
            <a:chExt cx="7325700" cy="904355"/>
          </a:xfrm>
        </p:grpSpPr>
        <p:sp>
          <p:nvSpPr>
            <p:cNvPr id="90" name="Google Shape;90;p1" descr="Section Header and gold boundless bar"/>
            <p:cNvSpPr txBox="1"/>
            <p:nvPr/>
          </p:nvSpPr>
          <p:spPr>
            <a:xfrm>
              <a:off x="1261589" y="15619147"/>
              <a:ext cx="73257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i="0" u="none" strike="noStrike" cap="none" dirty="0">
                  <a:solidFill>
                    <a:srgbClr val="002060"/>
                  </a:solidFill>
                  <a:latin typeface="Encode Sans Black"/>
                  <a:ea typeface="Encode Sans Black"/>
                  <a:cs typeface="Encode Sans Black"/>
                  <a:sym typeface="Encode Sans Black"/>
                </a:rPr>
                <a:t>Machine Learning</a:t>
              </a:r>
              <a:r>
                <a:rPr lang="en-US" sz="3800" b="1" dirty="0">
                  <a:solidFill>
                    <a:srgbClr val="002060"/>
                  </a:solidFill>
                  <a:latin typeface="Encode Sans Black"/>
                  <a:ea typeface="Encode Sans Black"/>
                  <a:cs typeface="Encode Sans Black"/>
                  <a:sym typeface="Encode Sans Black"/>
                </a:rPr>
                <a:t> </a:t>
              </a:r>
              <a:r>
                <a:rPr lang="en-US" sz="3800" b="1" i="0" u="none" strike="noStrike" cap="none" dirty="0">
                  <a:solidFill>
                    <a:srgbClr val="002060"/>
                  </a:solidFill>
                  <a:latin typeface="Encode Sans Black"/>
                  <a:ea typeface="Encode Sans Black"/>
                  <a:cs typeface="Encode Sans Black"/>
                  <a:sym typeface="Encode Sans Black"/>
                </a:rPr>
                <a:t>Algorithm</a:t>
              </a:r>
              <a:r>
                <a:rPr lang="en-US" sz="4000" b="1" i="0" u="none" strike="noStrike" cap="none" dirty="0">
                  <a:solidFill>
                    <a:srgbClr val="002060"/>
                  </a:solidFill>
                  <a:latin typeface="Encode Sans Black"/>
                  <a:ea typeface="Encode Sans Black"/>
                  <a:cs typeface="Encode Sans Black"/>
                  <a:sym typeface="Encode Sans Black"/>
                </a:rPr>
                <a:t> </a:t>
              </a:r>
              <a:endParaRPr dirty="0"/>
            </a:p>
          </p:txBody>
        </p:sp>
        <p:pic>
          <p:nvPicPr>
            <p:cNvPr id="91" name="Google Shape;91;p1" descr="Gold boundless bar"/>
            <p:cNvPicPr preferRelativeResize="0"/>
            <p:nvPr/>
          </p:nvPicPr>
          <p:blipFill rotWithShape="1">
            <a:blip r:embed="rId4">
              <a:alphaModFix/>
            </a:blip>
            <a:srcRect/>
            <a:stretch/>
          </p:blipFill>
          <p:spPr>
            <a:xfrm>
              <a:off x="1464947" y="16410726"/>
              <a:ext cx="1399032" cy="112776"/>
            </a:xfrm>
            <a:prstGeom prst="rect">
              <a:avLst/>
            </a:prstGeom>
            <a:noFill/>
            <a:ln>
              <a:noFill/>
            </a:ln>
          </p:spPr>
        </p:pic>
      </p:grpSp>
      <p:sp>
        <p:nvSpPr>
          <p:cNvPr id="92" name="Google Shape;92;p1"/>
          <p:cNvSpPr txBox="1"/>
          <p:nvPr/>
        </p:nvSpPr>
        <p:spPr>
          <a:xfrm>
            <a:off x="14643639" y="8626505"/>
            <a:ext cx="6393072" cy="64632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050E17"/>
                </a:solidFill>
                <a:latin typeface="Open Sans"/>
                <a:ea typeface="Open Sans"/>
                <a:cs typeface="Open Sans"/>
                <a:sym typeface="Open Sans"/>
              </a:rPr>
              <a:t>This study aimed to predict </a:t>
            </a:r>
            <a:r>
              <a:rPr lang="en-US" sz="1800" dirty="0">
                <a:latin typeface="Open Sans"/>
                <a:ea typeface="Open Sans"/>
                <a:cs typeface="Open Sans"/>
                <a:sym typeface="Open Sans"/>
              </a:rPr>
              <a:t>brain status</a:t>
            </a:r>
            <a:r>
              <a:rPr lang="en-US" sz="1800" dirty="0">
                <a:solidFill>
                  <a:srgbClr val="050E17"/>
                </a:solidFill>
                <a:latin typeface="Open Sans"/>
                <a:ea typeface="Open Sans"/>
                <a:cs typeface="Open Sans"/>
                <a:sym typeface="Open Sans"/>
              </a:rPr>
              <a:t> from EEG signals using machine learning. </a:t>
            </a:r>
            <a:endParaRPr sz="1800" dirty="0">
              <a:latin typeface="Open Sans"/>
              <a:ea typeface="Open Sans"/>
              <a:cs typeface="Open Sans"/>
              <a:sym typeface="Open Sans"/>
            </a:endParaRPr>
          </a:p>
          <a:p>
            <a:pPr marL="0" marR="0" lvl="0" indent="0" algn="l" rtl="0">
              <a:spcBef>
                <a:spcPts val="0"/>
              </a:spcBef>
              <a:spcAft>
                <a:spcPts val="0"/>
              </a:spcAft>
              <a:buNone/>
            </a:pPr>
            <a:endParaRPr sz="1800" dirty="0">
              <a:solidFill>
                <a:srgbClr val="000000"/>
              </a:solidFill>
              <a:latin typeface="Open Sans"/>
              <a:ea typeface="Open Sans"/>
              <a:cs typeface="Open Sans"/>
              <a:sym typeface="Open Sans"/>
            </a:endParaRPr>
          </a:p>
          <a:p>
            <a:pPr marL="0" marR="0" lvl="0" indent="0" algn="l" rtl="0">
              <a:spcBef>
                <a:spcPts val="0"/>
              </a:spcBef>
              <a:spcAft>
                <a:spcPts val="0"/>
              </a:spcAft>
              <a:buNone/>
            </a:pPr>
            <a:r>
              <a:rPr lang="en-US" sz="1800" b="1" dirty="0">
                <a:solidFill>
                  <a:schemeClr val="lt1"/>
                </a:solidFill>
                <a:latin typeface="Open Sans"/>
                <a:ea typeface="Open Sans"/>
                <a:cs typeface="Open Sans"/>
                <a:sym typeface="Open Sans"/>
              </a:rPr>
              <a:t>&gt; </a:t>
            </a:r>
            <a:r>
              <a:rPr lang="en-US" sz="1800" dirty="0">
                <a:solidFill>
                  <a:srgbClr val="050E17"/>
                </a:solidFill>
                <a:latin typeface="Open Sans"/>
                <a:ea typeface="Open Sans"/>
                <a:cs typeface="Open Sans"/>
                <a:sym typeface="Open Sans"/>
              </a:rPr>
              <a:t>Objective: To predict brain status from EEG signals using machine learning.</a:t>
            </a:r>
            <a:endParaRPr sz="1800" dirty="0">
              <a:solidFill>
                <a:srgbClr val="000000"/>
              </a:solidFill>
              <a:latin typeface="Open Sans"/>
              <a:ea typeface="Open Sans"/>
              <a:cs typeface="Open Sans"/>
              <a:sym typeface="Open Sans"/>
            </a:endParaRPr>
          </a:p>
          <a:p>
            <a:pPr marL="0" marR="0" lvl="0" indent="0" algn="l" rtl="0">
              <a:spcBef>
                <a:spcPts val="0"/>
              </a:spcBef>
              <a:spcAft>
                <a:spcPts val="0"/>
              </a:spcAft>
              <a:buNone/>
            </a:pPr>
            <a:r>
              <a:rPr lang="en-US" sz="1800" b="1" dirty="0">
                <a:solidFill>
                  <a:schemeClr val="lt1"/>
                </a:solidFill>
                <a:latin typeface="Open Sans"/>
                <a:ea typeface="Open Sans"/>
                <a:cs typeface="Open Sans"/>
                <a:sym typeface="Open Sans"/>
              </a:rPr>
              <a:t>&gt;</a:t>
            </a:r>
            <a:r>
              <a:rPr lang="en-US" sz="1800" dirty="0">
                <a:solidFill>
                  <a:schemeClr val="lt1"/>
                </a:solidFill>
                <a:latin typeface="Open Sans"/>
                <a:ea typeface="Open Sans"/>
                <a:cs typeface="Open Sans"/>
                <a:sym typeface="Open Sans"/>
              </a:rPr>
              <a:t> </a:t>
            </a:r>
            <a:r>
              <a:rPr lang="en-US" sz="1800" dirty="0">
                <a:solidFill>
                  <a:srgbClr val="050E17"/>
                </a:solidFill>
                <a:latin typeface="Open Sans"/>
                <a:ea typeface="Open Sans"/>
                <a:cs typeface="Open Sans"/>
                <a:sym typeface="Open Sans"/>
              </a:rPr>
              <a:t>Data Preparation: </a:t>
            </a:r>
            <a:r>
              <a:rPr lang="en-US" sz="1800" dirty="0">
                <a:latin typeface="Open Sans"/>
                <a:ea typeface="Open Sans"/>
                <a:cs typeface="Open Sans"/>
                <a:sym typeface="Open Sans"/>
              </a:rPr>
              <a:t>Categorical encoding</a:t>
            </a:r>
            <a:r>
              <a:rPr lang="en-US" sz="1800" dirty="0">
                <a:solidFill>
                  <a:srgbClr val="050E17"/>
                </a:solidFill>
                <a:latin typeface="Open Sans"/>
                <a:ea typeface="Open Sans"/>
                <a:cs typeface="Open Sans"/>
                <a:sym typeface="Open Sans"/>
              </a:rPr>
              <a:t> was applied to convert the relaxed, neutral, and concentrating classes into numeric classes of 0, 1, and 2, respectively.</a:t>
            </a:r>
            <a:endParaRPr sz="1800" dirty="0">
              <a:solidFill>
                <a:srgbClr val="000000"/>
              </a:solidFill>
              <a:latin typeface="Open Sans"/>
              <a:ea typeface="Open Sans"/>
              <a:cs typeface="Open Sans"/>
              <a:sym typeface="Open Sans"/>
            </a:endParaRPr>
          </a:p>
          <a:p>
            <a:pPr marL="0" marR="0" lvl="0" indent="0" algn="l" rtl="0">
              <a:spcBef>
                <a:spcPts val="0"/>
              </a:spcBef>
              <a:spcAft>
                <a:spcPts val="0"/>
              </a:spcAft>
              <a:buNone/>
            </a:pPr>
            <a:r>
              <a:rPr lang="en-US" sz="1800" b="1" dirty="0">
                <a:solidFill>
                  <a:schemeClr val="lt1"/>
                </a:solidFill>
                <a:latin typeface="Open Sans"/>
                <a:ea typeface="Open Sans"/>
                <a:cs typeface="Open Sans"/>
                <a:sym typeface="Open Sans"/>
              </a:rPr>
              <a:t>&gt; </a:t>
            </a:r>
            <a:r>
              <a:rPr lang="en-US" sz="1800" dirty="0">
                <a:solidFill>
                  <a:srgbClr val="050E17"/>
                </a:solidFill>
                <a:latin typeface="Open Sans"/>
                <a:ea typeface="Open Sans"/>
                <a:cs typeface="Open Sans"/>
                <a:sym typeface="Open Sans"/>
              </a:rPr>
              <a:t>Models: </a:t>
            </a:r>
            <a:r>
              <a:rPr lang="en-US" sz="1800" dirty="0">
                <a:latin typeface="Open Sans"/>
                <a:ea typeface="Open Sans"/>
                <a:cs typeface="Open Sans"/>
                <a:sym typeface="Open Sans"/>
              </a:rPr>
              <a:t>Naive Bayes</a:t>
            </a:r>
            <a:r>
              <a:rPr lang="en-US" sz="1800" dirty="0">
                <a:solidFill>
                  <a:srgbClr val="050E17"/>
                </a:solidFill>
                <a:latin typeface="Open Sans"/>
                <a:ea typeface="Open Sans"/>
                <a:cs typeface="Open Sans"/>
                <a:sym typeface="Open Sans"/>
              </a:rPr>
              <a:t>, </a:t>
            </a:r>
            <a:r>
              <a:rPr lang="en-US" sz="1800" dirty="0">
                <a:latin typeface="Open Sans"/>
                <a:ea typeface="Open Sans"/>
                <a:cs typeface="Open Sans"/>
                <a:sym typeface="Open Sans"/>
              </a:rPr>
              <a:t>Support Vector Machine</a:t>
            </a:r>
            <a:r>
              <a:rPr lang="en-US" sz="1800" dirty="0">
                <a:solidFill>
                  <a:srgbClr val="050E17"/>
                </a:solidFill>
                <a:latin typeface="Open Sans"/>
                <a:ea typeface="Open Sans"/>
                <a:cs typeface="Open Sans"/>
                <a:sym typeface="Open Sans"/>
              </a:rPr>
              <a:t>, </a:t>
            </a:r>
            <a:r>
              <a:rPr lang="en-US" sz="1800" dirty="0">
                <a:latin typeface="Open Sans"/>
                <a:ea typeface="Open Sans"/>
                <a:cs typeface="Open Sans"/>
                <a:sym typeface="Open Sans"/>
              </a:rPr>
              <a:t>Decision Tree</a:t>
            </a:r>
            <a:r>
              <a:rPr lang="en-US" sz="1800" dirty="0">
                <a:solidFill>
                  <a:srgbClr val="050E17"/>
                </a:solidFill>
                <a:latin typeface="Open Sans"/>
                <a:ea typeface="Open Sans"/>
                <a:cs typeface="Open Sans"/>
                <a:sym typeface="Open Sans"/>
              </a:rPr>
              <a:t>, Random Forest, and </a:t>
            </a:r>
            <a:r>
              <a:rPr lang="en-US" sz="1800" dirty="0">
                <a:latin typeface="Open Sans"/>
                <a:ea typeface="Open Sans"/>
                <a:cs typeface="Open Sans"/>
                <a:sym typeface="Open Sans"/>
              </a:rPr>
              <a:t>KNN</a:t>
            </a:r>
            <a:r>
              <a:rPr lang="en-US" sz="1800" dirty="0">
                <a:solidFill>
                  <a:srgbClr val="050E17"/>
                </a:solidFill>
                <a:latin typeface="Open Sans"/>
                <a:ea typeface="Open Sans"/>
                <a:cs typeface="Open Sans"/>
                <a:sym typeface="Open Sans"/>
              </a:rPr>
              <a:t> were selected and evaluated.</a:t>
            </a:r>
            <a:endParaRPr sz="1800" dirty="0">
              <a:solidFill>
                <a:srgbClr val="050E17"/>
              </a:solidFill>
              <a:latin typeface="Open Sans"/>
              <a:ea typeface="Open Sans"/>
              <a:cs typeface="Open Sans"/>
              <a:sym typeface="Open Sans"/>
            </a:endParaRPr>
          </a:p>
          <a:p>
            <a:pPr marL="0" lvl="0" indent="0" algn="l" rtl="0">
              <a:spcBef>
                <a:spcPts val="0"/>
              </a:spcBef>
              <a:spcAft>
                <a:spcPts val="0"/>
              </a:spcAft>
              <a:buNone/>
            </a:pPr>
            <a:r>
              <a:rPr lang="en-US" sz="1800" b="1" dirty="0">
                <a:solidFill>
                  <a:schemeClr val="lt1"/>
                </a:solidFill>
                <a:latin typeface="Open Sans"/>
                <a:ea typeface="Open Sans"/>
                <a:cs typeface="Open Sans"/>
                <a:sym typeface="Open Sans"/>
              </a:rPr>
              <a:t>&gt; </a:t>
            </a:r>
            <a:r>
              <a:rPr lang="en-US" sz="1800" dirty="0">
                <a:solidFill>
                  <a:srgbClr val="050E17"/>
                </a:solidFill>
                <a:latin typeface="Open Sans"/>
                <a:ea typeface="Open Sans"/>
                <a:cs typeface="Open Sans"/>
                <a:sym typeface="Open Sans"/>
              </a:rPr>
              <a:t>Evaluation Techniques: Confusion matrix, performance metrics, </a:t>
            </a:r>
            <a:r>
              <a:rPr lang="en-US" sz="1800" dirty="0">
                <a:latin typeface="Open Sans"/>
                <a:ea typeface="Open Sans"/>
                <a:cs typeface="Open Sans"/>
                <a:sym typeface="Open Sans"/>
              </a:rPr>
              <a:t>ROC curves</a:t>
            </a:r>
            <a:r>
              <a:rPr lang="en-US" sz="1800" dirty="0">
                <a:solidFill>
                  <a:srgbClr val="050E17"/>
                </a:solidFill>
                <a:latin typeface="Open Sans"/>
                <a:ea typeface="Open Sans"/>
                <a:cs typeface="Open Sans"/>
                <a:sym typeface="Open Sans"/>
              </a:rPr>
              <a:t>, and cross-validation were used to evaluate model performance.</a:t>
            </a:r>
            <a:endParaRPr sz="1800" dirty="0">
              <a:solidFill>
                <a:srgbClr val="050E17"/>
              </a:solidFill>
              <a:latin typeface="Open Sans"/>
              <a:ea typeface="Open Sans"/>
              <a:cs typeface="Open Sans"/>
              <a:sym typeface="Open Sans"/>
            </a:endParaRPr>
          </a:p>
          <a:p>
            <a:pPr marL="0" lvl="0" indent="0" algn="l" rtl="0">
              <a:spcBef>
                <a:spcPts val="0"/>
              </a:spcBef>
              <a:spcAft>
                <a:spcPts val="0"/>
              </a:spcAft>
              <a:buNone/>
            </a:pPr>
            <a:r>
              <a:rPr lang="en-US" sz="1800" b="1" dirty="0">
                <a:solidFill>
                  <a:schemeClr val="lt1"/>
                </a:solidFill>
                <a:latin typeface="Open Sans"/>
                <a:ea typeface="Open Sans"/>
                <a:cs typeface="Open Sans"/>
                <a:sym typeface="Open Sans"/>
              </a:rPr>
              <a:t>&gt; </a:t>
            </a:r>
            <a:r>
              <a:rPr lang="en-US" sz="1800" dirty="0">
                <a:solidFill>
                  <a:srgbClr val="050E17"/>
                </a:solidFill>
                <a:latin typeface="Open Sans"/>
                <a:ea typeface="Open Sans"/>
                <a:cs typeface="Open Sans"/>
                <a:sym typeface="Open Sans"/>
              </a:rPr>
              <a:t>Results: The </a:t>
            </a:r>
            <a:r>
              <a:rPr lang="en-US" sz="1800" dirty="0">
                <a:latin typeface="Open Sans"/>
                <a:ea typeface="Open Sans"/>
                <a:cs typeface="Open Sans"/>
                <a:sym typeface="Open Sans"/>
              </a:rPr>
              <a:t>Random Forest model</a:t>
            </a:r>
            <a:r>
              <a:rPr lang="en-US" sz="1800" dirty="0">
                <a:solidFill>
                  <a:srgbClr val="050E17"/>
                </a:solidFill>
                <a:latin typeface="Open Sans"/>
                <a:ea typeface="Open Sans"/>
                <a:cs typeface="Open Sans"/>
                <a:sym typeface="Open Sans"/>
              </a:rPr>
              <a:t> had the best performance, with an accuracy of 97.6% and an AUC of 1. The study highlights the importance of using </a:t>
            </a:r>
            <a:r>
              <a:rPr lang="en-US" sz="1800" dirty="0">
                <a:latin typeface="Open Sans"/>
                <a:ea typeface="Open Sans"/>
                <a:cs typeface="Open Sans"/>
                <a:sym typeface="Open Sans"/>
              </a:rPr>
              <a:t>ordered categorical encoding</a:t>
            </a:r>
            <a:r>
              <a:rPr lang="en-US" sz="1800" dirty="0">
                <a:solidFill>
                  <a:srgbClr val="050E17"/>
                </a:solidFill>
                <a:latin typeface="Open Sans"/>
                <a:ea typeface="Open Sans"/>
                <a:cs typeface="Open Sans"/>
                <a:sym typeface="Open Sans"/>
              </a:rPr>
              <a:t> and evaluating </a:t>
            </a:r>
            <a:r>
              <a:rPr lang="en-US" sz="1800" dirty="0">
                <a:latin typeface="Open Sans"/>
                <a:ea typeface="Open Sans"/>
                <a:cs typeface="Open Sans"/>
                <a:sym typeface="Open Sans"/>
              </a:rPr>
              <a:t>model performance</a:t>
            </a:r>
            <a:r>
              <a:rPr lang="en-US" sz="1800" dirty="0">
                <a:solidFill>
                  <a:srgbClr val="050E17"/>
                </a:solidFill>
                <a:latin typeface="Open Sans"/>
                <a:ea typeface="Open Sans"/>
                <a:cs typeface="Open Sans"/>
                <a:sym typeface="Open Sans"/>
              </a:rPr>
              <a:t> using various techniques.</a:t>
            </a:r>
            <a:endParaRPr sz="1800" dirty="0">
              <a:solidFill>
                <a:srgbClr val="050E17"/>
              </a:solidFill>
              <a:latin typeface="Open Sans"/>
              <a:ea typeface="Open Sans"/>
              <a:cs typeface="Open Sans"/>
              <a:sym typeface="Open Sans"/>
            </a:endParaRPr>
          </a:p>
          <a:p>
            <a:pPr marL="0" lvl="0" indent="0" algn="l" rtl="0">
              <a:spcBef>
                <a:spcPts val="0"/>
              </a:spcBef>
              <a:spcAft>
                <a:spcPts val="0"/>
              </a:spcAft>
              <a:buNone/>
            </a:pPr>
            <a:endParaRPr sz="1800" dirty="0">
              <a:solidFill>
                <a:srgbClr val="050E17"/>
              </a:solidFill>
              <a:latin typeface="Open Sans"/>
              <a:ea typeface="Open Sans"/>
              <a:cs typeface="Open Sans"/>
              <a:sym typeface="Open Sans"/>
            </a:endParaRPr>
          </a:p>
          <a:p>
            <a:pPr marL="0" lvl="0" indent="0" algn="l" rtl="0">
              <a:spcBef>
                <a:spcPts val="0"/>
              </a:spcBef>
              <a:spcAft>
                <a:spcPts val="0"/>
              </a:spcAft>
              <a:buNone/>
            </a:pPr>
            <a:r>
              <a:rPr lang="en-US" sz="1800" dirty="0">
                <a:solidFill>
                  <a:srgbClr val="050E17"/>
                </a:solidFill>
                <a:latin typeface="Open Sans"/>
                <a:ea typeface="Open Sans"/>
                <a:cs typeface="Open Sans"/>
                <a:sym typeface="Open Sans"/>
              </a:rPr>
              <a:t>Future Testing: </a:t>
            </a:r>
            <a:r>
              <a:rPr lang="en-US" sz="1800" dirty="0">
                <a:latin typeface="Open Sans"/>
                <a:ea typeface="Open Sans"/>
                <a:cs typeface="Open Sans"/>
                <a:sym typeface="Open Sans"/>
              </a:rPr>
              <a:t>Muse EEG data</a:t>
            </a:r>
            <a:r>
              <a:rPr lang="en-US" sz="1800" dirty="0">
                <a:solidFill>
                  <a:srgbClr val="050E17"/>
                </a:solidFill>
                <a:latin typeface="Open Sans"/>
                <a:ea typeface="Open Sans"/>
                <a:cs typeface="Open Sans"/>
                <a:sym typeface="Open Sans"/>
              </a:rPr>
              <a:t> will be used with selected features extracted from segmented windows of the four channels to predict mental state.</a:t>
            </a:r>
            <a:endParaRPr sz="1800" dirty="0">
              <a:solidFill>
                <a:srgbClr val="050E17"/>
              </a:solidFill>
              <a:latin typeface="Open Sans"/>
              <a:ea typeface="Open Sans"/>
              <a:cs typeface="Open Sans"/>
              <a:sym typeface="Open Sans"/>
            </a:endParaRPr>
          </a:p>
        </p:txBody>
      </p:sp>
      <p:grpSp>
        <p:nvGrpSpPr>
          <p:cNvPr id="93" name="Google Shape;93;p1" descr="Section Header Place holder and gold boundless bar"/>
          <p:cNvGrpSpPr/>
          <p:nvPr/>
        </p:nvGrpSpPr>
        <p:grpSpPr>
          <a:xfrm>
            <a:off x="14963625" y="23352807"/>
            <a:ext cx="5753100" cy="904357"/>
            <a:chOff x="1371600" y="15619145"/>
            <a:chExt cx="5753100" cy="904357"/>
          </a:xfrm>
        </p:grpSpPr>
        <p:sp>
          <p:nvSpPr>
            <p:cNvPr id="94" name="Google Shape;94;p1" descr="Section Header and gold boundless bar"/>
            <p:cNvSpPr txBox="1"/>
            <p:nvPr/>
          </p:nvSpPr>
          <p:spPr>
            <a:xfrm>
              <a:off x="1371600" y="15619145"/>
              <a:ext cx="57531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rgbClr val="002060"/>
                  </a:solidFill>
                  <a:latin typeface="Encode Sans Black"/>
                  <a:ea typeface="Encode Sans Black"/>
                  <a:cs typeface="Encode Sans Black"/>
                  <a:sym typeface="Encode Sans Black"/>
                </a:rPr>
                <a:t>Conclusion </a:t>
              </a:r>
              <a:endParaRPr dirty="0"/>
            </a:p>
          </p:txBody>
        </p:sp>
        <p:pic>
          <p:nvPicPr>
            <p:cNvPr id="95" name="Google Shape;95;p1" descr="Gold boundless bar"/>
            <p:cNvPicPr preferRelativeResize="0"/>
            <p:nvPr/>
          </p:nvPicPr>
          <p:blipFill rotWithShape="1">
            <a:blip r:embed="rId4">
              <a:alphaModFix/>
            </a:blip>
            <a:srcRect/>
            <a:stretch/>
          </p:blipFill>
          <p:spPr>
            <a:xfrm>
              <a:off x="1464947" y="16410726"/>
              <a:ext cx="1399032" cy="112776"/>
            </a:xfrm>
            <a:prstGeom prst="rect">
              <a:avLst/>
            </a:prstGeom>
            <a:noFill/>
            <a:ln>
              <a:noFill/>
            </a:ln>
          </p:spPr>
        </p:pic>
      </p:grpSp>
      <p:sp>
        <p:nvSpPr>
          <p:cNvPr id="96" name="Google Shape;96;p1"/>
          <p:cNvSpPr txBox="1"/>
          <p:nvPr/>
        </p:nvSpPr>
        <p:spPr>
          <a:xfrm>
            <a:off x="15127492" y="24514720"/>
            <a:ext cx="6253902" cy="812526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050E17"/>
                </a:solidFill>
                <a:latin typeface="Open Sans"/>
                <a:ea typeface="Open Sans"/>
                <a:cs typeface="Open Sans"/>
                <a:sym typeface="Open Sans"/>
              </a:rPr>
              <a:t>This study aimed to classify three mental states (relaxing, neutral, and concentrating) using EEG data from the Muse headband. After </a:t>
            </a:r>
            <a:r>
              <a:rPr lang="en-US" sz="1800" dirty="0">
                <a:latin typeface="Open Sans"/>
                <a:ea typeface="Open Sans"/>
                <a:cs typeface="Open Sans"/>
                <a:sym typeface="Open Sans"/>
              </a:rPr>
              <a:t>feature extraction</a:t>
            </a:r>
            <a:r>
              <a:rPr lang="en-US" sz="1800" dirty="0">
                <a:solidFill>
                  <a:srgbClr val="050E17"/>
                </a:solidFill>
                <a:latin typeface="Open Sans"/>
                <a:ea typeface="Open Sans"/>
                <a:cs typeface="Open Sans"/>
                <a:sym typeface="Open Sans"/>
              </a:rPr>
              <a:t>, </a:t>
            </a:r>
            <a:r>
              <a:rPr lang="en-US" sz="1800" dirty="0">
                <a:latin typeface="Open Sans"/>
                <a:ea typeface="Open Sans"/>
                <a:cs typeface="Open Sans"/>
                <a:sym typeface="Open Sans"/>
              </a:rPr>
              <a:t>machine learning models</a:t>
            </a:r>
            <a:r>
              <a:rPr lang="en-US" sz="1800" dirty="0">
                <a:solidFill>
                  <a:srgbClr val="050E17"/>
                </a:solidFill>
                <a:latin typeface="Open Sans"/>
                <a:ea typeface="Open Sans"/>
                <a:cs typeface="Open Sans"/>
                <a:sym typeface="Open Sans"/>
              </a:rPr>
              <a:t> were trained and tested using </a:t>
            </a:r>
            <a:r>
              <a:rPr lang="en-US" sz="1800" b="1" dirty="0">
                <a:solidFill>
                  <a:srgbClr val="050E17"/>
                </a:solidFill>
                <a:latin typeface="Open Sans"/>
                <a:ea typeface="Open Sans"/>
                <a:cs typeface="Open Sans"/>
                <a:sym typeface="Open Sans"/>
              </a:rPr>
              <a:t>10-fold</a:t>
            </a:r>
            <a:r>
              <a:rPr lang="en-US" sz="1800" dirty="0">
                <a:solidFill>
                  <a:srgbClr val="050E17"/>
                </a:solidFill>
                <a:latin typeface="Open Sans"/>
                <a:ea typeface="Open Sans"/>
                <a:cs typeface="Open Sans"/>
                <a:sym typeface="Open Sans"/>
              </a:rPr>
              <a:t> cross-validation, including SVM, KNN, </a:t>
            </a:r>
            <a:r>
              <a:rPr lang="en-US" sz="1800" dirty="0">
                <a:latin typeface="Open Sans"/>
                <a:ea typeface="Open Sans"/>
                <a:cs typeface="Open Sans"/>
                <a:sym typeface="Open Sans"/>
              </a:rPr>
              <a:t>decision tree</a:t>
            </a:r>
            <a:r>
              <a:rPr lang="en-US" sz="1800" dirty="0">
                <a:solidFill>
                  <a:srgbClr val="050E17"/>
                </a:solidFill>
                <a:latin typeface="Open Sans"/>
                <a:ea typeface="Open Sans"/>
                <a:cs typeface="Open Sans"/>
                <a:sym typeface="Open Sans"/>
              </a:rPr>
              <a:t>, random forest, and </a:t>
            </a:r>
            <a:r>
              <a:rPr lang="en-US" sz="1800" dirty="0">
                <a:latin typeface="Open Sans"/>
                <a:ea typeface="Open Sans"/>
                <a:cs typeface="Open Sans"/>
                <a:sym typeface="Open Sans"/>
              </a:rPr>
              <a:t>naive Bayes</a:t>
            </a:r>
            <a:r>
              <a:rPr lang="en-US" sz="1800" dirty="0">
                <a:solidFill>
                  <a:srgbClr val="050E17"/>
                </a:solidFill>
                <a:latin typeface="Open Sans"/>
                <a:ea typeface="Open Sans"/>
                <a:cs typeface="Open Sans"/>
                <a:sym typeface="Open Sans"/>
              </a:rPr>
              <a:t>, with the </a:t>
            </a:r>
            <a:r>
              <a:rPr lang="en-US" sz="1800" b="1" dirty="0">
                <a:solidFill>
                  <a:srgbClr val="050E17"/>
                </a:solidFill>
                <a:latin typeface="Open Sans"/>
                <a:ea typeface="Open Sans"/>
                <a:cs typeface="Open Sans"/>
                <a:sym typeface="Open Sans"/>
              </a:rPr>
              <a:t>R</a:t>
            </a:r>
            <a:r>
              <a:rPr lang="en-US" sz="1800" b="1" dirty="0">
                <a:latin typeface="Open Sans"/>
                <a:ea typeface="Open Sans"/>
                <a:cs typeface="Open Sans"/>
                <a:sym typeface="Open Sans"/>
              </a:rPr>
              <a:t>andom Forest</a:t>
            </a:r>
            <a:r>
              <a:rPr lang="en-US" sz="1800" dirty="0">
                <a:latin typeface="Open Sans"/>
                <a:ea typeface="Open Sans"/>
                <a:cs typeface="Open Sans"/>
                <a:sym typeface="Open Sans"/>
              </a:rPr>
              <a:t> model</a:t>
            </a:r>
            <a:r>
              <a:rPr lang="en-US" sz="1800" dirty="0">
                <a:solidFill>
                  <a:srgbClr val="050E17"/>
                </a:solidFill>
                <a:latin typeface="Open Sans"/>
                <a:ea typeface="Open Sans"/>
                <a:cs typeface="Open Sans"/>
                <a:sym typeface="Open Sans"/>
              </a:rPr>
              <a:t> achieving the highest accuracy of </a:t>
            </a:r>
            <a:r>
              <a:rPr lang="en-US" sz="1800" b="1" dirty="0">
                <a:solidFill>
                  <a:srgbClr val="050E17"/>
                </a:solidFill>
                <a:latin typeface="Open Sans"/>
                <a:ea typeface="Open Sans"/>
                <a:cs typeface="Open Sans"/>
                <a:sym typeface="Open Sans"/>
              </a:rPr>
              <a:t>97.6%</a:t>
            </a:r>
            <a:r>
              <a:rPr lang="en-US" sz="1800" dirty="0">
                <a:solidFill>
                  <a:srgbClr val="050E17"/>
                </a:solidFill>
                <a:latin typeface="Open Sans"/>
                <a:ea typeface="Open Sans"/>
                <a:cs typeface="Open Sans"/>
                <a:sym typeface="Open Sans"/>
              </a:rPr>
              <a:t>. The random forest model's robustness, ability to handle high-dimensional data, and resistance to overfitting contributed to its superior performance.</a:t>
            </a:r>
            <a:endParaRPr sz="1800" dirty="0">
              <a:solidFill>
                <a:srgbClr val="050E17"/>
              </a:solidFill>
              <a:latin typeface="Open Sans"/>
              <a:ea typeface="Open Sans"/>
              <a:cs typeface="Open Sans"/>
              <a:sym typeface="Open Sans"/>
            </a:endParaRPr>
          </a:p>
          <a:p>
            <a:pPr marL="0" marR="0" lvl="0" indent="0" algn="l" rtl="0">
              <a:spcBef>
                <a:spcPts val="0"/>
              </a:spcBef>
              <a:spcAft>
                <a:spcPts val="0"/>
              </a:spcAft>
              <a:buNone/>
            </a:pPr>
            <a:endParaRPr lang="en-US" sz="1800" dirty="0">
              <a:solidFill>
                <a:srgbClr val="050E17"/>
              </a:solidFill>
              <a:latin typeface="Open Sans"/>
              <a:ea typeface="Open Sans"/>
              <a:cs typeface="Open Sans"/>
              <a:sym typeface="Open Sans"/>
            </a:endParaRPr>
          </a:p>
          <a:p>
            <a:pPr marL="0" marR="0" lvl="0" indent="0" algn="l" rtl="0">
              <a:spcBef>
                <a:spcPts val="0"/>
              </a:spcBef>
              <a:spcAft>
                <a:spcPts val="0"/>
              </a:spcAft>
              <a:buNone/>
            </a:pPr>
            <a:r>
              <a:rPr lang="en-US" sz="1800" dirty="0">
                <a:solidFill>
                  <a:srgbClr val="050E17"/>
                </a:solidFill>
                <a:latin typeface="Open Sans"/>
                <a:ea typeface="Open Sans"/>
                <a:cs typeface="Open Sans"/>
                <a:sym typeface="Open Sans"/>
              </a:rPr>
              <a:t>Our study aimed to </a:t>
            </a:r>
            <a:r>
              <a:rPr lang="en-US" sz="1800" b="1" dirty="0">
                <a:solidFill>
                  <a:srgbClr val="050E17"/>
                </a:solidFill>
                <a:latin typeface="Open Sans"/>
                <a:ea typeface="Open Sans"/>
                <a:cs typeface="Open Sans"/>
                <a:sym typeface="Open Sans"/>
              </a:rPr>
              <a:t>improve the accuracy</a:t>
            </a:r>
            <a:r>
              <a:rPr lang="en-US" sz="1800" dirty="0">
                <a:solidFill>
                  <a:srgbClr val="050E17"/>
                </a:solidFill>
                <a:latin typeface="Open Sans"/>
                <a:ea typeface="Open Sans"/>
                <a:cs typeface="Open Sans"/>
                <a:sym typeface="Open Sans"/>
              </a:rPr>
              <a:t> of mental state classification using EEG data by </a:t>
            </a:r>
            <a:r>
              <a:rPr lang="en-US" sz="1800" b="1" dirty="0">
                <a:solidFill>
                  <a:srgbClr val="050E17"/>
                </a:solidFill>
                <a:latin typeface="Open Sans"/>
                <a:ea typeface="Open Sans"/>
                <a:cs typeface="Open Sans"/>
                <a:sym typeface="Open Sans"/>
              </a:rPr>
              <a:t>selecting more effective features</a:t>
            </a:r>
            <a:r>
              <a:rPr lang="en-US" sz="1800" dirty="0">
                <a:solidFill>
                  <a:srgbClr val="050E17"/>
                </a:solidFill>
                <a:latin typeface="Open Sans"/>
                <a:ea typeface="Open Sans"/>
                <a:cs typeface="Open Sans"/>
                <a:sym typeface="Open Sans"/>
              </a:rPr>
              <a:t> for each frequency band and using suitable feature selection techniques.</a:t>
            </a:r>
          </a:p>
          <a:p>
            <a:pPr marL="0" marR="0" lvl="0" indent="0" algn="l" rtl="0">
              <a:spcBef>
                <a:spcPts val="0"/>
              </a:spcBef>
              <a:spcAft>
                <a:spcPts val="0"/>
              </a:spcAft>
              <a:buNone/>
            </a:pPr>
            <a:endParaRPr lang="en-US" sz="1800" dirty="0">
              <a:solidFill>
                <a:srgbClr val="050E17"/>
              </a:solidFill>
              <a:latin typeface="Open Sans"/>
              <a:ea typeface="Open Sans"/>
              <a:cs typeface="Open Sans"/>
              <a:sym typeface="Open Sans"/>
            </a:endParaRPr>
          </a:p>
          <a:p>
            <a:pPr marL="0" marR="0" lvl="0" indent="0" algn="l" rtl="0">
              <a:spcBef>
                <a:spcPts val="0"/>
              </a:spcBef>
              <a:spcAft>
                <a:spcPts val="0"/>
              </a:spcAft>
              <a:buNone/>
            </a:pPr>
            <a:r>
              <a:rPr lang="en-US" sz="1800" dirty="0">
                <a:solidFill>
                  <a:srgbClr val="050E17"/>
                </a:solidFill>
                <a:latin typeface="Open Sans"/>
                <a:ea typeface="Open Sans"/>
                <a:cs typeface="Open Sans"/>
                <a:sym typeface="Open Sans"/>
              </a:rPr>
              <a:t>In comparison to a previous study that reported an accuracy of </a:t>
            </a:r>
            <a:r>
              <a:rPr lang="en-US" sz="1800" b="1" dirty="0">
                <a:solidFill>
                  <a:srgbClr val="050E17"/>
                </a:solidFill>
                <a:latin typeface="Open Sans"/>
                <a:ea typeface="Open Sans"/>
                <a:cs typeface="Open Sans"/>
                <a:sym typeface="Open Sans"/>
              </a:rPr>
              <a:t>87.16%</a:t>
            </a:r>
            <a:r>
              <a:rPr lang="en-US" sz="1800" dirty="0">
                <a:solidFill>
                  <a:srgbClr val="050E17"/>
                </a:solidFill>
                <a:latin typeface="Open Sans"/>
                <a:ea typeface="Open Sans"/>
                <a:cs typeface="Open Sans"/>
                <a:sym typeface="Open Sans"/>
              </a:rPr>
              <a:t>, our methodology achieved a significantly </a:t>
            </a:r>
            <a:r>
              <a:rPr lang="en-US" sz="1800" b="1" dirty="0">
                <a:solidFill>
                  <a:srgbClr val="050E17"/>
                </a:solidFill>
                <a:latin typeface="Open Sans"/>
                <a:ea typeface="Open Sans"/>
                <a:cs typeface="Open Sans"/>
                <a:sym typeface="Open Sans"/>
              </a:rPr>
              <a:t>higher accuracy of 97.6%. </a:t>
            </a:r>
            <a:r>
              <a:rPr lang="en-US" sz="1800" dirty="0">
                <a:solidFill>
                  <a:srgbClr val="050E17"/>
                </a:solidFill>
                <a:latin typeface="Open Sans"/>
                <a:ea typeface="Open Sans"/>
                <a:cs typeface="Open Sans"/>
                <a:sym typeface="Open Sans"/>
              </a:rPr>
              <a:t>The selected features included power spectral density, spectral entropy, spectral edge frequency, spectral peak frequency, and phase synchronization. mental states and </a:t>
            </a:r>
            <a:r>
              <a:rPr lang="en-US" sz="1800">
                <a:solidFill>
                  <a:srgbClr val="050E17"/>
                </a:solidFill>
                <a:latin typeface="Open Sans"/>
                <a:ea typeface="Open Sans"/>
                <a:cs typeface="Open Sans"/>
                <a:sym typeface="Open Sans"/>
              </a:rPr>
              <a:t>populations.</a:t>
            </a:r>
          </a:p>
          <a:p>
            <a:pPr marL="0" marR="0" lvl="0" indent="0" algn="l" rtl="0">
              <a:spcBef>
                <a:spcPts val="0"/>
              </a:spcBef>
              <a:spcAft>
                <a:spcPts val="0"/>
              </a:spcAft>
              <a:buNone/>
            </a:pPr>
            <a:endParaRPr lang="en-US" sz="1800" dirty="0">
              <a:solidFill>
                <a:srgbClr val="050E17"/>
              </a:solidFill>
              <a:latin typeface="Open Sans"/>
              <a:ea typeface="Open Sans"/>
              <a:cs typeface="Open Sans"/>
              <a:sym typeface="Open Sans"/>
            </a:endParaRPr>
          </a:p>
          <a:p>
            <a:pPr marL="0" marR="0" lvl="0" indent="0" algn="l" rtl="0">
              <a:spcBef>
                <a:spcPts val="0"/>
              </a:spcBef>
              <a:spcAft>
                <a:spcPts val="0"/>
              </a:spcAft>
              <a:buNone/>
            </a:pPr>
            <a:r>
              <a:rPr lang="en-US" sz="1800" dirty="0">
                <a:solidFill>
                  <a:srgbClr val="000000"/>
                </a:solidFill>
                <a:latin typeface="Open Sans"/>
                <a:ea typeface="Open Sans"/>
                <a:cs typeface="Open Sans"/>
                <a:sym typeface="Open Sans"/>
              </a:rPr>
              <a:t>Our findings suggest that our approach has the potential to enhance the accuracy of mental state classification using EEG data, which could have important implications for various applications such as mental health monitoring and brain-computer interfaces. </a:t>
            </a:r>
            <a:endParaRPr sz="1800" dirty="0">
              <a:solidFill>
                <a:srgbClr val="000000"/>
              </a:solidFill>
              <a:latin typeface="Open Sans"/>
              <a:ea typeface="Open Sans"/>
              <a:cs typeface="Open Sans"/>
              <a:sym typeface="Open Sans"/>
            </a:endParaRPr>
          </a:p>
        </p:txBody>
      </p:sp>
      <p:grpSp>
        <p:nvGrpSpPr>
          <p:cNvPr id="104" name="Google Shape;104;p1" descr="Section Header Place holder and gold boundless bar"/>
          <p:cNvGrpSpPr/>
          <p:nvPr/>
        </p:nvGrpSpPr>
        <p:grpSpPr>
          <a:xfrm>
            <a:off x="8132229" y="7332023"/>
            <a:ext cx="5753101" cy="904357"/>
            <a:chOff x="1371600" y="15619145"/>
            <a:chExt cx="5753101" cy="904357"/>
          </a:xfrm>
        </p:grpSpPr>
        <p:sp>
          <p:nvSpPr>
            <p:cNvPr id="105" name="Google Shape;105;p1" descr="Section Header and gold boundless bar"/>
            <p:cNvSpPr txBox="1"/>
            <p:nvPr/>
          </p:nvSpPr>
          <p:spPr>
            <a:xfrm>
              <a:off x="1371600" y="15619145"/>
              <a:ext cx="575310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rgbClr val="002060"/>
                  </a:solidFill>
                  <a:latin typeface="Encode Sans Black"/>
                  <a:ea typeface="Encode Sans Black"/>
                  <a:cs typeface="Encode Sans Black"/>
                  <a:sym typeface="Encode Sans Black"/>
                </a:rPr>
                <a:t>Feature Selection</a:t>
              </a:r>
              <a:endParaRPr lang="en-US" sz="4000" dirty="0"/>
            </a:p>
          </p:txBody>
        </p:sp>
        <p:pic>
          <p:nvPicPr>
            <p:cNvPr id="106" name="Google Shape;106;p1" descr="Gold boundless bar"/>
            <p:cNvPicPr preferRelativeResize="0"/>
            <p:nvPr/>
          </p:nvPicPr>
          <p:blipFill rotWithShape="1">
            <a:blip r:embed="rId4">
              <a:alphaModFix/>
            </a:blip>
            <a:srcRect/>
            <a:stretch/>
          </p:blipFill>
          <p:spPr>
            <a:xfrm>
              <a:off x="1464947" y="16410726"/>
              <a:ext cx="1399032" cy="112776"/>
            </a:xfrm>
            <a:prstGeom prst="rect">
              <a:avLst/>
            </a:prstGeom>
            <a:noFill/>
            <a:ln>
              <a:noFill/>
            </a:ln>
          </p:spPr>
        </p:pic>
      </p:grpSp>
      <p:grpSp>
        <p:nvGrpSpPr>
          <p:cNvPr id="108" name="Google Shape;108;p1" descr="Section Header Place holder and gold boundless bar"/>
          <p:cNvGrpSpPr/>
          <p:nvPr/>
        </p:nvGrpSpPr>
        <p:grpSpPr>
          <a:xfrm>
            <a:off x="931986" y="7308921"/>
            <a:ext cx="5753101" cy="904357"/>
            <a:chOff x="1371600" y="15619145"/>
            <a:chExt cx="5753101" cy="904357"/>
          </a:xfrm>
        </p:grpSpPr>
        <p:sp>
          <p:nvSpPr>
            <p:cNvPr id="109" name="Google Shape;109;p1" descr="Section Header and gold boundless bar"/>
            <p:cNvSpPr txBox="1"/>
            <p:nvPr/>
          </p:nvSpPr>
          <p:spPr>
            <a:xfrm>
              <a:off x="1371600" y="15619145"/>
              <a:ext cx="575310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002060"/>
                  </a:solidFill>
                  <a:latin typeface="Encode Sans Black"/>
                  <a:ea typeface="Encode Sans Black"/>
                  <a:cs typeface="Encode Sans Black"/>
                  <a:sym typeface="Encode Sans Black"/>
                </a:rPr>
                <a:t>Introduction</a:t>
              </a:r>
              <a:endParaRPr/>
            </a:p>
          </p:txBody>
        </p:sp>
        <p:pic>
          <p:nvPicPr>
            <p:cNvPr id="110" name="Google Shape;110;p1" descr="Gold boundless bar"/>
            <p:cNvPicPr preferRelativeResize="0"/>
            <p:nvPr/>
          </p:nvPicPr>
          <p:blipFill rotWithShape="1">
            <a:blip r:embed="rId4">
              <a:alphaModFix/>
            </a:blip>
            <a:srcRect/>
            <a:stretch/>
          </p:blipFill>
          <p:spPr>
            <a:xfrm>
              <a:off x="1464947" y="16410726"/>
              <a:ext cx="1399032" cy="112776"/>
            </a:xfrm>
            <a:prstGeom prst="rect">
              <a:avLst/>
            </a:prstGeom>
            <a:noFill/>
            <a:ln>
              <a:noFill/>
            </a:ln>
          </p:spPr>
        </p:pic>
      </p:grpSp>
      <p:sp>
        <p:nvSpPr>
          <p:cNvPr id="111" name="Google Shape;111;p1"/>
          <p:cNvSpPr txBox="1"/>
          <p:nvPr/>
        </p:nvSpPr>
        <p:spPr>
          <a:xfrm>
            <a:off x="833476" y="8327035"/>
            <a:ext cx="6021873" cy="48012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highlight>
                  <a:srgbClr val="FFFFFF"/>
                </a:highlight>
                <a:latin typeface="Open Sans"/>
                <a:ea typeface="Open Sans"/>
                <a:cs typeface="Open Sans"/>
                <a:sym typeface="Open Sans"/>
              </a:rPr>
              <a:t>Automatic detection of mental states has potential applications in </a:t>
            </a:r>
            <a:r>
              <a:rPr lang="en-US" sz="1800" b="1" dirty="0">
                <a:highlight>
                  <a:srgbClr val="FFFFFF"/>
                </a:highlight>
                <a:latin typeface="Open Sans"/>
                <a:ea typeface="Open Sans"/>
                <a:cs typeface="Open Sans"/>
                <a:sym typeface="Open Sans"/>
              </a:rPr>
              <a:t>healthcare</a:t>
            </a:r>
            <a:r>
              <a:rPr lang="en-US" sz="1800" dirty="0">
                <a:highlight>
                  <a:srgbClr val="FFFFFF"/>
                </a:highlight>
                <a:latin typeface="Open Sans"/>
                <a:ea typeface="Open Sans"/>
                <a:cs typeface="Open Sans"/>
                <a:sym typeface="Open Sans"/>
              </a:rPr>
              <a:t>, </a:t>
            </a:r>
            <a:r>
              <a:rPr lang="en-US" sz="1800" b="1" dirty="0">
                <a:highlight>
                  <a:srgbClr val="FFFFFF"/>
                </a:highlight>
                <a:latin typeface="Open Sans"/>
                <a:ea typeface="Open Sans"/>
                <a:cs typeface="Open Sans"/>
                <a:sym typeface="Open Sans"/>
              </a:rPr>
              <a:t>education</a:t>
            </a:r>
            <a:r>
              <a:rPr lang="en-US" sz="1800" dirty="0">
                <a:highlight>
                  <a:srgbClr val="FFFFFF"/>
                </a:highlight>
                <a:latin typeface="Open Sans"/>
                <a:ea typeface="Open Sans"/>
                <a:cs typeface="Open Sans"/>
                <a:sym typeface="Open Sans"/>
              </a:rPr>
              <a:t>, </a:t>
            </a:r>
            <a:r>
              <a:rPr lang="en-US" sz="1800" b="1" dirty="0">
                <a:highlight>
                  <a:srgbClr val="FFFFFF"/>
                </a:highlight>
                <a:latin typeface="Open Sans"/>
                <a:ea typeface="Open Sans"/>
                <a:cs typeface="Open Sans"/>
                <a:sym typeface="Open Sans"/>
              </a:rPr>
              <a:t>neuroscience</a:t>
            </a:r>
            <a:r>
              <a:rPr lang="en-US" sz="1800" dirty="0">
                <a:highlight>
                  <a:srgbClr val="FFFFFF"/>
                </a:highlight>
                <a:latin typeface="Open Sans"/>
                <a:ea typeface="Open Sans"/>
                <a:cs typeface="Open Sans"/>
                <a:sym typeface="Open Sans"/>
              </a:rPr>
              <a:t>, and </a:t>
            </a:r>
            <a:r>
              <a:rPr lang="en-US" sz="1800" b="1" dirty="0">
                <a:highlight>
                  <a:srgbClr val="FFFFFF"/>
                </a:highlight>
                <a:latin typeface="Open Sans"/>
                <a:ea typeface="Open Sans"/>
                <a:cs typeface="Open Sans"/>
                <a:sym typeface="Open Sans"/>
              </a:rPr>
              <a:t>robotics</a:t>
            </a:r>
            <a:r>
              <a:rPr lang="en-US" sz="1800" dirty="0">
                <a:highlight>
                  <a:srgbClr val="FFFFFF"/>
                </a:highlight>
                <a:latin typeface="Open Sans"/>
                <a:ea typeface="Open Sans"/>
                <a:cs typeface="Open Sans"/>
                <a:sym typeface="Open Sans"/>
              </a:rPr>
              <a:t>. Accurate real-time detection can provide valuable insights into cognitive and emotional processes. Mental state classification can diagnose mental health conditions, assess engagement and attention levels, study brain function, and improve human-robot interaction. Although EEG devices detect these signals, most EEG recording systems are expensive medical devices. However, some affordable EEG recording systems, such as the Muse Headband, are available for use in consumer markets. </a:t>
            </a:r>
            <a:endParaRPr sz="1800" dirty="0">
              <a:highlight>
                <a:srgbClr val="FFFFFF"/>
              </a:highlight>
              <a:latin typeface="Open Sans"/>
              <a:ea typeface="Open Sans"/>
              <a:cs typeface="Open Sans"/>
              <a:sym typeface="Open Sans"/>
            </a:endParaRPr>
          </a:p>
          <a:p>
            <a:pPr marL="0" marR="0" lvl="0" indent="0" algn="l" rtl="0">
              <a:spcBef>
                <a:spcPts val="0"/>
              </a:spcBef>
              <a:spcAft>
                <a:spcPts val="0"/>
              </a:spcAft>
              <a:buNone/>
            </a:pPr>
            <a:endParaRPr sz="1800" dirty="0">
              <a:highlight>
                <a:srgbClr val="FFFFFF"/>
              </a:highlight>
              <a:latin typeface="Open Sans"/>
              <a:ea typeface="Open Sans"/>
              <a:cs typeface="Open Sans"/>
              <a:sym typeface="Open Sans"/>
            </a:endParaRPr>
          </a:p>
          <a:p>
            <a:pPr marL="0" marR="0" lvl="0" indent="0" algn="l" rtl="0">
              <a:spcBef>
                <a:spcPts val="0"/>
              </a:spcBef>
              <a:spcAft>
                <a:spcPts val="0"/>
              </a:spcAft>
              <a:buNone/>
            </a:pPr>
            <a:r>
              <a:rPr lang="en-US" sz="1800" dirty="0">
                <a:highlight>
                  <a:srgbClr val="FFFFFF"/>
                </a:highlight>
                <a:latin typeface="Open Sans"/>
                <a:ea typeface="Open Sans"/>
                <a:cs typeface="Open Sans"/>
                <a:sym typeface="Open Sans"/>
              </a:rPr>
              <a:t>The dataset used in this study was collected using the Muse Headband, which has four EEG sensors (TP9, AF7, AF8, TP10)  placed on the forehead and behind the ears. </a:t>
            </a:r>
            <a:endParaRPr sz="1800" dirty="0">
              <a:highlight>
                <a:srgbClr val="FFFFFF"/>
              </a:highlight>
              <a:latin typeface="Open Sans"/>
              <a:ea typeface="Open Sans"/>
              <a:cs typeface="Open Sans"/>
              <a:sym typeface="Open Sans"/>
            </a:endParaRPr>
          </a:p>
        </p:txBody>
      </p:sp>
      <p:sp>
        <p:nvSpPr>
          <p:cNvPr id="112" name="Google Shape;112;p1"/>
          <p:cNvSpPr txBox="1"/>
          <p:nvPr/>
        </p:nvSpPr>
        <p:spPr>
          <a:xfrm>
            <a:off x="15260308" y="18310653"/>
            <a:ext cx="57912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dirty="0">
                <a:solidFill>
                  <a:srgbClr val="002060"/>
                </a:solidFill>
              </a:rPr>
              <a:t>Block diagram</a:t>
            </a:r>
            <a:endParaRPr dirty="0">
              <a:solidFill>
                <a:srgbClr val="002060"/>
              </a:solidFill>
            </a:endParaRPr>
          </a:p>
        </p:txBody>
      </p:sp>
      <p:grpSp>
        <p:nvGrpSpPr>
          <p:cNvPr id="113" name="Google Shape;113;p1" descr="Section Header Place holder and gold boundless bar"/>
          <p:cNvGrpSpPr/>
          <p:nvPr/>
        </p:nvGrpSpPr>
        <p:grpSpPr>
          <a:xfrm>
            <a:off x="780549" y="20247870"/>
            <a:ext cx="5753101" cy="904357"/>
            <a:chOff x="1371600" y="15619145"/>
            <a:chExt cx="5753101" cy="904357"/>
          </a:xfrm>
        </p:grpSpPr>
        <p:sp>
          <p:nvSpPr>
            <p:cNvPr id="114" name="Google Shape;114;p1" descr="Section Header and gold boundless bar"/>
            <p:cNvSpPr txBox="1"/>
            <p:nvPr/>
          </p:nvSpPr>
          <p:spPr>
            <a:xfrm>
              <a:off x="1371600" y="15619145"/>
              <a:ext cx="575310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rgbClr val="002060"/>
                  </a:solidFill>
                  <a:latin typeface="Encode Sans Black"/>
                  <a:ea typeface="Encode Sans Black"/>
                  <a:cs typeface="Encode Sans Black"/>
                  <a:sym typeface="Encode Sans Black"/>
                </a:rPr>
                <a:t>Preprocessing</a:t>
              </a:r>
              <a:endParaRPr dirty="0"/>
            </a:p>
          </p:txBody>
        </p:sp>
        <p:pic>
          <p:nvPicPr>
            <p:cNvPr id="115" name="Google Shape;115;p1" descr="Gold boundless bar"/>
            <p:cNvPicPr preferRelativeResize="0"/>
            <p:nvPr/>
          </p:nvPicPr>
          <p:blipFill rotWithShape="1">
            <a:blip r:embed="rId4">
              <a:alphaModFix/>
            </a:blip>
            <a:srcRect/>
            <a:stretch/>
          </p:blipFill>
          <p:spPr>
            <a:xfrm>
              <a:off x="1464947" y="16410726"/>
              <a:ext cx="1399032" cy="112776"/>
            </a:xfrm>
            <a:prstGeom prst="rect">
              <a:avLst/>
            </a:prstGeom>
            <a:noFill/>
            <a:ln>
              <a:noFill/>
            </a:ln>
          </p:spPr>
        </p:pic>
      </p:grpSp>
      <p:sp>
        <p:nvSpPr>
          <p:cNvPr id="116" name="Google Shape;116;p1"/>
          <p:cNvSpPr txBox="1"/>
          <p:nvPr/>
        </p:nvSpPr>
        <p:spPr>
          <a:xfrm>
            <a:off x="780549" y="21408486"/>
            <a:ext cx="5753100" cy="203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u="none" dirty="0">
                <a:solidFill>
                  <a:srgbClr val="000000"/>
                </a:solidFill>
                <a:latin typeface="Open Sans"/>
                <a:ea typeface="Open Sans"/>
                <a:cs typeface="Open Sans"/>
                <a:sym typeface="Open Sans"/>
              </a:rPr>
              <a:t>After we made some observations about the timestamps of each dataset, we noticed some inconsistencies in the sampling periods (especially subject b - relaxed - 2) </a:t>
            </a:r>
            <a:endParaRPr dirty="0"/>
          </a:p>
          <a:p>
            <a:pPr marL="0" marR="0" lvl="0" indent="0" algn="l" rtl="0">
              <a:spcBef>
                <a:spcPts val="0"/>
              </a:spcBef>
              <a:spcAft>
                <a:spcPts val="0"/>
              </a:spcAft>
              <a:buNone/>
            </a:pPr>
            <a:r>
              <a:rPr lang="en-US" sz="1800" b="0" u="none" dirty="0">
                <a:solidFill>
                  <a:srgbClr val="000000"/>
                </a:solidFill>
                <a:latin typeface="Open Sans"/>
                <a:ea typeface="Open Sans"/>
                <a:cs typeface="Open Sans"/>
                <a:sym typeface="Open Sans"/>
              </a:rPr>
              <a:t>In order to solve this issue, we interpolated the datasets with sampling frequency 200Hz</a:t>
            </a:r>
            <a:endParaRPr dirty="0"/>
          </a:p>
          <a:p>
            <a:pPr marL="0" marR="0" lvl="0" indent="0" algn="l" rtl="0">
              <a:spcBef>
                <a:spcPts val="0"/>
              </a:spcBef>
              <a:spcAft>
                <a:spcPts val="0"/>
              </a:spcAft>
              <a:buNone/>
            </a:pPr>
            <a:r>
              <a:rPr lang="en-US" sz="1800" b="0" u="none" dirty="0">
                <a:solidFill>
                  <a:srgbClr val="000000"/>
                </a:solidFill>
                <a:latin typeface="Open Sans"/>
                <a:ea typeface="Open Sans"/>
                <a:cs typeface="Open Sans"/>
                <a:sym typeface="Open Sans"/>
              </a:rPr>
              <a:t>.</a:t>
            </a:r>
            <a:endParaRPr dirty="0"/>
          </a:p>
        </p:txBody>
      </p:sp>
      <p:pic>
        <p:nvPicPr>
          <p:cNvPr id="121" name="Google Shape;121;p1"/>
          <p:cNvPicPr preferRelativeResize="0"/>
          <p:nvPr/>
        </p:nvPicPr>
        <p:blipFill rotWithShape="1">
          <a:blip r:embed="rId5">
            <a:alphaModFix/>
          </a:blip>
          <a:srcRect/>
          <a:stretch/>
        </p:blipFill>
        <p:spPr>
          <a:xfrm>
            <a:off x="3950320" y="13692520"/>
            <a:ext cx="2913381" cy="2373702"/>
          </a:xfrm>
          <a:prstGeom prst="rect">
            <a:avLst/>
          </a:prstGeom>
          <a:noFill/>
          <a:ln>
            <a:noFill/>
          </a:ln>
        </p:spPr>
      </p:pic>
      <p:pic>
        <p:nvPicPr>
          <p:cNvPr id="122" name="Google Shape;122;p1"/>
          <p:cNvPicPr preferRelativeResize="0"/>
          <p:nvPr/>
        </p:nvPicPr>
        <p:blipFill rotWithShape="1">
          <a:blip r:embed="rId6">
            <a:alphaModFix/>
          </a:blip>
          <a:srcRect/>
          <a:stretch/>
        </p:blipFill>
        <p:spPr>
          <a:xfrm>
            <a:off x="672168" y="13701464"/>
            <a:ext cx="2877186" cy="2545080"/>
          </a:xfrm>
          <a:prstGeom prst="rect">
            <a:avLst/>
          </a:prstGeom>
          <a:noFill/>
          <a:ln>
            <a:noFill/>
          </a:ln>
        </p:spPr>
      </p:pic>
      <p:grpSp>
        <p:nvGrpSpPr>
          <p:cNvPr id="123" name="Google Shape;123;p1" descr="Section Header Place holder and gold boundless bar"/>
          <p:cNvGrpSpPr/>
          <p:nvPr/>
        </p:nvGrpSpPr>
        <p:grpSpPr>
          <a:xfrm>
            <a:off x="766963" y="23666751"/>
            <a:ext cx="5753101" cy="904357"/>
            <a:chOff x="1371600" y="15619145"/>
            <a:chExt cx="5753101" cy="904357"/>
          </a:xfrm>
        </p:grpSpPr>
        <p:sp>
          <p:nvSpPr>
            <p:cNvPr id="124" name="Google Shape;124;p1" descr="Section Header and gold boundless bar"/>
            <p:cNvSpPr txBox="1"/>
            <p:nvPr/>
          </p:nvSpPr>
          <p:spPr>
            <a:xfrm>
              <a:off x="1371600" y="15619145"/>
              <a:ext cx="575310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002060"/>
                  </a:solidFill>
                  <a:latin typeface="Encode Sans Black"/>
                  <a:ea typeface="Encode Sans Black"/>
                  <a:cs typeface="Encode Sans Black"/>
                  <a:sym typeface="Encode Sans Black"/>
                </a:rPr>
                <a:t>Feature Extraction</a:t>
              </a:r>
              <a:endParaRPr/>
            </a:p>
          </p:txBody>
        </p:sp>
        <p:pic>
          <p:nvPicPr>
            <p:cNvPr id="125" name="Google Shape;125;p1" descr="Gold boundless bar"/>
            <p:cNvPicPr preferRelativeResize="0"/>
            <p:nvPr/>
          </p:nvPicPr>
          <p:blipFill rotWithShape="1">
            <a:blip r:embed="rId4">
              <a:alphaModFix/>
            </a:blip>
            <a:srcRect/>
            <a:stretch/>
          </p:blipFill>
          <p:spPr>
            <a:xfrm>
              <a:off x="1464947" y="16410726"/>
              <a:ext cx="1399032" cy="112776"/>
            </a:xfrm>
            <a:prstGeom prst="rect">
              <a:avLst/>
            </a:prstGeom>
            <a:noFill/>
            <a:ln>
              <a:noFill/>
            </a:ln>
          </p:spPr>
        </p:pic>
      </p:grpSp>
      <p:sp>
        <p:nvSpPr>
          <p:cNvPr id="126" name="Google Shape;126;p1"/>
          <p:cNvSpPr txBox="1"/>
          <p:nvPr/>
        </p:nvSpPr>
        <p:spPr>
          <a:xfrm>
            <a:off x="766963" y="24827367"/>
            <a:ext cx="6056700" cy="4802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000000"/>
                </a:solidFill>
                <a:latin typeface="Open Sans"/>
                <a:ea typeface="Open Sans"/>
                <a:cs typeface="Open Sans"/>
                <a:sym typeface="Open Sans"/>
              </a:rPr>
              <a:t>The features used to classify mental states are computed within a specific time window.</a:t>
            </a:r>
            <a:endParaRPr dirty="0"/>
          </a:p>
          <a:p>
            <a:pPr marL="0" marR="0" lvl="0" indent="0" algn="l" rtl="0">
              <a:spcBef>
                <a:spcPts val="0"/>
              </a:spcBef>
              <a:spcAft>
                <a:spcPts val="0"/>
              </a:spcAft>
              <a:buNone/>
            </a:pPr>
            <a:r>
              <a:rPr lang="en-US" sz="1800" dirty="0">
                <a:solidFill>
                  <a:srgbClr val="000000"/>
                </a:solidFill>
                <a:latin typeface="Open Sans"/>
                <a:ea typeface="Open Sans"/>
                <a:cs typeface="Open Sans"/>
                <a:sym typeface="Open Sans"/>
              </a:rPr>
              <a:t>Each window has a duration of 1 second with a 0.5-second overlap between consecutive windows.</a:t>
            </a:r>
            <a:endParaRPr dirty="0"/>
          </a:p>
          <a:p>
            <a:pPr marL="0" marR="0" lvl="0" indent="0" algn="l" rtl="0">
              <a:spcBef>
                <a:spcPts val="0"/>
              </a:spcBef>
              <a:spcAft>
                <a:spcPts val="0"/>
              </a:spcAft>
              <a:buNone/>
            </a:pPr>
            <a:r>
              <a:rPr lang="en-US" sz="1800" dirty="0">
                <a:solidFill>
                  <a:srgbClr val="000000"/>
                </a:solidFill>
                <a:latin typeface="Open Sans"/>
                <a:ea typeface="Open Sans"/>
                <a:cs typeface="Open Sans"/>
                <a:sym typeface="Open Sans"/>
              </a:rPr>
              <a:t>The total features summed up to 450 feature.</a:t>
            </a:r>
            <a:endParaRPr dirty="0"/>
          </a:p>
          <a:p>
            <a:pPr marL="0" marR="0" lvl="0" indent="0" algn="l" rtl="0">
              <a:spcBef>
                <a:spcPts val="0"/>
              </a:spcBef>
              <a:spcAft>
                <a:spcPts val="0"/>
              </a:spcAft>
              <a:buNone/>
            </a:pPr>
            <a:endParaRPr sz="1800" dirty="0">
              <a:solidFill>
                <a:srgbClr val="000000"/>
              </a:solidFill>
              <a:latin typeface="Open Sans"/>
              <a:ea typeface="Open Sans"/>
              <a:cs typeface="Open Sans"/>
              <a:sym typeface="Open Sans"/>
            </a:endParaRPr>
          </a:p>
          <a:p>
            <a:pPr marL="0" marR="0" lvl="0" indent="0" algn="l" rtl="0">
              <a:spcBef>
                <a:spcPts val="0"/>
              </a:spcBef>
              <a:spcAft>
                <a:spcPts val="0"/>
              </a:spcAft>
              <a:buNone/>
            </a:pPr>
            <a:r>
              <a:rPr lang="en-US" sz="1800" dirty="0">
                <a:solidFill>
                  <a:srgbClr val="000000"/>
                </a:solidFill>
                <a:latin typeface="Open Sans"/>
                <a:ea typeface="Open Sans"/>
                <a:cs typeface="Open Sans"/>
                <a:sym typeface="Open Sans"/>
              </a:rPr>
              <a:t>Features extracted:</a:t>
            </a:r>
            <a:endParaRPr dirty="0"/>
          </a:p>
          <a:p>
            <a:pPr marL="285750" marR="0" lvl="0" indent="-285750" algn="l" rtl="0">
              <a:spcBef>
                <a:spcPts val="0"/>
              </a:spcBef>
              <a:spcAft>
                <a:spcPts val="0"/>
              </a:spcAft>
              <a:buClr>
                <a:srgbClr val="000000"/>
              </a:buClr>
              <a:buSzPts val="1800"/>
              <a:buFont typeface="Arial"/>
              <a:buChar char="•"/>
            </a:pPr>
            <a:r>
              <a:rPr lang="en-US" sz="1800" dirty="0">
                <a:solidFill>
                  <a:srgbClr val="000000"/>
                </a:solidFill>
                <a:latin typeface="Open Sans"/>
                <a:ea typeface="Open Sans"/>
                <a:cs typeface="Open Sans"/>
                <a:sym typeface="Open Sans"/>
              </a:rPr>
              <a:t>Statistical Features</a:t>
            </a:r>
            <a:endParaRPr dirty="0"/>
          </a:p>
          <a:p>
            <a:pPr marL="285750" marR="0" lvl="0" indent="-285750" algn="l" rtl="0">
              <a:spcBef>
                <a:spcPts val="0"/>
              </a:spcBef>
              <a:spcAft>
                <a:spcPts val="0"/>
              </a:spcAft>
              <a:buClr>
                <a:srgbClr val="000000"/>
              </a:buClr>
              <a:buSzPts val="1800"/>
              <a:buFont typeface="Arial"/>
              <a:buChar char="•"/>
            </a:pPr>
            <a:r>
              <a:rPr lang="en-US" sz="1800" dirty="0">
                <a:solidFill>
                  <a:srgbClr val="000000"/>
                </a:solidFill>
                <a:latin typeface="Open Sans"/>
                <a:ea typeface="Open Sans"/>
                <a:cs typeface="Open Sans"/>
                <a:sym typeface="Open Sans"/>
              </a:rPr>
              <a:t>Shannon Entropy</a:t>
            </a:r>
            <a:endParaRPr dirty="0"/>
          </a:p>
          <a:p>
            <a:pPr marL="285750" marR="0" lvl="0" indent="-285750" algn="l" rtl="0">
              <a:spcBef>
                <a:spcPts val="0"/>
              </a:spcBef>
              <a:spcAft>
                <a:spcPts val="0"/>
              </a:spcAft>
              <a:buClr>
                <a:srgbClr val="000000"/>
              </a:buClr>
              <a:buSzPts val="1800"/>
              <a:buFont typeface="Arial"/>
              <a:buChar char="•"/>
            </a:pPr>
            <a:r>
              <a:rPr lang="en-US" sz="1800" dirty="0">
                <a:solidFill>
                  <a:srgbClr val="000000"/>
                </a:solidFill>
                <a:latin typeface="Open Sans"/>
                <a:ea typeface="Open Sans"/>
                <a:cs typeface="Open Sans"/>
                <a:sym typeface="Open Sans"/>
              </a:rPr>
              <a:t>log-energy entropy</a:t>
            </a:r>
            <a:endParaRPr dirty="0"/>
          </a:p>
          <a:p>
            <a:pPr marL="285750" marR="0" lvl="0" indent="-285750" algn="l" rtl="0">
              <a:spcBef>
                <a:spcPts val="0"/>
              </a:spcBef>
              <a:spcAft>
                <a:spcPts val="0"/>
              </a:spcAft>
              <a:buClr>
                <a:srgbClr val="000000"/>
              </a:buClr>
              <a:buSzPts val="1800"/>
              <a:buFont typeface="Arial"/>
              <a:buChar char="•"/>
            </a:pPr>
            <a:r>
              <a:rPr lang="en-US" sz="1800" dirty="0">
                <a:solidFill>
                  <a:srgbClr val="000000"/>
                </a:solidFill>
                <a:latin typeface="Open Sans"/>
                <a:ea typeface="Open Sans"/>
                <a:cs typeface="Open Sans"/>
                <a:sym typeface="Open Sans"/>
              </a:rPr>
              <a:t>Power Spectral Density (Mean, Max, Min)</a:t>
            </a:r>
            <a:endParaRPr dirty="0"/>
          </a:p>
          <a:p>
            <a:pPr marL="285750" marR="0" lvl="0" indent="-285750" algn="l" rtl="0">
              <a:spcBef>
                <a:spcPts val="0"/>
              </a:spcBef>
              <a:spcAft>
                <a:spcPts val="0"/>
              </a:spcAft>
              <a:buClr>
                <a:srgbClr val="000000"/>
              </a:buClr>
              <a:buSzPts val="1800"/>
              <a:buFont typeface="Arial"/>
              <a:buChar char="•"/>
            </a:pPr>
            <a:r>
              <a:rPr lang="en-US" sz="1800" dirty="0">
                <a:solidFill>
                  <a:srgbClr val="000000"/>
                </a:solidFill>
                <a:latin typeface="Open Sans"/>
                <a:ea typeface="Open Sans"/>
                <a:cs typeface="Open Sans"/>
                <a:sym typeface="Open Sans"/>
              </a:rPr>
              <a:t>Spectral Entropy</a:t>
            </a:r>
            <a:endParaRPr dirty="0"/>
          </a:p>
          <a:p>
            <a:pPr marL="285750" marR="0" lvl="0" indent="-285750" algn="l" rtl="0">
              <a:spcBef>
                <a:spcPts val="0"/>
              </a:spcBef>
              <a:spcAft>
                <a:spcPts val="0"/>
              </a:spcAft>
              <a:buClr>
                <a:srgbClr val="000000"/>
              </a:buClr>
              <a:buSzPts val="1800"/>
              <a:buFont typeface="Arial"/>
              <a:buChar char="•"/>
            </a:pPr>
            <a:r>
              <a:rPr lang="en-US" sz="1800" dirty="0">
                <a:solidFill>
                  <a:srgbClr val="000000"/>
                </a:solidFill>
                <a:latin typeface="Open Sans"/>
                <a:ea typeface="Open Sans"/>
                <a:cs typeface="Open Sans"/>
                <a:sym typeface="Open Sans"/>
              </a:rPr>
              <a:t>Spectral Edge Frequency (SEF)</a:t>
            </a:r>
            <a:endParaRPr dirty="0"/>
          </a:p>
          <a:p>
            <a:pPr marL="285750" marR="0" lvl="0" indent="-285750" algn="l" rtl="0">
              <a:spcBef>
                <a:spcPts val="0"/>
              </a:spcBef>
              <a:spcAft>
                <a:spcPts val="0"/>
              </a:spcAft>
              <a:buClr>
                <a:srgbClr val="000000"/>
              </a:buClr>
              <a:buSzPts val="1800"/>
              <a:buFont typeface="Arial"/>
              <a:buChar char="•"/>
            </a:pPr>
            <a:r>
              <a:rPr lang="en-US" sz="1800" dirty="0">
                <a:solidFill>
                  <a:srgbClr val="000000"/>
                </a:solidFill>
                <a:latin typeface="Open Sans"/>
                <a:ea typeface="Open Sans"/>
                <a:cs typeface="Open Sans"/>
                <a:sym typeface="Open Sans"/>
              </a:rPr>
              <a:t>Peak Frequency</a:t>
            </a:r>
            <a:endParaRPr dirty="0"/>
          </a:p>
          <a:p>
            <a:pPr marL="0" marR="0" lvl="0" indent="0" algn="l" rtl="0">
              <a:spcBef>
                <a:spcPts val="0"/>
              </a:spcBef>
              <a:spcAft>
                <a:spcPts val="0"/>
              </a:spcAft>
              <a:buNone/>
            </a:pPr>
            <a:r>
              <a:rPr lang="en-US" sz="1800" dirty="0">
                <a:solidFill>
                  <a:srgbClr val="000000"/>
                </a:solidFill>
                <a:latin typeface="Open Sans"/>
                <a:ea typeface="Open Sans"/>
                <a:cs typeface="Open Sans"/>
                <a:sym typeface="Open Sans"/>
              </a:rPr>
              <a:t>For brain waves extract {𝛼, β, 𝜃, 𝛿, 𝛾} using band filter:</a:t>
            </a:r>
            <a:endParaRPr dirty="0"/>
          </a:p>
          <a:p>
            <a:pPr marL="285750" marR="0" lvl="0" indent="-285750" algn="l" rtl="0">
              <a:spcBef>
                <a:spcPts val="0"/>
              </a:spcBef>
              <a:spcAft>
                <a:spcPts val="0"/>
              </a:spcAft>
              <a:buClr>
                <a:srgbClr val="000000"/>
              </a:buClr>
              <a:buSzPts val="1800"/>
              <a:buFont typeface="Arial"/>
              <a:buChar char="•"/>
            </a:pPr>
            <a:r>
              <a:rPr lang="en-US" sz="1800" dirty="0">
                <a:solidFill>
                  <a:srgbClr val="000000"/>
                </a:solidFill>
                <a:latin typeface="Open Sans"/>
                <a:ea typeface="Open Sans"/>
                <a:cs typeface="Open Sans"/>
                <a:sym typeface="Open Sans"/>
              </a:rPr>
              <a:t>Statistical Features</a:t>
            </a:r>
            <a:endParaRPr dirty="0"/>
          </a:p>
          <a:p>
            <a:pPr marL="285750" marR="0" lvl="0" indent="-285750" algn="l" rtl="0">
              <a:spcBef>
                <a:spcPts val="0"/>
              </a:spcBef>
              <a:spcAft>
                <a:spcPts val="0"/>
              </a:spcAft>
              <a:buClr>
                <a:srgbClr val="000000"/>
              </a:buClr>
              <a:buSzPts val="1800"/>
              <a:buFont typeface="Arial"/>
              <a:buChar char="•"/>
            </a:pPr>
            <a:r>
              <a:rPr lang="en-US" sz="1800" dirty="0">
                <a:solidFill>
                  <a:srgbClr val="000000"/>
                </a:solidFill>
                <a:latin typeface="Open Sans"/>
                <a:ea typeface="Open Sans"/>
                <a:cs typeface="Open Sans"/>
                <a:sym typeface="Open Sans"/>
              </a:rPr>
              <a:t>Phase synchronization</a:t>
            </a:r>
            <a:endParaRPr dirty="0"/>
          </a:p>
        </p:txBody>
      </p:sp>
      <p:pic>
        <p:nvPicPr>
          <p:cNvPr id="127" name="Google Shape;127;p1" descr="A picture containing text, screenshot, diagram, design&#10;&#10;Description automatically generated"/>
          <p:cNvPicPr preferRelativeResize="0"/>
          <p:nvPr/>
        </p:nvPicPr>
        <p:blipFill rotWithShape="1">
          <a:blip r:embed="rId7">
            <a:alphaModFix/>
          </a:blip>
          <a:srcRect b="29241"/>
          <a:stretch/>
        </p:blipFill>
        <p:spPr>
          <a:xfrm>
            <a:off x="14543893" y="19193013"/>
            <a:ext cx="7096908" cy="4283713"/>
          </a:xfrm>
          <a:prstGeom prst="rect">
            <a:avLst/>
          </a:prstGeom>
          <a:noFill/>
          <a:ln>
            <a:noFill/>
          </a:ln>
        </p:spPr>
      </p:pic>
      <p:pic>
        <p:nvPicPr>
          <p:cNvPr id="128" name="Google Shape;128;p1"/>
          <p:cNvPicPr preferRelativeResize="0"/>
          <p:nvPr/>
        </p:nvPicPr>
        <p:blipFill rotWithShape="1">
          <a:blip r:embed="rId8">
            <a:alphaModFix/>
          </a:blip>
          <a:srcRect l="14219" t="19248" r="22608" b="26285"/>
          <a:stretch/>
        </p:blipFill>
        <p:spPr>
          <a:xfrm>
            <a:off x="1129200" y="1908300"/>
            <a:ext cx="1893224" cy="1323425"/>
          </a:xfrm>
          <a:prstGeom prst="rect">
            <a:avLst/>
          </a:prstGeom>
          <a:noFill/>
          <a:ln>
            <a:noFill/>
          </a:ln>
        </p:spPr>
      </p:pic>
      <p:sp>
        <p:nvSpPr>
          <p:cNvPr id="129" name="Google Shape;129;p1"/>
          <p:cNvSpPr txBox="1"/>
          <p:nvPr/>
        </p:nvSpPr>
        <p:spPr>
          <a:xfrm>
            <a:off x="2539400" y="2062113"/>
            <a:ext cx="72240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400">
                <a:solidFill>
                  <a:srgbClr val="FFFFFF"/>
                </a:solidFill>
              </a:rPr>
              <a:t>Official intelligence</a:t>
            </a:r>
            <a:endParaRPr sz="5400">
              <a:solidFill>
                <a:srgbClr val="FFFFFF"/>
              </a:solidFill>
              <a:latin typeface="Calibri"/>
              <a:ea typeface="Calibri"/>
              <a:cs typeface="Calibri"/>
              <a:sym typeface="Calibri"/>
            </a:endParaRPr>
          </a:p>
        </p:txBody>
      </p:sp>
      <p:pic>
        <p:nvPicPr>
          <p:cNvPr id="130" name="Google Shape;130;p1"/>
          <p:cNvPicPr preferRelativeResize="0"/>
          <p:nvPr/>
        </p:nvPicPr>
        <p:blipFill>
          <a:blip r:embed="rId9">
            <a:alphaModFix/>
          </a:blip>
          <a:stretch>
            <a:fillRect/>
          </a:stretch>
        </p:blipFill>
        <p:spPr>
          <a:xfrm>
            <a:off x="146537" y="188562"/>
            <a:ext cx="1473088" cy="1909175"/>
          </a:xfrm>
          <a:prstGeom prst="rect">
            <a:avLst/>
          </a:prstGeom>
          <a:noFill/>
          <a:ln>
            <a:noFill/>
          </a:ln>
        </p:spPr>
      </p:pic>
      <p:pic>
        <p:nvPicPr>
          <p:cNvPr id="131" name="Google Shape;131;p1"/>
          <p:cNvPicPr preferRelativeResize="0"/>
          <p:nvPr/>
        </p:nvPicPr>
        <p:blipFill>
          <a:blip r:embed="rId10">
            <a:alphaModFix/>
          </a:blip>
          <a:stretch>
            <a:fillRect/>
          </a:stretch>
        </p:blipFill>
        <p:spPr>
          <a:xfrm>
            <a:off x="20020650" y="188550"/>
            <a:ext cx="1815045" cy="1909175"/>
          </a:xfrm>
          <a:prstGeom prst="rect">
            <a:avLst/>
          </a:prstGeom>
          <a:noFill/>
          <a:ln>
            <a:noFill/>
          </a:ln>
        </p:spPr>
      </p:pic>
      <p:pic>
        <p:nvPicPr>
          <p:cNvPr id="132" name="Google Shape;132;p1"/>
          <p:cNvPicPr preferRelativeResize="0"/>
          <p:nvPr/>
        </p:nvPicPr>
        <p:blipFill>
          <a:blip r:embed="rId11">
            <a:alphaModFix/>
          </a:blip>
          <a:stretch>
            <a:fillRect/>
          </a:stretch>
        </p:blipFill>
        <p:spPr>
          <a:xfrm>
            <a:off x="785416" y="16699274"/>
            <a:ext cx="5753124" cy="3163407"/>
          </a:xfrm>
          <a:prstGeom prst="rect">
            <a:avLst/>
          </a:prstGeom>
          <a:noFill/>
          <a:ln>
            <a:noFill/>
          </a:ln>
        </p:spPr>
      </p:pic>
      <p:pic>
        <p:nvPicPr>
          <p:cNvPr id="133" name="Google Shape;133;p1"/>
          <p:cNvPicPr preferRelativeResize="0"/>
          <p:nvPr/>
        </p:nvPicPr>
        <p:blipFill>
          <a:blip r:embed="rId12">
            <a:alphaModFix/>
          </a:blip>
          <a:stretch>
            <a:fillRect/>
          </a:stretch>
        </p:blipFill>
        <p:spPr>
          <a:xfrm>
            <a:off x="672175" y="30008863"/>
            <a:ext cx="5943600" cy="1909175"/>
          </a:xfrm>
          <a:prstGeom prst="rect">
            <a:avLst/>
          </a:prstGeom>
          <a:noFill/>
          <a:ln>
            <a:noFill/>
          </a:ln>
        </p:spPr>
      </p:pic>
      <p:pic>
        <p:nvPicPr>
          <p:cNvPr id="134" name="Google Shape;134;p1" descr="A picture containing screenshot, line, parallel&#10;&#10;Description automatically generated"/>
          <p:cNvPicPr preferRelativeResize="0"/>
          <p:nvPr/>
        </p:nvPicPr>
        <p:blipFill rotWithShape="1">
          <a:blip r:embed="rId13">
            <a:alphaModFix/>
          </a:blip>
          <a:srcRect/>
          <a:stretch/>
        </p:blipFill>
        <p:spPr>
          <a:xfrm>
            <a:off x="7794873" y="17260668"/>
            <a:ext cx="6247241" cy="2433661"/>
          </a:xfrm>
          <a:prstGeom prst="rect">
            <a:avLst/>
          </a:prstGeom>
          <a:noFill/>
          <a:ln>
            <a:noFill/>
          </a:ln>
        </p:spPr>
      </p:pic>
      <p:pic>
        <p:nvPicPr>
          <p:cNvPr id="135" name="Google Shape;135;p1"/>
          <p:cNvPicPr preferRelativeResize="0"/>
          <p:nvPr/>
        </p:nvPicPr>
        <p:blipFill>
          <a:blip r:embed="rId14">
            <a:alphaModFix/>
          </a:blip>
          <a:stretch>
            <a:fillRect/>
          </a:stretch>
        </p:blipFill>
        <p:spPr>
          <a:xfrm>
            <a:off x="14799700" y="15541749"/>
            <a:ext cx="6277775" cy="2859549"/>
          </a:xfrm>
          <a:prstGeom prst="rect">
            <a:avLst/>
          </a:prstGeom>
          <a:noFill/>
          <a:ln>
            <a:noFill/>
          </a:ln>
        </p:spPr>
      </p:pic>
      <p:grpSp>
        <p:nvGrpSpPr>
          <p:cNvPr id="3" name="Google Shape;104;p1" descr="Section Header Place holder and gold boundless bar">
            <a:extLst>
              <a:ext uri="{FF2B5EF4-FFF2-40B4-BE49-F238E27FC236}">
                <a16:creationId xmlns:a16="http://schemas.microsoft.com/office/drawing/2014/main" id="{FC8862B5-C1D2-EEBD-4F0C-D7E2E6575216}"/>
              </a:ext>
            </a:extLst>
          </p:cNvPr>
          <p:cNvGrpSpPr/>
          <p:nvPr/>
        </p:nvGrpSpPr>
        <p:grpSpPr>
          <a:xfrm>
            <a:off x="8096249" y="23111185"/>
            <a:ext cx="5753101" cy="904357"/>
            <a:chOff x="1371600" y="15619145"/>
            <a:chExt cx="5753101" cy="904357"/>
          </a:xfrm>
        </p:grpSpPr>
        <p:sp>
          <p:nvSpPr>
            <p:cNvPr id="4" name="Google Shape;105;p1" descr="Section Header and gold boundless bar">
              <a:extLst>
                <a:ext uri="{FF2B5EF4-FFF2-40B4-BE49-F238E27FC236}">
                  <a16:creationId xmlns:a16="http://schemas.microsoft.com/office/drawing/2014/main" id="{FD3E9A03-21A8-4C54-1F6B-5D4302F446BA}"/>
                </a:ext>
              </a:extLst>
            </p:cNvPr>
            <p:cNvSpPr txBox="1"/>
            <p:nvPr/>
          </p:nvSpPr>
          <p:spPr>
            <a:xfrm>
              <a:off x="1371600" y="15619145"/>
              <a:ext cx="575310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rgbClr val="002060"/>
                  </a:solidFill>
                  <a:latin typeface="Encode Sans Black"/>
                  <a:ea typeface="Encode Sans Black"/>
                  <a:cs typeface="Encode Sans Black"/>
                  <a:sym typeface="Encode Sans Black"/>
                </a:rPr>
                <a:t>Selected Features</a:t>
              </a:r>
              <a:endParaRPr dirty="0"/>
            </a:p>
          </p:txBody>
        </p:sp>
        <p:pic>
          <p:nvPicPr>
            <p:cNvPr id="5" name="Google Shape;106;p1" descr="Gold boundless bar">
              <a:extLst>
                <a:ext uri="{FF2B5EF4-FFF2-40B4-BE49-F238E27FC236}">
                  <a16:creationId xmlns:a16="http://schemas.microsoft.com/office/drawing/2014/main" id="{B40CE7B9-7165-14DE-9C74-0AC37652352E}"/>
                </a:ext>
              </a:extLst>
            </p:cNvPr>
            <p:cNvPicPr preferRelativeResize="0"/>
            <p:nvPr/>
          </p:nvPicPr>
          <p:blipFill rotWithShape="1">
            <a:blip r:embed="rId4">
              <a:alphaModFix/>
            </a:blip>
            <a:srcRect/>
            <a:stretch/>
          </p:blipFill>
          <p:spPr>
            <a:xfrm>
              <a:off x="1464947" y="16410726"/>
              <a:ext cx="1399032" cy="112776"/>
            </a:xfrm>
            <a:prstGeom prst="rect">
              <a:avLst/>
            </a:prstGeom>
            <a:noFill/>
            <a:ln>
              <a:noFill/>
            </a:ln>
          </p:spPr>
        </p:pic>
      </p:grpSp>
      <p:sp>
        <p:nvSpPr>
          <p:cNvPr id="9" name="Google Shape;107;p1">
            <a:extLst>
              <a:ext uri="{FF2B5EF4-FFF2-40B4-BE49-F238E27FC236}">
                <a16:creationId xmlns:a16="http://schemas.microsoft.com/office/drawing/2014/main" id="{62729209-4CC5-D8ED-367B-7B7CB9F94C68}"/>
              </a:ext>
            </a:extLst>
          </p:cNvPr>
          <p:cNvSpPr txBox="1"/>
          <p:nvPr/>
        </p:nvSpPr>
        <p:spPr>
          <a:xfrm>
            <a:off x="8047037" y="8485343"/>
            <a:ext cx="5959166" cy="88947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latin typeface="Open Sans"/>
                <a:ea typeface="Open Sans"/>
                <a:cs typeface="Open Sans"/>
                <a:sym typeface="Open Sans"/>
              </a:rPr>
              <a:t>Analyzing EEG data can be challenging due to the high dimensionality of the features. Feature selection is a crucial step in EEG analysis, as it helps to identify the most relevant features that contribute to the classification in order to improve the performance of a machine learning model.</a:t>
            </a:r>
          </a:p>
          <a:p>
            <a:pPr marL="0" marR="0" lvl="0" indent="0" algn="l" rtl="0">
              <a:spcBef>
                <a:spcPts val="0"/>
              </a:spcBef>
              <a:spcAft>
                <a:spcPts val="0"/>
              </a:spcAft>
              <a:buNone/>
            </a:pPr>
            <a:endParaRPr lang="en-US" sz="1800" dirty="0">
              <a:latin typeface="Open Sans"/>
              <a:ea typeface="Open Sans"/>
              <a:cs typeface="Open Sans"/>
              <a:sym typeface="Open Sans"/>
            </a:endParaRPr>
          </a:p>
          <a:p>
            <a:pPr marL="0" marR="0" lvl="0" indent="0" algn="l" rtl="0">
              <a:spcBef>
                <a:spcPts val="0"/>
              </a:spcBef>
              <a:spcAft>
                <a:spcPts val="0"/>
              </a:spcAft>
              <a:buNone/>
            </a:pPr>
            <a:r>
              <a:rPr lang="en-US" sz="1800" b="1" dirty="0">
                <a:latin typeface="Open Sans"/>
                <a:ea typeface="Open Sans"/>
                <a:cs typeface="Open Sans"/>
                <a:sym typeface="Open Sans"/>
              </a:rPr>
              <a:t>Filter methods</a:t>
            </a:r>
            <a:r>
              <a:rPr lang="en-US" sz="1800" dirty="0">
                <a:latin typeface="Open Sans"/>
                <a:ea typeface="Open Sans"/>
                <a:cs typeface="Open Sans"/>
                <a:sym typeface="Open Sans"/>
              </a:rPr>
              <a:t> are a type of feature selection method that rank features based on their individual association with the target variable. This makes them less computationally expensive than wrapper methods, which evaluate the performance of a model on all possible subsets of features.</a:t>
            </a:r>
          </a:p>
          <a:p>
            <a:pPr marL="0" marR="0" lvl="0" indent="0" algn="l" rtl="0">
              <a:spcBef>
                <a:spcPts val="0"/>
              </a:spcBef>
              <a:spcAft>
                <a:spcPts val="0"/>
              </a:spcAft>
              <a:buNone/>
            </a:pPr>
            <a:endParaRPr lang="en-US" sz="1800" dirty="0">
              <a:latin typeface="Open Sans"/>
              <a:ea typeface="Open Sans"/>
              <a:cs typeface="Open Sans"/>
              <a:sym typeface="Open Sans"/>
            </a:endParaRPr>
          </a:p>
          <a:p>
            <a:pPr marL="0" marR="0" lvl="0" indent="0" algn="l" rtl="0">
              <a:spcBef>
                <a:spcPts val="0"/>
              </a:spcBef>
              <a:spcAft>
                <a:spcPts val="0"/>
              </a:spcAft>
              <a:buNone/>
            </a:pPr>
            <a:r>
              <a:rPr lang="en-US" sz="1800" dirty="0">
                <a:latin typeface="Open Sans"/>
                <a:ea typeface="Open Sans"/>
                <a:cs typeface="Open Sans"/>
                <a:sym typeface="Open Sans"/>
              </a:rPr>
              <a:t>In this study, we used filter methods to select features from an EEG dataset of 450 features. We evaluated different filter methods: </a:t>
            </a:r>
            <a:r>
              <a:rPr lang="en-US" sz="1800" b="1" dirty="0">
                <a:latin typeface="Open Sans"/>
                <a:ea typeface="Open Sans"/>
                <a:cs typeface="Open Sans"/>
                <a:sym typeface="Open Sans"/>
              </a:rPr>
              <a:t>Variance threshold</a:t>
            </a:r>
            <a:r>
              <a:rPr lang="en-US" sz="1800" dirty="0">
                <a:latin typeface="Open Sans"/>
                <a:ea typeface="Open Sans"/>
                <a:cs typeface="Open Sans"/>
                <a:sym typeface="Open Sans"/>
              </a:rPr>
              <a:t>, </a:t>
            </a:r>
            <a:r>
              <a:rPr lang="en-US" sz="1800" b="1" dirty="0">
                <a:latin typeface="Open Sans"/>
                <a:ea typeface="Open Sans"/>
                <a:cs typeface="Open Sans"/>
                <a:sym typeface="Open Sans"/>
              </a:rPr>
              <a:t>mutual information</a:t>
            </a:r>
            <a:r>
              <a:rPr lang="en-US" sz="1800" dirty="0">
                <a:latin typeface="Open Sans"/>
                <a:ea typeface="Open Sans"/>
                <a:cs typeface="Open Sans"/>
                <a:sym typeface="Open Sans"/>
              </a:rPr>
              <a:t>, and </a:t>
            </a:r>
            <a:r>
              <a:rPr lang="en-US" sz="1800" b="1" dirty="0">
                <a:latin typeface="Open Sans"/>
                <a:ea typeface="Open Sans"/>
                <a:cs typeface="Open Sans"/>
                <a:sym typeface="Open Sans"/>
              </a:rPr>
              <a:t>univariate ROC AUC</a:t>
            </a:r>
            <a:r>
              <a:rPr lang="en-US" sz="1800" dirty="0">
                <a:latin typeface="Open Sans"/>
                <a:ea typeface="Open Sans"/>
                <a:cs typeface="Open Sans"/>
                <a:sym typeface="Open Sans"/>
              </a:rPr>
              <a:t>. We found most effective combination of these filters for selecting features, reducing the number of features from </a:t>
            </a:r>
            <a:r>
              <a:rPr lang="en-US" sz="1800" b="1" dirty="0">
                <a:latin typeface="Open Sans"/>
                <a:ea typeface="Open Sans"/>
                <a:cs typeface="Open Sans"/>
                <a:sym typeface="Open Sans"/>
              </a:rPr>
              <a:t>450</a:t>
            </a:r>
            <a:r>
              <a:rPr lang="en-US" sz="1800" dirty="0">
                <a:latin typeface="Open Sans"/>
                <a:ea typeface="Open Sans"/>
                <a:cs typeface="Open Sans"/>
                <a:sym typeface="Open Sans"/>
              </a:rPr>
              <a:t> to </a:t>
            </a:r>
            <a:r>
              <a:rPr lang="en-US" sz="1800" b="1" dirty="0">
                <a:latin typeface="Open Sans"/>
                <a:ea typeface="Open Sans"/>
                <a:cs typeface="Open Sans"/>
                <a:sym typeface="Open Sans"/>
              </a:rPr>
              <a:t>35</a:t>
            </a:r>
            <a:r>
              <a:rPr lang="en-US" sz="1800" dirty="0">
                <a:latin typeface="Open Sans"/>
                <a:ea typeface="Open Sans"/>
                <a:cs typeface="Open Sans"/>
                <a:sym typeface="Open Sans"/>
              </a:rPr>
              <a:t> which reduces the model complexity without reducing the model performance.</a:t>
            </a:r>
          </a:p>
          <a:p>
            <a:pPr marL="0" marR="0" lvl="0" indent="0" algn="l" rtl="0">
              <a:spcBef>
                <a:spcPts val="0"/>
              </a:spcBef>
              <a:spcAft>
                <a:spcPts val="0"/>
              </a:spcAft>
              <a:buNone/>
            </a:pPr>
            <a:endParaRPr lang="en-US" sz="1800" dirty="0">
              <a:latin typeface="Open Sans"/>
              <a:ea typeface="Open Sans"/>
              <a:cs typeface="Open Sans"/>
              <a:sym typeface="Open Sans"/>
            </a:endParaRPr>
          </a:p>
          <a:p>
            <a:pPr marL="0" marR="0" lvl="0" indent="0" algn="l" rtl="0">
              <a:spcBef>
                <a:spcPts val="0"/>
              </a:spcBef>
              <a:spcAft>
                <a:spcPts val="0"/>
              </a:spcAft>
              <a:buNone/>
            </a:pPr>
            <a:r>
              <a:rPr lang="en-US" sz="1800" dirty="0">
                <a:latin typeface="Open Sans"/>
                <a:ea typeface="Open Sans"/>
                <a:cs typeface="Open Sans"/>
                <a:sym typeface="Open Sans"/>
              </a:rPr>
              <a:t>The reduced feature set was then used to train a machine learning model to classify EEG signals into different classes. The model achieved an accuracy of </a:t>
            </a:r>
            <a:r>
              <a:rPr lang="en-US" sz="1800" b="1" dirty="0">
                <a:latin typeface="Open Sans"/>
                <a:ea typeface="Open Sans"/>
                <a:cs typeface="Open Sans"/>
                <a:sym typeface="Open Sans"/>
              </a:rPr>
              <a:t>97.6%</a:t>
            </a:r>
            <a:r>
              <a:rPr lang="en-US" sz="1800" dirty="0">
                <a:latin typeface="Open Sans"/>
                <a:ea typeface="Open Sans"/>
                <a:cs typeface="Open Sans"/>
                <a:sym typeface="Open Sans"/>
              </a:rPr>
              <a:t>, which is comparable to the accuracy of models trained on the full feature set. This suggests that feature selection can be used to improve the performance of machine learning models without increasing the computational cost.</a:t>
            </a:r>
          </a:p>
        </p:txBody>
      </p:sp>
      <p:graphicFrame>
        <p:nvGraphicFramePr>
          <p:cNvPr id="10" name="Table 9">
            <a:extLst>
              <a:ext uri="{FF2B5EF4-FFF2-40B4-BE49-F238E27FC236}">
                <a16:creationId xmlns:a16="http://schemas.microsoft.com/office/drawing/2014/main" id="{3C976ACB-8A2E-5B5B-D42D-64D4627B9565}"/>
              </a:ext>
            </a:extLst>
          </p:cNvPr>
          <p:cNvGraphicFramePr>
            <a:graphicFrameLocks noGrp="1"/>
          </p:cNvGraphicFramePr>
          <p:nvPr>
            <p:extLst>
              <p:ext uri="{D42A27DB-BD31-4B8C-83A1-F6EECF244321}">
                <p14:modId xmlns:p14="http://schemas.microsoft.com/office/powerpoint/2010/main" val="2410600542"/>
              </p:ext>
            </p:extLst>
          </p:nvPr>
        </p:nvGraphicFramePr>
        <p:xfrm>
          <a:off x="7984651" y="27278907"/>
          <a:ext cx="6095580" cy="2381493"/>
        </p:xfrm>
        <a:graphic>
          <a:graphicData uri="http://schemas.openxmlformats.org/drawingml/2006/table">
            <a:tbl>
              <a:tblPr firstRow="1" firstCol="1" bandRow="1">
                <a:tableStyleId>{69C7853C-536D-4A76-A0AE-DD22124D55A5}</a:tableStyleId>
              </a:tblPr>
              <a:tblGrid>
                <a:gridCol w="2467618">
                  <a:extLst>
                    <a:ext uri="{9D8B030D-6E8A-4147-A177-3AD203B41FA5}">
                      <a16:colId xmlns:a16="http://schemas.microsoft.com/office/drawing/2014/main" val="75363452"/>
                    </a:ext>
                  </a:extLst>
                </a:gridCol>
                <a:gridCol w="678125">
                  <a:extLst>
                    <a:ext uri="{9D8B030D-6E8A-4147-A177-3AD203B41FA5}">
                      <a16:colId xmlns:a16="http://schemas.microsoft.com/office/drawing/2014/main" val="1204922333"/>
                    </a:ext>
                  </a:extLst>
                </a:gridCol>
                <a:gridCol w="823435">
                  <a:extLst>
                    <a:ext uri="{9D8B030D-6E8A-4147-A177-3AD203B41FA5}">
                      <a16:colId xmlns:a16="http://schemas.microsoft.com/office/drawing/2014/main" val="1936948736"/>
                    </a:ext>
                  </a:extLst>
                </a:gridCol>
                <a:gridCol w="823435">
                  <a:extLst>
                    <a:ext uri="{9D8B030D-6E8A-4147-A177-3AD203B41FA5}">
                      <a16:colId xmlns:a16="http://schemas.microsoft.com/office/drawing/2014/main" val="2124201490"/>
                    </a:ext>
                  </a:extLst>
                </a:gridCol>
                <a:gridCol w="823435">
                  <a:extLst>
                    <a:ext uri="{9D8B030D-6E8A-4147-A177-3AD203B41FA5}">
                      <a16:colId xmlns:a16="http://schemas.microsoft.com/office/drawing/2014/main" val="2811197524"/>
                    </a:ext>
                  </a:extLst>
                </a:gridCol>
                <a:gridCol w="479532">
                  <a:extLst>
                    <a:ext uri="{9D8B030D-6E8A-4147-A177-3AD203B41FA5}">
                      <a16:colId xmlns:a16="http://schemas.microsoft.com/office/drawing/2014/main" val="981725148"/>
                    </a:ext>
                  </a:extLst>
                </a:gridCol>
              </a:tblGrid>
              <a:tr h="189208">
                <a:tc rowSpan="2">
                  <a:txBody>
                    <a:bodyPr/>
                    <a:lstStyle/>
                    <a:p>
                      <a:pPr marL="0" marR="0" algn="ctr">
                        <a:lnSpc>
                          <a:spcPct val="115000"/>
                        </a:lnSpc>
                        <a:spcBef>
                          <a:spcPts val="0"/>
                        </a:spcBef>
                        <a:spcAft>
                          <a:spcPts val="0"/>
                        </a:spcAft>
                      </a:pPr>
                      <a:r>
                        <a:rPr lang="en-US" sz="1000" kern="100" dirty="0">
                          <a:solidFill>
                            <a:schemeClr val="tx1"/>
                          </a:solidFill>
                          <a:effectLst/>
                        </a:rPr>
                        <a:t>Dataset</a:t>
                      </a:r>
                      <a:endParaRPr lang="en-US" sz="1100" kern="100" dirty="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gridSpan="5">
                  <a:txBody>
                    <a:bodyPr/>
                    <a:lstStyle/>
                    <a:p>
                      <a:pPr marL="0" marR="0" algn="ctr">
                        <a:lnSpc>
                          <a:spcPct val="115000"/>
                        </a:lnSpc>
                        <a:spcBef>
                          <a:spcPts val="0"/>
                        </a:spcBef>
                        <a:spcAft>
                          <a:spcPts val="0"/>
                        </a:spcAft>
                      </a:pPr>
                      <a:r>
                        <a:rPr lang="en-US" sz="1000" kern="100" dirty="0">
                          <a:solidFill>
                            <a:schemeClr val="tx1"/>
                          </a:solidFill>
                          <a:effectLst/>
                        </a:rPr>
                        <a:t>Model Accuracy %</a:t>
                      </a:r>
                      <a:endParaRPr lang="en-US" sz="1100" kern="100" dirty="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46472650"/>
                  </a:ext>
                </a:extLst>
              </a:tr>
              <a:tr h="319956">
                <a:tc vMerge="1">
                  <a:txBody>
                    <a:bodyPr/>
                    <a:lstStyle/>
                    <a:p>
                      <a:endParaRPr lang="en-US"/>
                    </a:p>
                  </a:txBody>
                  <a:tcPr/>
                </a:tc>
                <a:tc>
                  <a:txBody>
                    <a:bodyPr/>
                    <a:lstStyle/>
                    <a:p>
                      <a:pPr marL="0" marR="0">
                        <a:lnSpc>
                          <a:spcPct val="115000"/>
                        </a:lnSpc>
                        <a:spcBef>
                          <a:spcPts val="0"/>
                        </a:spcBef>
                        <a:spcAft>
                          <a:spcPts val="0"/>
                        </a:spcAft>
                      </a:pPr>
                      <a:r>
                        <a:rPr lang="en-US" sz="1000" kern="100">
                          <a:effectLst/>
                        </a:rPr>
                        <a:t>Naive Bayes</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dirty="0">
                          <a:effectLst/>
                        </a:rPr>
                        <a:t>SVM</a:t>
                      </a:r>
                      <a:endParaRPr lang="en-US" sz="11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Decision tree</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Random forest</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KNN</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753497978"/>
                  </a:ext>
                </a:extLst>
              </a:tr>
              <a:tr h="217340">
                <a:tc>
                  <a:txBody>
                    <a:bodyPr/>
                    <a:lstStyle/>
                    <a:p>
                      <a:pPr marL="0" marR="0">
                        <a:lnSpc>
                          <a:spcPct val="115000"/>
                        </a:lnSpc>
                        <a:spcBef>
                          <a:spcPts val="0"/>
                        </a:spcBef>
                        <a:spcAft>
                          <a:spcPts val="0"/>
                        </a:spcAft>
                      </a:pPr>
                      <a:r>
                        <a:rPr lang="en-US" sz="1000" kern="100">
                          <a:effectLst/>
                        </a:rPr>
                        <a:t>All Data</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77.7</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dirty="0">
                          <a:effectLst/>
                        </a:rPr>
                        <a:t>78.7</a:t>
                      </a:r>
                      <a:endParaRPr lang="en-US" sz="11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96.1</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97.5</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86.5</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051641057"/>
                  </a:ext>
                </a:extLst>
              </a:tr>
              <a:tr h="152865">
                <a:tc>
                  <a:txBody>
                    <a:bodyPr/>
                    <a:lstStyle/>
                    <a:p>
                      <a:pPr marL="0" marR="0">
                        <a:lnSpc>
                          <a:spcPct val="115000"/>
                        </a:lnSpc>
                        <a:spcBef>
                          <a:spcPts val="0"/>
                        </a:spcBef>
                        <a:spcAft>
                          <a:spcPts val="0"/>
                        </a:spcAft>
                      </a:pPr>
                      <a:r>
                        <a:rPr lang="en-US" sz="1000" kern="100">
                          <a:effectLst/>
                        </a:rPr>
                        <a:t>Basic Filter</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77.5</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78.7</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tabLst>
                          <a:tab pos="409575" algn="l"/>
                        </a:tabLst>
                      </a:pPr>
                      <a:r>
                        <a:rPr lang="en-US" sz="1000" kern="100">
                          <a:effectLst/>
                        </a:rPr>
                        <a:t>96.3</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97.5</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86.5</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26605981"/>
                  </a:ext>
                </a:extLst>
              </a:tr>
              <a:tr h="187070">
                <a:tc>
                  <a:txBody>
                    <a:bodyPr/>
                    <a:lstStyle/>
                    <a:p>
                      <a:pPr marL="0" marR="0">
                        <a:lnSpc>
                          <a:spcPct val="115000"/>
                        </a:lnSpc>
                        <a:spcBef>
                          <a:spcPts val="0"/>
                        </a:spcBef>
                        <a:spcAft>
                          <a:spcPts val="0"/>
                        </a:spcAft>
                      </a:pPr>
                      <a:r>
                        <a:rPr lang="en-US" sz="1000" kern="100">
                          <a:effectLst/>
                        </a:rPr>
                        <a:t>Basic Filter + Uncorrelated </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74.8</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58.6</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93.7</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96.3</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85.8</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764927195"/>
                  </a:ext>
                </a:extLst>
              </a:tr>
              <a:tr h="319956">
                <a:tc>
                  <a:txBody>
                    <a:bodyPr/>
                    <a:lstStyle/>
                    <a:p>
                      <a:pPr marL="0" marR="0">
                        <a:lnSpc>
                          <a:spcPct val="115000"/>
                        </a:lnSpc>
                        <a:spcBef>
                          <a:spcPts val="0"/>
                        </a:spcBef>
                        <a:spcAft>
                          <a:spcPts val="0"/>
                        </a:spcAft>
                      </a:pPr>
                      <a:r>
                        <a:rPr lang="en-US" sz="1000" kern="100">
                          <a:effectLst/>
                        </a:rPr>
                        <a:t>Basic Filter + Mutual information (k = 35)</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80</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78.7</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96.4</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97.3</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90.6</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644082556"/>
                  </a:ext>
                </a:extLst>
              </a:tr>
              <a:tr h="319956">
                <a:tc>
                  <a:txBody>
                    <a:bodyPr/>
                    <a:lstStyle/>
                    <a:p>
                      <a:pPr marL="0" marR="0">
                        <a:lnSpc>
                          <a:spcPct val="115000"/>
                        </a:lnSpc>
                        <a:spcBef>
                          <a:spcPts val="0"/>
                        </a:spcBef>
                        <a:spcAft>
                          <a:spcPts val="0"/>
                        </a:spcAft>
                      </a:pPr>
                      <a:r>
                        <a:rPr lang="en-US" sz="1000" kern="100" dirty="0">
                          <a:effectLst/>
                        </a:rPr>
                        <a:t>Basic Filter + Mutual information (k = 155)</a:t>
                      </a:r>
                      <a:endParaRPr lang="en-US" sz="11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79.1</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82.8</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95.6</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dirty="0">
                          <a:effectLst/>
                        </a:rPr>
                        <a:t>97.48</a:t>
                      </a:r>
                      <a:endParaRPr lang="en-US" sz="11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dirty="0">
                          <a:effectLst/>
                        </a:rPr>
                        <a:t>87.6</a:t>
                      </a:r>
                      <a:endParaRPr lang="en-US" sz="11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891672581"/>
                  </a:ext>
                </a:extLst>
              </a:tr>
              <a:tr h="328734">
                <a:tc>
                  <a:txBody>
                    <a:bodyPr/>
                    <a:lstStyle/>
                    <a:p>
                      <a:pPr marL="0" marR="0">
                        <a:lnSpc>
                          <a:spcPct val="115000"/>
                        </a:lnSpc>
                        <a:spcBef>
                          <a:spcPts val="0"/>
                        </a:spcBef>
                        <a:spcAft>
                          <a:spcPts val="0"/>
                        </a:spcAft>
                      </a:pPr>
                      <a:r>
                        <a:rPr lang="en-US" sz="1000" kern="100">
                          <a:effectLst/>
                        </a:rPr>
                        <a:t>Basic Filter + Mutual information (k = 155) + ROC_AUC (k = 35)</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80.6</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76.6</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96.2</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50" b="1" u="sng" kern="100" dirty="0">
                          <a:effectLst/>
                        </a:rPr>
                        <a:t>97.6</a:t>
                      </a:r>
                      <a:endParaRPr lang="en-US" sz="1200" b="1"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92.6</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172841317"/>
                  </a:ext>
                </a:extLst>
              </a:tr>
              <a:tr h="285145">
                <a:tc>
                  <a:txBody>
                    <a:bodyPr/>
                    <a:lstStyle/>
                    <a:p>
                      <a:pPr marL="0" marR="0">
                        <a:lnSpc>
                          <a:spcPct val="115000"/>
                        </a:lnSpc>
                        <a:spcBef>
                          <a:spcPts val="0"/>
                        </a:spcBef>
                        <a:spcAft>
                          <a:spcPts val="0"/>
                        </a:spcAft>
                      </a:pPr>
                      <a:r>
                        <a:rPr lang="en-US" sz="1000" kern="100" dirty="0">
                          <a:effectLst/>
                        </a:rPr>
                        <a:t>Basic Filter + ROC_AUC (k=35)</a:t>
                      </a:r>
                      <a:endParaRPr lang="en-US" sz="11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80</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dirty="0">
                          <a:effectLst/>
                        </a:rPr>
                        <a:t>75.6</a:t>
                      </a:r>
                      <a:endParaRPr lang="en-US" sz="11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dirty="0">
                          <a:effectLst/>
                        </a:rPr>
                        <a:t>95.8</a:t>
                      </a:r>
                      <a:endParaRPr lang="en-US" sz="11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97.37</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dirty="0">
                          <a:effectLst/>
                        </a:rPr>
                        <a:t>92.8</a:t>
                      </a:r>
                      <a:endParaRPr lang="en-US" sz="11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239087091"/>
                  </a:ext>
                </a:extLst>
              </a:tr>
            </a:tbl>
          </a:graphicData>
        </a:graphic>
      </p:graphicFrame>
      <p:graphicFrame>
        <p:nvGraphicFramePr>
          <p:cNvPr id="12" name="Table 11">
            <a:extLst>
              <a:ext uri="{FF2B5EF4-FFF2-40B4-BE49-F238E27FC236}">
                <a16:creationId xmlns:a16="http://schemas.microsoft.com/office/drawing/2014/main" id="{9F726003-7ABB-0C82-D59A-8DFDC9E2495E}"/>
              </a:ext>
            </a:extLst>
          </p:cNvPr>
          <p:cNvGraphicFramePr>
            <a:graphicFrameLocks noGrp="1"/>
          </p:cNvGraphicFramePr>
          <p:nvPr>
            <p:extLst>
              <p:ext uri="{D42A27DB-BD31-4B8C-83A1-F6EECF244321}">
                <p14:modId xmlns:p14="http://schemas.microsoft.com/office/powerpoint/2010/main" val="2158845351"/>
              </p:ext>
            </p:extLst>
          </p:nvPr>
        </p:nvGraphicFramePr>
        <p:xfrm>
          <a:off x="8475633" y="30357326"/>
          <a:ext cx="5168585" cy="2214164"/>
        </p:xfrm>
        <a:graphic>
          <a:graphicData uri="http://schemas.openxmlformats.org/drawingml/2006/table">
            <a:tbl>
              <a:tblPr firstRow="1" firstCol="1" bandRow="1">
                <a:tableStyleId>{69C7853C-536D-4A76-A0AE-DD22124D55A5}</a:tableStyleId>
              </a:tblPr>
              <a:tblGrid>
                <a:gridCol w="2674241">
                  <a:extLst>
                    <a:ext uri="{9D8B030D-6E8A-4147-A177-3AD203B41FA5}">
                      <a16:colId xmlns:a16="http://schemas.microsoft.com/office/drawing/2014/main" val="2050990227"/>
                    </a:ext>
                  </a:extLst>
                </a:gridCol>
                <a:gridCol w="1809351">
                  <a:extLst>
                    <a:ext uri="{9D8B030D-6E8A-4147-A177-3AD203B41FA5}">
                      <a16:colId xmlns:a16="http://schemas.microsoft.com/office/drawing/2014/main" val="3447680582"/>
                    </a:ext>
                  </a:extLst>
                </a:gridCol>
                <a:gridCol w="684993">
                  <a:extLst>
                    <a:ext uri="{9D8B030D-6E8A-4147-A177-3AD203B41FA5}">
                      <a16:colId xmlns:a16="http://schemas.microsoft.com/office/drawing/2014/main" val="3220685810"/>
                    </a:ext>
                  </a:extLst>
                </a:gridCol>
              </a:tblGrid>
              <a:tr h="402844">
                <a:tc>
                  <a:txBody>
                    <a:bodyPr/>
                    <a:lstStyle/>
                    <a:p>
                      <a:pPr marL="0" marR="0">
                        <a:lnSpc>
                          <a:spcPct val="115000"/>
                        </a:lnSpc>
                        <a:spcBef>
                          <a:spcPts val="0"/>
                        </a:spcBef>
                        <a:spcAft>
                          <a:spcPts val="0"/>
                        </a:spcAft>
                      </a:pPr>
                      <a:r>
                        <a:rPr lang="en-US" sz="1000" kern="100" dirty="0">
                          <a:solidFill>
                            <a:schemeClr val="tx1"/>
                          </a:solidFill>
                          <a:effectLst/>
                        </a:rPr>
                        <a:t>Attribute Selection Filter </a:t>
                      </a:r>
                      <a:endParaRPr lang="en-US" sz="1100" kern="100" dirty="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dirty="0">
                          <a:solidFill>
                            <a:schemeClr val="tx1"/>
                          </a:solidFill>
                          <a:effectLst/>
                        </a:rPr>
                        <a:t>No. of attributes selected</a:t>
                      </a:r>
                      <a:endParaRPr lang="en-US" sz="1100" kern="100" dirty="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b="1" kern="100" dirty="0">
                          <a:solidFill>
                            <a:schemeClr val="tx1"/>
                          </a:solidFill>
                          <a:effectLst/>
                        </a:rPr>
                        <a:t>Fit Time</a:t>
                      </a:r>
                      <a:endParaRPr lang="en-US" sz="1100" b="1" kern="100" dirty="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230418141"/>
                  </a:ext>
                </a:extLst>
              </a:tr>
              <a:tr h="158699">
                <a:tc>
                  <a:txBody>
                    <a:bodyPr/>
                    <a:lstStyle/>
                    <a:p>
                      <a:pPr marL="0" marR="0">
                        <a:lnSpc>
                          <a:spcPct val="115000"/>
                        </a:lnSpc>
                        <a:spcBef>
                          <a:spcPts val="0"/>
                        </a:spcBef>
                        <a:spcAft>
                          <a:spcPts val="0"/>
                        </a:spcAft>
                      </a:pPr>
                      <a:r>
                        <a:rPr lang="en-US" sz="1000" kern="100" dirty="0">
                          <a:effectLst/>
                        </a:rPr>
                        <a:t>All Data</a:t>
                      </a:r>
                      <a:endParaRPr lang="en-US" sz="11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450</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2.65</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277937537"/>
                  </a:ext>
                </a:extLst>
              </a:tr>
              <a:tr h="158699">
                <a:tc>
                  <a:txBody>
                    <a:bodyPr/>
                    <a:lstStyle/>
                    <a:p>
                      <a:pPr marL="0" marR="0">
                        <a:lnSpc>
                          <a:spcPct val="115000"/>
                        </a:lnSpc>
                        <a:spcBef>
                          <a:spcPts val="0"/>
                        </a:spcBef>
                        <a:spcAft>
                          <a:spcPts val="0"/>
                        </a:spcAft>
                      </a:pPr>
                      <a:r>
                        <a:rPr lang="en-US" sz="1000" kern="100">
                          <a:effectLst/>
                        </a:rPr>
                        <a:t>Basic Filter</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406</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2.63</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384785765"/>
                  </a:ext>
                </a:extLst>
              </a:tr>
              <a:tr h="158699">
                <a:tc>
                  <a:txBody>
                    <a:bodyPr/>
                    <a:lstStyle/>
                    <a:p>
                      <a:pPr marL="0" marR="0">
                        <a:lnSpc>
                          <a:spcPct val="115000"/>
                        </a:lnSpc>
                        <a:spcBef>
                          <a:spcPts val="0"/>
                        </a:spcBef>
                        <a:spcAft>
                          <a:spcPts val="0"/>
                        </a:spcAft>
                      </a:pPr>
                      <a:r>
                        <a:rPr lang="en-US" sz="1000" kern="100">
                          <a:effectLst/>
                        </a:rPr>
                        <a:t>Basic Filter + Uncorrelated</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dirty="0">
                          <a:effectLst/>
                        </a:rPr>
                        <a:t>288</a:t>
                      </a:r>
                      <a:endParaRPr lang="en-US" sz="11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2.32</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641044158"/>
                  </a:ext>
                </a:extLst>
              </a:tr>
              <a:tr h="332167">
                <a:tc>
                  <a:txBody>
                    <a:bodyPr/>
                    <a:lstStyle/>
                    <a:p>
                      <a:pPr marL="0" marR="0">
                        <a:lnSpc>
                          <a:spcPct val="115000"/>
                        </a:lnSpc>
                        <a:spcBef>
                          <a:spcPts val="0"/>
                        </a:spcBef>
                        <a:spcAft>
                          <a:spcPts val="0"/>
                        </a:spcAft>
                      </a:pPr>
                      <a:r>
                        <a:rPr lang="en-US" sz="1000" kern="100">
                          <a:effectLst/>
                        </a:rPr>
                        <a:t>Basic Filter + Mutual information (k = 35)</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dirty="0">
                          <a:effectLst/>
                        </a:rPr>
                        <a:t>35</a:t>
                      </a:r>
                      <a:endParaRPr lang="en-US" sz="11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dirty="0">
                          <a:effectLst/>
                        </a:rPr>
                        <a:t>0.62</a:t>
                      </a:r>
                      <a:endParaRPr lang="en-US" sz="11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301317440"/>
                  </a:ext>
                </a:extLst>
              </a:tr>
              <a:tr h="332167">
                <a:tc>
                  <a:txBody>
                    <a:bodyPr/>
                    <a:lstStyle/>
                    <a:p>
                      <a:pPr marL="0" marR="0">
                        <a:lnSpc>
                          <a:spcPct val="115000"/>
                        </a:lnSpc>
                        <a:spcBef>
                          <a:spcPts val="0"/>
                        </a:spcBef>
                        <a:spcAft>
                          <a:spcPts val="0"/>
                        </a:spcAft>
                      </a:pPr>
                      <a:r>
                        <a:rPr lang="en-US" sz="1000" kern="100">
                          <a:effectLst/>
                        </a:rPr>
                        <a:t>Basic Filter + Mutual information (k = 155)</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dirty="0">
                          <a:effectLst/>
                        </a:rPr>
                        <a:t>155</a:t>
                      </a:r>
                      <a:endParaRPr lang="en-US" sz="11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a:effectLst/>
                        </a:rPr>
                        <a:t>1.45</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868853671"/>
                  </a:ext>
                </a:extLst>
              </a:tr>
              <a:tr h="505634">
                <a:tc>
                  <a:txBody>
                    <a:bodyPr/>
                    <a:lstStyle/>
                    <a:p>
                      <a:pPr marL="0" marR="0">
                        <a:lnSpc>
                          <a:spcPct val="115000"/>
                        </a:lnSpc>
                        <a:spcBef>
                          <a:spcPts val="0"/>
                        </a:spcBef>
                        <a:spcAft>
                          <a:spcPts val="0"/>
                        </a:spcAft>
                      </a:pPr>
                      <a:r>
                        <a:rPr lang="en-US" sz="1000" kern="100">
                          <a:effectLst/>
                        </a:rPr>
                        <a:t>Basic Filter + Mutual information (k = 155)</a:t>
                      </a:r>
                      <a:endParaRPr lang="en-US" sz="1100" kern="100">
                        <a:effectLst/>
                      </a:endParaRPr>
                    </a:p>
                    <a:p>
                      <a:pPr marL="0" marR="0">
                        <a:lnSpc>
                          <a:spcPct val="115000"/>
                        </a:lnSpc>
                        <a:spcBef>
                          <a:spcPts val="0"/>
                        </a:spcBef>
                        <a:spcAft>
                          <a:spcPts val="0"/>
                        </a:spcAft>
                      </a:pPr>
                      <a:r>
                        <a:rPr lang="en-US" sz="1000" kern="100">
                          <a:effectLst/>
                        </a:rPr>
                        <a:t>+ ROC_AUC (k = 35)</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50" b="1" kern="100" dirty="0">
                          <a:effectLst/>
                        </a:rPr>
                        <a:t>35</a:t>
                      </a:r>
                      <a:endParaRPr lang="en-US" sz="1200" b="1"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50" b="1" kern="100" dirty="0">
                          <a:effectLst/>
                        </a:rPr>
                        <a:t>0.66</a:t>
                      </a:r>
                      <a:endParaRPr lang="en-US" sz="1200" b="1"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586701502"/>
                  </a:ext>
                </a:extLst>
              </a:tr>
              <a:tr h="158699">
                <a:tc>
                  <a:txBody>
                    <a:bodyPr/>
                    <a:lstStyle/>
                    <a:p>
                      <a:pPr marL="0" marR="0">
                        <a:lnSpc>
                          <a:spcPct val="115000"/>
                        </a:lnSpc>
                        <a:spcBef>
                          <a:spcPts val="0"/>
                        </a:spcBef>
                        <a:spcAft>
                          <a:spcPts val="0"/>
                        </a:spcAft>
                      </a:pPr>
                      <a:r>
                        <a:rPr lang="en-US" sz="1000" kern="100">
                          <a:effectLst/>
                        </a:rPr>
                        <a:t>Basic Filter + ROC_AUC (k=35)</a:t>
                      </a:r>
                      <a:endParaRPr lang="en-US" sz="11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dirty="0">
                          <a:effectLst/>
                        </a:rPr>
                        <a:t>35</a:t>
                      </a:r>
                      <a:endParaRPr lang="en-US" sz="11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kern="100" dirty="0">
                          <a:effectLst/>
                        </a:rPr>
                        <a:t>0.62</a:t>
                      </a:r>
                      <a:endParaRPr lang="en-US" sz="11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460939580"/>
                  </a:ext>
                </a:extLst>
              </a:tr>
            </a:tbl>
          </a:graphicData>
        </a:graphic>
      </p:graphicFrame>
      <p:sp>
        <p:nvSpPr>
          <p:cNvPr id="14" name="TextBox 13">
            <a:extLst>
              <a:ext uri="{FF2B5EF4-FFF2-40B4-BE49-F238E27FC236}">
                <a16:creationId xmlns:a16="http://schemas.microsoft.com/office/drawing/2014/main" id="{46B8A3A7-4620-0DE7-0B4D-776ECB5D0202}"/>
              </a:ext>
            </a:extLst>
          </p:cNvPr>
          <p:cNvSpPr txBox="1"/>
          <p:nvPr/>
        </p:nvSpPr>
        <p:spPr>
          <a:xfrm>
            <a:off x="8203138" y="19704891"/>
            <a:ext cx="5566683" cy="400110"/>
          </a:xfrm>
          <a:prstGeom prst="rect">
            <a:avLst/>
          </a:prstGeom>
          <a:noFill/>
        </p:spPr>
        <p:txBody>
          <a:bodyPr wrap="square">
            <a:spAutoFit/>
          </a:bodyPr>
          <a:lstStyle/>
          <a:p>
            <a:pPr algn="ctr"/>
            <a:r>
              <a:rPr lang="en-US" sz="2000" b="0" i="0" u="none" strike="noStrike" baseline="0" dirty="0">
                <a:solidFill>
                  <a:srgbClr val="000000"/>
                </a:solidFill>
                <a:latin typeface="Times New Roman" panose="02020603050405020304" pitchFamily="18" charset="0"/>
              </a:rPr>
              <a:t>Sorted best Mutual Information features </a:t>
            </a:r>
            <a:endParaRPr lang="en-US" sz="2000" dirty="0"/>
          </a:p>
        </p:txBody>
      </p:sp>
      <p:pic>
        <p:nvPicPr>
          <p:cNvPr id="16" name="Picture 15" descr="A graph with blue dots&#10;&#10;Description automatically generated with low confidence">
            <a:extLst>
              <a:ext uri="{FF2B5EF4-FFF2-40B4-BE49-F238E27FC236}">
                <a16:creationId xmlns:a16="http://schemas.microsoft.com/office/drawing/2014/main" id="{AEA8E219-E3F9-34C6-503A-181B0F8AC23A}"/>
              </a:ext>
            </a:extLst>
          </p:cNvPr>
          <p:cNvPicPr>
            <a:picLocks noChangeAspect="1"/>
          </p:cNvPicPr>
          <p:nvPr/>
        </p:nvPicPr>
        <p:blipFill>
          <a:blip r:embed="rId15"/>
          <a:stretch>
            <a:fillRect/>
          </a:stretch>
        </p:blipFill>
        <p:spPr>
          <a:xfrm>
            <a:off x="7811171" y="20293244"/>
            <a:ext cx="6280051" cy="2510483"/>
          </a:xfrm>
          <a:prstGeom prst="rect">
            <a:avLst/>
          </a:prstGeom>
        </p:spPr>
      </p:pic>
      <p:pic>
        <p:nvPicPr>
          <p:cNvPr id="18" name="Picture 17" descr="A picture containing text, screenshot, font, diagram&#10;&#10;Description automatically generated">
            <a:extLst>
              <a:ext uri="{FF2B5EF4-FFF2-40B4-BE49-F238E27FC236}">
                <a16:creationId xmlns:a16="http://schemas.microsoft.com/office/drawing/2014/main" id="{25E3043E-3058-0296-C882-D89F84FBBCB0}"/>
              </a:ext>
            </a:extLst>
          </p:cNvPr>
          <p:cNvPicPr>
            <a:picLocks noChangeAspect="1"/>
          </p:cNvPicPr>
          <p:nvPr/>
        </p:nvPicPr>
        <p:blipFill>
          <a:blip r:embed="rId16"/>
          <a:stretch>
            <a:fillRect/>
          </a:stretch>
        </p:blipFill>
        <p:spPr>
          <a:xfrm>
            <a:off x="8189596" y="24015542"/>
            <a:ext cx="5685691" cy="2510483"/>
          </a:xfrm>
          <a:prstGeom prst="rect">
            <a:avLst/>
          </a:prstGeom>
        </p:spPr>
      </p:pic>
      <p:sp>
        <p:nvSpPr>
          <p:cNvPr id="20" name="TextBox 19">
            <a:extLst>
              <a:ext uri="{FF2B5EF4-FFF2-40B4-BE49-F238E27FC236}">
                <a16:creationId xmlns:a16="http://schemas.microsoft.com/office/drawing/2014/main" id="{72BAB09F-26F6-22A6-6D2C-57DDAE18AE98}"/>
              </a:ext>
            </a:extLst>
          </p:cNvPr>
          <p:cNvSpPr txBox="1"/>
          <p:nvPr/>
        </p:nvSpPr>
        <p:spPr>
          <a:xfrm>
            <a:off x="7586560" y="26678348"/>
            <a:ext cx="6778035" cy="584775"/>
          </a:xfrm>
          <a:prstGeom prst="rect">
            <a:avLst/>
          </a:prstGeom>
          <a:noFill/>
        </p:spPr>
        <p:txBody>
          <a:bodyPr wrap="square">
            <a:spAutoFit/>
          </a:bodyPr>
          <a:lstStyle/>
          <a:p>
            <a:pPr algn="ctr"/>
            <a:r>
              <a:rPr lang="en-US" sz="1600" b="0" i="0" u="none" strike="noStrike" baseline="0" dirty="0">
                <a:latin typeface="Times New Roman" panose="02020603050405020304" pitchFamily="18" charset="0"/>
              </a:rPr>
              <a:t>TABLE TO SHOW ACCURACY OF TRAINED MODELS WITH DIFFERENT FEATURES </a:t>
            </a:r>
            <a:endParaRPr lang="en-US" sz="3600" dirty="0"/>
          </a:p>
        </p:txBody>
      </p:sp>
      <p:sp>
        <p:nvSpPr>
          <p:cNvPr id="23" name="TextBox 22">
            <a:extLst>
              <a:ext uri="{FF2B5EF4-FFF2-40B4-BE49-F238E27FC236}">
                <a16:creationId xmlns:a16="http://schemas.microsoft.com/office/drawing/2014/main" id="{4A009D88-F7FB-9F80-9E8F-F3550C114D9D}"/>
              </a:ext>
            </a:extLst>
          </p:cNvPr>
          <p:cNvSpPr txBox="1"/>
          <p:nvPr/>
        </p:nvSpPr>
        <p:spPr>
          <a:xfrm>
            <a:off x="7794873" y="29747253"/>
            <a:ext cx="5953143" cy="523220"/>
          </a:xfrm>
          <a:prstGeom prst="rect">
            <a:avLst/>
          </a:prstGeom>
          <a:noFill/>
        </p:spPr>
        <p:txBody>
          <a:bodyPr wrap="square">
            <a:spAutoFit/>
          </a:bodyPr>
          <a:lstStyle/>
          <a:p>
            <a:pPr algn="ctr"/>
            <a:r>
              <a:rPr lang="en-US" b="0" i="0" u="none" strike="noStrike" baseline="0" dirty="0">
                <a:solidFill>
                  <a:srgbClr val="000000"/>
                </a:solidFill>
                <a:latin typeface="Times New Roman" panose="02020603050405020304" pitchFamily="18" charset="0"/>
              </a:rPr>
              <a:t>TABLE SHOWS FIT TIME &amp; NUMBER OF SELECTED ATTRIBUTES  BY DIFFERENT FILTERS</a:t>
            </a:r>
            <a:endParaRPr lang="en-US" sz="2800" dirty="0"/>
          </a:p>
        </p:txBody>
      </p:sp>
    </p:spTree>
  </p:cSld>
  <p:clrMapOvr>
    <a:masterClrMapping/>
  </p:clrMapOvr>
</p:sld>
</file>

<file path=ppt/theme/theme1.xml><?xml version="1.0" encoding="utf-8"?>
<a:theme xmlns:a="http://schemas.openxmlformats.org/drawingml/2006/main" name="Office Theme">
  <a:themeElements>
    <a:clrScheme name="Custom 14">
      <a:dk1>
        <a:srgbClr val="33006F"/>
      </a:dk1>
      <a:lt1>
        <a:srgbClr val="E8D3A2"/>
      </a:lt1>
      <a:dk2>
        <a:srgbClr val="797979"/>
      </a:dk2>
      <a:lt2>
        <a:srgbClr val="917B4C"/>
      </a:lt2>
      <a:accent1>
        <a:srgbClr val="33006F"/>
      </a:accent1>
      <a:accent2>
        <a:srgbClr val="E8D3A2"/>
      </a:accent2>
      <a:accent3>
        <a:srgbClr val="A9A9A9"/>
      </a:accent3>
      <a:accent4>
        <a:srgbClr val="917B4C"/>
      </a:accent4>
      <a:accent5>
        <a:srgbClr val="414141"/>
      </a:accent5>
      <a:accent6>
        <a:srgbClr val="797979"/>
      </a:accent6>
      <a:hlink>
        <a:srgbClr val="A9A9A9"/>
      </a:hlink>
      <a:folHlink>
        <a:srgbClr val="D5D5D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1110</Words>
  <Application>Microsoft Office PowerPoint</Application>
  <PresentationFormat>Custom</PresentationFormat>
  <Paragraphs>131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Open Sans</vt:lpstr>
      <vt:lpstr>Encode Sans Black</vt:lpstr>
      <vt:lpstr>Calibri</vt:lpstr>
      <vt:lpstr>Times New Roman</vt:lpstr>
      <vt:lpstr>Office Theme</vt:lpstr>
      <vt:lpstr>Mental State Classification using EEG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State Classification using EEG </dc:title>
  <dc:creator>Sydney Brown</dc:creator>
  <cp:lastModifiedBy>عمر سعد محمد سعد الغرباوى</cp:lastModifiedBy>
  <cp:revision>2</cp:revision>
  <dcterms:created xsi:type="dcterms:W3CDTF">2018-02-07T04:27:03Z</dcterms:created>
  <dcterms:modified xsi:type="dcterms:W3CDTF">2023-05-21T18:44:41Z</dcterms:modified>
</cp:coreProperties>
</file>