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slideLayouts/slideLayout27.xml" ContentType="application/vnd.openxmlformats-officedocument.presentationml.slideLayout+xml"/>
  <Override PartName="/ppt/theme/theme5.xml" ContentType="application/vnd.openxmlformats-officedocument.theme+xml"/>
  <Override PartName="/ppt/slideLayouts/slideLayout28.xml" ContentType="application/vnd.openxmlformats-officedocument.presentationml.slideLayout+xml"/>
  <Override PartName="/ppt/theme/theme6.xml" ContentType="application/vnd.openxmlformats-officedocument.theme+xml"/>
  <Override PartName="/ppt/slideLayouts/slideLayout29.xml" ContentType="application/vnd.openxmlformats-officedocument.presentationml.slideLayout+xml"/>
  <Override PartName="/ppt/theme/theme7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4"/>
    <p:sldMasterId id="2147483686" r:id="rId5"/>
    <p:sldMasterId id="2147483690" r:id="rId6"/>
    <p:sldMasterId id="2147483674" r:id="rId7"/>
    <p:sldMasterId id="2147483666" r:id="rId8"/>
    <p:sldMasterId id="2147483668" r:id="rId9"/>
    <p:sldMasterId id="2147483688" r:id="rId10"/>
    <p:sldMasterId id="2147483648" r:id="rId11"/>
  </p:sldMasterIdLst>
  <p:notesMasterIdLst>
    <p:notesMasterId r:id="rId24"/>
  </p:notesMasterIdLst>
  <p:sldIdLst>
    <p:sldId id="256" r:id="rId12"/>
    <p:sldId id="268" r:id="rId13"/>
    <p:sldId id="260" r:id="rId14"/>
    <p:sldId id="266" r:id="rId15"/>
    <p:sldId id="259" r:id="rId16"/>
    <p:sldId id="262" r:id="rId17"/>
    <p:sldId id="261" r:id="rId18"/>
    <p:sldId id="263" r:id="rId19"/>
    <p:sldId id="265" r:id="rId20"/>
    <p:sldId id="264" r:id="rId21"/>
    <p:sldId id="267" r:id="rId22"/>
    <p:sldId id="258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3168"/>
    <a:srgbClr val="E2F0D9"/>
    <a:srgbClr val="FFFFFF"/>
    <a:srgbClr val="EDF3DB"/>
    <a:srgbClr val="EEB461"/>
    <a:srgbClr val="86549F"/>
    <a:srgbClr val="013269"/>
    <a:srgbClr val="1432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540" y="-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0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tableStyles" Target="tableStyle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8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F4EBC-507D-45C7-A73A-9129F855750B}" type="datetimeFigureOut">
              <a:rPr lang="de-DE" smtClean="0"/>
              <a:t>17.05.2024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979FC2-0CBF-4A96-ACD4-48B661444F8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8074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8BAAB8-1BFB-02AB-4E53-498584AC73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762875" y="1171575"/>
            <a:ext cx="3524250" cy="376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42E051-9B97-62E3-65BA-7637846628F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04875" y="3333750"/>
            <a:ext cx="6505575" cy="723900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1" u="none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Slide Main title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7460E79-B3B2-5559-CA75-315F4752D5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04875" y="4210050"/>
            <a:ext cx="6505575" cy="723900"/>
          </a:xfrm>
          <a:prstGeom prst="rect">
            <a:avLst/>
          </a:prstGeom>
        </p:spPr>
        <p:txBody>
          <a:bodyPr anchor="t"/>
          <a:lstStyle>
            <a:lvl1pPr marL="0" indent="0" rtl="0">
              <a:buNone/>
              <a:defRPr sz="2800" b="0">
                <a:solidFill>
                  <a:srgbClr val="86549F"/>
                </a:solidFill>
                <a:latin typeface="Eras Medium ITC" panose="020B0602030504020804" pitchFamily="34" charset="0"/>
              </a:defRPr>
            </a:lvl1pPr>
          </a:lstStyle>
          <a:p>
            <a:pPr lvl="0"/>
            <a:r>
              <a:rPr lang="en-US" dirty="0"/>
              <a:t>Slide Sub title</a:t>
            </a:r>
          </a:p>
        </p:txBody>
      </p:sp>
    </p:spTree>
    <p:extLst>
      <p:ext uri="{BB962C8B-B14F-4D97-AF65-F5344CB8AC3E}">
        <p14:creationId xmlns:p14="http://schemas.microsoft.com/office/powerpoint/2010/main" val="248230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514EB-9A94-85FA-C63B-806AC385C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7F4B8F-D1C5-8ECE-81D3-C972AE5AB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26.09.2022</a:t>
            </a:r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0E9901-5C3A-C64D-25CD-6449BB649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SEITech Solutions - Confidential Information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4CF16F-8E22-83D7-0105-119657931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D72B-2DE3-4987-A795-E311641A9A9D}" type="slidenum">
              <a:rPr lang="de-DE" smtClean="0"/>
              <a:t>‹#›</a:t>
            </a:fld>
            <a:endParaRPr lang="de-DE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16CBA4-7258-1AE2-EE21-25F176ECCEF0}"/>
              </a:ext>
            </a:extLst>
          </p:cNvPr>
          <p:cNvCxnSpPr/>
          <p:nvPr userDrawn="1"/>
        </p:nvCxnSpPr>
        <p:spPr>
          <a:xfrm>
            <a:off x="838200" y="1190600"/>
            <a:ext cx="10515600" cy="0"/>
          </a:xfrm>
          <a:prstGeom prst="line">
            <a:avLst/>
          </a:prstGeom>
          <a:ln>
            <a:solidFill>
              <a:srgbClr val="EEB4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112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DDE3F4-9A8D-1950-A59A-93F5CF817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26.09.2022</a:t>
            </a:r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B9FE0D-BF13-9011-6B91-3DB983A1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SEITech Solutions - Confidential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2A1677-2376-A458-DD95-20F928593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D72B-2DE3-4987-A795-E311641A9A9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658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5CE4B-3BE9-D2C5-7367-9BD2BB4E7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E9C77-F410-F254-EBAD-138B3545E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0BF76F-DAFB-4398-3CA3-0B006842D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25110-E2F8-E6F5-89CB-A439BCB1F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26.09.2022</a:t>
            </a:r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B0043-2C28-4518-2512-B3A7602B1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SEITech Solutions - Confidential Information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25F64-1D15-AB59-35B0-5282469D7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D72B-2DE3-4987-A795-E311641A9A9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0143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1275A-B1B1-C7F9-EF77-39D48704E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18E794-C95F-8761-D447-6C0788930E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3015C0-AD07-6DDF-5D6F-4FE6101AB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B063E-DC0A-424B-15EC-03E9D097B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26.09.2022</a:t>
            </a:r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E1FA1-1C0B-B542-8431-4F4B3E6BB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SEITech Solutions - Confidential Information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6B6993-AC3E-FAF0-20B1-6286FBD5A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D72B-2DE3-4987-A795-E311641A9A9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6936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F0FEB-7074-56CD-BBFF-AB7C9DE0C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BE0060-2F63-3BA2-CB77-EC2B32384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581CE-8157-D785-5A7D-74DC1B7A9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26.09.2022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54F94-642E-902F-F509-228B83C54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SEITech Solutions - Confidential Information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744FE-8EB3-D2DF-A848-F6588DBA1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D72B-2DE3-4987-A795-E311641A9A9D}" type="slidenum">
              <a:rPr lang="de-DE" smtClean="0"/>
              <a:t>‹#›</a:t>
            </a:fld>
            <a:endParaRPr lang="de-DE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AD7FBE9-A9B8-A5CB-4CC0-6423B93C0F1B}"/>
              </a:ext>
            </a:extLst>
          </p:cNvPr>
          <p:cNvCxnSpPr/>
          <p:nvPr userDrawn="1"/>
        </p:nvCxnSpPr>
        <p:spPr>
          <a:xfrm>
            <a:off x="838200" y="1190600"/>
            <a:ext cx="10515600" cy="0"/>
          </a:xfrm>
          <a:prstGeom prst="line">
            <a:avLst/>
          </a:prstGeom>
          <a:ln>
            <a:solidFill>
              <a:srgbClr val="EEB4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53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876672-456C-0D65-6275-E7F11B2D36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3871A8-2BAC-6C4C-A590-78CD8E66B0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B8325-15F2-65AD-841A-81F980766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26.09.2022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BEEF0-6701-F3D5-0A3D-806065A9B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SEITech Solutions - Confidential Information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542BE-EAF4-BE1C-BC35-1DA5217C0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D72B-2DE3-4987-A795-E311641A9A9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880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95DAB-A0CA-5F01-E592-305A7AE02A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C4580F-EC4A-F97B-2AAF-37F1D65DB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BF415-A119-C487-85E9-F267CBDEE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26.09.2022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3E382-7140-9E36-5BFC-685A712FE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SEITech Solutions - Confidential Information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41F70-8583-1079-3714-A329862BD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D72B-2DE3-4987-A795-E311641A9A9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693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37530-3B4B-C53D-3B4C-D83C0308A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2370"/>
            <a:ext cx="10515600" cy="47013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7A4CFCCD-AB55-68DD-AFE9-A6C990779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2FE7486C-3D5C-512E-62FE-74C174AC0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26.09.2022</a:t>
            </a:r>
            <a:endParaRPr lang="de-DE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A8DEC72A-6403-9A80-9E83-E93B7192E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SEITech Solutions - Confidential Information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2F59EEFB-D72C-F1C8-293A-7CDCE2EB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D72B-2DE3-4987-A795-E311641A9A9D}" type="slidenum">
              <a:rPr lang="de-DE" smtClean="0"/>
              <a:pPr/>
              <a:t>‹#›</a:t>
            </a:fld>
            <a:endParaRPr lang="de-DE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AEF27B6-032C-3A21-4300-573770648D0F}"/>
              </a:ext>
            </a:extLst>
          </p:cNvPr>
          <p:cNvCxnSpPr/>
          <p:nvPr userDrawn="1"/>
        </p:nvCxnSpPr>
        <p:spPr>
          <a:xfrm>
            <a:off x="838200" y="1190600"/>
            <a:ext cx="10515600" cy="0"/>
          </a:xfrm>
          <a:prstGeom prst="line">
            <a:avLst/>
          </a:prstGeom>
          <a:ln>
            <a:solidFill>
              <a:srgbClr val="EEB4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3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25EF9-F27C-A9A4-782E-EDDCF7398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FED39-7B2E-39E0-4C69-2B8398048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529A5-BE8E-27FC-80E3-FD58C8333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26.09.2022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BB96A-C473-30D8-2AC4-67D193B6F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SEITech Solutions - Confidential Information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86D9C-6552-F985-D94B-DCB6475EF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D72B-2DE3-4987-A795-E311641A9A9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701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F64F5-E1CD-C6A9-4323-44A2BFC5A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923FD-7922-87C7-BB28-8224E9F0D8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87260"/>
            <a:ext cx="5181600" cy="45892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E80007-4C26-F957-0AFF-E7E01CCE7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87260"/>
            <a:ext cx="5181600" cy="45892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8C8D5-9E5F-5AB8-813C-F89E6C5B7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26.09.2022</a:t>
            </a:r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D52649-50FE-D48D-DABB-922A82EED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SEITech Solutions - Confidential Information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8119E-6863-ABC7-0D6D-A326EFD2A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D72B-2DE3-4987-A795-E311641A9A9D}" type="slidenum">
              <a:rPr lang="de-DE" smtClean="0"/>
              <a:t>‹#›</a:t>
            </a:fld>
            <a:endParaRPr lang="de-DE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EFEC621-3D85-2355-C913-AB2D2811D686}"/>
              </a:ext>
            </a:extLst>
          </p:cNvPr>
          <p:cNvCxnSpPr/>
          <p:nvPr userDrawn="1"/>
        </p:nvCxnSpPr>
        <p:spPr>
          <a:xfrm>
            <a:off x="838200" y="1190600"/>
            <a:ext cx="10515600" cy="0"/>
          </a:xfrm>
          <a:prstGeom prst="line">
            <a:avLst/>
          </a:prstGeom>
          <a:ln>
            <a:solidFill>
              <a:srgbClr val="EEB4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60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42E051-9B97-62E3-65BA-7637846628F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43212" y="2164827"/>
            <a:ext cx="6505575" cy="723900"/>
          </a:xfrm>
          <a:prstGeom prst="rect">
            <a:avLst/>
          </a:prstGeom>
        </p:spPr>
        <p:txBody>
          <a:bodyPr anchor="b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1" u="none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Slide Main title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7460E79-B3B2-5559-CA75-315F4752D5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43212" y="3245374"/>
            <a:ext cx="6505575" cy="723900"/>
          </a:xfrm>
          <a:prstGeom prst="rect">
            <a:avLst/>
          </a:prstGeom>
        </p:spPr>
        <p:txBody>
          <a:bodyPr anchor="t"/>
          <a:lstStyle>
            <a:lvl1pPr marL="0" indent="0" algn="ctr" rtl="0">
              <a:buNone/>
              <a:defRPr sz="2800" b="0">
                <a:solidFill>
                  <a:srgbClr val="86549F"/>
                </a:solidFill>
                <a:latin typeface="Eras Medium ITC" panose="020B0602030504020804" pitchFamily="34" charset="0"/>
              </a:defRPr>
            </a:lvl1pPr>
          </a:lstStyle>
          <a:p>
            <a:pPr lvl="0"/>
            <a:r>
              <a:rPr lang="en-US" dirty="0"/>
              <a:t>Slide Sub title</a:t>
            </a:r>
          </a:p>
        </p:txBody>
      </p:sp>
    </p:spTree>
    <p:extLst>
      <p:ext uri="{BB962C8B-B14F-4D97-AF65-F5344CB8AC3E}">
        <p14:creationId xmlns:p14="http://schemas.microsoft.com/office/powerpoint/2010/main" val="271745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C1905-C0A4-E064-FE0E-ECA46A9F9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476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BA8A4-AF14-05D0-A89C-55E209ACF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99187"/>
            <a:ext cx="5157787" cy="11058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354008-C10C-2198-C159-917B57BBB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8439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A855B-E5DA-CF31-F2DB-4F9637279D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99187"/>
            <a:ext cx="5183188" cy="11058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97B268-D14E-153F-CC31-FC001B12B4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8439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BD7D01-4A54-30FF-64CA-37581A8E6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26.09.2022</a:t>
            </a:r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1A71D1-1310-C9D6-6DD1-62BFE4486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SEITech Solutions - Confidential Information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1743FA-AC66-610E-5640-824D8DFA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D72B-2DE3-4987-A795-E311641A9A9D}" type="slidenum">
              <a:rPr lang="de-DE" smtClean="0"/>
              <a:t>‹#›</a:t>
            </a:fld>
            <a:endParaRPr lang="de-DE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B71AAF-4A82-DB7E-6108-2AF9923C6071}"/>
              </a:ext>
            </a:extLst>
          </p:cNvPr>
          <p:cNvCxnSpPr/>
          <p:nvPr userDrawn="1"/>
        </p:nvCxnSpPr>
        <p:spPr>
          <a:xfrm>
            <a:off x="838200" y="1190600"/>
            <a:ext cx="10515600" cy="0"/>
          </a:xfrm>
          <a:prstGeom prst="line">
            <a:avLst/>
          </a:prstGeom>
          <a:ln>
            <a:solidFill>
              <a:srgbClr val="EEB4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573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514EB-9A94-85FA-C63B-806AC385C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7F4B8F-D1C5-8ECE-81D3-C972AE5AB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26.09.2022</a:t>
            </a:r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0E9901-5C3A-C64D-25CD-6449BB649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SEITech Solutions - Confidential Information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4CF16F-8E22-83D7-0105-119657931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D72B-2DE3-4987-A795-E311641A9A9D}" type="slidenum">
              <a:rPr lang="de-DE" smtClean="0"/>
              <a:t>‹#›</a:t>
            </a:fld>
            <a:endParaRPr lang="de-DE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16CBA4-7258-1AE2-EE21-25F176ECCEF0}"/>
              </a:ext>
            </a:extLst>
          </p:cNvPr>
          <p:cNvCxnSpPr/>
          <p:nvPr userDrawn="1"/>
        </p:nvCxnSpPr>
        <p:spPr>
          <a:xfrm>
            <a:off x="838200" y="1190600"/>
            <a:ext cx="10515600" cy="0"/>
          </a:xfrm>
          <a:prstGeom prst="line">
            <a:avLst/>
          </a:prstGeom>
          <a:ln>
            <a:solidFill>
              <a:srgbClr val="EEB4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4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DDE3F4-9A8D-1950-A59A-93F5CF817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26.09.2022</a:t>
            </a:r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B9FE0D-BF13-9011-6B91-3DB983A1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SEITech Solutions - Confidential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2A1677-2376-A458-DD95-20F928593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D72B-2DE3-4987-A795-E311641A9A9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3328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5CE4B-3BE9-D2C5-7367-9BD2BB4E7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E9C77-F410-F254-EBAD-138B3545E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0BF76F-DAFB-4398-3CA3-0B006842D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25110-E2F8-E6F5-89CB-A439BCB1F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26.09.2022</a:t>
            </a:r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B0043-2C28-4518-2512-B3A7602B1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SEITech Solutions - Confidential Information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25F64-1D15-AB59-35B0-5282469D7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D72B-2DE3-4987-A795-E311641A9A9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601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1275A-B1B1-C7F9-EF77-39D48704E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18E794-C95F-8761-D447-6C0788930E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3015C0-AD07-6DDF-5D6F-4FE6101AB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B063E-DC0A-424B-15EC-03E9D097B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26.09.2022</a:t>
            </a:r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E1FA1-1C0B-B542-8431-4F4B3E6BB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SEITech Solutions - Confidential Information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6B6993-AC3E-FAF0-20B1-6286FBD5A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D72B-2DE3-4987-A795-E311641A9A9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858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F0FEB-7074-56CD-BBFF-AB7C9DE0C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BE0060-2F63-3BA2-CB77-EC2B32384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581CE-8157-D785-5A7D-74DC1B7A9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26.09.2022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54F94-642E-902F-F509-228B83C54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SEITech Solutions - Confidential Information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744FE-8EB3-D2DF-A848-F6588DBA1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D72B-2DE3-4987-A795-E311641A9A9D}" type="slidenum">
              <a:rPr lang="de-DE" smtClean="0"/>
              <a:t>‹#›</a:t>
            </a:fld>
            <a:endParaRPr lang="de-DE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AD7FBE9-A9B8-A5CB-4CC0-6423B93C0F1B}"/>
              </a:ext>
            </a:extLst>
          </p:cNvPr>
          <p:cNvCxnSpPr/>
          <p:nvPr userDrawn="1"/>
        </p:nvCxnSpPr>
        <p:spPr>
          <a:xfrm>
            <a:off x="838200" y="1190600"/>
            <a:ext cx="10515600" cy="0"/>
          </a:xfrm>
          <a:prstGeom prst="line">
            <a:avLst/>
          </a:prstGeom>
          <a:ln>
            <a:solidFill>
              <a:srgbClr val="EEB4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64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876672-456C-0D65-6275-E7F11B2D36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3871A8-2BAC-6C4C-A590-78CD8E66B0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B8325-15F2-65AD-841A-81F980766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26.09.2022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BEEF0-6701-F3D5-0A3D-806065A9B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SEITech Solutions - Confidential Information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542BE-EAF4-BE1C-BC35-1DA5217C0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D72B-2DE3-4987-A795-E311641A9A9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419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e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35EFE-3B89-A5E3-37CF-4AC549D593B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35169" y="3813026"/>
            <a:ext cx="4468483" cy="118110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313490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724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71537ACD-C88F-CB97-4261-50E9F11F1B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68" y="326639"/>
            <a:ext cx="1058933" cy="736311"/>
          </a:xfrm>
          <a:prstGeom prst="rect">
            <a:avLst/>
          </a:prstGeom>
        </p:spPr>
      </p:pic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D008793E-4F71-E4AD-C180-9957E22FE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31" y="6487064"/>
            <a:ext cx="4114800" cy="222826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SEITech Solutions - Confidential Information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5F18DF-6899-2B82-3FC1-E9856884A97B}"/>
              </a:ext>
            </a:extLst>
          </p:cNvPr>
          <p:cNvSpPr txBox="1">
            <a:spLocks/>
          </p:cNvSpPr>
          <p:nvPr userDrawn="1"/>
        </p:nvSpPr>
        <p:spPr>
          <a:xfrm>
            <a:off x="1415311" y="1062950"/>
            <a:ext cx="9360310" cy="286365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14326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u="none"/>
              <a:t>Click to edit Master title style</a:t>
            </a:r>
            <a:endParaRPr lang="de-DE" u="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9207A2-5341-D0A5-918F-2CB262DAB8AA}"/>
              </a:ext>
            </a:extLst>
          </p:cNvPr>
          <p:cNvSpPr txBox="1">
            <a:spLocks/>
          </p:cNvSpPr>
          <p:nvPr userDrawn="1"/>
        </p:nvSpPr>
        <p:spPr>
          <a:xfrm>
            <a:off x="2699627" y="3926606"/>
            <a:ext cx="6791677" cy="14371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7030A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Click to edit Master subtitle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473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Divider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8BAAB8-1BFB-02AB-4E53-498584AC73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762875" y="1171575"/>
            <a:ext cx="3524250" cy="376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42E051-9B97-62E3-65BA-7637846628F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04875" y="3333750"/>
            <a:ext cx="6505575" cy="723900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1" u="none" kern="1200" dirty="0" smtClean="0">
                <a:solidFill>
                  <a:srgbClr val="143264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Slide Main title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7460E79-B3B2-5559-CA75-315F4752D5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04875" y="4210050"/>
            <a:ext cx="6505575" cy="723900"/>
          </a:xfrm>
          <a:prstGeom prst="rect">
            <a:avLst/>
          </a:prstGeom>
        </p:spPr>
        <p:txBody>
          <a:bodyPr anchor="t"/>
          <a:lstStyle>
            <a:lvl1pPr marL="0" indent="0" rtl="0">
              <a:buNone/>
              <a:defRPr sz="2800" b="0">
                <a:solidFill>
                  <a:srgbClr val="86549F"/>
                </a:solidFill>
                <a:latin typeface="Eras Medium ITC" panose="020B0602030504020804" pitchFamily="34" charset="0"/>
              </a:defRPr>
            </a:lvl1pPr>
          </a:lstStyle>
          <a:p>
            <a:pPr lvl="0"/>
            <a:r>
              <a:rPr lang="en-US" dirty="0"/>
              <a:t>Slide Sub title</a:t>
            </a:r>
          </a:p>
        </p:txBody>
      </p:sp>
    </p:spTree>
    <p:extLst>
      <p:ext uri="{BB962C8B-B14F-4D97-AF65-F5344CB8AC3E}">
        <p14:creationId xmlns:p14="http://schemas.microsoft.com/office/powerpoint/2010/main" val="219727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D19BA-3AB6-F20C-66FC-B92F9BD47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FE51C2-597A-7090-DB56-8D086FCDB9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C7779-75E9-2E93-EB7F-01D29A73C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C8CFD-58CD-4BF3-898D-BB48F742C026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B7F3A-AABA-FFDA-0DA2-81B848866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6EBFA-705E-6228-23B3-7B307E58F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FE36A-6187-4D30-A292-C0F63AE48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1152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F6C8-2D4F-3E08-19FB-263F831FA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18EEC-B24C-9A34-C1C2-67ABE5A9D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709DA-48E4-4B70-83D8-874ECA84C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C8CFD-58CD-4BF3-898D-BB48F742C026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28435-06AC-0DCF-CB9A-8262A18EB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A92DF-D660-670C-DBD2-AF9B37E2A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FE36A-6187-4D30-A292-C0F63AE48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9590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103E1-D546-6211-5C00-4346384DB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43D61-43CF-8059-71F6-10259D449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8CDCB-B63B-D7AA-1287-A11A02E32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C8CFD-58CD-4BF3-898D-BB48F742C026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3701-2A89-8DDC-B3DD-43F1BB8F9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91FF7-471B-E732-FD38-385C57446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FE36A-6187-4D30-A292-C0F63AE48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867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9528C-AADF-5E3A-1AD4-2C2666915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8F7A9-D17A-76C0-B888-D2D385E551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C95CA0-F37D-F2BE-BCCC-F1BFBE96D9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D48BB8-CB3D-8BB5-345F-E94882C6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C8CFD-58CD-4BF3-898D-BB48F742C026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11E2D-071D-4389-E863-84502D5EB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5EAE42-F679-B5E4-3829-FA70FBC3A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FE36A-6187-4D30-A292-C0F63AE48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246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8274E-2F52-3406-A9FE-F5A693B23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F3ED6-CCDA-6582-138F-B884079F7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FAC9E3-55F8-9942-F6F8-789DBC8A72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07EFEB-25CF-A3DF-404D-3C68F90B07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9BB7EA-2013-16D3-539C-1555F92DA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5D31B6-39F2-8B79-3D21-8A5768476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C8CFD-58CD-4BF3-898D-BB48F742C026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54A8D2-0382-988C-AE2B-F47DCAF1D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B688B-3DF2-3B82-59C2-53B68FD1C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FE36A-6187-4D30-A292-C0F63AE48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2262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EEFCD-A004-8C8A-4EEA-165E16BEF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30B6E8-041D-6665-E48D-A8141245E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C8CFD-58CD-4BF3-898D-BB48F742C026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036A0D-D95E-A208-241A-10ABA5D32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060BE7-A124-BC1C-CD90-997C0F426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FE36A-6187-4D30-A292-C0F63AE48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9449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EB6AEE-2646-41A2-D8F7-B3089606A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C8CFD-58CD-4BF3-898D-BB48F742C026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749A43-AC50-49A7-65C2-FFC8ED472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3CD89-3B1D-E369-AD3D-95FF1C9E7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FE36A-6187-4D30-A292-C0F63AE48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768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57B5-60DA-BEB3-A99F-70573E60F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3573A-4E60-CE7D-6158-AFF2B83D2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8A2C19-4ABE-327C-B73D-EEEB64E9E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B8E76-6110-05F9-422C-26725D8F2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C8CFD-58CD-4BF3-898D-BB48F742C026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B5639A-504C-8740-F084-10CA04A2B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D991B-F9DF-1E33-E50B-5D4EBEFDC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FE36A-6187-4D30-A292-C0F63AE48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62621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8E653-248B-2C86-F0D0-21B9BB6D5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11A99C-16D6-EDA4-DA43-C87BC39189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E210BC-1656-F6F8-02D6-E34B619EB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3CE902-A943-0F30-C162-061531175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C8CFD-58CD-4BF3-898D-BB48F742C026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E0E328-495A-B71C-5160-6E365E839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E3168-38F2-0077-A723-DA32F6F94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FE36A-6187-4D30-A292-C0F63AE48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3336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55C26-ACC7-6B13-2FA2-88023D284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BA858F-E519-585C-43D1-4C31AE3DD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93A5E-D640-4F66-CF7A-B66BBB659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C8CFD-58CD-4BF3-898D-BB48F742C026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E8F38-1C53-E017-6E22-6415CB502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1DD49-EAEA-CDE3-80AB-E50FF7848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FE36A-6187-4D30-A292-C0F63AE48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14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Divider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E6999D49-0234-2052-EB9E-B9D0F943BDE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43212" y="2164827"/>
            <a:ext cx="6505575" cy="7239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1" u="none" kern="1200" dirty="0" smtClean="0">
                <a:solidFill>
                  <a:srgbClr val="013168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Slide Main title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1B4D4D6B-821E-4CE4-F7C6-413DA55DCA8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43212" y="3245374"/>
            <a:ext cx="6505575" cy="723900"/>
          </a:xfrm>
          <a:prstGeom prst="rect">
            <a:avLst/>
          </a:prstGeom>
        </p:spPr>
        <p:txBody>
          <a:bodyPr anchor="t"/>
          <a:lstStyle>
            <a:lvl1pPr marL="0" indent="0" algn="ctr" rtl="0">
              <a:buNone/>
              <a:defRPr sz="2800" b="0">
                <a:solidFill>
                  <a:srgbClr val="86549F"/>
                </a:solidFill>
                <a:latin typeface="Eras Medium ITC" panose="020B0602030504020804" pitchFamily="34" charset="0"/>
              </a:defRPr>
            </a:lvl1pPr>
          </a:lstStyle>
          <a:p>
            <a:pPr lvl="0"/>
            <a:r>
              <a:rPr lang="en-US" dirty="0"/>
              <a:t>Slide Sub title</a:t>
            </a:r>
          </a:p>
        </p:txBody>
      </p:sp>
    </p:spTree>
    <p:extLst>
      <p:ext uri="{BB962C8B-B14F-4D97-AF65-F5344CB8AC3E}">
        <p14:creationId xmlns:p14="http://schemas.microsoft.com/office/powerpoint/2010/main" val="212365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F4E34E-FB9E-CF32-93A7-1247656802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C90DF9-D88A-F384-D60E-3C24F40119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3C0AF-C7B6-3EB0-806D-0BE0EE449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C8CFD-58CD-4BF3-898D-BB48F742C026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02C53-7C2A-FEF9-52CD-BF95DF308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884E8-4E75-2614-A21D-59C410E40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FE36A-6187-4D30-A292-C0F63AE48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482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95DAB-A0CA-5F01-E592-305A7AE02A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C4580F-EC4A-F97B-2AAF-37F1D65DB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BF415-A119-C487-85E9-F267CBDEE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26.09.2022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3E382-7140-9E36-5BFC-685A712FE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SEITech Solutions - Confidential Information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41F70-8583-1079-3714-A329862BD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D72B-2DE3-4987-A795-E311641A9A9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464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37530-3B4B-C53D-3B4C-D83C0308A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2880"/>
            <a:ext cx="10515600" cy="47608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7A4CFCCD-AB55-68DD-AFE9-A6C990779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2FE7486C-3D5C-512E-62FE-74C174AC0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26.09.2022</a:t>
            </a:r>
            <a:endParaRPr lang="de-DE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A8DEC72A-6403-9A80-9E83-E93B7192E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SEITech Solutions - Confidential Information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2F59EEFB-D72C-F1C8-293A-7CDCE2EB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D72B-2DE3-4987-A795-E311641A9A9D}" type="slidenum">
              <a:rPr lang="de-DE" smtClean="0"/>
              <a:pPr/>
              <a:t>‹#›</a:t>
            </a:fld>
            <a:endParaRPr lang="de-DE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AEF27B6-032C-3A21-4300-573770648D0F}"/>
              </a:ext>
            </a:extLst>
          </p:cNvPr>
          <p:cNvCxnSpPr/>
          <p:nvPr userDrawn="1"/>
        </p:nvCxnSpPr>
        <p:spPr>
          <a:xfrm>
            <a:off x="838200" y="1284868"/>
            <a:ext cx="10515600" cy="0"/>
          </a:xfrm>
          <a:prstGeom prst="line">
            <a:avLst/>
          </a:prstGeom>
          <a:ln>
            <a:solidFill>
              <a:srgbClr val="EEB4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48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25EF9-F27C-A9A4-782E-EDDCF7398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FED39-7B2E-39E0-4C69-2B8398048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529A5-BE8E-27FC-80E3-FD58C8333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26.09.2022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BB96A-C473-30D8-2AC4-67D193B6F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SEITech Solutions - Confidential Information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86D9C-6552-F985-D94B-DCB6475EF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D72B-2DE3-4987-A795-E311641A9A9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462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F64F5-E1CD-C6A9-4323-44A2BFC5A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923FD-7922-87C7-BB28-8224E9F0D8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87260"/>
            <a:ext cx="5181600" cy="45892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E80007-4C26-F957-0AFF-E7E01CCE7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87260"/>
            <a:ext cx="5181600" cy="45892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8C8D5-9E5F-5AB8-813C-F89E6C5B7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26.09.2022</a:t>
            </a:r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D52649-50FE-D48D-DABB-922A82EED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SEITech Solutions - Confidential Information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8119E-6863-ABC7-0D6D-A326EFD2A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D72B-2DE3-4987-A795-E311641A9A9D}" type="slidenum">
              <a:rPr lang="de-DE" smtClean="0"/>
              <a:t>‹#›</a:t>
            </a:fld>
            <a:endParaRPr lang="de-DE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EFEC621-3D85-2355-C913-AB2D2811D686}"/>
              </a:ext>
            </a:extLst>
          </p:cNvPr>
          <p:cNvCxnSpPr/>
          <p:nvPr userDrawn="1"/>
        </p:nvCxnSpPr>
        <p:spPr>
          <a:xfrm>
            <a:off x="838200" y="1190600"/>
            <a:ext cx="10515600" cy="0"/>
          </a:xfrm>
          <a:prstGeom prst="line">
            <a:avLst/>
          </a:prstGeom>
          <a:ln>
            <a:solidFill>
              <a:srgbClr val="EEB4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45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C1905-C0A4-E064-FE0E-ECA46A9F9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476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BA8A4-AF14-05D0-A89C-55E209ACF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99187"/>
            <a:ext cx="5157787" cy="11058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354008-C10C-2198-C159-917B57BBB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8439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A855B-E5DA-CF31-F2DB-4F9637279D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99187"/>
            <a:ext cx="5183188" cy="11058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97B268-D14E-153F-CC31-FC001B12B4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8439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BD7D01-4A54-30FF-64CA-37581A8E6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26.09.2022</a:t>
            </a:r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1A71D1-1310-C9D6-6DD1-62BFE4486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SEITech Solutions - Confidential Information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1743FA-AC66-610E-5640-824D8DFA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D72B-2DE3-4987-A795-E311641A9A9D}" type="slidenum">
              <a:rPr lang="de-DE" smtClean="0"/>
              <a:t>‹#›</a:t>
            </a:fld>
            <a:endParaRPr lang="de-DE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B71AAF-4A82-DB7E-6108-2AF9923C6071}"/>
              </a:ext>
            </a:extLst>
          </p:cNvPr>
          <p:cNvCxnSpPr/>
          <p:nvPr userDrawn="1"/>
        </p:nvCxnSpPr>
        <p:spPr>
          <a:xfrm>
            <a:off x="838200" y="1190600"/>
            <a:ext cx="10515600" cy="0"/>
          </a:xfrm>
          <a:prstGeom prst="line">
            <a:avLst/>
          </a:prstGeom>
          <a:ln>
            <a:solidFill>
              <a:srgbClr val="EEB4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68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image" Target="../media/image4.jpe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27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7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9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2D64B-BF27-1F31-B25E-00154EF118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066" y="6556075"/>
            <a:ext cx="4114800" cy="1695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SEITech Solutions - Confidential Information</a:t>
            </a:r>
          </a:p>
        </p:txBody>
      </p:sp>
      <p:grpSp>
        <p:nvGrpSpPr>
          <p:cNvPr id="7" name="object 3">
            <a:extLst>
              <a:ext uri="{FF2B5EF4-FFF2-40B4-BE49-F238E27FC236}">
                <a16:creationId xmlns:a16="http://schemas.microsoft.com/office/drawing/2014/main" id="{CF0FB904-2BD4-AF8F-3A99-85F949EBAF48}"/>
              </a:ext>
            </a:extLst>
          </p:cNvPr>
          <p:cNvGrpSpPr/>
          <p:nvPr userDrawn="1"/>
        </p:nvGrpSpPr>
        <p:grpSpPr>
          <a:xfrm flipV="1">
            <a:off x="825445" y="6423160"/>
            <a:ext cx="10540042" cy="108201"/>
            <a:chOff x="530834" y="3036061"/>
            <a:chExt cx="4490720" cy="41910"/>
          </a:xfrm>
        </p:grpSpPr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48FD9696-DCA7-4E38-2E4C-535ED51A3B7B}"/>
                </a:ext>
              </a:extLst>
            </p:cNvPr>
            <p:cNvSpPr/>
            <p:nvPr/>
          </p:nvSpPr>
          <p:spPr>
            <a:xfrm>
              <a:off x="551561" y="3054159"/>
              <a:ext cx="4448810" cy="5715"/>
            </a:xfrm>
            <a:custGeom>
              <a:avLst/>
              <a:gdLst/>
              <a:ahLst/>
              <a:cxnLst/>
              <a:rect l="l" t="t" r="r" b="b"/>
              <a:pathLst>
                <a:path w="4448810" h="5714">
                  <a:moveTo>
                    <a:pt x="4448721" y="0"/>
                  </a:moveTo>
                  <a:lnTo>
                    <a:pt x="0" y="0"/>
                  </a:lnTo>
                  <a:lnTo>
                    <a:pt x="0" y="5257"/>
                  </a:lnTo>
                  <a:lnTo>
                    <a:pt x="4448721" y="5257"/>
                  </a:lnTo>
                  <a:lnTo>
                    <a:pt x="4448721" y="0"/>
                  </a:lnTo>
                  <a:close/>
                </a:path>
              </a:pathLst>
            </a:custGeom>
            <a:solidFill>
              <a:srgbClr val="EBA9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3047EDB1-14CD-D826-5341-CF49C9828FF9}"/>
                </a:ext>
              </a:extLst>
            </p:cNvPr>
            <p:cNvSpPr/>
            <p:nvPr/>
          </p:nvSpPr>
          <p:spPr>
            <a:xfrm>
              <a:off x="530834" y="3036061"/>
              <a:ext cx="4490720" cy="41910"/>
            </a:xfrm>
            <a:custGeom>
              <a:avLst/>
              <a:gdLst/>
              <a:ahLst/>
              <a:cxnLst/>
              <a:rect l="l" t="t" r="r" b="b"/>
              <a:pathLst>
                <a:path w="4490720" h="41910">
                  <a:moveTo>
                    <a:pt x="41452" y="0"/>
                  </a:moveTo>
                  <a:lnTo>
                    <a:pt x="0" y="0"/>
                  </a:lnTo>
                  <a:lnTo>
                    <a:pt x="0" y="41452"/>
                  </a:lnTo>
                  <a:lnTo>
                    <a:pt x="41452" y="41452"/>
                  </a:lnTo>
                  <a:lnTo>
                    <a:pt x="41452" y="0"/>
                  </a:lnTo>
                  <a:close/>
                </a:path>
                <a:path w="4490720" h="41910">
                  <a:moveTo>
                    <a:pt x="4490174" y="20739"/>
                  </a:moveTo>
                  <a:lnTo>
                    <a:pt x="4488535" y="12661"/>
                  </a:lnTo>
                  <a:lnTo>
                    <a:pt x="4484103" y="6070"/>
                  </a:lnTo>
                  <a:lnTo>
                    <a:pt x="4477512" y="1638"/>
                  </a:lnTo>
                  <a:lnTo>
                    <a:pt x="4469447" y="12"/>
                  </a:lnTo>
                  <a:lnTo>
                    <a:pt x="4461370" y="1638"/>
                  </a:lnTo>
                  <a:lnTo>
                    <a:pt x="4454779" y="6070"/>
                  </a:lnTo>
                  <a:lnTo>
                    <a:pt x="4450334" y="12661"/>
                  </a:lnTo>
                  <a:lnTo>
                    <a:pt x="4448708" y="20739"/>
                  </a:lnTo>
                  <a:lnTo>
                    <a:pt x="4450334" y="28803"/>
                  </a:lnTo>
                  <a:lnTo>
                    <a:pt x="4454779" y="35382"/>
                  </a:lnTo>
                  <a:lnTo>
                    <a:pt x="4461370" y="39827"/>
                  </a:lnTo>
                  <a:lnTo>
                    <a:pt x="4469447" y="41465"/>
                  </a:lnTo>
                  <a:lnTo>
                    <a:pt x="4477512" y="39827"/>
                  </a:lnTo>
                  <a:lnTo>
                    <a:pt x="4484103" y="35382"/>
                  </a:lnTo>
                  <a:lnTo>
                    <a:pt x="4488535" y="28803"/>
                  </a:lnTo>
                  <a:lnTo>
                    <a:pt x="4490174" y="20739"/>
                  </a:lnTo>
                  <a:close/>
                </a:path>
              </a:pathLst>
            </a:custGeom>
            <a:solidFill>
              <a:srgbClr val="865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3CD98C72-E4FC-C343-CF1B-E99BB29969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clrChange>
              <a:clrFrom>
                <a:srgbClr val="003267"/>
              </a:clrFrom>
              <a:clrTo>
                <a:srgbClr val="00326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67" t="27196" r="16786" b="27099"/>
          <a:stretch/>
        </p:blipFill>
        <p:spPr>
          <a:xfrm>
            <a:off x="360000" y="360000"/>
            <a:ext cx="1072295" cy="7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2D64B-BF27-1F31-B25E-00154EF118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066" y="6556075"/>
            <a:ext cx="4114800" cy="1695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SEITech Solutions - Confidential Information</a:t>
            </a:r>
          </a:p>
        </p:txBody>
      </p:sp>
      <p:grpSp>
        <p:nvGrpSpPr>
          <p:cNvPr id="7" name="object 3">
            <a:extLst>
              <a:ext uri="{FF2B5EF4-FFF2-40B4-BE49-F238E27FC236}">
                <a16:creationId xmlns:a16="http://schemas.microsoft.com/office/drawing/2014/main" id="{CF0FB904-2BD4-AF8F-3A99-85F949EBAF48}"/>
              </a:ext>
            </a:extLst>
          </p:cNvPr>
          <p:cNvGrpSpPr/>
          <p:nvPr userDrawn="1"/>
        </p:nvGrpSpPr>
        <p:grpSpPr>
          <a:xfrm flipV="1">
            <a:off x="825445" y="6423160"/>
            <a:ext cx="10540042" cy="108201"/>
            <a:chOff x="530834" y="3036061"/>
            <a:chExt cx="4490720" cy="41910"/>
          </a:xfrm>
        </p:grpSpPr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48FD9696-DCA7-4E38-2E4C-535ED51A3B7B}"/>
                </a:ext>
              </a:extLst>
            </p:cNvPr>
            <p:cNvSpPr/>
            <p:nvPr/>
          </p:nvSpPr>
          <p:spPr>
            <a:xfrm>
              <a:off x="551561" y="3054159"/>
              <a:ext cx="4448810" cy="5715"/>
            </a:xfrm>
            <a:custGeom>
              <a:avLst/>
              <a:gdLst/>
              <a:ahLst/>
              <a:cxnLst/>
              <a:rect l="l" t="t" r="r" b="b"/>
              <a:pathLst>
                <a:path w="4448810" h="5714">
                  <a:moveTo>
                    <a:pt x="4448721" y="0"/>
                  </a:moveTo>
                  <a:lnTo>
                    <a:pt x="0" y="0"/>
                  </a:lnTo>
                  <a:lnTo>
                    <a:pt x="0" y="5257"/>
                  </a:lnTo>
                  <a:lnTo>
                    <a:pt x="4448721" y="5257"/>
                  </a:lnTo>
                  <a:lnTo>
                    <a:pt x="4448721" y="0"/>
                  </a:lnTo>
                  <a:close/>
                </a:path>
              </a:pathLst>
            </a:custGeom>
            <a:solidFill>
              <a:srgbClr val="EBA9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3047EDB1-14CD-D826-5341-CF49C9828FF9}"/>
                </a:ext>
              </a:extLst>
            </p:cNvPr>
            <p:cNvSpPr/>
            <p:nvPr/>
          </p:nvSpPr>
          <p:spPr>
            <a:xfrm>
              <a:off x="530834" y="3036061"/>
              <a:ext cx="4490720" cy="41910"/>
            </a:xfrm>
            <a:custGeom>
              <a:avLst/>
              <a:gdLst/>
              <a:ahLst/>
              <a:cxnLst/>
              <a:rect l="l" t="t" r="r" b="b"/>
              <a:pathLst>
                <a:path w="4490720" h="41910">
                  <a:moveTo>
                    <a:pt x="41452" y="0"/>
                  </a:moveTo>
                  <a:lnTo>
                    <a:pt x="0" y="0"/>
                  </a:lnTo>
                  <a:lnTo>
                    <a:pt x="0" y="41452"/>
                  </a:lnTo>
                  <a:lnTo>
                    <a:pt x="41452" y="41452"/>
                  </a:lnTo>
                  <a:lnTo>
                    <a:pt x="41452" y="0"/>
                  </a:lnTo>
                  <a:close/>
                </a:path>
                <a:path w="4490720" h="41910">
                  <a:moveTo>
                    <a:pt x="4490174" y="20739"/>
                  </a:moveTo>
                  <a:lnTo>
                    <a:pt x="4488535" y="12661"/>
                  </a:lnTo>
                  <a:lnTo>
                    <a:pt x="4484103" y="6070"/>
                  </a:lnTo>
                  <a:lnTo>
                    <a:pt x="4477512" y="1638"/>
                  </a:lnTo>
                  <a:lnTo>
                    <a:pt x="4469447" y="12"/>
                  </a:lnTo>
                  <a:lnTo>
                    <a:pt x="4461370" y="1638"/>
                  </a:lnTo>
                  <a:lnTo>
                    <a:pt x="4454779" y="6070"/>
                  </a:lnTo>
                  <a:lnTo>
                    <a:pt x="4450334" y="12661"/>
                  </a:lnTo>
                  <a:lnTo>
                    <a:pt x="4448708" y="20739"/>
                  </a:lnTo>
                  <a:lnTo>
                    <a:pt x="4450334" y="28803"/>
                  </a:lnTo>
                  <a:lnTo>
                    <a:pt x="4454779" y="35382"/>
                  </a:lnTo>
                  <a:lnTo>
                    <a:pt x="4461370" y="39827"/>
                  </a:lnTo>
                  <a:lnTo>
                    <a:pt x="4469447" y="41465"/>
                  </a:lnTo>
                  <a:lnTo>
                    <a:pt x="4477512" y="39827"/>
                  </a:lnTo>
                  <a:lnTo>
                    <a:pt x="4484103" y="35382"/>
                  </a:lnTo>
                  <a:lnTo>
                    <a:pt x="4488535" y="28803"/>
                  </a:lnTo>
                  <a:lnTo>
                    <a:pt x="4490174" y="20739"/>
                  </a:lnTo>
                  <a:close/>
                </a:path>
              </a:pathLst>
            </a:custGeom>
            <a:solidFill>
              <a:srgbClr val="865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CA36AE03-A104-74C1-878B-6575EF48665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1078169" cy="74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194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7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A27180-D59A-990C-1874-F7D4B1518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3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AA65F-2300-ED19-B146-8CB6250E3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83743"/>
            <a:ext cx="10515600" cy="4731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4A137-892C-5DFB-8FD4-FFDC890D2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2875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26.09.2022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45688-684E-ABC2-E973-3ED1B3D21C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SEITech Solutions - Confidential Information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6FCF2-F976-8BF9-AE0E-687431EC40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2875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9D72B-2DE3-4987-A795-E311641A9A9D}" type="slidenum">
              <a:rPr lang="de-DE" smtClean="0"/>
              <a:pPr/>
              <a:t>‹#›</a:t>
            </a:fld>
            <a:endParaRPr lang="de-DE"/>
          </a:p>
        </p:txBody>
      </p:sp>
      <p:grpSp>
        <p:nvGrpSpPr>
          <p:cNvPr id="7" name="object 3">
            <a:extLst>
              <a:ext uri="{FF2B5EF4-FFF2-40B4-BE49-F238E27FC236}">
                <a16:creationId xmlns:a16="http://schemas.microsoft.com/office/drawing/2014/main" id="{9BAD754C-F71D-4B82-91E7-F6AC85CAB1EF}"/>
              </a:ext>
            </a:extLst>
          </p:cNvPr>
          <p:cNvGrpSpPr/>
          <p:nvPr userDrawn="1"/>
        </p:nvGrpSpPr>
        <p:grpSpPr>
          <a:xfrm flipV="1">
            <a:off x="855452" y="6369088"/>
            <a:ext cx="10515600" cy="107950"/>
            <a:chOff x="530834" y="3036061"/>
            <a:chExt cx="4490720" cy="41910"/>
          </a:xfrm>
        </p:grpSpPr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A1EA750F-B423-DDC5-E76C-1115C2E3220C}"/>
                </a:ext>
              </a:extLst>
            </p:cNvPr>
            <p:cNvSpPr/>
            <p:nvPr/>
          </p:nvSpPr>
          <p:spPr>
            <a:xfrm>
              <a:off x="551561" y="3054159"/>
              <a:ext cx="4448810" cy="5715"/>
            </a:xfrm>
            <a:custGeom>
              <a:avLst/>
              <a:gdLst/>
              <a:ahLst/>
              <a:cxnLst/>
              <a:rect l="l" t="t" r="r" b="b"/>
              <a:pathLst>
                <a:path w="4448810" h="5714">
                  <a:moveTo>
                    <a:pt x="4448721" y="0"/>
                  </a:moveTo>
                  <a:lnTo>
                    <a:pt x="0" y="0"/>
                  </a:lnTo>
                  <a:lnTo>
                    <a:pt x="0" y="5257"/>
                  </a:lnTo>
                  <a:lnTo>
                    <a:pt x="4448721" y="5257"/>
                  </a:lnTo>
                  <a:lnTo>
                    <a:pt x="4448721" y="0"/>
                  </a:lnTo>
                  <a:close/>
                </a:path>
              </a:pathLst>
            </a:custGeom>
            <a:solidFill>
              <a:srgbClr val="EBA9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62FF94DC-B5A8-7A4B-52D7-3DC5C4D6C37B}"/>
                </a:ext>
              </a:extLst>
            </p:cNvPr>
            <p:cNvSpPr/>
            <p:nvPr/>
          </p:nvSpPr>
          <p:spPr>
            <a:xfrm>
              <a:off x="530834" y="3036061"/>
              <a:ext cx="4490720" cy="41910"/>
            </a:xfrm>
            <a:custGeom>
              <a:avLst/>
              <a:gdLst/>
              <a:ahLst/>
              <a:cxnLst/>
              <a:rect l="l" t="t" r="r" b="b"/>
              <a:pathLst>
                <a:path w="4490720" h="41910">
                  <a:moveTo>
                    <a:pt x="41452" y="0"/>
                  </a:moveTo>
                  <a:lnTo>
                    <a:pt x="0" y="0"/>
                  </a:lnTo>
                  <a:lnTo>
                    <a:pt x="0" y="41452"/>
                  </a:lnTo>
                  <a:lnTo>
                    <a:pt x="41452" y="41452"/>
                  </a:lnTo>
                  <a:lnTo>
                    <a:pt x="41452" y="0"/>
                  </a:lnTo>
                  <a:close/>
                </a:path>
                <a:path w="4490720" h="41910">
                  <a:moveTo>
                    <a:pt x="4490174" y="20739"/>
                  </a:moveTo>
                  <a:lnTo>
                    <a:pt x="4488535" y="12661"/>
                  </a:lnTo>
                  <a:lnTo>
                    <a:pt x="4484103" y="6070"/>
                  </a:lnTo>
                  <a:lnTo>
                    <a:pt x="4477512" y="1638"/>
                  </a:lnTo>
                  <a:lnTo>
                    <a:pt x="4469447" y="12"/>
                  </a:lnTo>
                  <a:lnTo>
                    <a:pt x="4461370" y="1638"/>
                  </a:lnTo>
                  <a:lnTo>
                    <a:pt x="4454779" y="6070"/>
                  </a:lnTo>
                  <a:lnTo>
                    <a:pt x="4450334" y="12661"/>
                  </a:lnTo>
                  <a:lnTo>
                    <a:pt x="4448708" y="20739"/>
                  </a:lnTo>
                  <a:lnTo>
                    <a:pt x="4450334" y="28803"/>
                  </a:lnTo>
                  <a:lnTo>
                    <a:pt x="4454779" y="35382"/>
                  </a:lnTo>
                  <a:lnTo>
                    <a:pt x="4461370" y="39827"/>
                  </a:lnTo>
                  <a:lnTo>
                    <a:pt x="4469447" y="41465"/>
                  </a:lnTo>
                  <a:lnTo>
                    <a:pt x="4477512" y="39827"/>
                  </a:lnTo>
                  <a:lnTo>
                    <a:pt x="4484103" y="35382"/>
                  </a:lnTo>
                  <a:lnTo>
                    <a:pt x="4488535" y="28803"/>
                  </a:lnTo>
                  <a:lnTo>
                    <a:pt x="4490174" y="20739"/>
                  </a:lnTo>
                  <a:close/>
                </a:path>
              </a:pathLst>
            </a:custGeom>
            <a:solidFill>
              <a:srgbClr val="865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3891008C-DE7B-C75D-49A5-56FDD66FC95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39" y="6297704"/>
            <a:ext cx="339396" cy="23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26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43264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143264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143264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143264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43264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4326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A27180-D59A-990C-1874-F7D4B1518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3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AA65F-2300-ED19-B146-8CB6250E3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83743"/>
            <a:ext cx="10515600" cy="4731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4A137-892C-5DFB-8FD4-FFDC890D2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3987" y="6472425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26.09.2022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45688-684E-ABC2-E973-3ED1B3D21C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SEITech Solutions - Confidential Information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6FCF2-F976-8BF9-AE0E-687431EC40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2875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9D72B-2DE3-4987-A795-E311641A9A9D}" type="slidenum">
              <a:rPr lang="de-DE" smtClean="0"/>
              <a:pPr/>
              <a:t>‹#›</a:t>
            </a:fld>
            <a:endParaRPr lang="de-DE"/>
          </a:p>
        </p:txBody>
      </p:sp>
      <p:grpSp>
        <p:nvGrpSpPr>
          <p:cNvPr id="7" name="object 3">
            <a:extLst>
              <a:ext uri="{FF2B5EF4-FFF2-40B4-BE49-F238E27FC236}">
                <a16:creationId xmlns:a16="http://schemas.microsoft.com/office/drawing/2014/main" id="{9BAD754C-F71D-4B82-91E7-F6AC85CAB1EF}"/>
              </a:ext>
            </a:extLst>
          </p:cNvPr>
          <p:cNvGrpSpPr/>
          <p:nvPr userDrawn="1"/>
        </p:nvGrpSpPr>
        <p:grpSpPr>
          <a:xfrm flipV="1">
            <a:off x="855452" y="6369088"/>
            <a:ext cx="10515600" cy="107950"/>
            <a:chOff x="530834" y="3036061"/>
            <a:chExt cx="4490720" cy="41910"/>
          </a:xfrm>
        </p:grpSpPr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A1EA750F-B423-DDC5-E76C-1115C2E3220C}"/>
                </a:ext>
              </a:extLst>
            </p:cNvPr>
            <p:cNvSpPr/>
            <p:nvPr/>
          </p:nvSpPr>
          <p:spPr>
            <a:xfrm>
              <a:off x="551561" y="3054159"/>
              <a:ext cx="4448810" cy="5715"/>
            </a:xfrm>
            <a:custGeom>
              <a:avLst/>
              <a:gdLst/>
              <a:ahLst/>
              <a:cxnLst/>
              <a:rect l="l" t="t" r="r" b="b"/>
              <a:pathLst>
                <a:path w="4448810" h="5714">
                  <a:moveTo>
                    <a:pt x="4448721" y="0"/>
                  </a:moveTo>
                  <a:lnTo>
                    <a:pt x="0" y="0"/>
                  </a:lnTo>
                  <a:lnTo>
                    <a:pt x="0" y="5257"/>
                  </a:lnTo>
                  <a:lnTo>
                    <a:pt x="4448721" y="5257"/>
                  </a:lnTo>
                  <a:lnTo>
                    <a:pt x="4448721" y="0"/>
                  </a:lnTo>
                  <a:close/>
                </a:path>
              </a:pathLst>
            </a:custGeom>
            <a:solidFill>
              <a:srgbClr val="EBA9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62FF94DC-B5A8-7A4B-52D7-3DC5C4D6C37B}"/>
                </a:ext>
              </a:extLst>
            </p:cNvPr>
            <p:cNvSpPr/>
            <p:nvPr/>
          </p:nvSpPr>
          <p:spPr>
            <a:xfrm>
              <a:off x="530834" y="3036061"/>
              <a:ext cx="4490720" cy="41910"/>
            </a:xfrm>
            <a:custGeom>
              <a:avLst/>
              <a:gdLst/>
              <a:ahLst/>
              <a:cxnLst/>
              <a:rect l="l" t="t" r="r" b="b"/>
              <a:pathLst>
                <a:path w="4490720" h="41910">
                  <a:moveTo>
                    <a:pt x="41452" y="0"/>
                  </a:moveTo>
                  <a:lnTo>
                    <a:pt x="0" y="0"/>
                  </a:lnTo>
                  <a:lnTo>
                    <a:pt x="0" y="41452"/>
                  </a:lnTo>
                  <a:lnTo>
                    <a:pt x="41452" y="41452"/>
                  </a:lnTo>
                  <a:lnTo>
                    <a:pt x="41452" y="0"/>
                  </a:lnTo>
                  <a:close/>
                </a:path>
                <a:path w="4490720" h="41910">
                  <a:moveTo>
                    <a:pt x="4490174" y="20739"/>
                  </a:moveTo>
                  <a:lnTo>
                    <a:pt x="4488535" y="12661"/>
                  </a:lnTo>
                  <a:lnTo>
                    <a:pt x="4484103" y="6070"/>
                  </a:lnTo>
                  <a:lnTo>
                    <a:pt x="4477512" y="1638"/>
                  </a:lnTo>
                  <a:lnTo>
                    <a:pt x="4469447" y="12"/>
                  </a:lnTo>
                  <a:lnTo>
                    <a:pt x="4461370" y="1638"/>
                  </a:lnTo>
                  <a:lnTo>
                    <a:pt x="4454779" y="6070"/>
                  </a:lnTo>
                  <a:lnTo>
                    <a:pt x="4450334" y="12661"/>
                  </a:lnTo>
                  <a:lnTo>
                    <a:pt x="4448708" y="20739"/>
                  </a:lnTo>
                  <a:lnTo>
                    <a:pt x="4450334" y="28803"/>
                  </a:lnTo>
                  <a:lnTo>
                    <a:pt x="4454779" y="35382"/>
                  </a:lnTo>
                  <a:lnTo>
                    <a:pt x="4461370" y="39827"/>
                  </a:lnTo>
                  <a:lnTo>
                    <a:pt x="4469447" y="41465"/>
                  </a:lnTo>
                  <a:lnTo>
                    <a:pt x="4477512" y="39827"/>
                  </a:lnTo>
                  <a:lnTo>
                    <a:pt x="4484103" y="35382"/>
                  </a:lnTo>
                  <a:lnTo>
                    <a:pt x="4488535" y="28803"/>
                  </a:lnTo>
                  <a:lnTo>
                    <a:pt x="4490174" y="20739"/>
                  </a:lnTo>
                  <a:close/>
                </a:path>
              </a:pathLst>
            </a:custGeom>
            <a:solidFill>
              <a:srgbClr val="865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8D055C46-9617-D790-5525-B7BCD3F2B1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clrChange>
              <a:clrFrom>
                <a:srgbClr val="003267"/>
              </a:clrFrom>
              <a:clrTo>
                <a:srgbClr val="00326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67" t="27196" r="16786" b="27099"/>
          <a:stretch/>
        </p:blipFill>
        <p:spPr>
          <a:xfrm>
            <a:off x="285219" y="6369088"/>
            <a:ext cx="357639" cy="25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92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026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5FA7A70-0E55-8EBC-9E51-FA0718BD72BC}"/>
              </a:ext>
            </a:extLst>
          </p:cNvPr>
          <p:cNvSpPr/>
          <p:nvPr userDrawn="1"/>
        </p:nvSpPr>
        <p:spPr>
          <a:xfrm>
            <a:off x="0" y="0"/>
            <a:ext cx="3424335" cy="6858000"/>
          </a:xfrm>
          <a:prstGeom prst="rect">
            <a:avLst/>
          </a:prstGeom>
          <a:solidFill>
            <a:srgbClr val="143264"/>
          </a:solidFill>
          <a:ln>
            <a:solidFill>
              <a:srgbClr val="143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30BC1BC2-AAE1-5C4C-14D5-3338D4D840B7}"/>
              </a:ext>
            </a:extLst>
          </p:cNvPr>
          <p:cNvSpPr txBox="1">
            <a:spLocks/>
          </p:cNvSpPr>
          <p:nvPr userDrawn="1"/>
        </p:nvSpPr>
        <p:spPr>
          <a:xfrm>
            <a:off x="84090" y="2324587"/>
            <a:ext cx="3256153" cy="139211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>
                <a:solidFill>
                  <a:schemeClr val="bg1"/>
                </a:solidFill>
              </a:rPr>
              <a:t>“</a:t>
            </a:r>
            <a:r>
              <a:rPr lang="en-US" sz="2800" i="1">
                <a:solidFill>
                  <a:schemeClr val="bg1"/>
                </a:solidFill>
              </a:rPr>
              <a:t>Nothing great was ever achieved without enthusiasm</a:t>
            </a:r>
            <a:r>
              <a:rPr lang="en-US" sz="280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4F798F-787B-E515-5EFE-CF59959C0EAD}"/>
              </a:ext>
            </a:extLst>
          </p:cNvPr>
          <p:cNvSpPr txBox="1"/>
          <p:nvPr userDrawn="1"/>
        </p:nvSpPr>
        <p:spPr>
          <a:xfrm>
            <a:off x="235599" y="3819139"/>
            <a:ext cx="23699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>
                <a:solidFill>
                  <a:schemeClr val="bg1"/>
                </a:solidFill>
              </a:rPr>
              <a:t>Ralph Waldo Emerson</a:t>
            </a: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DA26B34B-27AF-72C2-1D56-D74AB3F90D22}"/>
              </a:ext>
            </a:extLst>
          </p:cNvPr>
          <p:cNvSpPr txBox="1">
            <a:spLocks/>
          </p:cNvSpPr>
          <p:nvPr userDrawn="1"/>
        </p:nvSpPr>
        <p:spPr>
          <a:xfrm>
            <a:off x="4156787" y="571500"/>
            <a:ext cx="6492240" cy="5257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300" b="1" kern="0">
                <a:solidFill>
                  <a:srgbClr val="245290"/>
                </a:solidFill>
                <a:cs typeface="Calibri"/>
                <a:sym typeface="Calibri"/>
              </a:rPr>
              <a:t>Thank You</a:t>
            </a:r>
            <a:endParaRPr lang="en-US" b="1">
              <a:solidFill>
                <a:srgbClr val="245290"/>
              </a:solidFill>
            </a:endParaRPr>
          </a:p>
        </p:txBody>
      </p:sp>
      <p:sp>
        <p:nvSpPr>
          <p:cNvPr id="12" name="Google Shape;571;p40">
            <a:extLst>
              <a:ext uri="{FF2B5EF4-FFF2-40B4-BE49-F238E27FC236}">
                <a16:creationId xmlns:a16="http://schemas.microsoft.com/office/drawing/2014/main" id="{5B620678-8271-0A46-BBFB-128546FE441F}"/>
              </a:ext>
            </a:extLst>
          </p:cNvPr>
          <p:cNvSpPr txBox="1">
            <a:spLocks/>
          </p:cNvSpPr>
          <p:nvPr userDrawn="1"/>
        </p:nvSpPr>
        <p:spPr>
          <a:xfrm>
            <a:off x="4826155" y="1804988"/>
            <a:ext cx="3445783" cy="28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4529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info@seitech-solutions.com</a:t>
            </a:r>
          </a:p>
        </p:txBody>
      </p:sp>
      <p:sp>
        <p:nvSpPr>
          <p:cNvPr id="13" name="Google Shape;572;p40">
            <a:extLst>
              <a:ext uri="{FF2B5EF4-FFF2-40B4-BE49-F238E27FC236}">
                <a16:creationId xmlns:a16="http://schemas.microsoft.com/office/drawing/2014/main" id="{F6B112EC-B38D-064A-FB14-66C6C443EAA4}"/>
              </a:ext>
            </a:extLst>
          </p:cNvPr>
          <p:cNvSpPr txBox="1">
            <a:spLocks/>
          </p:cNvSpPr>
          <p:nvPr userDrawn="1"/>
        </p:nvSpPr>
        <p:spPr>
          <a:xfrm>
            <a:off x="4826156" y="2185738"/>
            <a:ext cx="3445782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4529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www.seitech-solutions.com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1C9EB00-046E-021A-220B-B014B794C19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54655" y="1747588"/>
            <a:ext cx="571500" cy="876299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E2E5A5FF-BCC4-FA20-2E5B-CC12B2A9E2B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565" y="3429000"/>
            <a:ext cx="2191585" cy="135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896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2D64B-BF27-1F31-B25E-00154EF118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5691"/>
            <a:ext cx="4114800" cy="2257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SEITech Solutions - Confidential Information</a:t>
            </a:r>
          </a:p>
        </p:txBody>
      </p:sp>
      <p:grpSp>
        <p:nvGrpSpPr>
          <p:cNvPr id="7" name="object 3">
            <a:extLst>
              <a:ext uri="{FF2B5EF4-FFF2-40B4-BE49-F238E27FC236}">
                <a16:creationId xmlns:a16="http://schemas.microsoft.com/office/drawing/2014/main" id="{CF0FB904-2BD4-AF8F-3A99-85F949EBAF48}"/>
              </a:ext>
            </a:extLst>
          </p:cNvPr>
          <p:cNvGrpSpPr/>
          <p:nvPr userDrawn="1"/>
        </p:nvGrpSpPr>
        <p:grpSpPr>
          <a:xfrm flipV="1">
            <a:off x="838200" y="6330515"/>
            <a:ext cx="10515600" cy="107950"/>
            <a:chOff x="530834" y="3036061"/>
            <a:chExt cx="4490720" cy="41910"/>
          </a:xfrm>
        </p:grpSpPr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48FD9696-DCA7-4E38-2E4C-535ED51A3B7B}"/>
                </a:ext>
              </a:extLst>
            </p:cNvPr>
            <p:cNvSpPr/>
            <p:nvPr/>
          </p:nvSpPr>
          <p:spPr>
            <a:xfrm>
              <a:off x="551561" y="3054159"/>
              <a:ext cx="4448810" cy="5715"/>
            </a:xfrm>
            <a:custGeom>
              <a:avLst/>
              <a:gdLst/>
              <a:ahLst/>
              <a:cxnLst/>
              <a:rect l="l" t="t" r="r" b="b"/>
              <a:pathLst>
                <a:path w="4448810" h="5714">
                  <a:moveTo>
                    <a:pt x="4448721" y="0"/>
                  </a:moveTo>
                  <a:lnTo>
                    <a:pt x="0" y="0"/>
                  </a:lnTo>
                  <a:lnTo>
                    <a:pt x="0" y="5257"/>
                  </a:lnTo>
                  <a:lnTo>
                    <a:pt x="4448721" y="5257"/>
                  </a:lnTo>
                  <a:lnTo>
                    <a:pt x="4448721" y="0"/>
                  </a:lnTo>
                  <a:close/>
                </a:path>
              </a:pathLst>
            </a:custGeom>
            <a:solidFill>
              <a:srgbClr val="EBA9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3047EDB1-14CD-D826-5341-CF49C9828FF9}"/>
                </a:ext>
              </a:extLst>
            </p:cNvPr>
            <p:cNvSpPr/>
            <p:nvPr/>
          </p:nvSpPr>
          <p:spPr>
            <a:xfrm>
              <a:off x="530834" y="3036061"/>
              <a:ext cx="4490720" cy="41910"/>
            </a:xfrm>
            <a:custGeom>
              <a:avLst/>
              <a:gdLst/>
              <a:ahLst/>
              <a:cxnLst/>
              <a:rect l="l" t="t" r="r" b="b"/>
              <a:pathLst>
                <a:path w="4490720" h="41910">
                  <a:moveTo>
                    <a:pt x="41452" y="0"/>
                  </a:moveTo>
                  <a:lnTo>
                    <a:pt x="0" y="0"/>
                  </a:lnTo>
                  <a:lnTo>
                    <a:pt x="0" y="41452"/>
                  </a:lnTo>
                  <a:lnTo>
                    <a:pt x="41452" y="41452"/>
                  </a:lnTo>
                  <a:lnTo>
                    <a:pt x="41452" y="0"/>
                  </a:lnTo>
                  <a:close/>
                </a:path>
                <a:path w="4490720" h="41910">
                  <a:moveTo>
                    <a:pt x="4490174" y="20739"/>
                  </a:moveTo>
                  <a:lnTo>
                    <a:pt x="4488535" y="12661"/>
                  </a:lnTo>
                  <a:lnTo>
                    <a:pt x="4484103" y="6070"/>
                  </a:lnTo>
                  <a:lnTo>
                    <a:pt x="4477512" y="1638"/>
                  </a:lnTo>
                  <a:lnTo>
                    <a:pt x="4469447" y="12"/>
                  </a:lnTo>
                  <a:lnTo>
                    <a:pt x="4461370" y="1638"/>
                  </a:lnTo>
                  <a:lnTo>
                    <a:pt x="4454779" y="6070"/>
                  </a:lnTo>
                  <a:lnTo>
                    <a:pt x="4450334" y="12661"/>
                  </a:lnTo>
                  <a:lnTo>
                    <a:pt x="4448708" y="20739"/>
                  </a:lnTo>
                  <a:lnTo>
                    <a:pt x="4450334" y="28803"/>
                  </a:lnTo>
                  <a:lnTo>
                    <a:pt x="4454779" y="35382"/>
                  </a:lnTo>
                  <a:lnTo>
                    <a:pt x="4461370" y="39827"/>
                  </a:lnTo>
                  <a:lnTo>
                    <a:pt x="4469447" y="41465"/>
                  </a:lnTo>
                  <a:lnTo>
                    <a:pt x="4477512" y="39827"/>
                  </a:lnTo>
                  <a:lnTo>
                    <a:pt x="4484103" y="35382"/>
                  </a:lnTo>
                  <a:lnTo>
                    <a:pt x="4488535" y="28803"/>
                  </a:lnTo>
                  <a:lnTo>
                    <a:pt x="4490174" y="20739"/>
                  </a:lnTo>
                  <a:close/>
                </a:path>
              </a:pathLst>
            </a:custGeom>
            <a:solidFill>
              <a:srgbClr val="865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CA36AE03-A104-74C1-878B-6575EF48665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68" y="326639"/>
            <a:ext cx="1058933" cy="73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62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7810C7-2216-C82D-C4AB-395E61B3D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8D35A-8EFB-69D6-D500-1D322DEC8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C0493-DF21-CD57-F8FB-15D363497E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C8CFD-58CD-4BF3-898D-BB48F742C026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94B34-DD0D-3E63-178B-B54585999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49D24-058C-F065-E5EA-ECD700979B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FE36A-6187-4D30-A292-C0F63AE48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92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A376AF-7451-2DF5-FAB2-B67E1A4AD3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04875" y="3333750"/>
            <a:ext cx="6505575" cy="723900"/>
          </a:xfrm>
        </p:spPr>
        <p:txBody>
          <a:bodyPr/>
          <a:lstStyle/>
          <a:p>
            <a:r>
              <a:rPr lang="de-DE" dirty="0"/>
              <a:t>Car LiDaR</a:t>
            </a:r>
          </a:p>
        </p:txBody>
      </p:sp>
      <p:pic>
        <p:nvPicPr>
          <p:cNvPr id="1026" name="Picture 2" descr="ZF launches ‘most affordable’ Level2+ ADAS with Dongfeng | Advanced ...">
            <a:extLst>
              <a:ext uri="{FF2B5EF4-FFF2-40B4-BE49-F238E27FC236}">
                <a16:creationId xmlns:a16="http://schemas.microsoft.com/office/drawing/2014/main" id="{E9442735-E283-5740-2468-D01042505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189" y="219075"/>
            <a:ext cx="9830834" cy="663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05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DE50C65-F1F8-A77E-C834-88C71D7DB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9609" y="552893"/>
            <a:ext cx="11398103" cy="585854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b="1" i="0" dirty="0">
                <a:effectLst/>
                <a:latin typeface="Söhne"/>
              </a:rPr>
              <a:t>Optimizing Geometric Computations in Sensor Data: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Step 1: Objective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Efficiently identify relationships between arcs and point sets.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Step 2: Methodology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Approximate arcs as rectangles.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Approximate point sets as rectangles.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Step 3: Checks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Use bounding box and distance metrics for 'within-range' evaluations.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Step 4: Approaches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Algorithmic: Bounding box, Quadtree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Computational: Vectorization, Parallelization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Step 5: Significance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Reduce computational time.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Enable real-time processing.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893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CA84E1F2-D575-A90E-BCFB-9CCCFB165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3719"/>
          </a:xfrm>
        </p:spPr>
        <p:txBody>
          <a:bodyPr/>
          <a:lstStyle/>
          <a:p>
            <a:r>
              <a:rPr lang="en-US" b="1" dirty="0"/>
              <a:t>Presented by: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2E513A2-0C93-591B-2162-65685C96C7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87260"/>
            <a:ext cx="5181600" cy="458925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</a:pPr>
            <a:r>
              <a:rPr lang="en-GB" dirty="0"/>
              <a:t>Mostafa Mohamed Kamal</a:t>
            </a:r>
          </a:p>
          <a:p>
            <a:pPr>
              <a:lnSpc>
                <a:spcPct val="200000"/>
              </a:lnSpc>
            </a:pPr>
            <a:r>
              <a:rPr lang="en-GB" dirty="0"/>
              <a:t>Omar Ahmed Mohamed </a:t>
            </a:r>
          </a:p>
          <a:p>
            <a:pPr>
              <a:lnSpc>
                <a:spcPct val="200000"/>
              </a:lnSpc>
            </a:pPr>
            <a:r>
              <a:rPr lang="en-GB" dirty="0"/>
              <a:t>Omar Saad EL-</a:t>
            </a:r>
            <a:r>
              <a:rPr lang="en-GB" dirty="0" err="1"/>
              <a:t>Gharbaway</a:t>
            </a:r>
            <a:endParaRPr lang="en-GB" dirty="0"/>
          </a:p>
          <a:p>
            <a:pPr>
              <a:lnSpc>
                <a:spcPct val="200000"/>
              </a:lnSpc>
            </a:pPr>
            <a:r>
              <a:rPr lang="en-GB" dirty="0"/>
              <a:t>Osama Mahmoud</a:t>
            </a:r>
          </a:p>
          <a:p>
            <a:pPr>
              <a:lnSpc>
                <a:spcPct val="200000"/>
              </a:lnSpc>
            </a:pPr>
            <a:r>
              <a:rPr lang="en-GB" dirty="0"/>
              <a:t>Ahmed Kamal</a:t>
            </a:r>
          </a:p>
          <a:p>
            <a:pPr>
              <a:lnSpc>
                <a:spcPct val="200000"/>
              </a:lnSpc>
            </a:pPr>
            <a:r>
              <a:rPr lang="en-GB" dirty="0"/>
              <a:t>Ahmed Mousa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4B88CFB-F215-FEEF-F22B-7BFF9844A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8373" y="1587260"/>
            <a:ext cx="4589253" cy="4589253"/>
          </a:xfrm>
          <a:prstGeom prst="rect">
            <a:avLst/>
          </a:prstGeo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3BE26-A2BD-E00E-DDE4-2D584A305A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2286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26.09.2022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3EA74-1A7F-9A13-FAAF-7D28C5E14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2286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SEITech Solutions - Confidential Information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E42BE-631A-70B4-C322-5A50D0B02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2286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BF9D72B-2DE3-4987-A795-E311641A9A9D}" type="slidenum">
              <a:rPr lang="de-DE" smtClean="0"/>
              <a:pPr>
                <a:spcAft>
                  <a:spcPts val="600"/>
                </a:spcAft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128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845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59A478-ECCF-03E7-0CC9-BDB4A93821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33760" y="422701"/>
            <a:ext cx="6505575" cy="723900"/>
          </a:xfrm>
        </p:spPr>
        <p:txBody>
          <a:bodyPr/>
          <a:lstStyle/>
          <a:p>
            <a:r>
              <a:rPr lang="en-GB" dirty="0"/>
              <a:t>Sensor Visualization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3FDA55-049B-BD39-0539-8FB36A4F24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4458" r="9371" b="1"/>
          <a:stretch/>
        </p:blipFill>
        <p:spPr>
          <a:xfrm rot="16200000">
            <a:off x="9885498" y="-138187"/>
            <a:ext cx="1400091" cy="2133057"/>
          </a:xfrm>
          <a:prstGeom prst="rect">
            <a:avLst/>
          </a:prstGeom>
        </p:spPr>
      </p:pic>
      <p:pic>
        <p:nvPicPr>
          <p:cNvPr id="7" name="Picture 6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C7D36A1B-9B35-5500-0379-6C5481B5FD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32" y="1881051"/>
            <a:ext cx="10719948" cy="441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47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69D1E8-BCC7-9738-F914-53ED6CAF61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73840" y="2382268"/>
            <a:ext cx="6505575" cy="723900"/>
          </a:xfrm>
        </p:spPr>
        <p:txBody>
          <a:bodyPr/>
          <a:lstStyle/>
          <a:p>
            <a:r>
              <a:rPr lang="en-GB" dirty="0"/>
              <a:t>Algorithm explanation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61199C-6050-A9EA-B019-690F8C4DB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2175" y="350314"/>
            <a:ext cx="189547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26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69D1E8-BCC7-9738-F914-53ED6CAF61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24149" y="1040876"/>
            <a:ext cx="6505575" cy="723900"/>
          </a:xfrm>
        </p:spPr>
        <p:txBody>
          <a:bodyPr/>
          <a:lstStyle/>
          <a:p>
            <a:r>
              <a:rPr lang="en-GB" dirty="0"/>
              <a:t>Algorithm explanation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D380C-93D9-4AC4-CB5A-A47E1257B8F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-528638" y="2121424"/>
            <a:ext cx="6505575" cy="723900"/>
          </a:xfrm>
        </p:spPr>
        <p:txBody>
          <a:bodyPr/>
          <a:lstStyle/>
          <a:p>
            <a:r>
              <a:rPr lang="en-GB" dirty="0" err="1">
                <a:solidFill>
                  <a:schemeClr val="bg1"/>
                </a:solidFill>
              </a:rPr>
              <a:t>FindClosestPoint</a:t>
            </a:r>
            <a:r>
              <a:rPr lang="en-GB" dirty="0">
                <a:solidFill>
                  <a:schemeClr val="bg1"/>
                </a:solidFill>
              </a:rPr>
              <a:t> function: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61199C-6050-A9EA-B019-690F8C4DB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2175" y="350314"/>
            <a:ext cx="1895475" cy="189547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00F2F3-07CC-78F5-8B5B-4C68513CB5C3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8858249" y="2354020"/>
            <a:ext cx="857251" cy="1514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81A2ABA-F6A0-6E6D-09B7-7CE29AD386F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886700" y="2190750"/>
            <a:ext cx="3027178" cy="1501533"/>
          </a:xfrm>
          <a:custGeom>
            <a:avLst/>
            <a:gdLst>
              <a:gd name="connsiteX0" fmla="*/ 1866900 w 3027178"/>
              <a:gd name="connsiteY0" fmla="*/ 209550 h 1501533"/>
              <a:gd name="connsiteX1" fmla="*/ 2533650 w 3027178"/>
              <a:gd name="connsiteY1" fmla="*/ 1123950 h 1501533"/>
              <a:gd name="connsiteX2" fmla="*/ 2533650 w 3027178"/>
              <a:gd name="connsiteY2" fmla="*/ 1123950 h 1501533"/>
              <a:gd name="connsiteX3" fmla="*/ 2895600 w 3027178"/>
              <a:gd name="connsiteY3" fmla="*/ 1457325 h 1501533"/>
              <a:gd name="connsiteX4" fmla="*/ 0 w 3027178"/>
              <a:gd name="connsiteY4" fmla="*/ 0 h 1501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27178" h="1501533">
                <a:moveTo>
                  <a:pt x="1866900" y="209550"/>
                </a:moveTo>
                <a:lnTo>
                  <a:pt x="2533650" y="1123950"/>
                </a:lnTo>
                <a:lnTo>
                  <a:pt x="2533650" y="1123950"/>
                </a:lnTo>
                <a:cubicBezTo>
                  <a:pt x="2593975" y="1179513"/>
                  <a:pt x="3317875" y="1644650"/>
                  <a:pt x="2895600" y="1457325"/>
                </a:cubicBezTo>
                <a:cubicBezTo>
                  <a:pt x="2473325" y="1270000"/>
                  <a:pt x="1981200" y="869950"/>
                  <a:pt x="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3BDC4A5-9E7C-3A7E-2B3C-E20E44D220C7}"/>
              </a:ext>
            </a:extLst>
          </p:cNvPr>
          <p:cNvCxnSpPr>
            <a:cxnSpLocks noGrp="1" noRot="1" noMove="1" noResize="1" noEditPoints="1" noAdjustHandles="1" noChangeArrowheads="1" noChangeShapeType="1"/>
            <a:endCxn id="11" idx="3"/>
          </p:cNvCxnSpPr>
          <p:nvPr/>
        </p:nvCxnSpPr>
        <p:spPr>
          <a:xfrm flipV="1">
            <a:off x="8858249" y="3648075"/>
            <a:ext cx="1924051" cy="215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5CA286-5322-8618-41A9-2A88F5AEBAE6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9715500" y="2344495"/>
            <a:ext cx="1028700" cy="1247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EE4AE0D-2E96-9767-C8FC-D7CD9259AF6C}"/>
              </a:ext>
            </a:extLst>
          </p:cNvPr>
          <p:cNvGrpSpPr/>
          <p:nvPr/>
        </p:nvGrpSpPr>
        <p:grpSpPr>
          <a:xfrm>
            <a:off x="368234" y="2740817"/>
            <a:ext cx="8129087" cy="3438359"/>
            <a:chOff x="752475" y="3109911"/>
            <a:chExt cx="7002647" cy="2547939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6804119-9E24-A963-4AD3-9B7C4ADF2292}"/>
                </a:ext>
              </a:extLst>
            </p:cNvPr>
            <p:cNvSpPr/>
            <p:nvPr/>
          </p:nvSpPr>
          <p:spPr>
            <a:xfrm>
              <a:off x="752475" y="3109911"/>
              <a:ext cx="7002647" cy="254793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8C80E344-8343-F6F1-435F-293273E52363}"/>
                    </a:ext>
                  </a:extLst>
                </p:cNvPr>
                <p:cNvSpPr txBox="1"/>
                <p:nvPr/>
              </p:nvSpPr>
              <p:spPr>
                <a:xfrm>
                  <a:off x="775812" y="3125965"/>
                  <a:ext cx="68413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𝑓𝑖𝑟𝑠𝑡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𝑐𝑙𝑜𝑠𝑒𝑠𝑡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𝑝𝑜𝑖𝑛𝑡</m:t>
                      </m:r>
                    </m:oMath>
                  </a14:m>
                  <a:r>
                    <a:rPr lang="en-US" dirty="0"/>
                    <a:t> </a:t>
                  </a:r>
                  <a:r>
                    <a:rPr lang="en-US" dirty="0">
                      <a:sym typeface="Wingdings" panose="05000000000000000000" pitchFamily="2" charset="2"/>
                    </a:rPr>
                    <a:t>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)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8C80E344-8343-F6F1-435F-293273E523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812" y="3125965"/>
                  <a:ext cx="6841331" cy="369332"/>
                </a:xfrm>
                <a:prstGeom prst="rect">
                  <a:avLst/>
                </a:prstGeom>
                <a:blipFill>
                  <a:blip r:embed="rId3"/>
                  <a:stretch>
                    <a:fillRect t="-73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A2F1D928-0F54-CE87-259F-982F7015C79E}"/>
                    </a:ext>
                  </a:extLst>
                </p:cNvPr>
                <p:cNvSpPr txBox="1"/>
                <p:nvPr/>
              </p:nvSpPr>
              <p:spPr>
                <a:xfrm>
                  <a:off x="786422" y="3605346"/>
                  <a:ext cx="68413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𝑠𝑒𝑐𝑜𝑛𝑑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𝑐𝑙𝑜𝑠𝑒𝑠𝑡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𝑝𝑜𝑖𝑛𝑡</m:t>
                      </m:r>
                    </m:oMath>
                  </a14:m>
                  <a:r>
                    <a:rPr lang="en-US" dirty="0"/>
                    <a:t> </a:t>
                  </a:r>
                  <a:r>
                    <a:rPr lang="en-US" dirty="0">
                      <a:sym typeface="Wingdings" panose="05000000000000000000" pitchFamily="2" charset="2"/>
                    </a:rPr>
                    <a:t>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)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A2F1D928-0F54-CE87-259F-982F7015C7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422" y="3605346"/>
                  <a:ext cx="6841331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73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CAE02625-ABA6-CB6A-2678-1C5B6155E174}"/>
                    </a:ext>
                  </a:extLst>
                </p:cNvPr>
                <p:cNvSpPr txBox="1"/>
                <p:nvPr/>
              </p:nvSpPr>
              <p:spPr>
                <a:xfrm>
                  <a:off x="775813" y="4082725"/>
                  <a:ext cx="6841331" cy="3912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l-GR" dirty="0" smtClean="0"/>
                        <m:t>Ᾱ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𝑑𝑖𝑟𝑒𝑐𝑡𝑖𝑜𝑛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𝑣𝑒𝑐𝑡𝑜𝑟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1 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𝑙𝑖𝑛𝑒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a14:m>
                  <a:r>
                    <a:rPr lang="en-US" dirty="0">
                      <a:sym typeface="Wingdings" panose="05000000000000000000" pitchFamily="2" charset="2"/>
                    </a:rPr>
                    <a:t> (x2 – x1, y2 – y1) 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𝑦</m:t>
                          </m:r>
                        </m:sub>
                      </m:sSub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CAE02625-ABA6-CB6A-2678-1C5B6155E1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813" y="4082725"/>
                  <a:ext cx="6841331" cy="391261"/>
                </a:xfrm>
                <a:prstGeom prst="rect">
                  <a:avLst/>
                </a:prstGeom>
                <a:blipFill>
                  <a:blip r:embed="rId5"/>
                  <a:stretch>
                    <a:fillRect l="-77" t="-68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D18F3E0C-53E3-A448-8C41-CF26B653B946}"/>
                    </a:ext>
                  </a:extLst>
                </p:cNvPr>
                <p:cNvSpPr txBox="1"/>
                <p:nvPr/>
              </p:nvSpPr>
              <p:spPr>
                <a:xfrm>
                  <a:off x="754275" y="4473976"/>
                  <a:ext cx="6841331" cy="3888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l-GR" dirty="0" smtClean="0"/>
                        <m:t>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𝑑𝑖𝑟𝑒𝑐𝑡𝑖𝑜𝑛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𝑣𝑒𝑐𝑡𝑜𝑟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𝑙𝑖𝑛𝑒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/>
                    <a:t>  </a:t>
                  </a:r>
                  <a:r>
                    <a:rPr lang="en-US" dirty="0">
                      <a:sym typeface="Wingdings" panose="05000000000000000000" pitchFamily="2" charset="2"/>
                    </a:rPr>
                    <a:t> 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𝑄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𝑄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)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D18F3E0C-53E3-A448-8C41-CF26B653B9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275" y="4473976"/>
                  <a:ext cx="6841331" cy="388889"/>
                </a:xfrm>
                <a:prstGeom prst="rect">
                  <a:avLst/>
                </a:prstGeom>
                <a:blipFill>
                  <a:blip r:embed="rId6"/>
                  <a:stretch>
                    <a:fillRect t="-69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C602DB1F-14C5-64C4-6286-24D7FBF59590}"/>
                    </a:ext>
                  </a:extLst>
                </p:cNvPr>
                <p:cNvSpPr txBox="1"/>
                <p:nvPr/>
              </p:nvSpPr>
              <p:spPr>
                <a:xfrm>
                  <a:off x="752475" y="4990602"/>
                  <a:ext cx="6841331" cy="5931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a14:m>
                  <a:r>
                    <a:rPr lang="en-US" dirty="0"/>
                    <a:t> . </a:t>
                  </a:r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C602DB1F-14C5-64C4-6286-24D7FBF595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475" y="4990602"/>
                  <a:ext cx="6841331" cy="59317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0F4DD76-3177-4DD1-B085-24DBF73B112F}"/>
              </a:ext>
            </a:extLst>
          </p:cNvPr>
          <p:cNvGrpSpPr/>
          <p:nvPr/>
        </p:nvGrpSpPr>
        <p:grpSpPr>
          <a:xfrm>
            <a:off x="8896485" y="3091195"/>
            <a:ext cx="3021197" cy="2547938"/>
            <a:chOff x="8656453" y="3413397"/>
            <a:chExt cx="3021197" cy="254793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3A04573-F423-33A5-36FA-26584960DEDD}"/>
                </a:ext>
              </a:extLst>
            </p:cNvPr>
            <p:cNvGrpSpPr/>
            <p:nvPr/>
          </p:nvGrpSpPr>
          <p:grpSpPr>
            <a:xfrm>
              <a:off x="8656453" y="3413397"/>
              <a:ext cx="3021197" cy="2547938"/>
              <a:chOff x="8656453" y="3413397"/>
              <a:chExt cx="2257425" cy="177165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D2A9C439-9CD7-97EC-8ED1-293B9FC70EC7}"/>
                  </a:ext>
                </a:extLst>
              </p:cNvPr>
              <p:cNvGrpSpPr/>
              <p:nvPr/>
            </p:nvGrpSpPr>
            <p:grpSpPr>
              <a:xfrm>
                <a:off x="8656453" y="3413397"/>
                <a:ext cx="2257425" cy="1771650"/>
                <a:chOff x="8634916" y="2362888"/>
                <a:chExt cx="2257425" cy="1771650"/>
              </a:xfrm>
            </p:grpSpPr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94C0E956-DF01-3C0F-5FB6-FB601926B0DC}"/>
                    </a:ext>
                  </a:extLst>
                </p:cNvPr>
                <p:cNvGrpSpPr/>
                <p:nvPr/>
              </p:nvGrpSpPr>
              <p:grpSpPr>
                <a:xfrm>
                  <a:off x="8634916" y="2362888"/>
                  <a:ext cx="2257425" cy="1771650"/>
                  <a:chOff x="2831915" y="2977908"/>
                  <a:chExt cx="2257425" cy="1771650"/>
                </a:xfrm>
              </p:grpSpPr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A713847B-C817-F774-A39B-9E93098CDFB7}"/>
                      </a:ext>
                    </a:extLst>
                  </p:cNvPr>
                  <p:cNvSpPr/>
                  <p:nvPr/>
                </p:nvSpPr>
                <p:spPr>
                  <a:xfrm>
                    <a:off x="2831915" y="2977908"/>
                    <a:ext cx="2257425" cy="1771650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941D7CC1-4AA9-85A1-5D4A-9F9625BDE991}"/>
                      </a:ext>
                    </a:extLst>
                  </p:cNvPr>
                  <p:cNvSpPr txBox="1"/>
                  <p:nvPr/>
                </p:nvSpPr>
                <p:spPr>
                  <a:xfrm>
                    <a:off x="3341398" y="3559093"/>
                    <a:ext cx="39716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l-GR" dirty="0"/>
                      <a:t>ῡ</a:t>
                    </a:r>
                    <a:endParaRPr lang="en-US" dirty="0"/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4BB0D02F-2FE0-9C32-D788-0C76B8C063F5}"/>
                      </a:ext>
                    </a:extLst>
                  </p:cNvPr>
                  <p:cNvSpPr txBox="1"/>
                  <p:nvPr/>
                </p:nvSpPr>
                <p:spPr>
                  <a:xfrm>
                    <a:off x="4227223" y="3418178"/>
                    <a:ext cx="35618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l-GR" dirty="0"/>
                      <a:t>Ᾱ</a:t>
                    </a:r>
                    <a:endParaRPr lang="en-US" dirty="0"/>
                  </a:p>
                </p:txBody>
              </p:sp>
              <p:cxnSp>
                <p:nvCxnSpPr>
                  <p:cNvPr id="25" name="Straight Arrow Connector 24">
                    <a:extLst>
                      <a:ext uri="{FF2B5EF4-FFF2-40B4-BE49-F238E27FC236}">
                        <a16:creationId xmlns:a16="http://schemas.microsoft.com/office/drawing/2014/main" id="{C4439F67-4703-1853-F0F4-7AEE1FEB618D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3314700" y="3305175"/>
                    <a:ext cx="628650" cy="101234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B6F7599B-2A16-D140-B43A-356B8286A54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400425" y="4171950"/>
                    <a:ext cx="1171575" cy="69326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55280D2A-9032-88C2-9915-8AA67ABDB27F}"/>
                    </a:ext>
                  </a:extLst>
                </p:cNvPr>
                <p:cNvCxnSpPr>
                  <a:cxnSpLocks/>
                  <a:stCxn id="34" idx="2"/>
                </p:cNvCxnSpPr>
                <p:nvPr/>
              </p:nvCxnSpPr>
              <p:spPr>
                <a:xfrm>
                  <a:off x="9763630" y="2732220"/>
                  <a:ext cx="632909" cy="811079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537B2744-8132-9357-5893-555A0857018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585539" y="2362888"/>
                      <a:ext cx="35618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537B2744-8132-9357-5893-555A0857018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585539" y="2362888"/>
                      <a:ext cx="356180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1981C087-55CC-8413-DBA7-4E629F4A93D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258425" y="3535520"/>
                      <a:ext cx="3429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1981C087-55CC-8413-DBA7-4E629F4A93D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58425" y="3535520"/>
                      <a:ext cx="342900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D27B7C2E-E782-D944-2EF4-E0EE945FA06B}"/>
                      </a:ext>
                    </a:extLst>
                  </p:cNvPr>
                  <p:cNvSpPr txBox="1"/>
                  <p:nvPr/>
                </p:nvSpPr>
                <p:spPr>
                  <a:xfrm>
                    <a:off x="8886826" y="4637813"/>
                    <a:ext cx="3429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D27B7C2E-E782-D944-2EF4-E0EE945FA06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86826" y="4637813"/>
                    <a:ext cx="342900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B780EB6-8B53-1CB3-126C-D32517C4B3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24750" y="4442853"/>
              <a:ext cx="1314857" cy="8503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DF294EA-1E96-267F-8FD2-D6BCC2C94B14}"/>
                  </a:ext>
                </a:extLst>
              </p:cNvPr>
              <p:cNvSpPr txBox="1"/>
              <p:nvPr/>
            </p:nvSpPr>
            <p:spPr>
              <a:xfrm>
                <a:off x="10154872" y="4365164"/>
                <a:ext cx="285750" cy="40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DF294EA-1E96-267F-8FD2-D6BCC2C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4872" y="4365164"/>
                <a:ext cx="285750" cy="402931"/>
              </a:xfrm>
              <a:prstGeom prst="rect">
                <a:avLst/>
              </a:prstGeom>
              <a:blipFill>
                <a:blip r:embed="rId11"/>
                <a:stretch>
                  <a:fillRect r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807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2E513A2-0C93-591B-2162-65685C96C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994" y="1351970"/>
            <a:ext cx="10515600" cy="4760886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Calculate if angle between minimum position point and Center of sensor is in range of Sensor view (140 degree).</a:t>
            </a:r>
          </a:p>
          <a:p>
            <a:r>
              <a:rPr lang="en-GB" dirty="0"/>
              <a:t>Example : Sensor Heading : 0 degree.</a:t>
            </a:r>
          </a:p>
          <a:p>
            <a:pPr marL="0" indent="0">
              <a:buNone/>
            </a:pPr>
            <a:r>
              <a:rPr lang="en-GB" dirty="0"/>
              <a:t> Check if angle between sensor and Point is in</a:t>
            </a:r>
          </a:p>
          <a:p>
            <a:pPr marL="0" indent="0">
              <a:buNone/>
            </a:pPr>
            <a:r>
              <a:rPr lang="en-GB" dirty="0"/>
              <a:t> range : (-70 , 70)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B57E37-DA7A-6493-7D7F-395E3F108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198233"/>
            <a:ext cx="10515600" cy="773719"/>
          </a:xfrm>
        </p:spPr>
        <p:txBody>
          <a:bodyPr/>
          <a:lstStyle/>
          <a:p>
            <a:pPr algn="ctr"/>
            <a:r>
              <a:rPr lang="en-GB" dirty="0"/>
              <a:t>FIELD OF VIEW Angle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3BE26-A2BD-E00E-DDE4-2D584A305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26.09.2022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3EA74-1A7F-9A13-FAAF-7D28C5E14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SEITech Solutions - Confidential Information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E42BE-631A-70B4-C322-5A50D0B02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D72B-2DE3-4987-A795-E311641A9A9D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9" name="Picture 8" descr="A drawing of a circle with a blue line and a black circle&#10;&#10;Description automatically generated">
            <a:extLst>
              <a:ext uri="{FF2B5EF4-FFF2-40B4-BE49-F238E27FC236}">
                <a16:creationId xmlns:a16="http://schemas.microsoft.com/office/drawing/2014/main" id="{F917A123-C5C0-B0BA-F5CE-A4D9C216A0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1" r="5489" b="7413"/>
          <a:stretch/>
        </p:blipFill>
        <p:spPr>
          <a:xfrm>
            <a:off x="7654833" y="1695752"/>
            <a:ext cx="4365173" cy="24974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6BBCFD-FDEB-799B-C291-92D668592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794" y="3617830"/>
            <a:ext cx="1778869" cy="235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37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2E513A2-0C93-591B-2162-65685C96C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144" y="1498944"/>
            <a:ext cx="6207033" cy="4418529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If angle is in field of view.</a:t>
            </a:r>
          </a:p>
          <a:p>
            <a:r>
              <a:rPr lang="en-US" dirty="0">
                <a:solidFill>
                  <a:srgbClr val="000000"/>
                </a:solidFill>
                <a:latin typeface="-apple-system"/>
              </a:rPr>
              <a:t>Check if distance is less than arc Radius.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B57E37-DA7A-6493-7D7F-395E3F108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198233"/>
            <a:ext cx="10515600" cy="773719"/>
          </a:xfrm>
        </p:spPr>
        <p:txBody>
          <a:bodyPr/>
          <a:lstStyle/>
          <a:p>
            <a:pPr algn="ctr"/>
            <a:r>
              <a:rPr lang="en-GB" dirty="0"/>
              <a:t>FIELD OF VIEW Distance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3BE26-A2BD-E00E-DDE4-2D584A305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26.09.2022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3EA74-1A7F-9A13-FAAF-7D28C5E14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SEITech Solutions - Confidential Information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E42BE-631A-70B4-C322-5A50D0B02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D72B-2DE3-4987-A795-E311641A9A9D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DDFFA6-512C-ECCC-9298-649F281FC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7154" y="2215046"/>
            <a:ext cx="4477375" cy="28197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E1ACCC0-F63D-4EF8-0444-3E999962A49E}"/>
                  </a:ext>
                </a:extLst>
              </p:cNvPr>
              <p:cNvSpPr txBox="1"/>
              <p:nvPr/>
            </p:nvSpPr>
            <p:spPr>
              <a:xfrm>
                <a:off x="790178" y="3624943"/>
                <a:ext cx="6496843" cy="3354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𝐷𝑖𝑠𝑡𝑎𝑛𝑐𝑒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𝑆𝑒𝑛𝑠𝑜𝑟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−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𝑆𝑒𝑛𝑠𝑜𝑟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−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E1ACCC0-F63D-4EF8-0444-3E999962A4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178" y="3624943"/>
                <a:ext cx="6496843" cy="335413"/>
              </a:xfrm>
              <a:prstGeom prst="rect">
                <a:avLst/>
              </a:prstGeom>
              <a:blipFill>
                <a:blip r:embed="rId3"/>
                <a:stretch>
                  <a:fillRect b="-2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754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5C826D7-6908-C3A4-471F-5D3A849E6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3E18E-B149-45A9-AE66-2CF2B4793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26.09.2022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AC867-2889-009F-96C4-7C15F68CA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SEITech Solutions - Confidential Information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8BE12-8DFB-3685-DD50-DCC283507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D72B-2DE3-4987-A795-E311641A9A9D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10" name="Picture 9" descr="A red hexagon on a white grid&#10;&#10;Description automatically generated">
            <a:extLst>
              <a:ext uri="{FF2B5EF4-FFF2-40B4-BE49-F238E27FC236}">
                <a16:creationId xmlns:a16="http://schemas.microsoft.com/office/drawing/2014/main" id="{29A52F74-D73F-EB55-3958-36FC0E38E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28" y="1446747"/>
            <a:ext cx="10239543" cy="487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91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5C826D7-6908-C3A4-471F-5D3A849E6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3E18E-B149-45A9-AE66-2CF2B4793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26.09.2022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AC867-2889-009F-96C4-7C15F68CA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SEITech Solutions - Confidential Information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8BE12-8DFB-3685-DD50-DCC283507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D72B-2DE3-4987-A795-E311641A9A9D}" type="slidenum">
              <a:rPr lang="de-DE" smtClean="0"/>
              <a:pPr/>
              <a:t>8</a:t>
            </a:fld>
            <a:endParaRPr lang="de-DE"/>
          </a:p>
        </p:txBody>
      </p:sp>
      <p:pic>
        <p:nvPicPr>
          <p:cNvPr id="8" name="Picture 7" descr="A graph with lines and text&#10;&#10;Description automatically generated with medium confidence">
            <a:extLst>
              <a:ext uri="{FF2B5EF4-FFF2-40B4-BE49-F238E27FC236}">
                <a16:creationId xmlns:a16="http://schemas.microsoft.com/office/drawing/2014/main" id="{FAD710AD-E164-AE49-F434-75202A5B4B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322" y="1516196"/>
            <a:ext cx="10007478" cy="483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9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7F3AA5-5C79-2160-955E-B2409F954F71}"/>
              </a:ext>
            </a:extLst>
          </p:cNvPr>
          <p:cNvSpPr/>
          <p:nvPr/>
        </p:nvSpPr>
        <p:spPr>
          <a:xfrm>
            <a:off x="1811079" y="906425"/>
            <a:ext cx="8569841" cy="4444410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86132E6-8094-7FBF-630E-69A1DC357CFE}"/>
              </a:ext>
            </a:extLst>
          </p:cNvPr>
          <p:cNvSpPr/>
          <p:nvPr/>
        </p:nvSpPr>
        <p:spPr>
          <a:xfrm>
            <a:off x="5181599" y="515679"/>
            <a:ext cx="1828800" cy="1828800"/>
          </a:xfrm>
          <a:prstGeom prst="ellipse">
            <a:avLst/>
          </a:prstGeom>
          <a:solidFill>
            <a:srgbClr val="E66C18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7D6BCBEB-4F32-27CF-3BC3-84E7C028038E}"/>
              </a:ext>
            </a:extLst>
          </p:cNvPr>
          <p:cNvSpPr/>
          <p:nvPr/>
        </p:nvSpPr>
        <p:spPr>
          <a:xfrm rot="10800000">
            <a:off x="5181599" y="1430079"/>
            <a:ext cx="1828800" cy="4952114"/>
          </a:xfrm>
          <a:prstGeom prst="triangl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F4AE33E-F262-B6AD-D958-82C650B6B357}"/>
              </a:ext>
            </a:extLst>
          </p:cNvPr>
          <p:cNvSpPr/>
          <p:nvPr/>
        </p:nvSpPr>
        <p:spPr>
          <a:xfrm>
            <a:off x="1719638" y="821364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4915C17-A0F6-62CB-7C6E-D3FFB3A203EC}"/>
              </a:ext>
            </a:extLst>
          </p:cNvPr>
          <p:cNvSpPr/>
          <p:nvPr/>
        </p:nvSpPr>
        <p:spPr>
          <a:xfrm>
            <a:off x="10289481" y="821364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366A81E-2055-096E-51A3-400C30AD6131}"/>
              </a:ext>
            </a:extLst>
          </p:cNvPr>
          <p:cNvSpPr/>
          <p:nvPr/>
        </p:nvSpPr>
        <p:spPr>
          <a:xfrm>
            <a:off x="1719637" y="5253016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F586A35-FA4C-3B7F-CDB4-3965B3BA5B40}"/>
              </a:ext>
            </a:extLst>
          </p:cNvPr>
          <p:cNvSpPr/>
          <p:nvPr/>
        </p:nvSpPr>
        <p:spPr>
          <a:xfrm>
            <a:off x="10284518" y="5253016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C7E8C0-690B-CA2F-E503-039F0984B45E}"/>
              </a:ext>
            </a:extLst>
          </p:cNvPr>
          <p:cNvSpPr txBox="1"/>
          <p:nvPr/>
        </p:nvSpPr>
        <p:spPr>
          <a:xfrm>
            <a:off x="5488170" y="6342321"/>
            <a:ext cx="1215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SENSOR</a:t>
            </a: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A0332D15-47F6-D20D-93FD-DB17D1935080}"/>
              </a:ext>
            </a:extLst>
          </p:cNvPr>
          <p:cNvSpPr txBox="1">
            <a:spLocks/>
          </p:cNvSpPr>
          <p:nvPr/>
        </p:nvSpPr>
        <p:spPr>
          <a:xfrm>
            <a:off x="-239622" y="37621"/>
            <a:ext cx="6505575" cy="723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600" dirty="0">
                <a:solidFill>
                  <a:schemeClr val="tx1"/>
                </a:solidFill>
              </a:rPr>
              <a:t>Bonus</a:t>
            </a:r>
          </a:p>
        </p:txBody>
      </p:sp>
    </p:spTree>
    <p:extLst>
      <p:ext uri="{BB962C8B-B14F-4D97-AF65-F5344CB8AC3E}">
        <p14:creationId xmlns:p14="http://schemas.microsoft.com/office/powerpoint/2010/main" val="1924157718"/>
      </p:ext>
    </p:extLst>
  </p:cSld>
  <p:clrMapOvr>
    <a:masterClrMapping/>
  </p:clrMapOvr>
</p:sld>
</file>

<file path=ppt/theme/theme1.xml><?xml version="1.0" encoding="utf-8"?>
<a:theme xmlns:a="http://schemas.openxmlformats.org/drawingml/2006/main" name="1_Title Divider Blu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ITech PPT Template v1.1.pptx" id="{483EE65A-CCD1-4AEE-8CC8-4831F9AC69D7}" vid="{424F7E05-FDA7-4477-9A40-6FE4257189CB}"/>
    </a:ext>
  </a:extLst>
</a:theme>
</file>

<file path=ppt/theme/theme2.xml><?xml version="1.0" encoding="utf-8"?>
<a:theme xmlns:a="http://schemas.openxmlformats.org/drawingml/2006/main" name="Title Divider 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ITech PPT Template v1.1.pptx" id="{483EE65A-CCD1-4AEE-8CC8-4831F9AC69D7}" vid="{F5F83B50-63A6-4BB6-A28F-29708EAFB068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ITech PPT Template v1.1.pptx" id="{483EE65A-CCD1-4AEE-8CC8-4831F9AC69D7}" vid="{95EFAF2B-7A55-4024-9071-EB39ABEBBBB5}"/>
    </a:ext>
  </a:extLst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ITech PPT Template v1.1.pptx" id="{483EE65A-CCD1-4AEE-8CC8-4831F9AC69D7}" vid="{27E6A9E9-17F2-4024-93EF-EF5CBB15C886}"/>
    </a:ext>
  </a:extLst>
</a:theme>
</file>

<file path=ppt/theme/theme5.xml><?xml version="1.0" encoding="utf-8"?>
<a:theme xmlns:a="http://schemas.openxmlformats.org/drawingml/2006/main" name="Seperato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ITech PPT Template v1.1.pptx" id="{483EE65A-CCD1-4AEE-8CC8-4831F9AC69D7}" vid="{25A2402B-8CB8-4E61-A958-FD01FBDA68EF}"/>
    </a:ext>
  </a:extLst>
</a:theme>
</file>

<file path=ppt/theme/theme6.xml><?xml version="1.0" encoding="utf-8"?>
<a:theme xmlns:a="http://schemas.openxmlformats.org/drawingml/2006/main" name="Fin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ITech PPT Template v1.1.pptx" id="{483EE65A-CCD1-4AEE-8CC8-4831F9AC69D7}" vid="{9CC75069-5431-4B9C-84BC-69500C336A6F}"/>
    </a:ext>
  </a:extLst>
</a:theme>
</file>

<file path=ppt/theme/theme7.xml><?xml version="1.0" encoding="utf-8"?>
<a:theme xmlns:a="http://schemas.openxmlformats.org/drawingml/2006/main" name="Title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ITech PPT Template v1.1.pptx" id="{483EE65A-CCD1-4AEE-8CC8-4831F9AC69D7}" vid="{B25698FA-E63C-4A03-B502-FCB60CC592B8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E84F0788D8EC48B7893DEDAE04C18A" ma:contentTypeVersion="2" ma:contentTypeDescription="Create a new document." ma:contentTypeScope="" ma:versionID="fabb8f6ecb94f6adb116d3608ae27142">
  <xsd:schema xmlns:xsd="http://www.w3.org/2001/XMLSchema" xmlns:xs="http://www.w3.org/2001/XMLSchema" xmlns:p="http://schemas.microsoft.com/office/2006/metadata/properties" xmlns:ns2="0c437c0f-885c-4887-90fc-e35d36757c70" targetNamespace="http://schemas.microsoft.com/office/2006/metadata/properties" ma:root="true" ma:fieldsID="370a72e3857b1155ff2461c561764756" ns2:_="">
    <xsd:import namespace="0c437c0f-885c-4887-90fc-e35d36757c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437c0f-885c-4887-90fc-e35d36757c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D87C347-9530-4059-B9BA-072CE952F7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437c0f-885c-4887-90fc-e35d36757c7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48A224D-301A-415D-8966-45422D0725B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CBE986C-BE90-43B0-B079-34CDF546072F}">
  <ds:schemaRefs>
    <ds:schemaRef ds:uri="http://purl.org/dc/terms/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39d77437-ef82-4aab-99ea-8c5df73dfb70"/>
    <ds:schemaRef ds:uri="http://schemas.microsoft.com/office/infopath/2007/PartnerControls"/>
    <ds:schemaRef ds:uri="f3d48fb2-ccd7-44a0-bd1c-2a9d864f2737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SEITech PPT Template v1.1</Template>
  <TotalTime>1596</TotalTime>
  <Words>297</Words>
  <Application>Microsoft Office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12</vt:i4>
      </vt:variant>
    </vt:vector>
  </HeadingPairs>
  <TitlesOfParts>
    <vt:vector size="28" baseType="lpstr">
      <vt:lpstr>-apple-system</vt:lpstr>
      <vt:lpstr>Arial</vt:lpstr>
      <vt:lpstr>Calibri</vt:lpstr>
      <vt:lpstr>Calibri Light</vt:lpstr>
      <vt:lpstr>Cambria Math</vt:lpstr>
      <vt:lpstr>Eras Medium ITC</vt:lpstr>
      <vt:lpstr>Söhne</vt:lpstr>
      <vt:lpstr>Wingdings</vt:lpstr>
      <vt:lpstr>1_Title Divider Blue</vt:lpstr>
      <vt:lpstr>Title Divider White</vt:lpstr>
      <vt:lpstr>Custom Design</vt:lpstr>
      <vt:lpstr>1_Custom Design</vt:lpstr>
      <vt:lpstr>Seperator</vt:lpstr>
      <vt:lpstr>Final</vt:lpstr>
      <vt:lpstr>Title Slide</vt:lpstr>
      <vt:lpstr>Office Theme</vt:lpstr>
      <vt:lpstr>PowerPoint Presentation</vt:lpstr>
      <vt:lpstr>PowerPoint Presentation</vt:lpstr>
      <vt:lpstr>PowerPoint Presentation</vt:lpstr>
      <vt:lpstr>PowerPoint Presentation</vt:lpstr>
      <vt:lpstr>FIELD OF VIEW Angle</vt:lpstr>
      <vt:lpstr>FIELD OF VIEW Distance</vt:lpstr>
      <vt:lpstr>Example 1</vt:lpstr>
      <vt:lpstr>Example 2</vt:lpstr>
      <vt:lpstr>PowerPoint Presentation</vt:lpstr>
      <vt:lpstr>PowerPoint Presentation</vt:lpstr>
      <vt:lpstr>Presented by: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ext.Mostafa Mohamed</dc:creator>
  <cp:lastModifiedBy>عمر سعد محمد سعد الغرباوى</cp:lastModifiedBy>
  <cp:revision>5</cp:revision>
  <dcterms:created xsi:type="dcterms:W3CDTF">2023-09-14T08:30:56Z</dcterms:created>
  <dcterms:modified xsi:type="dcterms:W3CDTF">2024-05-17T18:58:07Z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0x010100AAE84F0788D8EC48B7893DEDAE04C18A</vt:lpwstr>
  </property>
  <property fmtid="{D5CDD505-2E9C-101B-9397-08002B2CF9AE}" pid="3" name="MediaServiceImageTags">
    <vt:lpwstr/>
  </property>
</Properties>
</file>