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7" r:id="rId3"/>
    <p:sldId id="269" r:id="rId4"/>
    <p:sldId id="270" r:id="rId5"/>
    <p:sldId id="271" r:id="rId6"/>
    <p:sldId id="272" r:id="rId7"/>
    <p:sldId id="274" r:id="rId8"/>
    <p:sldId id="275" r:id="rId9"/>
    <p:sldId id="280" r:id="rId10"/>
    <p:sldId id="281" r:id="rId11"/>
    <p:sldId id="277" r:id="rId12"/>
    <p:sldId id="278" r:id="rId13"/>
    <p:sldId id="276" r:id="rId14"/>
    <p:sldId id="27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mar Safwat" initials="OS" lastIdx="1" clrIdx="0">
    <p:extLst>
      <p:ext uri="{19B8F6BF-5375-455C-9EA6-DF929625EA0E}">
        <p15:presenceInfo xmlns:p15="http://schemas.microsoft.com/office/powerpoint/2012/main" userId="ee136bdcfdb5a0f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3B3B"/>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3-07T21:51:20.580" idx="1">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03/11/2021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03/11/2021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03/11/2021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03/11/2021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03/11/2021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03/11/2021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03/11/2021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03/11/2021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03/11/2021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id="{00CC22B5-8500-2C45-91DE-A596A6DF1C3B}"/>
              </a:ext>
            </a:extLst>
          </p:cNvPr>
          <p:cNvSpPr txBox="1"/>
          <p:nvPr/>
        </p:nvSpPr>
        <p:spPr>
          <a:xfrm>
            <a:off x="870857" y="2380343"/>
            <a:ext cx="8873711" cy="3570208"/>
          </a:xfrm>
          <a:prstGeom prst="rect">
            <a:avLst/>
          </a:prstGeom>
          <a:solidFill>
            <a:srgbClr val="3B3B3B"/>
          </a:solidFill>
        </p:spPr>
        <p:txBody>
          <a:bodyPr wrap="none" rtlCol="0">
            <a:spAutoFit/>
          </a:bodyPr>
          <a:lstStyle/>
          <a:p>
            <a:r>
              <a:rPr lang="en-US" sz="6600" dirty="0">
                <a:solidFill>
                  <a:srgbClr val="FF6600"/>
                </a:solidFill>
              </a:rPr>
              <a:t>Exploratory Data Analysis</a:t>
            </a:r>
          </a:p>
          <a:p>
            <a:r>
              <a:rPr lang="en-US" sz="4000" dirty="0"/>
              <a:t>Name: Omar Safwat</a:t>
            </a:r>
          </a:p>
          <a:p>
            <a:r>
              <a:rPr lang="en-US" sz="4000" dirty="0"/>
              <a:t>Location: Egypt</a:t>
            </a:r>
          </a:p>
          <a:p>
            <a:r>
              <a:rPr lang="en-US" sz="4000" dirty="0"/>
              <a:t>Team: Data Science and Analytics</a:t>
            </a:r>
          </a:p>
          <a:p>
            <a:r>
              <a:rPr lang="en-US" sz="4000" dirty="0"/>
              <a:t>Date: 11-March-2021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524C-3234-4660-AA9E-DC5CB4C4E910}"/>
              </a:ext>
            </a:extLst>
          </p:cNvPr>
          <p:cNvSpPr>
            <a:spLocks noGrp="1"/>
          </p:cNvSpPr>
          <p:nvPr>
            <p:ph type="title"/>
          </p:nvPr>
        </p:nvSpPr>
        <p:spPr>
          <a:xfrm>
            <a:off x="0" y="0"/>
            <a:ext cx="12192000" cy="1325563"/>
          </a:xfrm>
          <a:solidFill>
            <a:srgbClr val="3B3B3B"/>
          </a:solidFill>
        </p:spPr>
        <p:txBody>
          <a:bodyPr/>
          <a:lstStyle/>
          <a:p>
            <a:r>
              <a:rPr lang="en-US" dirty="0">
                <a:solidFill>
                  <a:srgbClr val="FF0000"/>
                </a:solidFill>
              </a:rPr>
              <a:t>Activity: Weekly</a:t>
            </a:r>
          </a:p>
        </p:txBody>
      </p:sp>
      <p:pic>
        <p:nvPicPr>
          <p:cNvPr id="5" name="Content Placeholder 4">
            <a:extLst>
              <a:ext uri="{FF2B5EF4-FFF2-40B4-BE49-F238E27FC236}">
                <a16:creationId xmlns:a16="http://schemas.microsoft.com/office/drawing/2014/main" id="{E27D3C6F-5A3D-41D2-AEA8-A0E00B2894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8861" y="1630316"/>
            <a:ext cx="10054277" cy="5032375"/>
          </a:xfrm>
        </p:spPr>
      </p:pic>
      <p:sp>
        <p:nvSpPr>
          <p:cNvPr id="6" name="TextBox 5">
            <a:extLst>
              <a:ext uri="{FF2B5EF4-FFF2-40B4-BE49-F238E27FC236}">
                <a16:creationId xmlns:a16="http://schemas.microsoft.com/office/drawing/2014/main" id="{9CE53F42-C836-4445-8DCB-ABDCEC08EADB}"/>
              </a:ext>
            </a:extLst>
          </p:cNvPr>
          <p:cNvSpPr txBox="1"/>
          <p:nvPr/>
        </p:nvSpPr>
        <p:spPr>
          <a:xfrm>
            <a:off x="4526115" y="1445650"/>
            <a:ext cx="3139770" cy="369332"/>
          </a:xfrm>
          <a:prstGeom prst="rect">
            <a:avLst/>
          </a:prstGeom>
          <a:noFill/>
        </p:spPr>
        <p:txBody>
          <a:bodyPr wrap="none" rtlCol="0">
            <a:spAutoFit/>
          </a:bodyPr>
          <a:lstStyle/>
          <a:p>
            <a:r>
              <a:rPr lang="en-US" dirty="0"/>
              <a:t>Activity is highest on Weekends</a:t>
            </a:r>
          </a:p>
        </p:txBody>
      </p:sp>
    </p:spTree>
    <p:extLst>
      <p:ext uri="{BB962C8B-B14F-4D97-AF65-F5344CB8AC3E}">
        <p14:creationId xmlns:p14="http://schemas.microsoft.com/office/powerpoint/2010/main" val="287281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A8C5-9C6F-42E0-AF84-2E086B7DDAAC}"/>
              </a:ext>
            </a:extLst>
          </p:cNvPr>
          <p:cNvSpPr>
            <a:spLocks noGrp="1"/>
          </p:cNvSpPr>
          <p:nvPr>
            <p:ph type="title"/>
          </p:nvPr>
        </p:nvSpPr>
        <p:spPr>
          <a:xfrm>
            <a:off x="-1" y="0"/>
            <a:ext cx="12192000" cy="1325563"/>
          </a:xfrm>
          <a:solidFill>
            <a:srgbClr val="3B3B3B"/>
          </a:solidFill>
        </p:spPr>
        <p:txBody>
          <a:bodyPr/>
          <a:lstStyle/>
          <a:p>
            <a:r>
              <a:rPr lang="en-US" dirty="0">
                <a:solidFill>
                  <a:srgbClr val="FF0000"/>
                </a:solidFill>
              </a:rPr>
              <a:t>Company’s reach across the USA</a:t>
            </a:r>
          </a:p>
        </p:txBody>
      </p:sp>
      <p:pic>
        <p:nvPicPr>
          <p:cNvPr id="5" name="Content Placeholder 4">
            <a:extLst>
              <a:ext uri="{FF2B5EF4-FFF2-40B4-BE49-F238E27FC236}">
                <a16:creationId xmlns:a16="http://schemas.microsoft.com/office/drawing/2014/main" id="{93A2D16E-BF0C-40F7-8127-CC7B7EA670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1150" y="1325563"/>
            <a:ext cx="9749701" cy="4879928"/>
          </a:xfrm>
        </p:spPr>
      </p:pic>
      <p:sp>
        <p:nvSpPr>
          <p:cNvPr id="6" name="TextBox 5">
            <a:extLst>
              <a:ext uri="{FF2B5EF4-FFF2-40B4-BE49-F238E27FC236}">
                <a16:creationId xmlns:a16="http://schemas.microsoft.com/office/drawing/2014/main" id="{E737E80E-855F-427E-8007-FBD2C4CCA6BB}"/>
              </a:ext>
            </a:extLst>
          </p:cNvPr>
          <p:cNvSpPr txBox="1"/>
          <p:nvPr/>
        </p:nvSpPr>
        <p:spPr>
          <a:xfrm>
            <a:off x="3429341" y="1328353"/>
            <a:ext cx="5333319" cy="369332"/>
          </a:xfrm>
          <a:prstGeom prst="rect">
            <a:avLst/>
          </a:prstGeom>
          <a:noFill/>
        </p:spPr>
        <p:txBody>
          <a:bodyPr wrap="none" rtlCol="0">
            <a:spAutoFit/>
          </a:bodyPr>
          <a:lstStyle/>
          <a:p>
            <a:r>
              <a:rPr lang="en-US" dirty="0"/>
              <a:t>“Yellow Cab” is more active in the majority of the cities</a:t>
            </a:r>
          </a:p>
        </p:txBody>
      </p:sp>
    </p:spTree>
    <p:extLst>
      <p:ext uri="{BB962C8B-B14F-4D97-AF65-F5344CB8AC3E}">
        <p14:creationId xmlns:p14="http://schemas.microsoft.com/office/powerpoint/2010/main" val="942161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84EF-D2A8-40BC-B1B6-54E83C660DAF}"/>
              </a:ext>
            </a:extLst>
          </p:cNvPr>
          <p:cNvSpPr>
            <a:spLocks noGrp="1"/>
          </p:cNvSpPr>
          <p:nvPr>
            <p:ph type="title"/>
          </p:nvPr>
        </p:nvSpPr>
        <p:spPr>
          <a:xfrm>
            <a:off x="0" y="0"/>
            <a:ext cx="12192000" cy="1325563"/>
          </a:xfrm>
          <a:solidFill>
            <a:srgbClr val="3B3B3B"/>
          </a:solidFill>
        </p:spPr>
        <p:txBody>
          <a:bodyPr/>
          <a:lstStyle/>
          <a:p>
            <a:r>
              <a:rPr lang="en-US" dirty="0">
                <a:solidFill>
                  <a:srgbClr val="FF0000"/>
                </a:solidFill>
              </a:rPr>
              <a:t>Customer preference and gender</a:t>
            </a:r>
          </a:p>
        </p:txBody>
      </p:sp>
      <p:pic>
        <p:nvPicPr>
          <p:cNvPr id="5" name="Content Placeholder 4">
            <a:extLst>
              <a:ext uri="{FF2B5EF4-FFF2-40B4-BE49-F238E27FC236}">
                <a16:creationId xmlns:a16="http://schemas.microsoft.com/office/drawing/2014/main" id="{179887F6-8FE6-4884-871E-F21EF3E9FE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2347" y="1519116"/>
            <a:ext cx="10187304" cy="5098958"/>
          </a:xfrm>
        </p:spPr>
      </p:pic>
      <p:sp>
        <p:nvSpPr>
          <p:cNvPr id="6" name="TextBox 5">
            <a:extLst>
              <a:ext uri="{FF2B5EF4-FFF2-40B4-BE49-F238E27FC236}">
                <a16:creationId xmlns:a16="http://schemas.microsoft.com/office/drawing/2014/main" id="{39ED1E1A-91BA-48AA-95A8-593D04012A6F}"/>
              </a:ext>
            </a:extLst>
          </p:cNvPr>
          <p:cNvSpPr txBox="1"/>
          <p:nvPr/>
        </p:nvSpPr>
        <p:spPr>
          <a:xfrm>
            <a:off x="294154" y="1344353"/>
            <a:ext cx="11892230" cy="646331"/>
          </a:xfrm>
          <a:prstGeom prst="rect">
            <a:avLst/>
          </a:prstGeom>
          <a:noFill/>
        </p:spPr>
        <p:txBody>
          <a:bodyPr wrap="none" rtlCol="0">
            <a:spAutoFit/>
          </a:bodyPr>
          <a:lstStyle/>
          <a:p>
            <a:pPr marL="285750" indent="-285750">
              <a:buFont typeface="Arial" panose="020B0604020202020204" pitchFamily="34" charset="0"/>
              <a:buChar char="•"/>
            </a:pPr>
            <a:r>
              <a:rPr lang="en-US" dirty="0"/>
              <a:t>Rise in total number of customers of “Yellow Cab” after 2016, indicates that customers are switching over from “Pink Cab”</a:t>
            </a:r>
          </a:p>
          <a:p>
            <a:pPr marL="285750" indent="-285750">
              <a:buFont typeface="Arial" panose="020B0604020202020204" pitchFamily="34" charset="0"/>
              <a:buChar char="•"/>
            </a:pPr>
            <a:r>
              <a:rPr lang="en-US" dirty="0"/>
              <a:t>Both Men and Women are equally using both cab services</a:t>
            </a:r>
          </a:p>
        </p:txBody>
      </p:sp>
    </p:spTree>
    <p:extLst>
      <p:ext uri="{BB962C8B-B14F-4D97-AF65-F5344CB8AC3E}">
        <p14:creationId xmlns:p14="http://schemas.microsoft.com/office/powerpoint/2010/main" val="359088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DF1E844-8626-43E9-AB78-9899941E1D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797093" cy="4903649"/>
          </a:xfrm>
        </p:spPr>
      </p:pic>
      <p:sp>
        <p:nvSpPr>
          <p:cNvPr id="4" name="Title 1">
            <a:extLst>
              <a:ext uri="{FF2B5EF4-FFF2-40B4-BE49-F238E27FC236}">
                <a16:creationId xmlns:a16="http://schemas.microsoft.com/office/drawing/2014/main" id="{9991AF86-BE6B-4829-9351-2F6DD8FB480B}"/>
              </a:ext>
            </a:extLst>
          </p:cNvPr>
          <p:cNvSpPr>
            <a:spLocks noGrp="1"/>
          </p:cNvSpPr>
          <p:nvPr>
            <p:ph type="title"/>
          </p:nvPr>
        </p:nvSpPr>
        <p:spPr>
          <a:xfrm>
            <a:off x="838200" y="365125"/>
            <a:ext cx="10515600" cy="1325563"/>
          </a:xfrm>
          <a:solidFill>
            <a:srgbClr val="3B3B3B"/>
          </a:solidFill>
        </p:spPr>
        <p:txBody>
          <a:bodyPr/>
          <a:lstStyle/>
          <a:p>
            <a:r>
              <a:rPr lang="en-US" dirty="0">
                <a:solidFill>
                  <a:srgbClr val="FF0000"/>
                </a:solidFill>
              </a:rPr>
              <a:t>Customer Repeated Purchases</a:t>
            </a:r>
          </a:p>
        </p:txBody>
      </p:sp>
      <p:sp>
        <p:nvSpPr>
          <p:cNvPr id="7" name="TextBox 6">
            <a:extLst>
              <a:ext uri="{FF2B5EF4-FFF2-40B4-BE49-F238E27FC236}">
                <a16:creationId xmlns:a16="http://schemas.microsoft.com/office/drawing/2014/main" id="{B0858167-50E3-42C3-AA01-B4382B19B72D}"/>
              </a:ext>
            </a:extLst>
          </p:cNvPr>
          <p:cNvSpPr txBox="1"/>
          <p:nvPr/>
        </p:nvSpPr>
        <p:spPr>
          <a:xfrm>
            <a:off x="1809410" y="1779518"/>
            <a:ext cx="8573181" cy="369332"/>
          </a:xfrm>
          <a:prstGeom prst="rect">
            <a:avLst/>
          </a:prstGeom>
          <a:noFill/>
        </p:spPr>
        <p:txBody>
          <a:bodyPr wrap="none" rtlCol="0">
            <a:spAutoFit/>
          </a:bodyPr>
          <a:lstStyle/>
          <a:p>
            <a:r>
              <a:rPr lang="en-US" dirty="0"/>
              <a:t>Customers of are more likely to reuse services offered by “Yellow Cab” than by “Pink Cab”</a:t>
            </a:r>
          </a:p>
        </p:txBody>
      </p:sp>
    </p:spTree>
    <p:extLst>
      <p:ext uri="{BB962C8B-B14F-4D97-AF65-F5344CB8AC3E}">
        <p14:creationId xmlns:p14="http://schemas.microsoft.com/office/powerpoint/2010/main" val="632682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9682-7E21-4A99-A2C4-729E482FE4EB}"/>
              </a:ext>
            </a:extLst>
          </p:cNvPr>
          <p:cNvSpPr>
            <a:spLocks noGrp="1"/>
          </p:cNvSpPr>
          <p:nvPr>
            <p:ph type="title"/>
          </p:nvPr>
        </p:nvSpPr>
        <p:spPr>
          <a:xfrm>
            <a:off x="0" y="18255"/>
            <a:ext cx="12192000" cy="1325563"/>
          </a:xfrm>
          <a:solidFill>
            <a:srgbClr val="3B3B3B"/>
          </a:solidFill>
        </p:spPr>
        <p:txBody>
          <a:bodyPr/>
          <a:lstStyle/>
          <a:p>
            <a:r>
              <a:rPr lang="en-US" dirty="0">
                <a:solidFill>
                  <a:srgbClr val="FF0000"/>
                </a:solidFill>
              </a:rPr>
              <a:t>Summary and Recommendations</a:t>
            </a:r>
          </a:p>
        </p:txBody>
      </p:sp>
      <p:sp>
        <p:nvSpPr>
          <p:cNvPr id="3" name="Content Placeholder 2">
            <a:extLst>
              <a:ext uri="{FF2B5EF4-FFF2-40B4-BE49-F238E27FC236}">
                <a16:creationId xmlns:a16="http://schemas.microsoft.com/office/drawing/2014/main" id="{3BF1B196-2946-41F5-A47A-379FB552FF63}"/>
              </a:ext>
            </a:extLst>
          </p:cNvPr>
          <p:cNvSpPr>
            <a:spLocks noGrp="1"/>
          </p:cNvSpPr>
          <p:nvPr>
            <p:ph idx="1"/>
          </p:nvPr>
        </p:nvSpPr>
        <p:spPr/>
        <p:txBody>
          <a:bodyPr>
            <a:normAutofit fontScale="92500" lnSpcReduction="20000"/>
          </a:bodyPr>
          <a:lstStyle/>
          <a:p>
            <a:r>
              <a:rPr lang="en-US" sz="2400" i="1" u="sng" dirty="0"/>
              <a:t>Profit analysis: </a:t>
            </a:r>
          </a:p>
          <a:p>
            <a:pPr lvl="1"/>
            <a:r>
              <a:rPr lang="en-US" sz="2000" dirty="0"/>
              <a:t>“Yellow Cab” achieves higher profits than “Pink Cab”; 4.8 folds larger on average.</a:t>
            </a:r>
          </a:p>
          <a:p>
            <a:r>
              <a:rPr lang="en-US" sz="2400" i="1" u="sng" dirty="0"/>
              <a:t>Activity:</a:t>
            </a:r>
            <a:r>
              <a:rPr lang="en-US" sz="2400" dirty="0"/>
              <a:t> </a:t>
            </a:r>
          </a:p>
          <a:p>
            <a:pPr lvl="1"/>
            <a:r>
              <a:rPr lang="en-US" sz="2000" dirty="0"/>
              <a:t>“Yellow Cab” is more active, with a mileage approximately 5 times larger than “Pink Cab”, and 330% higher number of trips.</a:t>
            </a:r>
          </a:p>
          <a:p>
            <a:pPr lvl="1"/>
            <a:endParaRPr lang="en-US" sz="2000" i="1" u="sng" dirty="0"/>
          </a:p>
          <a:p>
            <a:r>
              <a:rPr lang="en-US" sz="2400" i="1" u="sng" dirty="0"/>
              <a:t>Company’s reach across the USA:</a:t>
            </a:r>
          </a:p>
          <a:p>
            <a:pPr lvl="1"/>
            <a:r>
              <a:rPr lang="en-US" sz="2000" dirty="0"/>
              <a:t>“Yellow Cab” is more popular in most of the larger cities, especially: Atlanta, Boston, Chicago, Dallas and Denver.</a:t>
            </a:r>
          </a:p>
          <a:p>
            <a:r>
              <a:rPr lang="en-US" sz="2400" i="1" u="sng" dirty="0"/>
              <a:t>Customer basis</a:t>
            </a:r>
          </a:p>
          <a:p>
            <a:pPr lvl="1"/>
            <a:r>
              <a:rPr lang="en-US" sz="2000" dirty="0"/>
              <a:t>No gender preference was observed in the data.</a:t>
            </a:r>
          </a:p>
          <a:p>
            <a:pPr lvl="1"/>
            <a:r>
              <a:rPr lang="en-US" sz="2000" dirty="0"/>
              <a:t>Data shows that a number of customers have switched over to using “Yellow Cab” after 2016.</a:t>
            </a:r>
          </a:p>
          <a:p>
            <a:pPr lvl="1"/>
            <a:r>
              <a:rPr lang="en-US" sz="2000" dirty="0"/>
              <a:t>Customers using “Yellow Cab” are more likely to use it more often in the same year.</a:t>
            </a:r>
          </a:p>
          <a:p>
            <a:r>
              <a:rPr lang="en-US" sz="2400" b="1" u="sng" dirty="0"/>
              <a:t>Recommendation:</a:t>
            </a:r>
          </a:p>
          <a:p>
            <a:pPr lvl="1"/>
            <a:r>
              <a:rPr lang="en-US" sz="2000" dirty="0"/>
              <a:t>EDA shows that investing in “Yellow Cab” is much more promising than in “Pink Cab”</a:t>
            </a:r>
          </a:p>
        </p:txBody>
      </p:sp>
    </p:spTree>
    <p:extLst>
      <p:ext uri="{BB962C8B-B14F-4D97-AF65-F5344CB8AC3E}">
        <p14:creationId xmlns:p14="http://schemas.microsoft.com/office/powerpoint/2010/main" val="193037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r>
              <a:rPr lang="en-US" b="1" dirty="0">
                <a:solidFill>
                  <a:srgbClr val="FF6600"/>
                </a:solidFill>
              </a:rPr>
              <a:t>Week 2: EDA</a:t>
            </a: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id="{2D4BA697-580E-5544-8F2F-194AD99B859F}"/>
              </a:ext>
            </a:extLst>
          </p:cNvPr>
          <p:cNvSpPr>
            <a:spLocks noGrp="1"/>
          </p:cNvSpPr>
          <p:nvPr>
            <p:ph type="subTitle" idx="1"/>
          </p:nvPr>
        </p:nvSpPr>
        <p:spPr>
          <a:xfrm>
            <a:off x="5152570" y="2481943"/>
            <a:ext cx="5558973" cy="1655762"/>
          </a:xfrm>
        </p:spPr>
        <p:txBody>
          <a:bodyPr>
            <a:normAutofit/>
          </a:bodyPr>
          <a:lstStyle/>
          <a:p>
            <a:r>
              <a:rPr lang="en-US" sz="6600" dirty="0">
                <a:solidFill>
                  <a:srgbClr val="FF6600"/>
                </a:solidFill>
              </a:rPr>
              <a:t>Thank You</a:t>
            </a:r>
          </a:p>
          <a:p>
            <a:endParaRPr lang="en-US" sz="6600" dirty="0">
              <a:solidFill>
                <a:srgbClr val="FF6600"/>
              </a:solidFill>
            </a:endParaRPr>
          </a:p>
        </p:txBody>
      </p:sp>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F26E-9345-4747-9094-972E38700A17}"/>
              </a:ext>
            </a:extLst>
          </p:cNvPr>
          <p:cNvSpPr>
            <a:spLocks noGrp="1"/>
          </p:cNvSpPr>
          <p:nvPr>
            <p:ph type="ctrTitle"/>
          </p:nvPr>
        </p:nvSpPr>
        <p:spPr>
          <a:xfrm rot="5400000">
            <a:off x="-562431" y="562430"/>
            <a:ext cx="6858002" cy="5733142"/>
          </a:xfrm>
          <a:solidFill>
            <a:srgbClr val="3B3B3B"/>
          </a:solidFill>
        </p:spPr>
        <p:txBody>
          <a:bodyPr vert="vert270" anchor="t" anchorCtr="0"/>
          <a:lstStyle/>
          <a:p>
            <a:br>
              <a:rPr lang="en-US" dirty="0"/>
            </a:br>
            <a:br>
              <a:rPr lang="en-US" dirty="0"/>
            </a:br>
            <a:br>
              <a:rPr lang="en-US" dirty="0"/>
            </a:br>
            <a:r>
              <a:rPr lang="en-US" b="1" dirty="0">
                <a:solidFill>
                  <a:srgbClr val="FF6600"/>
                </a:solidFill>
              </a:rPr>
              <a:t>Agenda</a:t>
            </a:r>
          </a:p>
        </p:txBody>
      </p:sp>
      <p:sp>
        <p:nvSpPr>
          <p:cNvPr id="3" name="Subtitle 2">
            <a:extLst>
              <a:ext uri="{FF2B5EF4-FFF2-40B4-BE49-F238E27FC236}">
                <a16:creationId xmlns:a16="http://schemas.microsoft.com/office/drawing/2014/main" id="{60B3D5A6-E766-7C41-BD00-B22DA4727FBA}"/>
              </a:ext>
            </a:extLst>
          </p:cNvPr>
          <p:cNvSpPr>
            <a:spLocks noGrp="1"/>
          </p:cNvSpPr>
          <p:nvPr>
            <p:ph type="subTitle" idx="1"/>
          </p:nvPr>
        </p:nvSpPr>
        <p:spPr>
          <a:xfrm rot="5400000">
            <a:off x="5533569" y="199573"/>
            <a:ext cx="6858004" cy="6458857"/>
          </a:xfrm>
        </p:spPr>
        <p:txBody>
          <a:bodyPr vert="vert270">
            <a:normAutofit/>
          </a:bodyPr>
          <a:lstStyle/>
          <a:p>
            <a:endParaRPr lang="en-US" dirty="0">
              <a:solidFill>
                <a:srgbClr val="FF6600"/>
              </a:solidFill>
            </a:endParaRPr>
          </a:p>
          <a:p>
            <a:pPr algn="just"/>
            <a:r>
              <a:rPr lang="en-US" dirty="0">
                <a:solidFill>
                  <a:srgbClr val="FF6600"/>
                </a:solidFill>
              </a:rPr>
              <a:t>   </a:t>
            </a:r>
          </a:p>
          <a:p>
            <a:pPr algn="just"/>
            <a:r>
              <a:rPr lang="en-US" sz="2800" dirty="0">
                <a:solidFill>
                  <a:srgbClr val="FF6600"/>
                </a:solidFill>
              </a:rPr>
              <a:t>         </a:t>
            </a:r>
          </a:p>
          <a:p>
            <a:pPr algn="just"/>
            <a:r>
              <a:rPr lang="en-US" sz="2800" dirty="0">
                <a:solidFill>
                  <a:srgbClr val="FF6600"/>
                </a:solidFill>
              </a:rPr>
              <a:t>         Executive Summary</a:t>
            </a:r>
          </a:p>
          <a:p>
            <a:pPr algn="just"/>
            <a:r>
              <a:rPr lang="en-US" sz="2800" dirty="0">
                <a:solidFill>
                  <a:srgbClr val="FF6600"/>
                </a:solidFill>
              </a:rPr>
              <a:t>         Problem Statement</a:t>
            </a:r>
          </a:p>
          <a:p>
            <a:pPr algn="just"/>
            <a:r>
              <a:rPr lang="en-US" sz="2800" dirty="0">
                <a:solidFill>
                  <a:srgbClr val="FF6600"/>
                </a:solidFill>
              </a:rPr>
              <a:t>         Approach</a:t>
            </a:r>
          </a:p>
          <a:p>
            <a:pPr algn="just"/>
            <a:r>
              <a:rPr lang="en-US" sz="2800" dirty="0">
                <a:solidFill>
                  <a:srgbClr val="FF6600"/>
                </a:solidFill>
              </a:rPr>
              <a:t>         EDA</a:t>
            </a:r>
          </a:p>
          <a:p>
            <a:pPr algn="just"/>
            <a:r>
              <a:rPr lang="en-US" sz="2800" dirty="0">
                <a:solidFill>
                  <a:srgbClr val="FF6600"/>
                </a:solidFill>
              </a:rPr>
              <a:t>         EDA Summary</a:t>
            </a:r>
          </a:p>
          <a:p>
            <a:pPr algn="just"/>
            <a:r>
              <a:rPr lang="en-US" sz="2800" dirty="0">
                <a:solidFill>
                  <a:srgbClr val="FF6600"/>
                </a:solidFill>
              </a:rPr>
              <a:t>         Recommendations</a:t>
            </a:r>
          </a:p>
          <a:p>
            <a:endParaRPr lang="en-US" sz="3200" dirty="0">
              <a:solidFill>
                <a:srgbClr val="FF6600"/>
              </a:solidFill>
            </a:endParaRPr>
          </a:p>
          <a:p>
            <a:endParaRPr lang="en-US" dirty="0">
              <a:solidFill>
                <a:srgbClr val="FF6600"/>
              </a:solidFill>
            </a:endParaRPr>
          </a:p>
          <a:p>
            <a:endParaRPr lang="en-US" dirty="0">
              <a:solidFill>
                <a:srgbClr val="FF6600"/>
              </a:solidFill>
            </a:endParaRPr>
          </a:p>
        </p:txBody>
      </p:sp>
      <p:pic>
        <p:nvPicPr>
          <p:cNvPr id="4" name="Picture 3">
            <a:extLst>
              <a:ext uri="{FF2B5EF4-FFF2-40B4-BE49-F238E27FC236}">
                <a16:creationId xmlns:a16="http://schemas.microsoft.com/office/drawing/2014/main"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BBA81-ABE4-4704-9B62-5BD93FF8BEB2}"/>
              </a:ext>
            </a:extLst>
          </p:cNvPr>
          <p:cNvSpPr>
            <a:spLocks noGrp="1"/>
          </p:cNvSpPr>
          <p:nvPr>
            <p:ph type="title"/>
          </p:nvPr>
        </p:nvSpPr>
        <p:spPr>
          <a:solidFill>
            <a:schemeClr val="tx2">
              <a:lumMod val="50000"/>
            </a:schemeClr>
          </a:solidFill>
        </p:spPr>
        <p:txBody>
          <a:bodyPr/>
          <a:lstStyle/>
          <a:p>
            <a:r>
              <a:rPr lang="en-US" dirty="0">
                <a:solidFill>
                  <a:srgbClr val="FF0000"/>
                </a:solidFill>
              </a:rPr>
              <a:t>Executive Summary</a:t>
            </a:r>
          </a:p>
        </p:txBody>
      </p:sp>
      <p:sp>
        <p:nvSpPr>
          <p:cNvPr id="3" name="Content Placeholder 2">
            <a:extLst>
              <a:ext uri="{FF2B5EF4-FFF2-40B4-BE49-F238E27FC236}">
                <a16:creationId xmlns:a16="http://schemas.microsoft.com/office/drawing/2014/main" id="{F904B58A-6952-4C33-B8EB-6FB9EA89A8BC}"/>
              </a:ext>
            </a:extLst>
          </p:cNvPr>
          <p:cNvSpPr>
            <a:spLocks noGrp="1"/>
          </p:cNvSpPr>
          <p:nvPr>
            <p:ph idx="1"/>
          </p:nvPr>
        </p:nvSpPr>
        <p:spPr/>
        <p:txBody>
          <a:bodyPr/>
          <a:lstStyle/>
          <a:p>
            <a:r>
              <a:rPr lang="en-US" dirty="0"/>
              <a:t>Exploratory Data Analysis was performed on a data obtained from two different Cab service companies, operating across multiple cities in the USA.</a:t>
            </a:r>
          </a:p>
          <a:p>
            <a:r>
              <a:rPr lang="en-US" dirty="0"/>
              <a:t>The “Yellow Cab” company proved to be a more promising investment and a thriving business as opposed to the “Pink Cab” company.</a:t>
            </a:r>
          </a:p>
        </p:txBody>
      </p:sp>
    </p:spTree>
    <p:extLst>
      <p:ext uri="{BB962C8B-B14F-4D97-AF65-F5344CB8AC3E}">
        <p14:creationId xmlns:p14="http://schemas.microsoft.com/office/powerpoint/2010/main" val="177360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D8802-3B58-4B92-A499-6A052A5AF3AE}"/>
              </a:ext>
            </a:extLst>
          </p:cNvPr>
          <p:cNvSpPr>
            <a:spLocks noGrp="1"/>
          </p:cNvSpPr>
          <p:nvPr>
            <p:ph type="title"/>
          </p:nvPr>
        </p:nvSpPr>
        <p:spPr>
          <a:solidFill>
            <a:srgbClr val="3B3B3B"/>
          </a:solidFill>
        </p:spPr>
        <p:txBody>
          <a:bodyPr/>
          <a:lstStyle/>
          <a:p>
            <a:r>
              <a:rPr lang="en-US" dirty="0">
                <a:solidFill>
                  <a:srgbClr val="FF0000"/>
                </a:solidFill>
              </a:rPr>
              <a:t>Problem Statement</a:t>
            </a:r>
          </a:p>
        </p:txBody>
      </p:sp>
      <p:sp>
        <p:nvSpPr>
          <p:cNvPr id="3" name="Content Placeholder 2">
            <a:extLst>
              <a:ext uri="{FF2B5EF4-FFF2-40B4-BE49-F238E27FC236}">
                <a16:creationId xmlns:a16="http://schemas.microsoft.com/office/drawing/2014/main" id="{1193ABAC-6854-46C7-B87A-71AB9CC6AAF7}"/>
              </a:ext>
            </a:extLst>
          </p:cNvPr>
          <p:cNvSpPr>
            <a:spLocks noGrp="1"/>
          </p:cNvSpPr>
          <p:nvPr>
            <p:ph idx="1"/>
          </p:nvPr>
        </p:nvSpPr>
        <p:spPr/>
        <p:txBody>
          <a:bodyPr>
            <a:normAutofit/>
          </a:bodyPr>
          <a:lstStyle/>
          <a:p>
            <a:r>
              <a:rPr lang="en-US" sz="2400" b="0" i="0" dirty="0">
                <a:solidFill>
                  <a:srgbClr val="2D3B45"/>
                </a:solidFill>
                <a:effectLst/>
              </a:rPr>
              <a:t>XYZ is a private firm in US. Due to remarkable growth in the Cab Industry in last few years and multiple key players in the market, it is planning for an investment in Cab industry and as per their Go-to-</a:t>
            </a:r>
            <a:r>
              <a:rPr lang="en-US" sz="2400" b="0" i="0" dirty="0" err="1">
                <a:solidFill>
                  <a:srgbClr val="2D3B45"/>
                </a:solidFill>
                <a:effectLst/>
              </a:rPr>
              <a:t>Marketstrategy</a:t>
            </a:r>
            <a:r>
              <a:rPr lang="en-US" sz="2400" b="0" i="0" dirty="0">
                <a:solidFill>
                  <a:srgbClr val="2D3B45"/>
                </a:solidFill>
                <a:effectLst/>
              </a:rPr>
              <a:t> they want to understand the market before taking final decision.</a:t>
            </a:r>
          </a:p>
          <a:p>
            <a:r>
              <a:rPr lang="en-US" sz="2400" b="0" i="0" dirty="0">
                <a:solidFill>
                  <a:srgbClr val="2D3B45"/>
                </a:solidFill>
                <a:effectLst/>
              </a:rPr>
              <a:t>Multiple data sets containing information on 2 cab companies, within the time period from 31/01/2016 to 31/12/2018 were provided and to be investigated.</a:t>
            </a:r>
          </a:p>
          <a:p>
            <a:r>
              <a:rPr lang="en-US" b="1" u="sng" dirty="0">
                <a:solidFill>
                  <a:srgbClr val="2D3B45"/>
                </a:solidFill>
              </a:rPr>
              <a:t>Data Sets:</a:t>
            </a:r>
          </a:p>
          <a:p>
            <a:pPr lvl="1"/>
            <a:r>
              <a:rPr lang="en-US" sz="2000" i="1" u="sng" dirty="0" err="1">
                <a:solidFill>
                  <a:srgbClr val="C00000"/>
                </a:solidFill>
                <a:latin typeface="Lato Extended"/>
              </a:rPr>
              <a:t>Cab_Data</a:t>
            </a:r>
            <a:r>
              <a:rPr lang="en-US" sz="2000" i="1" u="sng" dirty="0">
                <a:solidFill>
                  <a:srgbClr val="C00000"/>
                </a:solidFill>
                <a:latin typeface="Lato Extended"/>
              </a:rPr>
              <a:t>: </a:t>
            </a:r>
            <a:r>
              <a:rPr lang="en-US" sz="2000" dirty="0">
                <a:solidFill>
                  <a:srgbClr val="2D3B45"/>
                </a:solidFill>
                <a:latin typeface="Lato Extended"/>
              </a:rPr>
              <a:t>Details of Transactions.</a:t>
            </a:r>
          </a:p>
          <a:p>
            <a:pPr lvl="1"/>
            <a:r>
              <a:rPr lang="en-US" sz="2000" i="1" u="sng" dirty="0" err="1">
                <a:solidFill>
                  <a:srgbClr val="C00000"/>
                </a:solidFill>
                <a:latin typeface="Lato Extended"/>
              </a:rPr>
              <a:t>Customer_ID</a:t>
            </a:r>
            <a:r>
              <a:rPr lang="en-US" sz="2000" i="1" u="sng" dirty="0">
                <a:solidFill>
                  <a:srgbClr val="C00000"/>
                </a:solidFill>
                <a:latin typeface="Lato Extended"/>
              </a:rPr>
              <a:t>: </a:t>
            </a:r>
            <a:r>
              <a:rPr lang="en-US" sz="2000" dirty="0">
                <a:solidFill>
                  <a:srgbClr val="2D3B45"/>
                </a:solidFill>
                <a:latin typeface="Lato Extended"/>
              </a:rPr>
              <a:t>Mapping each customer to their Demographic Details</a:t>
            </a:r>
          </a:p>
          <a:p>
            <a:pPr lvl="1"/>
            <a:r>
              <a:rPr lang="en-US" sz="2000" i="1" u="sng" dirty="0" err="1">
                <a:solidFill>
                  <a:srgbClr val="C00000"/>
                </a:solidFill>
                <a:latin typeface="Lato Extended"/>
              </a:rPr>
              <a:t>Transaction_ID</a:t>
            </a:r>
            <a:r>
              <a:rPr lang="en-US" sz="2000" i="1" u="sng" dirty="0">
                <a:solidFill>
                  <a:srgbClr val="C00000"/>
                </a:solidFill>
                <a:latin typeface="Lato Extended"/>
              </a:rPr>
              <a:t>: </a:t>
            </a:r>
            <a:r>
              <a:rPr lang="en-US" sz="2000" dirty="0">
                <a:solidFill>
                  <a:srgbClr val="2D3B45"/>
                </a:solidFill>
                <a:latin typeface="Lato Extended"/>
              </a:rPr>
              <a:t>Maps each transaction to customer and payment mode.</a:t>
            </a:r>
          </a:p>
          <a:p>
            <a:pPr lvl="1"/>
            <a:r>
              <a:rPr lang="en-US" sz="2000" i="1" u="sng" dirty="0">
                <a:solidFill>
                  <a:srgbClr val="C00000"/>
                </a:solidFill>
                <a:latin typeface="Lato Extended"/>
              </a:rPr>
              <a:t>City:</a:t>
            </a:r>
            <a:r>
              <a:rPr lang="en-US" sz="2000" i="1" u="sng" dirty="0">
                <a:solidFill>
                  <a:srgbClr val="2D3B45"/>
                </a:solidFill>
                <a:latin typeface="Lato Extended"/>
              </a:rPr>
              <a:t> </a:t>
            </a:r>
            <a:r>
              <a:rPr lang="en-US" sz="2000" dirty="0">
                <a:solidFill>
                  <a:srgbClr val="2D3B45"/>
                </a:solidFill>
                <a:latin typeface="Lato Extended"/>
              </a:rPr>
              <a:t>List of US cities, their population and number of cab users.</a:t>
            </a:r>
            <a:endParaRPr lang="en-US" sz="2000" dirty="0"/>
          </a:p>
        </p:txBody>
      </p:sp>
    </p:spTree>
    <p:extLst>
      <p:ext uri="{BB962C8B-B14F-4D97-AF65-F5344CB8AC3E}">
        <p14:creationId xmlns:p14="http://schemas.microsoft.com/office/powerpoint/2010/main" val="1396839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24A1A-40DC-4FD5-B01E-CCD7E77FC620}"/>
              </a:ext>
            </a:extLst>
          </p:cNvPr>
          <p:cNvSpPr>
            <a:spLocks noGrp="1"/>
          </p:cNvSpPr>
          <p:nvPr>
            <p:ph type="title"/>
          </p:nvPr>
        </p:nvSpPr>
        <p:spPr>
          <a:solidFill>
            <a:srgbClr val="3B3B3B"/>
          </a:solidFill>
        </p:spPr>
        <p:txBody>
          <a:bodyPr/>
          <a:lstStyle/>
          <a:p>
            <a:r>
              <a:rPr lang="en-US" dirty="0">
                <a:solidFill>
                  <a:srgbClr val="FF0000"/>
                </a:solidFill>
              </a:rPr>
              <a:t>Approach</a:t>
            </a:r>
          </a:p>
        </p:txBody>
      </p:sp>
      <p:sp>
        <p:nvSpPr>
          <p:cNvPr id="3" name="Content Placeholder 2">
            <a:extLst>
              <a:ext uri="{FF2B5EF4-FFF2-40B4-BE49-F238E27FC236}">
                <a16:creationId xmlns:a16="http://schemas.microsoft.com/office/drawing/2014/main" id="{5D3CAB4E-BF7C-4AF8-B16A-5A22FC6BE905}"/>
              </a:ext>
            </a:extLst>
          </p:cNvPr>
          <p:cNvSpPr>
            <a:spLocks noGrp="1"/>
          </p:cNvSpPr>
          <p:nvPr>
            <p:ph idx="1"/>
          </p:nvPr>
        </p:nvSpPr>
        <p:spPr/>
        <p:txBody>
          <a:bodyPr>
            <a:normAutofit lnSpcReduction="10000"/>
          </a:bodyPr>
          <a:lstStyle/>
          <a:p>
            <a:r>
              <a:rPr lang="en-US" dirty="0"/>
              <a:t>Investment strategies involves:</a:t>
            </a:r>
          </a:p>
          <a:p>
            <a:pPr lvl="1"/>
            <a:r>
              <a:rPr lang="en-US" dirty="0"/>
              <a:t>Profit Analysis</a:t>
            </a:r>
          </a:p>
          <a:p>
            <a:pPr lvl="1"/>
            <a:r>
              <a:rPr lang="en-US" dirty="0"/>
              <a:t>Exploring company’s activity through</a:t>
            </a:r>
          </a:p>
          <a:p>
            <a:pPr lvl="2"/>
            <a:r>
              <a:rPr lang="en-US" dirty="0"/>
              <a:t>Total distance travelled yearly</a:t>
            </a:r>
          </a:p>
          <a:p>
            <a:pPr lvl="2"/>
            <a:r>
              <a:rPr lang="en-US" dirty="0"/>
              <a:t>Number of cab rides on a yearly basis</a:t>
            </a:r>
          </a:p>
          <a:p>
            <a:pPr lvl="2"/>
            <a:r>
              <a:rPr lang="en-US" dirty="0"/>
              <a:t>Number of cab rides on a monthly basis</a:t>
            </a:r>
          </a:p>
          <a:p>
            <a:pPr lvl="2"/>
            <a:r>
              <a:rPr lang="en-US" dirty="0"/>
              <a:t>Number of cab rides on a weekly basis</a:t>
            </a:r>
          </a:p>
          <a:p>
            <a:pPr lvl="1"/>
            <a:r>
              <a:rPr lang="en-US" dirty="0"/>
              <a:t>Measuring company’s reach across the USA</a:t>
            </a:r>
          </a:p>
          <a:p>
            <a:pPr lvl="1"/>
            <a:r>
              <a:rPr lang="en-US" dirty="0"/>
              <a:t>Exploring the customer basis</a:t>
            </a:r>
          </a:p>
          <a:p>
            <a:pPr lvl="2"/>
            <a:r>
              <a:rPr lang="en-US" dirty="0"/>
              <a:t>Gender Wise</a:t>
            </a:r>
          </a:p>
          <a:p>
            <a:pPr lvl="2"/>
            <a:r>
              <a:rPr lang="en-US" dirty="0"/>
              <a:t>Customer preference </a:t>
            </a:r>
          </a:p>
          <a:p>
            <a:pPr lvl="2"/>
            <a:r>
              <a:rPr lang="en-US" dirty="0"/>
              <a:t>Customer Repeated Purchases</a:t>
            </a:r>
          </a:p>
          <a:p>
            <a:pPr lvl="2"/>
            <a:endParaRPr lang="en-US" dirty="0"/>
          </a:p>
          <a:p>
            <a:pPr lvl="2"/>
            <a:endParaRPr lang="en-US" dirty="0"/>
          </a:p>
          <a:p>
            <a:pPr lvl="2"/>
            <a:endParaRPr lang="en-US" dirty="0"/>
          </a:p>
          <a:p>
            <a:pPr lvl="1"/>
            <a:endParaRPr lang="en-US" dirty="0"/>
          </a:p>
          <a:p>
            <a:pPr lvl="1"/>
            <a:endParaRPr lang="en-US" dirty="0"/>
          </a:p>
        </p:txBody>
      </p:sp>
    </p:spTree>
    <p:extLst>
      <p:ext uri="{BB962C8B-B14F-4D97-AF65-F5344CB8AC3E}">
        <p14:creationId xmlns:p14="http://schemas.microsoft.com/office/powerpoint/2010/main" val="112230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83A5-9BCC-4F96-B827-809BE8778614}"/>
              </a:ext>
            </a:extLst>
          </p:cNvPr>
          <p:cNvSpPr>
            <a:spLocks noGrp="1"/>
          </p:cNvSpPr>
          <p:nvPr>
            <p:ph type="title"/>
          </p:nvPr>
        </p:nvSpPr>
        <p:spPr>
          <a:solidFill>
            <a:srgbClr val="3B3B3B"/>
          </a:solidFill>
        </p:spPr>
        <p:txBody>
          <a:bodyPr/>
          <a:lstStyle/>
          <a:p>
            <a:r>
              <a:rPr lang="en-US" dirty="0">
                <a:solidFill>
                  <a:srgbClr val="FF0000"/>
                </a:solidFill>
              </a:rPr>
              <a:t>Profit Analysis</a:t>
            </a:r>
          </a:p>
        </p:txBody>
      </p:sp>
      <p:pic>
        <p:nvPicPr>
          <p:cNvPr id="9" name="Content Placeholder 8">
            <a:extLst>
              <a:ext uri="{FF2B5EF4-FFF2-40B4-BE49-F238E27FC236}">
                <a16:creationId xmlns:a16="http://schemas.microsoft.com/office/drawing/2014/main" id="{AE717DFE-1D2A-462A-8704-FAB305DC10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857" y="1735782"/>
            <a:ext cx="9504285" cy="4757093"/>
          </a:xfrm>
        </p:spPr>
      </p:pic>
      <p:sp>
        <p:nvSpPr>
          <p:cNvPr id="10" name="TextBox 9">
            <a:extLst>
              <a:ext uri="{FF2B5EF4-FFF2-40B4-BE49-F238E27FC236}">
                <a16:creationId xmlns:a16="http://schemas.microsoft.com/office/drawing/2014/main" id="{05B3D4FE-04C6-454C-A25E-8DA380E4465C}"/>
              </a:ext>
            </a:extLst>
          </p:cNvPr>
          <p:cNvSpPr txBox="1"/>
          <p:nvPr/>
        </p:nvSpPr>
        <p:spPr>
          <a:xfrm>
            <a:off x="1754555" y="1735782"/>
            <a:ext cx="8682890" cy="646331"/>
          </a:xfrm>
          <a:prstGeom prst="rect">
            <a:avLst/>
          </a:prstGeom>
          <a:noFill/>
        </p:spPr>
        <p:txBody>
          <a:bodyPr wrap="none" rtlCol="0">
            <a:spAutoFit/>
          </a:bodyPr>
          <a:lstStyle/>
          <a:p>
            <a:r>
              <a:rPr lang="en-US" dirty="0"/>
              <a:t>“Yellow Cab’’  achieved an average profit 4.8 times larger than “Pink Cab” over three years.</a:t>
            </a:r>
          </a:p>
          <a:p>
            <a:endParaRPr lang="en-US" dirty="0"/>
          </a:p>
        </p:txBody>
      </p:sp>
    </p:spTree>
    <p:extLst>
      <p:ext uri="{BB962C8B-B14F-4D97-AF65-F5344CB8AC3E}">
        <p14:creationId xmlns:p14="http://schemas.microsoft.com/office/powerpoint/2010/main" val="200157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83A5-9BCC-4F96-B827-809BE8778614}"/>
              </a:ext>
            </a:extLst>
          </p:cNvPr>
          <p:cNvSpPr>
            <a:spLocks noGrp="1"/>
          </p:cNvSpPr>
          <p:nvPr>
            <p:ph type="title"/>
          </p:nvPr>
        </p:nvSpPr>
        <p:spPr>
          <a:solidFill>
            <a:srgbClr val="3B3B3B"/>
          </a:solidFill>
        </p:spPr>
        <p:txBody>
          <a:bodyPr/>
          <a:lstStyle/>
          <a:p>
            <a:r>
              <a:rPr lang="en-US" dirty="0">
                <a:solidFill>
                  <a:srgbClr val="FF0000"/>
                </a:solidFill>
              </a:rPr>
              <a:t>Activity by distance Travelled</a:t>
            </a:r>
          </a:p>
        </p:txBody>
      </p:sp>
      <p:pic>
        <p:nvPicPr>
          <p:cNvPr id="7" name="Content Placeholder 6">
            <a:extLst>
              <a:ext uri="{FF2B5EF4-FFF2-40B4-BE49-F238E27FC236}">
                <a16:creationId xmlns:a16="http://schemas.microsoft.com/office/drawing/2014/main" id="{44347D98-470F-4A1F-9B56-91CA11D3A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626" y="1976546"/>
            <a:ext cx="9752749" cy="4881454"/>
          </a:xfrm>
        </p:spPr>
      </p:pic>
      <p:sp>
        <p:nvSpPr>
          <p:cNvPr id="8" name="TextBox 7">
            <a:extLst>
              <a:ext uri="{FF2B5EF4-FFF2-40B4-BE49-F238E27FC236}">
                <a16:creationId xmlns:a16="http://schemas.microsoft.com/office/drawing/2014/main" id="{811FF955-F2A5-4A89-8A6F-5701CC54BE6E}"/>
              </a:ext>
            </a:extLst>
          </p:cNvPr>
          <p:cNvSpPr txBox="1"/>
          <p:nvPr/>
        </p:nvSpPr>
        <p:spPr>
          <a:xfrm>
            <a:off x="1672321" y="1976546"/>
            <a:ext cx="8847358" cy="369332"/>
          </a:xfrm>
          <a:prstGeom prst="rect">
            <a:avLst/>
          </a:prstGeom>
          <a:noFill/>
        </p:spPr>
        <p:txBody>
          <a:bodyPr wrap="none" rtlCol="0">
            <a:spAutoFit/>
          </a:bodyPr>
          <a:lstStyle/>
          <a:p>
            <a:r>
              <a:rPr lang="en-US" dirty="0"/>
              <a:t>By 2017 “Yellow Cab” was able to exceed 2 Million KMs in distance travelled during cab rides</a:t>
            </a:r>
          </a:p>
        </p:txBody>
      </p:sp>
    </p:spTree>
    <p:extLst>
      <p:ext uri="{BB962C8B-B14F-4D97-AF65-F5344CB8AC3E}">
        <p14:creationId xmlns:p14="http://schemas.microsoft.com/office/powerpoint/2010/main" val="211805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24B4E56-FF21-4708-B1F9-F92CE07DE9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4059" y="1825625"/>
            <a:ext cx="9743882" cy="4877016"/>
          </a:xfrm>
        </p:spPr>
      </p:pic>
      <p:sp>
        <p:nvSpPr>
          <p:cNvPr id="4" name="Title 1">
            <a:extLst>
              <a:ext uri="{FF2B5EF4-FFF2-40B4-BE49-F238E27FC236}">
                <a16:creationId xmlns:a16="http://schemas.microsoft.com/office/drawing/2014/main" id="{C1A442F2-97D8-4045-B1DD-45CA89A7674D}"/>
              </a:ext>
            </a:extLst>
          </p:cNvPr>
          <p:cNvSpPr>
            <a:spLocks noGrp="1"/>
          </p:cNvSpPr>
          <p:nvPr>
            <p:ph type="title"/>
          </p:nvPr>
        </p:nvSpPr>
        <p:spPr>
          <a:xfrm>
            <a:off x="838200" y="365125"/>
            <a:ext cx="10515600" cy="1325563"/>
          </a:xfrm>
          <a:solidFill>
            <a:srgbClr val="3B3B3B"/>
          </a:solidFill>
        </p:spPr>
        <p:txBody>
          <a:bodyPr/>
          <a:lstStyle/>
          <a:p>
            <a:r>
              <a:rPr lang="en-US" dirty="0">
                <a:solidFill>
                  <a:srgbClr val="FF0000"/>
                </a:solidFill>
              </a:rPr>
              <a:t>Activity by Number of cab rides</a:t>
            </a:r>
          </a:p>
        </p:txBody>
      </p:sp>
      <p:sp>
        <p:nvSpPr>
          <p:cNvPr id="7" name="TextBox 6">
            <a:extLst>
              <a:ext uri="{FF2B5EF4-FFF2-40B4-BE49-F238E27FC236}">
                <a16:creationId xmlns:a16="http://schemas.microsoft.com/office/drawing/2014/main" id="{8292A3EF-407A-4999-86B2-A7A55AE538B6}"/>
              </a:ext>
            </a:extLst>
          </p:cNvPr>
          <p:cNvSpPr txBox="1"/>
          <p:nvPr/>
        </p:nvSpPr>
        <p:spPr>
          <a:xfrm>
            <a:off x="1940824" y="1825625"/>
            <a:ext cx="8310352" cy="369332"/>
          </a:xfrm>
          <a:prstGeom prst="rect">
            <a:avLst/>
          </a:prstGeom>
          <a:noFill/>
        </p:spPr>
        <p:txBody>
          <a:bodyPr wrap="none" rtlCol="0">
            <a:spAutoFit/>
          </a:bodyPr>
          <a:lstStyle/>
          <a:p>
            <a:r>
              <a:rPr lang="en-US" dirty="0"/>
              <a:t>Number of rides achieved yearly by “Yellow Cab” is significantly higher than “Pink Cab”</a:t>
            </a:r>
          </a:p>
        </p:txBody>
      </p:sp>
    </p:spTree>
    <p:extLst>
      <p:ext uri="{BB962C8B-B14F-4D97-AF65-F5344CB8AC3E}">
        <p14:creationId xmlns:p14="http://schemas.microsoft.com/office/powerpoint/2010/main" val="99976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5945-95AC-447A-88DA-DF3E7BC7E20D}"/>
              </a:ext>
            </a:extLst>
          </p:cNvPr>
          <p:cNvSpPr>
            <a:spLocks noGrp="1"/>
          </p:cNvSpPr>
          <p:nvPr>
            <p:ph type="title"/>
          </p:nvPr>
        </p:nvSpPr>
        <p:spPr>
          <a:xfrm>
            <a:off x="0" y="0"/>
            <a:ext cx="12192000" cy="1325563"/>
          </a:xfrm>
          <a:solidFill>
            <a:srgbClr val="3B3B3B"/>
          </a:solidFill>
        </p:spPr>
        <p:txBody>
          <a:bodyPr/>
          <a:lstStyle/>
          <a:p>
            <a:r>
              <a:rPr lang="en-US" dirty="0">
                <a:solidFill>
                  <a:srgbClr val="FF0000"/>
                </a:solidFill>
              </a:rPr>
              <a:t>Activity: Monthly</a:t>
            </a:r>
          </a:p>
        </p:txBody>
      </p:sp>
      <p:pic>
        <p:nvPicPr>
          <p:cNvPr id="5" name="Content Placeholder 4">
            <a:extLst>
              <a:ext uri="{FF2B5EF4-FFF2-40B4-BE49-F238E27FC236}">
                <a16:creationId xmlns:a16="http://schemas.microsoft.com/office/drawing/2014/main" id="{D877349C-A216-4451-8021-6AA8C0E07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611" y="1325563"/>
            <a:ext cx="10222777" cy="5116713"/>
          </a:xfrm>
        </p:spPr>
      </p:pic>
      <p:sp>
        <p:nvSpPr>
          <p:cNvPr id="6" name="TextBox 5">
            <a:extLst>
              <a:ext uri="{FF2B5EF4-FFF2-40B4-BE49-F238E27FC236}">
                <a16:creationId xmlns:a16="http://schemas.microsoft.com/office/drawing/2014/main" id="{2028D63D-C9C3-4AC3-84D0-E8F73FB411FA}"/>
              </a:ext>
            </a:extLst>
          </p:cNvPr>
          <p:cNvSpPr txBox="1"/>
          <p:nvPr/>
        </p:nvSpPr>
        <p:spPr>
          <a:xfrm>
            <a:off x="1574088" y="1393794"/>
            <a:ext cx="9043822" cy="369332"/>
          </a:xfrm>
          <a:prstGeom prst="rect">
            <a:avLst/>
          </a:prstGeom>
          <a:noFill/>
        </p:spPr>
        <p:txBody>
          <a:bodyPr wrap="none" rtlCol="0">
            <a:spAutoFit/>
          </a:bodyPr>
          <a:lstStyle/>
          <a:p>
            <a:r>
              <a:rPr lang="en-US" dirty="0"/>
              <a:t>Both companies are most active around late December and least active from January to March</a:t>
            </a:r>
          </a:p>
        </p:txBody>
      </p:sp>
    </p:spTree>
    <p:extLst>
      <p:ext uri="{BB962C8B-B14F-4D97-AF65-F5344CB8AC3E}">
        <p14:creationId xmlns:p14="http://schemas.microsoft.com/office/powerpoint/2010/main" val="3186708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docProps/app.xml><?xml version="1.0" encoding="utf-8"?>
<Properties xmlns="http://schemas.openxmlformats.org/officeDocument/2006/extended-properties" xmlns:vt="http://schemas.openxmlformats.org/officeDocument/2006/docPropsVTypes">
  <Template>Data Glacier Internship</Template>
  <TotalTime>119</TotalTime>
  <Words>616</Words>
  <Application>Microsoft Office PowerPoint</Application>
  <PresentationFormat>Widescreen</PresentationFormat>
  <Paragraphs>76</Paragraphs>
  <Slides>15</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Lato Extended</vt:lpstr>
      <vt:lpstr>Office Theme</vt:lpstr>
      <vt:lpstr>PowerPoint Presentation</vt:lpstr>
      <vt:lpstr>   Agenda</vt:lpstr>
      <vt:lpstr>Executive Summary</vt:lpstr>
      <vt:lpstr>Problem Statement</vt:lpstr>
      <vt:lpstr>Approach</vt:lpstr>
      <vt:lpstr>Profit Analysis</vt:lpstr>
      <vt:lpstr>Activity by distance Travelled</vt:lpstr>
      <vt:lpstr>Activity by Number of cab rides</vt:lpstr>
      <vt:lpstr>Activity: Monthly</vt:lpstr>
      <vt:lpstr>Activity: Weekly</vt:lpstr>
      <vt:lpstr>Company’s reach across the USA</vt:lpstr>
      <vt:lpstr>Customer preference and gender</vt:lpstr>
      <vt:lpstr>Customer Repeated Purchases</vt:lpstr>
      <vt:lpstr>Summary and Recommendations</vt:lpstr>
      <vt:lpstr>Week 2: EDA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Omar Safwat</dc:creator>
  <cp:lastModifiedBy>Omar Safwat</cp:lastModifiedBy>
  <cp:revision>4</cp:revision>
  <dcterms:created xsi:type="dcterms:W3CDTF">2021-03-07T19:07:39Z</dcterms:created>
  <dcterms:modified xsi:type="dcterms:W3CDTF">2021-03-11T12:26:41Z</dcterms:modified>
</cp:coreProperties>
</file>