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7" r:id="rId3"/>
    <p:sldId id="269" r:id="rId4"/>
    <p:sldId id="270" r:id="rId5"/>
    <p:sldId id="271" r:id="rId6"/>
    <p:sldId id="275" r:id="rId7"/>
    <p:sldId id="276" r:id="rId8"/>
    <p:sldId id="272" r:id="rId9"/>
    <p:sldId id="293" r:id="rId10"/>
    <p:sldId id="297" r:id="rId11"/>
    <p:sldId id="294" r:id="rId12"/>
    <p:sldId id="295" r:id="rId13"/>
    <p:sldId id="296" r:id="rId14"/>
    <p:sldId id="286" r:id="rId15"/>
    <p:sldId id="292" r:id="rId16"/>
    <p:sldId id="290" r:id="rId17"/>
    <p:sldId id="291" r:id="rId18"/>
    <p:sldId id="285" r:id="rId19"/>
    <p:sldId id="273" r:id="rId20"/>
    <p:sldId id="284"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39C82-AFC1-45CC-A017-1A691C60E705}" v="28" dt="2021-05-04T13:17:37.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0" d="100"/>
          <a:sy n="80" d="100"/>
        </p:scale>
        <p:origin x="3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4T13:17:40.855" v="794" actId="1076"/>
      <pc:docMkLst>
        <pc:docMk/>
      </pc:docMkLst>
      <pc:sldChg chg="modSp mod">
        <pc:chgData name="Roger Burek-Bors" userId="52318fc02a824a34" providerId="LiveId" clId="{1F239C82-AFC1-45CC-A017-1A691C60E705}" dt="2021-05-04T13:10:26.185" v="773" actId="13926"/>
        <pc:sldMkLst>
          <pc:docMk/>
          <pc:sldMk cId="1899016330" sldId="269"/>
        </pc:sldMkLst>
        <pc:spChg chg="mod">
          <ac:chgData name="Roger Burek-Bors" userId="52318fc02a824a34" providerId="LiveId" clId="{1F239C82-AFC1-45CC-A017-1A691C60E705}" dt="2021-05-04T13:10:26.185" v="773"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4T13:10:41.282" v="774" actId="313"/>
        <pc:sldMkLst>
          <pc:docMk/>
          <pc:sldMk cId="2276711680" sldId="275"/>
        </pc:sldMkLst>
        <pc:spChg chg="mod">
          <ac:chgData name="Roger Burek-Bors" userId="52318fc02a824a34" providerId="LiveId" clId="{1F239C82-AFC1-45CC-A017-1A691C60E705}" dt="2021-05-04T13:10:41.282" v="774" actId="313"/>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4T13:11:03.243" v="790" actId="20577"/>
        <pc:sldMkLst>
          <pc:docMk/>
          <pc:sldMk cId="3201505257" sldId="276"/>
        </pc:sldMkLst>
        <pc:spChg chg="mod">
          <ac:chgData name="Roger Burek-Bors" userId="52318fc02a824a34" providerId="LiveId" clId="{1F239C82-AFC1-45CC-A017-1A691C60E705}" dt="2021-05-04T13:11:03.243" v="790" actId="20577"/>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addSp modSp mod">
        <pc:chgData name="Roger Burek-Bors" userId="52318fc02a824a34" providerId="LiveId" clId="{1F239C82-AFC1-45CC-A017-1A691C60E705}" dt="2021-05-04T13:17:40.855" v="794" actId="107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4T13:15:12.629" v="792" actId="13926"/>
          <ac:spMkLst>
            <pc:docMk/>
            <pc:sldMk cId="305963083" sldId="285"/>
            <ac:spMk id="4" creationId="{F0FEE1CD-BF08-48FA-8526-5BEB92660675}"/>
          </ac:spMkLst>
        </pc:spChg>
        <pc:picChg chg="add mod">
          <ac:chgData name="Roger Burek-Bors" userId="52318fc02a824a34" providerId="LiveId" clId="{1F239C82-AFC1-45CC-A017-1A691C60E705}" dt="2021-05-04T13:17:40.855" v="794" actId="1076"/>
          <ac:picMkLst>
            <pc:docMk/>
            <pc:sldMk cId="305963083" sldId="285"/>
            <ac:picMk id="2" creationId="{D9451F33-5E7D-4199-A53D-1B806DB46646}"/>
          </ac:picMkLst>
        </pc:pic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5/4/2021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16</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17</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8" name="Obraz 7">
            <a:extLst>
              <a:ext uri="{FF2B5EF4-FFF2-40B4-BE49-F238E27FC236}">
                <a16:creationId xmlns:a16="http://schemas.microsoft.com/office/drawing/2014/main" id="{369F835C-72EE-4553-918A-C1FC0B1BC81A}"/>
              </a:ext>
            </a:extLst>
          </p:cNvPr>
          <p:cNvPicPr>
            <a:picLocks noChangeAspect="1"/>
          </p:cNvPicPr>
          <p:nvPr/>
        </p:nvPicPr>
        <p:blipFill>
          <a:blip r:embed="rId2"/>
          <a:stretch>
            <a:fillRect/>
          </a:stretch>
        </p:blipFill>
        <p:spPr>
          <a:xfrm>
            <a:off x="2376523" y="1371600"/>
            <a:ext cx="7438952" cy="5329096"/>
          </a:xfrm>
          <a:prstGeom prst="rect">
            <a:avLst/>
          </a:prstGeom>
        </p:spPr>
      </p:pic>
    </p:spTree>
    <p:extLst>
      <p:ext uri="{BB962C8B-B14F-4D97-AF65-F5344CB8AC3E}">
        <p14:creationId xmlns:p14="http://schemas.microsoft.com/office/powerpoint/2010/main" val="22949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59460" y="2283478"/>
            <a:ext cx="7285800" cy="2035860"/>
          </a:xfrm>
        </p:spPr>
        <p:txBody>
          <a:bodyPr>
            <a:normAutofit/>
          </a:bodyPr>
          <a:lstStyle/>
          <a:p>
            <a:pPr algn="just"/>
            <a:r>
              <a:rPr lang="en-US" dirty="0"/>
              <a:t>Older patients are more persistent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3 </a:t>
            </a:r>
          </a:p>
          <a:p>
            <a:pPr algn="ctr"/>
            <a:r>
              <a:rPr lang="pl-PL" b="1" dirty="0">
                <a:solidFill>
                  <a:srgbClr val="FF6600"/>
                </a:solidFill>
              </a:rPr>
              <a:t>„</a:t>
            </a:r>
            <a:r>
              <a:rPr lang="en-US" b="1" dirty="0">
                <a:solidFill>
                  <a:srgbClr val="FF6600"/>
                </a:solidFill>
              </a:rPr>
              <a:t>Effects of Demographics on persistency of drugs?</a:t>
            </a:r>
            <a:r>
              <a:rPr lang="pl-PL" b="1" dirty="0">
                <a:solidFill>
                  <a:srgbClr val="FF6600"/>
                </a:solidFill>
              </a:rPr>
              <a:t>”</a:t>
            </a:r>
            <a:endParaRPr lang="en-US" b="1" dirty="0">
              <a:solidFill>
                <a:srgbClr val="FF6600"/>
              </a:solidFill>
            </a:endParaRPr>
          </a:p>
        </p:txBody>
      </p:sp>
      <p:pic>
        <p:nvPicPr>
          <p:cNvPr id="1026" name="Picture 2">
            <a:extLst>
              <a:ext uri="{FF2B5EF4-FFF2-40B4-BE49-F238E27FC236}">
                <a16:creationId xmlns:a16="http://schemas.microsoft.com/office/drawing/2014/main" id="{ACCAA7A1-29FF-466B-890E-FB6CEB917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40" y="1393140"/>
            <a:ext cx="36766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60E8AA-5DEC-4886-8880-68AF1B8A0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40" y="4226610"/>
            <a:ext cx="367665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Symbol zastępczy zawartości 2">
            <a:extLst>
              <a:ext uri="{FF2B5EF4-FFF2-40B4-BE49-F238E27FC236}">
                <a16:creationId xmlns:a16="http://schemas.microsoft.com/office/drawing/2014/main" id="{AC6C6EF5-2F39-486B-9458-838510BC92BD}"/>
              </a:ext>
            </a:extLst>
          </p:cNvPr>
          <p:cNvSpPr txBox="1">
            <a:spLocks/>
          </p:cNvSpPr>
          <p:nvPr/>
        </p:nvSpPr>
        <p:spPr>
          <a:xfrm>
            <a:off x="4425712" y="4938447"/>
            <a:ext cx="7285800" cy="2035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People from south is more Persistent followed by </a:t>
            </a:r>
            <a:r>
              <a:rPr lang="en-US" dirty="0" err="1"/>
              <a:t>midwest</a:t>
            </a:r>
            <a:r>
              <a:rPr lang="pl-PL" dirty="0"/>
              <a:t>.</a:t>
            </a:r>
          </a:p>
        </p:txBody>
      </p:sp>
    </p:spTree>
    <p:extLst>
      <p:ext uri="{BB962C8B-B14F-4D97-AF65-F5344CB8AC3E}">
        <p14:creationId xmlns:p14="http://schemas.microsoft.com/office/powerpoint/2010/main" val="8399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Oncology followed by Endocrinology drugs are more persistent.</a:t>
            </a:r>
            <a:endParaRPr lang="pl-PL" dirty="0"/>
          </a:p>
          <a:p>
            <a:pPr algn="just"/>
            <a:r>
              <a:rPr lang="en-US" dirty="0"/>
              <a:t>In general terms</a:t>
            </a:r>
            <a:r>
              <a:rPr lang="pl-PL" dirty="0"/>
              <a:t>,</a:t>
            </a:r>
            <a:r>
              <a:rPr lang="en-US" dirty="0"/>
              <a:t> </a:t>
            </a:r>
            <a:r>
              <a:rPr lang="pl-PL" dirty="0"/>
              <a:t>c</a:t>
            </a:r>
            <a:r>
              <a:rPr lang="en-US" dirty="0" err="1"/>
              <a:t>ancer</a:t>
            </a:r>
            <a:r>
              <a:rPr lang="en-US" dirty="0"/>
              <a:t> patients are more persistent in taking medicines followed by diabetes and thyroid patient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4 </a:t>
            </a:r>
          </a:p>
          <a:p>
            <a:pPr algn="ctr"/>
            <a:r>
              <a:rPr lang="pl-PL" b="1" dirty="0">
                <a:solidFill>
                  <a:srgbClr val="FF6600"/>
                </a:solidFill>
              </a:rPr>
              <a:t>„</a:t>
            </a:r>
            <a:r>
              <a:rPr lang="en-US" b="1" dirty="0">
                <a:solidFill>
                  <a:srgbClr val="FF6600"/>
                </a:solidFill>
              </a:rPr>
              <a:t>Effects of provider attributes on the persistency?</a:t>
            </a:r>
            <a:r>
              <a:rPr lang="pl-PL" b="1" dirty="0">
                <a:solidFill>
                  <a:srgbClr val="FF6600"/>
                </a:solidFill>
              </a:rPr>
              <a:t>”</a:t>
            </a:r>
            <a:endParaRPr lang="en-US" b="1" dirty="0">
              <a:solidFill>
                <a:srgbClr val="FF6600"/>
              </a:solidFill>
            </a:endParaRPr>
          </a:p>
        </p:txBody>
      </p:sp>
      <p:pic>
        <p:nvPicPr>
          <p:cNvPr id="2050" name="Picture 2">
            <a:extLst>
              <a:ext uri="{FF2B5EF4-FFF2-40B4-BE49-F238E27FC236}">
                <a16:creationId xmlns:a16="http://schemas.microsoft.com/office/drawing/2014/main" id="{4CE7F58A-C4DE-4E30-95B3-69FA7BC9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79" y="1499938"/>
            <a:ext cx="4744238" cy="3154736"/>
          </a:xfrm>
          <a:prstGeom prst="rect">
            <a:avLst/>
          </a:prstGeom>
          <a:noFill/>
          <a:extLst>
            <a:ext uri="{909E8E84-426E-40DD-AFC4-6F175D3DCCD1}">
              <a14:hiddenFill xmlns:a14="http://schemas.microsoft.com/office/drawing/2010/main">
                <a:solidFill>
                  <a:srgbClr val="FFFFFF"/>
                </a:solidFill>
              </a14:hiddenFill>
            </a:ext>
          </a:extLst>
        </p:spPr>
      </p:pic>
      <p:pic>
        <p:nvPicPr>
          <p:cNvPr id="2" name="Obraz 1">
            <a:extLst>
              <a:ext uri="{FF2B5EF4-FFF2-40B4-BE49-F238E27FC236}">
                <a16:creationId xmlns:a16="http://schemas.microsoft.com/office/drawing/2014/main" id="{341D352E-A054-46A8-BAA1-4B635F41D580}"/>
              </a:ext>
            </a:extLst>
          </p:cNvPr>
          <p:cNvPicPr>
            <a:picLocks noChangeAspect="1"/>
          </p:cNvPicPr>
          <p:nvPr/>
        </p:nvPicPr>
        <p:blipFill>
          <a:blip r:embed="rId3"/>
          <a:stretch>
            <a:fillRect/>
          </a:stretch>
        </p:blipFill>
        <p:spPr>
          <a:xfrm>
            <a:off x="6366656" y="1338994"/>
            <a:ext cx="4438650" cy="3476625"/>
          </a:xfrm>
          <a:prstGeom prst="rect">
            <a:avLst/>
          </a:prstGeom>
        </p:spPr>
      </p:pic>
    </p:spTree>
    <p:extLst>
      <p:ext uri="{BB962C8B-B14F-4D97-AF65-F5344CB8AC3E}">
        <p14:creationId xmlns:p14="http://schemas.microsoft.com/office/powerpoint/2010/main" val="219621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When glucose record is considered during RX persistency increases from 18 to 38 %.</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5 </a:t>
            </a:r>
          </a:p>
          <a:p>
            <a:pPr algn="ctr"/>
            <a:r>
              <a:rPr lang="pl-PL" b="1" dirty="0">
                <a:solidFill>
                  <a:srgbClr val="FF6600"/>
                </a:solidFill>
              </a:rPr>
              <a:t>„</a:t>
            </a:r>
            <a:r>
              <a:rPr lang="en-US" b="1" dirty="0">
                <a:solidFill>
                  <a:srgbClr val="FF6600"/>
                </a:solidFill>
              </a:rPr>
              <a:t>Effects of Glucose record During Rx?</a:t>
            </a:r>
            <a:r>
              <a:rPr lang="pl-PL" b="1" dirty="0">
                <a:solidFill>
                  <a:srgbClr val="FF6600"/>
                </a:solidFill>
              </a:rPr>
              <a:t>”</a:t>
            </a:r>
            <a:endParaRPr lang="en-US" b="1" dirty="0">
              <a:solidFill>
                <a:srgbClr val="FF6600"/>
              </a:solidFill>
            </a:endParaRPr>
          </a:p>
        </p:txBody>
      </p:sp>
      <p:pic>
        <p:nvPicPr>
          <p:cNvPr id="3074" name="Picture 2">
            <a:extLst>
              <a:ext uri="{FF2B5EF4-FFF2-40B4-BE49-F238E27FC236}">
                <a16:creationId xmlns:a16="http://schemas.microsoft.com/office/drawing/2014/main" id="{E3FB3F1D-685A-4674-B708-86CBB04EA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310" y="1767795"/>
            <a:ext cx="4470962" cy="29730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2F00863-DC79-4014-B508-0E4D69843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420" y="1393140"/>
            <a:ext cx="44386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6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6</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dealing with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pic>
        <p:nvPicPr>
          <p:cNvPr id="7" name="Picture 6">
            <a:extLst>
              <a:ext uri="{FF2B5EF4-FFF2-40B4-BE49-F238E27FC236}">
                <a16:creationId xmlns:a16="http://schemas.microsoft.com/office/drawing/2014/main" id="{6753BF89-C4B6-46CD-9680-7A04893F2CFD}"/>
              </a:ext>
            </a:extLst>
          </p:cNvPr>
          <p:cNvPicPr>
            <a:picLocks noChangeAspect="1"/>
          </p:cNvPicPr>
          <p:nvPr/>
        </p:nvPicPr>
        <p:blipFill>
          <a:blip r:embed="rId2"/>
          <a:stretch>
            <a:fillRect/>
          </a:stretch>
        </p:blipFill>
        <p:spPr>
          <a:xfrm>
            <a:off x="715268" y="1632255"/>
            <a:ext cx="5743575" cy="4046084"/>
          </a:xfrm>
          <a:prstGeom prst="rect">
            <a:avLst/>
          </a:prstGeom>
        </p:spPr>
      </p:pic>
    </p:spTree>
    <p:extLst>
      <p:ext uri="{BB962C8B-B14F-4D97-AF65-F5344CB8AC3E}">
        <p14:creationId xmlns:p14="http://schemas.microsoft.com/office/powerpoint/2010/main" val="227443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6" name="Picture 5">
            <a:extLst>
              <a:ext uri="{FF2B5EF4-FFF2-40B4-BE49-F238E27FC236}">
                <a16:creationId xmlns:a16="http://schemas.microsoft.com/office/drawing/2014/main" id="{4A48D8A6-AA16-4137-B794-55D083A32D27}"/>
              </a:ext>
            </a:extLst>
          </p:cNvPr>
          <p:cNvPicPr>
            <a:picLocks noChangeAspect="1"/>
          </p:cNvPicPr>
          <p:nvPr/>
        </p:nvPicPr>
        <p:blipFill>
          <a:blip r:embed="rId2"/>
          <a:stretch>
            <a:fillRect/>
          </a:stretch>
        </p:blipFill>
        <p:spPr>
          <a:xfrm>
            <a:off x="775253" y="1967398"/>
            <a:ext cx="5448300" cy="3333750"/>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069035" y="1359572"/>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218658" y="1974748"/>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65971" y="5098269"/>
            <a:ext cx="12026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is made after dealing with </a:t>
            </a:r>
            <a:r>
              <a:rPr lang="en-US" dirty="0" err="1"/>
              <a:t>NaN</a:t>
            </a:r>
            <a:r>
              <a:rPr lang="en-US" dirty="0"/>
              <a:t> values and before dealing with outliers in order to have a clear understanding over overall risks.</a:t>
            </a:r>
          </a:p>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a:p>
            <a:pPr marL="285750" indent="-285750">
              <a:buFont typeface="Arial" panose="020B0604020202020204" pitchFamily="34" charset="0"/>
              <a:buChar char="•"/>
            </a:pPr>
            <a:r>
              <a:rPr lang="en-US" dirty="0"/>
              <a:t>The rest column risks include outliers and being only 2 categories, those risk columns will be of no use for model training.</a:t>
            </a:r>
          </a:p>
        </p:txBody>
      </p:sp>
    </p:spTree>
    <p:extLst>
      <p:ext uri="{BB962C8B-B14F-4D97-AF65-F5344CB8AC3E}">
        <p14:creationId xmlns:p14="http://schemas.microsoft.com/office/powerpoint/2010/main" val="93261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also 2 types of risks:  during Rx and before mycobacteria (NTM) treatment, that have other categorical values and are among the most frequent risks. </a:t>
            </a:r>
          </a:p>
          <a:p>
            <a:pPr marL="285750" indent="-285750">
              <a:buFont typeface="Arial" panose="020B0604020202020204" pitchFamily="34" charset="0"/>
              <a:buChar char="•"/>
            </a:pPr>
            <a:r>
              <a:rPr lang="en-US" dirty="0"/>
              <a:t>These graphs are  made on he cleaned dataset and are valuable to model training.</a:t>
            </a:r>
          </a:p>
        </p:txBody>
      </p:sp>
      <p:pic>
        <p:nvPicPr>
          <p:cNvPr id="6" name="Picture 5">
            <a:extLst>
              <a:ext uri="{FF2B5EF4-FFF2-40B4-BE49-F238E27FC236}">
                <a16:creationId xmlns:a16="http://schemas.microsoft.com/office/drawing/2014/main" id="{34AC341F-ABCC-41F3-9073-B175B6C84199}"/>
              </a:ext>
            </a:extLst>
          </p:cNvPr>
          <p:cNvPicPr>
            <a:picLocks noChangeAspect="1"/>
          </p:cNvPicPr>
          <p:nvPr/>
        </p:nvPicPr>
        <p:blipFill>
          <a:blip r:embed="rId3"/>
          <a:stretch>
            <a:fillRect/>
          </a:stretch>
        </p:blipFill>
        <p:spPr>
          <a:xfrm>
            <a:off x="6308739" y="1590769"/>
            <a:ext cx="5436522" cy="3209925"/>
          </a:xfrm>
          <a:prstGeom prst="rect">
            <a:avLst/>
          </a:prstGeom>
        </p:spPr>
      </p:pic>
      <p:pic>
        <p:nvPicPr>
          <p:cNvPr id="9" name="Picture 8">
            <a:extLst>
              <a:ext uri="{FF2B5EF4-FFF2-40B4-BE49-F238E27FC236}">
                <a16:creationId xmlns:a16="http://schemas.microsoft.com/office/drawing/2014/main" id="{64E972FD-351E-437B-AECE-F1B7F47E2ACF}"/>
              </a:ext>
            </a:extLst>
          </p:cNvPr>
          <p:cNvPicPr>
            <a:picLocks noChangeAspect="1"/>
          </p:cNvPicPr>
          <p:nvPr/>
        </p:nvPicPr>
        <p:blipFill>
          <a:blip r:embed="rId4"/>
          <a:stretch>
            <a:fillRect/>
          </a:stretch>
        </p:blipFill>
        <p:spPr>
          <a:xfrm>
            <a:off x="772691" y="1590769"/>
            <a:ext cx="5962650" cy="3276600"/>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r>
              <a:rPr lang="pl-PL" dirty="0">
                <a:highlight>
                  <a:srgbClr val="FFFF00"/>
                </a:highlight>
              </a:rPr>
              <a:t>…</a:t>
            </a:r>
          </a:p>
          <a:p>
            <a:pPr algn="just"/>
            <a:r>
              <a:rPr lang="pl-PL" dirty="0">
                <a:highlight>
                  <a:srgbClr val="FFFF00"/>
                </a:highlight>
              </a:rPr>
              <a:t>…</a:t>
            </a:r>
            <a:endParaRPr lang="en-AU" dirty="0">
              <a:highlight>
                <a:srgbClr val="FFFF00"/>
              </a:highlight>
            </a:endParaRP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8</a:t>
            </a:r>
          </a:p>
          <a:p>
            <a:pPr algn="ctr"/>
            <a:r>
              <a:rPr lang="pl-PL" b="1" dirty="0">
                <a:solidFill>
                  <a:srgbClr val="FF6600"/>
                </a:solidFill>
              </a:rPr>
              <a:t>„</a:t>
            </a:r>
            <a:r>
              <a:rPr lang="en-US" b="1" dirty="0">
                <a:solidFill>
                  <a:srgbClr val="FF6600"/>
                </a:solidFill>
              </a:rPr>
              <a:t>Effect of comorbidities on persistence</a:t>
            </a:r>
            <a:r>
              <a:rPr lang="pl-PL" b="1" dirty="0">
                <a:solidFill>
                  <a:srgbClr val="FF6600"/>
                </a:solidFill>
              </a:rPr>
              <a:t>”</a:t>
            </a:r>
            <a:endParaRPr lang="en-US" b="1" dirty="0">
              <a:solidFill>
                <a:srgbClr val="FF6600"/>
              </a:solidFill>
            </a:endParaRPr>
          </a:p>
        </p:txBody>
      </p:sp>
      <p:pic>
        <p:nvPicPr>
          <p:cNvPr id="2" name="Obraz 1">
            <a:extLst>
              <a:ext uri="{FF2B5EF4-FFF2-40B4-BE49-F238E27FC236}">
                <a16:creationId xmlns:a16="http://schemas.microsoft.com/office/drawing/2014/main" id="{D9451F33-5E7D-4199-A53D-1B806DB46646}"/>
              </a:ext>
            </a:extLst>
          </p:cNvPr>
          <p:cNvPicPr>
            <a:picLocks noChangeAspect="1"/>
          </p:cNvPicPr>
          <p:nvPr/>
        </p:nvPicPr>
        <p:blipFill>
          <a:blip r:embed="rId2"/>
          <a:stretch>
            <a:fillRect/>
          </a:stretch>
        </p:blipFill>
        <p:spPr>
          <a:xfrm>
            <a:off x="265446" y="3688181"/>
            <a:ext cx="3648075" cy="2609850"/>
          </a:xfrm>
          <a:prstGeom prst="rect">
            <a:avLst/>
          </a:prstGeom>
        </p:spPr>
      </p:pic>
    </p:spTree>
    <p:extLst>
      <p:ext uri="{BB962C8B-B14F-4D97-AF65-F5344CB8AC3E}">
        <p14:creationId xmlns:p14="http://schemas.microsoft.com/office/powerpoint/2010/main" val="30596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en-US" sz="2000" dirty="0"/>
              <a:t>CT scan prior and during therapy has similar values. Therefore, only one of these features should be taken into modeling.</a:t>
            </a:r>
          </a:p>
          <a:p>
            <a:pPr algn="just"/>
            <a:r>
              <a:rPr lang="en-US" sz="2000" dirty="0"/>
              <a:t>All risk related features should be taken into modeling.</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2000" dirty="0">
                <a:highlight>
                  <a:srgbClr val="FFFF00"/>
                </a:highlight>
              </a:rPr>
              <a:t>….</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endParaRPr lang="pl-PL" sz="1900" dirty="0"/>
          </a:p>
          <a:p>
            <a:pPr lvl="1" algn="just"/>
            <a:endParaRPr lang="pl-PL" sz="1900" dirty="0"/>
          </a:p>
          <a:p>
            <a:pPr algn="just"/>
            <a:r>
              <a:rPr lang="en-US" sz="2300" dirty="0"/>
              <a:t>Following evaluation metrics will be followed</a:t>
            </a:r>
            <a:r>
              <a:rPr lang="pl-PL" sz="2300" dirty="0"/>
              <a:t> in</a:t>
            </a:r>
            <a:r>
              <a:rPr lang="en-US" sz="2300" dirty="0"/>
              <a:t> this assignment:</a:t>
            </a:r>
            <a:endParaRPr lang="pl-PL" sz="2300" dirty="0"/>
          </a:p>
          <a:p>
            <a:pPr lvl="1" algn="just"/>
            <a:r>
              <a:rPr lang="en-US" sz="1900" dirty="0"/>
              <a:t>Accuracy</a:t>
            </a:r>
          </a:p>
          <a:p>
            <a:pPr lvl="1" algn="just"/>
            <a:r>
              <a:rPr lang="en-US" sz="1900" dirty="0"/>
              <a:t>Precision and Recall  </a:t>
            </a:r>
            <a:endParaRPr lang="pl-PL" sz="1900" dirty="0"/>
          </a:p>
          <a:p>
            <a:pPr lvl="1" algn="just"/>
            <a:r>
              <a:rPr lang="en-US" sz="1900" dirty="0"/>
              <a:t>F1</a:t>
            </a:r>
            <a:r>
              <a:rPr lang="pl-PL" sz="1900" dirty="0"/>
              <a:t>/F2</a:t>
            </a:r>
            <a:r>
              <a:rPr lang="en-US" sz="1900" dirty="0"/>
              <a:t>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pPr algn="just"/>
            <a:r>
              <a:rPr lang="en-US" dirty="0"/>
              <a:t>Descriptive, correlation and contextual analysis were made to help the Pharmaceutical company to improve patient adherence to their drug through data-driven insights.</a:t>
            </a:r>
          </a:p>
          <a:p>
            <a:pPr algn="just"/>
            <a:r>
              <a:rPr lang="en-US" dirty="0"/>
              <a:t>Prior to EDA data set was cleansed of missing values and outliers.</a:t>
            </a:r>
          </a:p>
          <a:p>
            <a:pPr algn="just"/>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t>Comorbidities </a:t>
            </a:r>
            <a:r>
              <a:rPr lang="pl-PL" dirty="0"/>
              <a:t>and</a:t>
            </a:r>
            <a:r>
              <a:rPr lang="en-US" dirty="0"/>
              <a:t> </a:t>
            </a:r>
            <a:r>
              <a:rPr lang="pl-PL" dirty="0"/>
              <a:t>p</a:t>
            </a:r>
            <a:r>
              <a:rPr lang="en-US" dirty="0" err="1"/>
              <a:t>ersistence</a:t>
            </a:r>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„cleaned_data.csv”:</a:t>
            </a:r>
          </a:p>
          <a:p>
            <a:pPr lvl="1"/>
            <a:r>
              <a:rPr lang="en-US" dirty="0"/>
              <a:t>67 features</a:t>
            </a:r>
          </a:p>
          <a:p>
            <a:pPr lvl="1"/>
            <a:r>
              <a:rPr lang="en-US" dirty="0"/>
              <a:t>2004 data entries</a:t>
            </a:r>
          </a:p>
          <a:p>
            <a:pPr lvl="1"/>
            <a:r>
              <a:rPr lang="en-US" dirty="0"/>
              <a:t>Cleaned of missing values</a:t>
            </a:r>
          </a:p>
          <a:p>
            <a:pPr lvl="1"/>
            <a:r>
              <a:rPr lang="en-US" dirty="0"/>
              <a:t>Cleaned of outliers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data set</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a:t>
            </a:r>
            <a:r>
              <a:rPr lang="pl-PL" dirty="0"/>
              <a:t>2</a:t>
            </a:r>
            <a:r>
              <a:rPr lang="en-US" dirty="0"/>
              <a:t>: Features associated with “Risk” in data set are very important classifier of drug persistency</a:t>
            </a:r>
            <a:r>
              <a:rPr lang="pl-PL" dirty="0"/>
              <a:t>?</a:t>
            </a:r>
          </a:p>
          <a:p>
            <a:r>
              <a:rPr lang="en-US" dirty="0"/>
              <a:t>Hypothesis no. </a:t>
            </a:r>
            <a:r>
              <a:rPr lang="pl-PL" dirty="0"/>
              <a:t>3: </a:t>
            </a:r>
            <a:r>
              <a:rPr lang="en-US" dirty="0"/>
              <a:t>Effects of Demographics on persistency of drugs?</a:t>
            </a:r>
            <a:endParaRPr lang="pl-PL" dirty="0"/>
          </a:p>
          <a:p>
            <a:r>
              <a:rPr lang="en-US" dirty="0"/>
              <a:t>Hypothesis no. </a:t>
            </a:r>
            <a:r>
              <a:rPr lang="pl-PL" dirty="0"/>
              <a:t>4: </a:t>
            </a:r>
            <a:r>
              <a:rPr lang="en-US" dirty="0"/>
              <a:t>Effects of provider attributes on the persistency?</a:t>
            </a:r>
            <a:endParaRPr lang="pl-PL" dirty="0"/>
          </a:p>
          <a:p>
            <a:r>
              <a:rPr lang="en-US" dirty="0"/>
              <a:t>Hypothesis no. </a:t>
            </a:r>
            <a:r>
              <a:rPr lang="pl-PL" dirty="0"/>
              <a:t>5: </a:t>
            </a:r>
            <a:r>
              <a:rPr lang="en-US" dirty="0"/>
              <a:t>Effects of Glucose record During Rx?</a:t>
            </a:r>
            <a:endParaRPr lang="pl-PL" dirty="0"/>
          </a:p>
          <a:p>
            <a:r>
              <a:rPr lang="en-US" dirty="0"/>
              <a:t>Hypothesis no. </a:t>
            </a:r>
            <a:r>
              <a:rPr lang="pl-PL" dirty="0"/>
              <a:t>6</a:t>
            </a:r>
            <a:r>
              <a:rPr lang="en-US" dirty="0"/>
              <a:t>: Side effect analysis based on patients condition since taking the drugs</a:t>
            </a:r>
            <a:r>
              <a:rPr lang="pl-PL" dirty="0"/>
              <a:t>?</a:t>
            </a:r>
            <a:endParaRPr lang="en-US" dirty="0"/>
          </a:p>
          <a:p>
            <a:r>
              <a:rPr lang="en-US" dirty="0"/>
              <a:t>Hypothesis no. </a:t>
            </a:r>
            <a:r>
              <a:rPr lang="pl-PL" dirty="0"/>
              <a:t>7</a:t>
            </a:r>
            <a:r>
              <a:rPr lang="en-US" dirty="0"/>
              <a:t>: Most frequent risks</a:t>
            </a:r>
            <a:r>
              <a:rPr lang="pl-PL" dirty="0"/>
              <a:t>?</a:t>
            </a:r>
            <a:endParaRPr lang="en-AU" dirty="0"/>
          </a:p>
          <a:p>
            <a:r>
              <a:rPr lang="en-US" dirty="0"/>
              <a:t>Hypothesis no. </a:t>
            </a:r>
            <a:r>
              <a:rPr lang="pl-PL" dirty="0"/>
              <a:t>8</a:t>
            </a:r>
            <a:r>
              <a:rPr lang="en-US" dirty="0"/>
              <a:t>: </a:t>
            </a:r>
            <a:r>
              <a:rPr lang="pl-PL" dirty="0" err="1"/>
              <a:t>Effect</a:t>
            </a:r>
            <a:r>
              <a:rPr lang="pl-PL" dirty="0"/>
              <a:t> of </a:t>
            </a:r>
            <a:r>
              <a:rPr lang="pl-PL" dirty="0" err="1"/>
              <a:t>comorbidities</a:t>
            </a:r>
            <a:r>
              <a:rPr lang="pl-PL" dirty="0"/>
              <a:t> on </a:t>
            </a:r>
            <a:r>
              <a:rPr lang="pl-PL" dirty="0" err="1"/>
              <a:t>persistence</a:t>
            </a:r>
            <a:r>
              <a:rPr lang="pl-PL" dirty="0"/>
              <a:t>?</a:t>
            </a: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5159111" y="1393140"/>
            <a:ext cx="6728089" cy="1542564"/>
          </a:xfrm>
        </p:spPr>
        <p:txBody>
          <a:bodyPr>
            <a:normAutofit fontScale="92500" lnSpcReduction="20000"/>
          </a:bodyPr>
          <a:lstStyle/>
          <a:p>
            <a:pPr algn="just"/>
            <a:r>
              <a:rPr lang="en-US" dirty="0"/>
              <a:t>Features: "</a:t>
            </a:r>
            <a:r>
              <a:rPr lang="en-US" dirty="0" err="1"/>
              <a:t>Risk_Segment_Prior_Ntm</a:t>
            </a:r>
            <a:r>
              <a:rPr lang="en-US" dirty="0"/>
              <a:t>" and "</a:t>
            </a:r>
            <a:r>
              <a:rPr lang="en-US" dirty="0" err="1"/>
              <a:t>Risk_Segment_During_Rx</a:t>
            </a:r>
            <a:r>
              <a:rPr lang="en-US" dirty="0"/>
              <a:t>" have nearly same values. Difference between this 2 features is around 3%. Therefore suggestion is to take only one of this features for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6" name="Obraz 5">
            <a:extLst>
              <a:ext uri="{FF2B5EF4-FFF2-40B4-BE49-F238E27FC236}">
                <a16:creationId xmlns:a16="http://schemas.microsoft.com/office/drawing/2014/main" id="{93F0C90B-75A4-4EE9-A670-88D8F0BA6E83}"/>
              </a:ext>
            </a:extLst>
          </p:cNvPr>
          <p:cNvPicPr>
            <a:picLocks noChangeAspect="1"/>
          </p:cNvPicPr>
          <p:nvPr/>
        </p:nvPicPr>
        <p:blipFill>
          <a:blip r:embed="rId2"/>
          <a:stretch>
            <a:fillRect/>
          </a:stretch>
        </p:blipFill>
        <p:spPr>
          <a:xfrm>
            <a:off x="774013" y="1393140"/>
            <a:ext cx="3858163" cy="952633"/>
          </a:xfrm>
          <a:prstGeom prst="rect">
            <a:avLst/>
          </a:prstGeom>
        </p:spPr>
      </p:pic>
      <p:pic>
        <p:nvPicPr>
          <p:cNvPr id="9" name="Obraz 8">
            <a:extLst>
              <a:ext uri="{FF2B5EF4-FFF2-40B4-BE49-F238E27FC236}">
                <a16:creationId xmlns:a16="http://schemas.microsoft.com/office/drawing/2014/main" id="{3CBC7FF4-559B-4FC3-8235-ADCA753D42A7}"/>
              </a:ext>
            </a:extLst>
          </p:cNvPr>
          <p:cNvPicPr>
            <a:picLocks noChangeAspect="1"/>
          </p:cNvPicPr>
          <p:nvPr/>
        </p:nvPicPr>
        <p:blipFill>
          <a:blip r:embed="rId3"/>
          <a:stretch>
            <a:fillRect/>
          </a:stretch>
        </p:blipFill>
        <p:spPr>
          <a:xfrm>
            <a:off x="168442" y="2935704"/>
            <a:ext cx="7925227" cy="3698439"/>
          </a:xfrm>
          <a:prstGeom prst="rect">
            <a:avLst/>
          </a:prstGeom>
        </p:spPr>
      </p:pic>
      <p:sp>
        <p:nvSpPr>
          <p:cNvPr id="11" name="pole tekstowe 10">
            <a:extLst>
              <a:ext uri="{FF2B5EF4-FFF2-40B4-BE49-F238E27FC236}">
                <a16:creationId xmlns:a16="http://schemas.microsoft.com/office/drawing/2014/main" id="{F9D4C8FC-A208-41EC-B784-B3722E694791}"/>
              </a:ext>
            </a:extLst>
          </p:cNvPr>
          <p:cNvSpPr txBox="1"/>
          <p:nvPr/>
        </p:nvSpPr>
        <p:spPr>
          <a:xfrm>
            <a:off x="8093669" y="4029588"/>
            <a:ext cx="3793531" cy="1510670"/>
          </a:xfrm>
          <a:prstGeom prst="rect">
            <a:avLst/>
          </a:prstGeom>
          <a:noFill/>
        </p:spPr>
        <p:txBody>
          <a:bodyPr wrap="square">
            <a:spAutoFit/>
          </a:bodyPr>
          <a:lstStyle/>
          <a:p>
            <a:pPr marL="228600" indent="-228600" algn="just">
              <a:lnSpc>
                <a:spcPct val="70000"/>
              </a:lnSpc>
              <a:spcBef>
                <a:spcPts val="1000"/>
              </a:spcBef>
              <a:buFont typeface="Arial" panose="020B0604020202020204" pitchFamily="34" charset="0"/>
              <a:buChar char="•"/>
            </a:pPr>
            <a:r>
              <a:rPr lang="en-US" sz="2600" dirty="0"/>
              <a:t>For modeling should be taken all of the features from </a:t>
            </a:r>
            <a:r>
              <a:rPr lang="en-US" sz="2600" dirty="0" err="1"/>
              <a:t>df_risks</a:t>
            </a:r>
            <a:r>
              <a:rPr lang="en-US" sz="2600" dirty="0"/>
              <a:t> apart “</a:t>
            </a:r>
            <a:r>
              <a:rPr lang="en-US" sz="2600" dirty="0" err="1"/>
              <a:t>Risk_Segment_During_Rx_labels</a:t>
            </a:r>
            <a:r>
              <a:rPr lang="en-US" sz="2600" dirty="0"/>
              <a:t>”.</a:t>
            </a:r>
            <a:endParaRPr lang="pl-PL" sz="2600" dirty="0"/>
          </a:p>
        </p:txBody>
      </p:sp>
    </p:spTree>
    <p:extLst>
      <p:ext uri="{BB962C8B-B14F-4D97-AF65-F5344CB8AC3E}">
        <p14:creationId xmlns:p14="http://schemas.microsoft.com/office/powerpoint/2010/main" val="2156988798"/>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1236</TotalTime>
  <Words>1194</Words>
  <Application>Microsoft Office PowerPoint</Application>
  <PresentationFormat>Panoramiczny</PresentationFormat>
  <Paragraphs>160</Paragraphs>
  <Slides>21</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21</vt:i4>
      </vt:variant>
    </vt:vector>
  </HeadingPairs>
  <TitlesOfParts>
    <vt:vector size="25"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16</cp:revision>
  <dcterms:created xsi:type="dcterms:W3CDTF">2021-03-06T07:56:12Z</dcterms:created>
  <dcterms:modified xsi:type="dcterms:W3CDTF">2021-05-04T13:18:06Z</dcterms:modified>
</cp:coreProperties>
</file>