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9" r:id="rId4"/>
    <p:sldId id="270" r:id="rId5"/>
    <p:sldId id="271" r:id="rId6"/>
    <p:sldId id="275" r:id="rId7"/>
    <p:sldId id="276" r:id="rId8"/>
    <p:sldId id="272" r:id="rId9"/>
    <p:sldId id="286" r:id="rId10"/>
    <p:sldId id="292" r:id="rId11"/>
    <p:sldId id="290" r:id="rId12"/>
    <p:sldId id="291" r:id="rId13"/>
    <p:sldId id="285" r:id="rId14"/>
    <p:sldId id="273" r:id="rId15"/>
    <p:sldId id="274" r:id="rId16"/>
    <p:sldId id="28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5/3/2021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11</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12</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7" name="Picture 6">
            <a:extLst>
              <a:ext uri="{FF2B5EF4-FFF2-40B4-BE49-F238E27FC236}">
                <a16:creationId xmlns:a16="http://schemas.microsoft.com/office/drawing/2014/main" id="{ABE0FB49-4831-4675-AE6E-F6B0E00D6CF3}"/>
              </a:ext>
            </a:extLst>
          </p:cNvPr>
          <p:cNvPicPr>
            <a:picLocks noChangeAspect="1"/>
          </p:cNvPicPr>
          <p:nvPr/>
        </p:nvPicPr>
        <p:blipFill>
          <a:blip r:embed="rId2"/>
          <a:stretch>
            <a:fillRect/>
          </a:stretch>
        </p:blipFill>
        <p:spPr>
          <a:xfrm>
            <a:off x="937338" y="1851385"/>
            <a:ext cx="6191250" cy="3552825"/>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250302" y="1411916"/>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405270" y="2086715"/>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371600" y="5303966"/>
            <a:ext cx="9265298"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p:txBody>
      </p:sp>
    </p:spTree>
    <p:extLst>
      <p:ext uri="{BB962C8B-B14F-4D97-AF65-F5344CB8AC3E}">
        <p14:creationId xmlns:p14="http://schemas.microsoft.com/office/powerpoint/2010/main" val="93261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646331"/>
          </a:xfrm>
          <a:prstGeom prst="rect">
            <a:avLst/>
          </a:prstGeom>
          <a:noFill/>
        </p:spPr>
        <p:txBody>
          <a:bodyPr wrap="square" rtlCol="0">
            <a:spAutoFit/>
          </a:bodyPr>
          <a:lstStyle/>
          <a:p>
            <a:r>
              <a:rPr lang="en-US" dirty="0"/>
              <a:t>There are also 2 types of risks:  during Rx and before mycobacteria (NTM) treatment, that have other categorical values and are among the most frequent risks. </a:t>
            </a:r>
          </a:p>
        </p:txBody>
      </p:sp>
      <p:pic>
        <p:nvPicPr>
          <p:cNvPr id="7" name="Picture 6">
            <a:extLst>
              <a:ext uri="{FF2B5EF4-FFF2-40B4-BE49-F238E27FC236}">
                <a16:creationId xmlns:a16="http://schemas.microsoft.com/office/drawing/2014/main" id="{E19BD214-C7B9-442B-B141-20AD7E7F0F3C}"/>
              </a:ext>
            </a:extLst>
          </p:cNvPr>
          <p:cNvPicPr>
            <a:picLocks noChangeAspect="1"/>
          </p:cNvPicPr>
          <p:nvPr/>
        </p:nvPicPr>
        <p:blipFill>
          <a:blip r:embed="rId3"/>
          <a:stretch>
            <a:fillRect/>
          </a:stretch>
        </p:blipFill>
        <p:spPr>
          <a:xfrm>
            <a:off x="1501937" y="1393140"/>
            <a:ext cx="4404340" cy="3773135"/>
          </a:xfrm>
          <a:prstGeom prst="rect">
            <a:avLst/>
          </a:prstGeom>
        </p:spPr>
      </p:pic>
      <p:pic>
        <p:nvPicPr>
          <p:cNvPr id="5" name="Picture 4">
            <a:extLst>
              <a:ext uri="{FF2B5EF4-FFF2-40B4-BE49-F238E27FC236}">
                <a16:creationId xmlns:a16="http://schemas.microsoft.com/office/drawing/2014/main" id="{1C6B99D4-14E1-4029-9526-5420A573F33A}"/>
              </a:ext>
            </a:extLst>
          </p:cNvPr>
          <p:cNvPicPr>
            <a:picLocks noChangeAspect="1"/>
          </p:cNvPicPr>
          <p:nvPr/>
        </p:nvPicPr>
        <p:blipFill>
          <a:blip r:embed="rId4"/>
          <a:stretch>
            <a:fillRect/>
          </a:stretch>
        </p:blipFill>
        <p:spPr>
          <a:xfrm>
            <a:off x="6672796" y="1393140"/>
            <a:ext cx="4915823" cy="3629284"/>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t>…</a:t>
            </a:r>
          </a:p>
          <a:p>
            <a:pPr algn="just"/>
            <a:r>
              <a:rPr lang="pl-PL" dirty="0"/>
              <a:t>…</a:t>
            </a:r>
            <a:endParaRPr lang="en-AU" dirty="0"/>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a:t>
            </a:r>
            <a:endParaRPr lang="en-US" b="1" dirty="0">
              <a:solidFill>
                <a:srgbClr val="FF6600"/>
              </a:solidFill>
            </a:endParaRPr>
          </a:p>
        </p:txBody>
      </p:sp>
    </p:spTree>
    <p:extLst>
      <p:ext uri="{BB962C8B-B14F-4D97-AF65-F5344CB8AC3E}">
        <p14:creationId xmlns:p14="http://schemas.microsoft.com/office/powerpoint/2010/main" val="30596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pl-PL" sz="3200" dirty="0"/>
              <a:t>..</a:t>
            </a:r>
            <a:r>
              <a:rPr lang="en-AU" sz="3200" dirty="0"/>
              <a:t>.</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3200" dirty="0"/>
              <a:t>….</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3" y="1392488"/>
            <a:ext cx="11205410" cy="5285038"/>
          </a:xfrm>
        </p:spPr>
        <p:txBody>
          <a:bodyPr>
            <a:noAutofit/>
          </a:bodyPr>
          <a:lstStyle/>
          <a:p>
            <a:pPr algn="just"/>
            <a:r>
              <a:rPr lang="pl-PL" sz="2000" dirty="0"/>
              <a:t>…</a:t>
            </a:r>
          </a:p>
          <a:p>
            <a:pPr algn="just"/>
            <a:r>
              <a:rPr lang="pl-PL" sz="2000" dirty="0"/>
              <a:t>…</a:t>
            </a:r>
          </a:p>
          <a:p>
            <a:pPr algn="just"/>
            <a:r>
              <a:rPr lang="pl-PL" sz="2000" dirty="0"/>
              <a:t>…</a:t>
            </a:r>
            <a:endParaRPr lang="en-US" sz="9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p>
        </p:txBody>
      </p:sp>
    </p:spTree>
    <p:extLst>
      <p:ext uri="{BB962C8B-B14F-4D97-AF65-F5344CB8AC3E}">
        <p14:creationId xmlns:p14="http://schemas.microsoft.com/office/powerpoint/2010/main" val="48108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pPr algn="just"/>
            <a:r>
              <a:rPr lang="en-US" dirty="0"/>
              <a:t>Descriptive, correlation and contextual analysis were made to help </a:t>
            </a:r>
            <a:r>
              <a:rPr lang="pl-PL" dirty="0"/>
              <a:t>the </a:t>
            </a:r>
            <a:r>
              <a:rPr lang="en-US" dirty="0"/>
              <a:t>Pharmaceutical company</a:t>
            </a:r>
            <a:r>
              <a:rPr lang="pl-PL" dirty="0"/>
              <a:t> </a:t>
            </a:r>
            <a:r>
              <a:rPr lang="en-US" dirty="0"/>
              <a:t>to improve patient adherence to their drug through data-driven insights.</a:t>
            </a:r>
          </a:p>
          <a:p>
            <a:pPr algn="just"/>
            <a:r>
              <a:rPr lang="pl-PL" dirty="0"/>
              <a:t>8</a:t>
            </a:r>
            <a:r>
              <a:rPr lang="en-US" dirty="0"/>
              <a:t> hypothesis were constructed to gain knowledge on the subject and formulate final recommendation</a:t>
            </a:r>
            <a:r>
              <a:rPr lang="pl-PL" dirty="0"/>
              <a:t> on </a:t>
            </a:r>
            <a:r>
              <a:rPr lang="pl-PL" dirty="0" err="1"/>
              <a:t>features</a:t>
            </a:r>
            <a:r>
              <a:rPr lang="pl-PL" dirty="0"/>
              <a:t> and model </a:t>
            </a:r>
            <a:r>
              <a:rPr lang="pl-PL" dirty="0" err="1"/>
              <a:t>selection</a:t>
            </a:r>
            <a:r>
              <a:rPr lang="en-US" dirty="0"/>
              <a:t>. Main topics included:</a:t>
            </a:r>
          </a:p>
          <a:p>
            <a:pPr lvl="1" algn="just"/>
            <a:r>
              <a:rPr lang="pl-PL" dirty="0" err="1"/>
              <a:t>importance</a:t>
            </a:r>
            <a:r>
              <a:rPr lang="pl-PL" dirty="0"/>
              <a:t> of CT </a:t>
            </a:r>
            <a:r>
              <a:rPr lang="pl-PL" dirty="0" err="1"/>
              <a:t>scan</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a:t>
            </a:r>
          </a:p>
          <a:p>
            <a:r>
              <a:rPr lang="pl-PL" dirty="0"/>
              <a:t>…</a:t>
            </a:r>
          </a:p>
          <a:p>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provided</a:t>
            </a:r>
            <a:r>
              <a:rPr lang="pl-PL" b="1" dirty="0">
                <a:solidFill>
                  <a:srgbClr val="FF6600"/>
                </a:solidFill>
              </a:rPr>
              <a:t> data </a:t>
            </a:r>
            <a:r>
              <a:rPr lang="pl-PL" b="1" dirty="0" err="1">
                <a:solidFill>
                  <a:srgbClr val="FF6600"/>
                </a:solidFill>
              </a:rPr>
              <a:t>sets</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2: </a:t>
            </a:r>
            <a:r>
              <a:rPr lang="pl-PL" dirty="0"/>
              <a:t>...</a:t>
            </a:r>
          </a:p>
          <a:p>
            <a:r>
              <a:rPr lang="en-US" dirty="0"/>
              <a:t>Hypothesis no. 3: </a:t>
            </a:r>
            <a:r>
              <a:rPr lang="pl-PL" dirty="0"/>
              <a:t>…</a:t>
            </a:r>
            <a:endParaRPr lang="en-AU" dirty="0"/>
          </a:p>
          <a:p>
            <a:r>
              <a:rPr lang="en-US" dirty="0"/>
              <a:t>Hypothesis no. 4: </a:t>
            </a:r>
            <a:r>
              <a:rPr lang="pl-PL" dirty="0"/>
              <a:t>..</a:t>
            </a:r>
            <a:r>
              <a:rPr lang="en-AU" dirty="0"/>
              <a:t>.</a:t>
            </a:r>
          </a:p>
          <a:p>
            <a:r>
              <a:rPr lang="en-US" dirty="0"/>
              <a:t>Hypothesis no. 5: </a:t>
            </a:r>
            <a:r>
              <a:rPr lang="pl-PL" dirty="0"/>
              <a:t>..</a:t>
            </a:r>
            <a:r>
              <a:rPr lang="en-AU" dirty="0"/>
              <a:t>.</a:t>
            </a:r>
          </a:p>
          <a:p>
            <a:r>
              <a:rPr lang="en-US" dirty="0"/>
              <a:t>Hypothesis no. 6: </a:t>
            </a:r>
            <a:r>
              <a:rPr lang="pl-PL" dirty="0"/>
              <a:t>..</a:t>
            </a:r>
            <a:r>
              <a:rPr lang="en-AU" dirty="0"/>
              <a:t>.</a:t>
            </a:r>
            <a:endParaRPr lang="pl-PL" dirty="0"/>
          </a:p>
          <a:p>
            <a:r>
              <a:rPr lang="en-US" dirty="0"/>
              <a:t>Hypothesis no. </a:t>
            </a:r>
            <a:r>
              <a:rPr lang="pl-PL" dirty="0"/>
              <a:t>7</a:t>
            </a:r>
            <a:r>
              <a:rPr lang="en-US" dirty="0"/>
              <a:t>: </a:t>
            </a:r>
            <a:r>
              <a:rPr lang="pl-PL" dirty="0"/>
              <a:t>..</a:t>
            </a:r>
            <a:r>
              <a:rPr lang="en-AU" dirty="0"/>
              <a:t>.</a:t>
            </a:r>
          </a:p>
          <a:p>
            <a:r>
              <a:rPr lang="en-US" dirty="0"/>
              <a:t>Hypothesis no. </a:t>
            </a:r>
            <a:r>
              <a:rPr lang="pl-PL" dirty="0"/>
              <a:t>8</a:t>
            </a:r>
            <a:r>
              <a:rPr lang="en-US" dirty="0"/>
              <a:t>: </a:t>
            </a:r>
            <a:r>
              <a:rPr lang="pl-PL" dirty="0"/>
              <a:t>..</a:t>
            </a:r>
            <a:r>
              <a:rPr lang="en-AU" dirty="0"/>
              <a:t>.</a:t>
            </a:r>
          </a:p>
          <a:p>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pic>
        <p:nvPicPr>
          <p:cNvPr id="6" name="Picture 5">
            <a:extLst>
              <a:ext uri="{FF2B5EF4-FFF2-40B4-BE49-F238E27FC236}">
                <a16:creationId xmlns:a16="http://schemas.microsoft.com/office/drawing/2014/main" id="{0DCF71DF-C517-4A8A-AF10-90E5989EF08B}"/>
              </a:ext>
            </a:extLst>
          </p:cNvPr>
          <p:cNvPicPr>
            <a:picLocks noChangeAspect="1"/>
          </p:cNvPicPr>
          <p:nvPr/>
        </p:nvPicPr>
        <p:blipFill>
          <a:blip r:embed="rId2"/>
          <a:stretch>
            <a:fillRect/>
          </a:stretch>
        </p:blipFill>
        <p:spPr>
          <a:xfrm>
            <a:off x="446739" y="1393140"/>
            <a:ext cx="5924550" cy="4247316"/>
          </a:xfrm>
          <a:prstGeom prst="rect">
            <a:avLst/>
          </a:prstGeom>
        </p:spPr>
      </p:pic>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deleting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spTree>
    <p:extLst>
      <p:ext uri="{BB962C8B-B14F-4D97-AF65-F5344CB8AC3E}">
        <p14:creationId xmlns:p14="http://schemas.microsoft.com/office/powerpoint/2010/main" val="2274438380"/>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1166</TotalTime>
  <Words>770</Words>
  <Application>Microsoft Office PowerPoint</Application>
  <PresentationFormat>Widescreen</PresentationFormat>
  <Paragraphs>117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Motyw pakietu Office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larisa popa</cp:lastModifiedBy>
  <cp:revision>11</cp:revision>
  <dcterms:created xsi:type="dcterms:W3CDTF">2021-03-06T07:56:12Z</dcterms:created>
  <dcterms:modified xsi:type="dcterms:W3CDTF">2021-05-03T13:39:15Z</dcterms:modified>
</cp:coreProperties>
</file>