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7" r:id="rId3"/>
    <p:sldId id="269" r:id="rId4"/>
    <p:sldId id="270" r:id="rId5"/>
    <p:sldId id="271" r:id="rId6"/>
    <p:sldId id="275" r:id="rId7"/>
    <p:sldId id="276" r:id="rId8"/>
    <p:sldId id="272" r:id="rId9"/>
    <p:sldId id="293" r:id="rId10"/>
    <p:sldId id="297" r:id="rId11"/>
    <p:sldId id="294" r:id="rId12"/>
    <p:sldId id="295" r:id="rId13"/>
    <p:sldId id="296" r:id="rId14"/>
    <p:sldId id="286" r:id="rId15"/>
    <p:sldId id="292" r:id="rId16"/>
    <p:sldId id="290" r:id="rId17"/>
    <p:sldId id="291" r:id="rId18"/>
    <p:sldId id="285" r:id="rId19"/>
    <p:sldId id="299" r:id="rId20"/>
    <p:sldId id="273" r:id="rId21"/>
    <p:sldId id="284"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39C82-AFC1-45CC-A017-1A691C60E705}" v="28" dt="2021-05-04T13:17:37.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1F239C82-AFC1-45CC-A017-1A691C60E705}"/>
    <pc:docChg chg="undo custSel addSld delSld modSld sldOrd">
      <pc:chgData name="Roger Burek-Bors" userId="52318fc02a824a34" providerId="LiveId" clId="{1F239C82-AFC1-45CC-A017-1A691C60E705}" dt="2021-05-04T13:17:40.855" v="794" actId="1076"/>
      <pc:docMkLst>
        <pc:docMk/>
      </pc:docMkLst>
      <pc:sldChg chg="modSp mod">
        <pc:chgData name="Roger Burek-Bors" userId="52318fc02a824a34" providerId="LiveId" clId="{1F239C82-AFC1-45CC-A017-1A691C60E705}" dt="2021-05-04T13:10:26.185" v="773" actId="13926"/>
        <pc:sldMkLst>
          <pc:docMk/>
          <pc:sldMk cId="1899016330" sldId="269"/>
        </pc:sldMkLst>
        <pc:spChg chg="mod">
          <ac:chgData name="Roger Burek-Bors" userId="52318fc02a824a34" providerId="LiveId" clId="{1F239C82-AFC1-45CC-A017-1A691C60E705}" dt="2021-05-04T13:10:26.185" v="773" actId="13926"/>
          <ac:spMkLst>
            <pc:docMk/>
            <pc:sldMk cId="1899016330" sldId="269"/>
            <ac:spMk id="3" creationId="{CDC6F948-2F33-47A0-AE55-62E355ACC532}"/>
          </ac:spMkLst>
        </pc:spChg>
      </pc:sldChg>
      <pc:sldChg chg="modSp mod">
        <pc:chgData name="Roger Burek-Bors" userId="52318fc02a824a34" providerId="LiveId" clId="{1F239C82-AFC1-45CC-A017-1A691C60E705}" dt="2021-05-03T20:52:43.099" v="766" actId="33524"/>
        <pc:sldMkLst>
          <pc:docMk/>
          <pc:sldMk cId="3497837162" sldId="273"/>
        </pc:sldMkLst>
        <pc:spChg chg="mod">
          <ac:chgData name="Roger Burek-Bors" userId="52318fc02a824a34" providerId="LiveId" clId="{1F239C82-AFC1-45CC-A017-1A691C60E705}" dt="2021-05-03T20:52:43.099" v="766" actId="33524"/>
          <ac:spMkLst>
            <pc:docMk/>
            <pc:sldMk cId="3497837162" sldId="273"/>
            <ac:spMk id="3" creationId="{CDC6F948-2F33-47A0-AE55-62E355ACC532}"/>
          </ac:spMkLst>
        </pc:spChg>
      </pc:sldChg>
      <pc:sldChg chg="del">
        <pc:chgData name="Roger Burek-Bors" userId="52318fc02a824a34" providerId="LiveId" clId="{1F239C82-AFC1-45CC-A017-1A691C60E705}" dt="2021-05-03T20:19:38.133" v="161" actId="47"/>
        <pc:sldMkLst>
          <pc:docMk/>
          <pc:sldMk cId="481083618" sldId="274"/>
        </pc:sldMkLst>
      </pc:sldChg>
      <pc:sldChg chg="modSp mod">
        <pc:chgData name="Roger Burek-Bors" userId="52318fc02a824a34" providerId="LiveId" clId="{1F239C82-AFC1-45CC-A017-1A691C60E705}" dt="2021-05-04T13:10:41.282" v="774" actId="313"/>
        <pc:sldMkLst>
          <pc:docMk/>
          <pc:sldMk cId="2276711680" sldId="275"/>
        </pc:sldMkLst>
        <pc:spChg chg="mod">
          <ac:chgData name="Roger Burek-Bors" userId="52318fc02a824a34" providerId="LiveId" clId="{1F239C82-AFC1-45CC-A017-1A691C60E705}" dt="2021-05-04T13:10:41.282" v="774" actId="313"/>
          <ac:spMkLst>
            <pc:docMk/>
            <pc:sldMk cId="2276711680" sldId="275"/>
            <ac:spMk id="3" creationId="{CDC6F948-2F33-47A0-AE55-62E355ACC532}"/>
          </ac:spMkLst>
        </pc:spChg>
        <pc:spChg chg="mod">
          <ac:chgData name="Roger Burek-Bors" userId="52318fc02a824a34" providerId="LiveId" clId="{1F239C82-AFC1-45CC-A017-1A691C60E705}" dt="2021-05-03T20:20:23.051" v="164" actId="20577"/>
          <ac:spMkLst>
            <pc:docMk/>
            <pc:sldMk cId="2276711680" sldId="275"/>
            <ac:spMk id="4" creationId="{F0FEE1CD-BF08-48FA-8526-5BEB92660675}"/>
          </ac:spMkLst>
        </pc:spChg>
      </pc:sldChg>
      <pc:sldChg chg="modSp mod">
        <pc:chgData name="Roger Burek-Bors" userId="52318fc02a824a34" providerId="LiveId" clId="{1F239C82-AFC1-45CC-A017-1A691C60E705}" dt="2021-05-04T13:11:03.243" v="790" actId="20577"/>
        <pc:sldMkLst>
          <pc:docMk/>
          <pc:sldMk cId="3201505257" sldId="276"/>
        </pc:sldMkLst>
        <pc:spChg chg="mod">
          <ac:chgData name="Roger Burek-Bors" userId="52318fc02a824a34" providerId="LiveId" clId="{1F239C82-AFC1-45CC-A017-1A691C60E705}" dt="2021-05-04T13:11:03.243" v="790" actId="20577"/>
          <ac:spMkLst>
            <pc:docMk/>
            <pc:sldMk cId="3201505257" sldId="276"/>
            <ac:spMk id="3" creationId="{CDC6F948-2F33-47A0-AE55-62E355ACC532}"/>
          </ac:spMkLst>
        </pc:spChg>
      </pc:sldChg>
      <pc:sldChg chg="modSp mod">
        <pc:chgData name="Roger Burek-Bors" userId="52318fc02a824a34" providerId="LiveId" clId="{1F239C82-AFC1-45CC-A017-1A691C60E705}" dt="2021-05-03T20:08:17.109" v="33" actId="20577"/>
        <pc:sldMkLst>
          <pc:docMk/>
          <pc:sldMk cId="1837009852" sldId="284"/>
        </pc:sldMkLst>
        <pc:spChg chg="mod">
          <ac:chgData name="Roger Burek-Bors" userId="52318fc02a824a34" providerId="LiveId" clId="{1F239C82-AFC1-45CC-A017-1A691C60E705}" dt="2021-05-03T20:08:17.109" v="33" actId="20577"/>
          <ac:spMkLst>
            <pc:docMk/>
            <pc:sldMk cId="1837009852" sldId="284"/>
            <ac:spMk id="3" creationId="{CDC6F948-2F33-47A0-AE55-62E355ACC532}"/>
          </ac:spMkLst>
        </pc:spChg>
      </pc:sldChg>
      <pc:sldChg chg="addSp modSp mod">
        <pc:chgData name="Roger Burek-Bors" userId="52318fc02a824a34" providerId="LiveId" clId="{1F239C82-AFC1-45CC-A017-1A691C60E705}" dt="2021-05-04T13:17:40.855" v="794" actId="1076"/>
        <pc:sldMkLst>
          <pc:docMk/>
          <pc:sldMk cId="305963083" sldId="285"/>
        </pc:sldMkLst>
        <pc:spChg chg="mod">
          <ac:chgData name="Roger Burek-Bors" userId="52318fc02a824a34" providerId="LiveId" clId="{1F239C82-AFC1-45CC-A017-1A691C60E705}" dt="2021-05-03T20:46:02.348" v="549" actId="13926"/>
          <ac:spMkLst>
            <pc:docMk/>
            <pc:sldMk cId="305963083" sldId="285"/>
            <ac:spMk id="3" creationId="{CDC6F948-2F33-47A0-AE55-62E355ACC532}"/>
          </ac:spMkLst>
        </pc:spChg>
        <pc:spChg chg="mod">
          <ac:chgData name="Roger Burek-Bors" userId="52318fc02a824a34" providerId="LiveId" clId="{1F239C82-AFC1-45CC-A017-1A691C60E705}" dt="2021-05-04T13:15:12.629" v="792" actId="13926"/>
          <ac:spMkLst>
            <pc:docMk/>
            <pc:sldMk cId="305963083" sldId="285"/>
            <ac:spMk id="4" creationId="{F0FEE1CD-BF08-48FA-8526-5BEB92660675}"/>
          </ac:spMkLst>
        </pc:spChg>
        <pc:picChg chg="add mod">
          <ac:chgData name="Roger Burek-Bors" userId="52318fc02a824a34" providerId="LiveId" clId="{1F239C82-AFC1-45CC-A017-1A691C60E705}" dt="2021-05-04T13:17:40.855" v="794" actId="1076"/>
          <ac:picMkLst>
            <pc:docMk/>
            <pc:sldMk cId="305963083" sldId="285"/>
            <ac:picMk id="2" creationId="{D9451F33-5E7D-4199-A53D-1B806DB46646}"/>
          </ac:picMkLst>
        </pc:picChg>
      </pc:sldChg>
      <pc:sldChg chg="modSp mod">
        <pc:chgData name="Roger Burek-Bors" userId="52318fc02a824a34" providerId="LiveId" clId="{1F239C82-AFC1-45CC-A017-1A691C60E705}" dt="2021-05-03T20:18:33.991" v="138" actId="20577"/>
        <pc:sldMkLst>
          <pc:docMk/>
          <pc:sldMk cId="2274438380" sldId="286"/>
        </pc:sldMkLst>
        <pc:spChg chg="mod">
          <ac:chgData name="Roger Burek-Bors" userId="52318fc02a824a34" providerId="LiveId" clId="{1F239C82-AFC1-45CC-A017-1A691C60E705}" dt="2021-05-03T20:18:33.991" v="138" actId="20577"/>
          <ac:spMkLst>
            <pc:docMk/>
            <pc:sldMk cId="2274438380" sldId="286"/>
            <ac:spMk id="4" creationId="{F0FEE1CD-BF08-48FA-8526-5BEB92660675}"/>
          </ac:spMkLst>
        </pc:spChg>
      </pc:sldChg>
      <pc:sldChg chg="modSp mod">
        <pc:chgData name="Roger Burek-Bors" userId="52318fc02a824a34" providerId="LiveId" clId="{1F239C82-AFC1-45CC-A017-1A691C60E705}" dt="2021-05-03T20:18:51.837" v="144" actId="20577"/>
        <pc:sldMkLst>
          <pc:docMk/>
          <pc:sldMk cId="932615590" sldId="290"/>
        </pc:sldMkLst>
        <pc:spChg chg="mod">
          <ac:chgData name="Roger Burek-Bors" userId="52318fc02a824a34" providerId="LiveId" clId="{1F239C82-AFC1-45CC-A017-1A691C60E705}" dt="2021-05-03T20:18:51.837" v="144" actId="20577"/>
          <ac:spMkLst>
            <pc:docMk/>
            <pc:sldMk cId="932615590" sldId="290"/>
            <ac:spMk id="4" creationId="{F0FEE1CD-BF08-48FA-8526-5BEB92660675}"/>
          </ac:spMkLst>
        </pc:spChg>
      </pc:sldChg>
      <pc:sldChg chg="modSp mod">
        <pc:chgData name="Roger Burek-Bors" userId="52318fc02a824a34" providerId="LiveId" clId="{1F239C82-AFC1-45CC-A017-1A691C60E705}" dt="2021-05-03T20:18:58.936" v="147" actId="20577"/>
        <pc:sldMkLst>
          <pc:docMk/>
          <pc:sldMk cId="3823268150" sldId="291"/>
        </pc:sldMkLst>
        <pc:spChg chg="mod">
          <ac:chgData name="Roger Burek-Bors" userId="52318fc02a824a34" providerId="LiveId" clId="{1F239C82-AFC1-45CC-A017-1A691C60E705}" dt="2021-05-03T20:18:58.936" v="147" actId="20577"/>
          <ac:spMkLst>
            <pc:docMk/>
            <pc:sldMk cId="3823268150" sldId="291"/>
            <ac:spMk id="4" creationId="{F0FEE1CD-BF08-48FA-8526-5BEB92660675}"/>
          </ac:spMkLst>
        </pc:spChg>
      </pc:sldChg>
      <pc:sldChg chg="modSp mod">
        <pc:chgData name="Roger Burek-Bors" userId="52318fc02a824a34" providerId="LiveId" clId="{1F239C82-AFC1-45CC-A017-1A691C60E705}" dt="2021-05-03T20:18:44.022" v="141" actId="20577"/>
        <pc:sldMkLst>
          <pc:docMk/>
          <pc:sldMk cId="2450542382" sldId="292"/>
        </pc:sldMkLst>
        <pc:spChg chg="mod">
          <ac:chgData name="Roger Burek-Bors" userId="52318fc02a824a34" providerId="LiveId" clId="{1F239C82-AFC1-45CC-A017-1A691C60E705}" dt="2021-05-03T20:18:44.022" v="141" actId="20577"/>
          <ac:spMkLst>
            <pc:docMk/>
            <pc:sldMk cId="2450542382" sldId="292"/>
            <ac:spMk id="4" creationId="{F0FEE1CD-BF08-48FA-8526-5BEB92660675}"/>
          </ac:spMkLst>
        </pc:spChg>
      </pc:sldChg>
      <pc:sldChg chg="addSp delSp modSp add mod">
        <pc:chgData name="Roger Burek-Bors" userId="52318fc02a824a34" providerId="LiveId" clId="{1F239C82-AFC1-45CC-A017-1A691C60E705}" dt="2021-05-03T20:16:49.220" v="110" actId="1076"/>
        <pc:sldMkLst>
          <pc:docMk/>
          <pc:sldMk cId="2156988798" sldId="293"/>
        </pc:sldMkLst>
        <pc:spChg chg="mod">
          <ac:chgData name="Roger Burek-Bors" userId="52318fc02a824a34" providerId="LiveId" clId="{1F239C82-AFC1-45CC-A017-1A691C60E705}" dt="2021-05-03T20:16:42.852" v="109" actId="1076"/>
          <ac:spMkLst>
            <pc:docMk/>
            <pc:sldMk cId="2156988798" sldId="293"/>
            <ac:spMk id="3" creationId="{CDC6F948-2F33-47A0-AE55-62E355ACC532}"/>
          </ac:spMkLst>
        </pc:spChg>
        <pc:spChg chg="mod">
          <ac:chgData name="Roger Burek-Bors" userId="52318fc02a824a34" providerId="LiveId" clId="{1F239C82-AFC1-45CC-A017-1A691C60E705}" dt="2021-05-03T20:12:17.523" v="68" actId="20577"/>
          <ac:spMkLst>
            <pc:docMk/>
            <pc:sldMk cId="2156988798" sldId="293"/>
            <ac:spMk id="4" creationId="{F0FEE1CD-BF08-48FA-8526-5BEB92660675}"/>
          </ac:spMkLst>
        </pc:spChg>
        <pc:spChg chg="add mod">
          <ac:chgData name="Roger Burek-Bors" userId="52318fc02a824a34" providerId="LiveId" clId="{1F239C82-AFC1-45CC-A017-1A691C60E705}" dt="2021-05-03T20:16:49.220" v="110" actId="1076"/>
          <ac:spMkLst>
            <pc:docMk/>
            <pc:sldMk cId="2156988798" sldId="293"/>
            <ac:spMk id="11" creationId="{F9D4C8FC-A208-41EC-B784-B3722E694791}"/>
          </ac:spMkLst>
        </pc:spChg>
        <pc:picChg chg="del">
          <ac:chgData name="Roger Burek-Bors" userId="52318fc02a824a34" providerId="LiveId" clId="{1F239C82-AFC1-45CC-A017-1A691C60E705}" dt="2021-05-03T20:13:25.898" v="73" actId="478"/>
          <ac:picMkLst>
            <pc:docMk/>
            <pc:sldMk cId="2156988798" sldId="293"/>
            <ac:picMk id="5" creationId="{A995BEC3-555A-4FB5-BEFB-142F1A184D8C}"/>
          </ac:picMkLst>
        </pc:picChg>
        <pc:picChg chg="add mod">
          <ac:chgData name="Roger Burek-Bors" userId="52318fc02a824a34" providerId="LiveId" clId="{1F239C82-AFC1-45CC-A017-1A691C60E705}" dt="2021-05-03T20:14:16.458" v="75" actId="1076"/>
          <ac:picMkLst>
            <pc:docMk/>
            <pc:sldMk cId="2156988798" sldId="293"/>
            <ac:picMk id="6" creationId="{93F0C90B-75A4-4EE9-A670-88D8F0BA6E83}"/>
          </ac:picMkLst>
        </pc:picChg>
        <pc:picChg chg="add del">
          <ac:chgData name="Roger Burek-Bors" userId="52318fc02a824a34" providerId="LiveId" clId="{1F239C82-AFC1-45CC-A017-1A691C60E705}" dt="2021-05-03T20:14:46.634" v="84"/>
          <ac:picMkLst>
            <pc:docMk/>
            <pc:sldMk cId="2156988798" sldId="293"/>
            <ac:picMk id="7" creationId="{73DBB07E-B132-4DC5-A8E8-2348E61099BF}"/>
          </ac:picMkLst>
        </pc:picChg>
        <pc:picChg chg="add mod">
          <ac:chgData name="Roger Burek-Bors" userId="52318fc02a824a34" providerId="LiveId" clId="{1F239C82-AFC1-45CC-A017-1A691C60E705}" dt="2021-05-03T20:15:43.709" v="91" actId="1076"/>
          <ac:picMkLst>
            <pc:docMk/>
            <pc:sldMk cId="2156988798" sldId="293"/>
            <ac:picMk id="9" creationId="{3CBC7FF4-559B-4FC3-8235-ADCA753D42A7}"/>
          </ac:picMkLst>
        </pc:picChg>
      </pc:sldChg>
      <pc:sldChg chg="addSp delSp modSp add mod ord">
        <pc:chgData name="Roger Burek-Bors" userId="52318fc02a824a34" providerId="LiveId" clId="{1F239C82-AFC1-45CC-A017-1A691C60E705}" dt="2021-05-03T20:41:38.693" v="517" actId="1076"/>
        <pc:sldMkLst>
          <pc:docMk/>
          <pc:sldMk cId="839964648" sldId="294"/>
        </pc:sldMkLst>
        <pc:spChg chg="mod">
          <ac:chgData name="Roger Burek-Bors" userId="52318fc02a824a34" providerId="LiveId" clId="{1F239C82-AFC1-45CC-A017-1A691C60E705}" dt="2021-05-03T20:41:38.693" v="517" actId="1076"/>
          <ac:spMkLst>
            <pc:docMk/>
            <pc:sldMk cId="839964648" sldId="294"/>
            <ac:spMk id="3" creationId="{CDC6F948-2F33-47A0-AE55-62E355ACC532}"/>
          </ac:spMkLst>
        </pc:spChg>
        <pc:spChg chg="mod">
          <ac:chgData name="Roger Burek-Bors" userId="52318fc02a824a34" providerId="LiveId" clId="{1F239C82-AFC1-45CC-A017-1A691C60E705}" dt="2021-05-03T20:23:30.054" v="276" actId="20577"/>
          <ac:spMkLst>
            <pc:docMk/>
            <pc:sldMk cId="839964648" sldId="294"/>
            <ac:spMk id="4" creationId="{F0FEE1CD-BF08-48FA-8526-5BEB92660675}"/>
          </ac:spMkLst>
        </pc:spChg>
        <pc:spChg chg="add mod">
          <ac:chgData name="Roger Burek-Bors" userId="52318fc02a824a34" providerId="LiveId" clId="{1F239C82-AFC1-45CC-A017-1A691C60E705}" dt="2021-05-03T20:41:34.311" v="516" actId="1076"/>
          <ac:spMkLst>
            <pc:docMk/>
            <pc:sldMk cId="839964648" sldId="294"/>
            <ac:spMk id="7" creationId="{AC6C6EF5-2F39-486B-9458-838510BC92BD}"/>
          </ac:spMkLst>
        </pc:spChg>
        <pc:picChg chg="del">
          <ac:chgData name="Roger Burek-Bors" userId="52318fc02a824a34" providerId="LiveId" clId="{1F239C82-AFC1-45CC-A017-1A691C60E705}" dt="2021-05-03T20:39:33.796" v="484" actId="478"/>
          <ac:picMkLst>
            <pc:docMk/>
            <pc:sldMk cId="839964648" sldId="294"/>
            <ac:picMk id="5" creationId="{A995BEC3-555A-4FB5-BEFB-142F1A184D8C}"/>
          </ac:picMkLst>
        </pc:picChg>
        <pc:picChg chg="add mod">
          <ac:chgData name="Roger Burek-Bors" userId="52318fc02a824a34" providerId="LiveId" clId="{1F239C82-AFC1-45CC-A017-1A691C60E705}" dt="2021-05-03T20:39:39.257" v="486" actId="1076"/>
          <ac:picMkLst>
            <pc:docMk/>
            <pc:sldMk cId="839964648" sldId="294"/>
            <ac:picMk id="1026" creationId="{ACCAA7A1-29FF-466B-890E-FB6CEB917DE6}"/>
          </ac:picMkLst>
        </pc:picChg>
        <pc:picChg chg="add mod">
          <ac:chgData name="Roger Burek-Bors" userId="52318fc02a824a34" providerId="LiveId" clId="{1F239C82-AFC1-45CC-A017-1A691C60E705}" dt="2021-05-03T20:41:24.454" v="515" actId="1076"/>
          <ac:picMkLst>
            <pc:docMk/>
            <pc:sldMk cId="839964648" sldId="294"/>
            <ac:picMk id="1028" creationId="{0760E8AA-5DEC-4886-8880-68AF1B8A0073}"/>
          </ac:picMkLst>
        </pc:picChg>
      </pc:sldChg>
      <pc:sldChg chg="addSp delSp modSp add mod">
        <pc:chgData name="Roger Burek-Bors" userId="52318fc02a824a34" providerId="LiveId" clId="{1F239C82-AFC1-45CC-A017-1A691C60E705}" dt="2021-05-03T20:44:09.122" v="533" actId="20577"/>
        <pc:sldMkLst>
          <pc:docMk/>
          <pc:sldMk cId="2196212050" sldId="295"/>
        </pc:sldMkLst>
        <pc:spChg chg="mod">
          <ac:chgData name="Roger Burek-Bors" userId="52318fc02a824a34" providerId="LiveId" clId="{1F239C82-AFC1-45CC-A017-1A691C60E705}" dt="2021-05-03T20:44:09.122" v="533" actId="20577"/>
          <ac:spMkLst>
            <pc:docMk/>
            <pc:sldMk cId="2196212050" sldId="295"/>
            <ac:spMk id="3" creationId="{CDC6F948-2F33-47A0-AE55-62E355ACC532}"/>
          </ac:spMkLst>
        </pc:spChg>
        <pc:spChg chg="mod">
          <ac:chgData name="Roger Burek-Bors" userId="52318fc02a824a34" providerId="LiveId" clId="{1F239C82-AFC1-45CC-A017-1A691C60E705}" dt="2021-05-03T20:24:34.085" v="285"/>
          <ac:spMkLst>
            <pc:docMk/>
            <pc:sldMk cId="2196212050" sldId="295"/>
            <ac:spMk id="4" creationId="{F0FEE1CD-BF08-48FA-8526-5BEB92660675}"/>
          </ac:spMkLst>
        </pc:spChg>
        <pc:picChg chg="add mod">
          <ac:chgData name="Roger Burek-Bors" userId="52318fc02a824a34" providerId="LiveId" clId="{1F239C82-AFC1-45CC-A017-1A691C60E705}" dt="2021-05-03T20:43:20.916" v="524" actId="1076"/>
          <ac:picMkLst>
            <pc:docMk/>
            <pc:sldMk cId="2196212050" sldId="295"/>
            <ac:picMk id="2" creationId="{341D352E-A054-46A8-BAA1-4B635F41D580}"/>
          </ac:picMkLst>
        </pc:picChg>
        <pc:picChg chg="del">
          <ac:chgData name="Roger Burek-Bors" userId="52318fc02a824a34" providerId="LiveId" clId="{1F239C82-AFC1-45CC-A017-1A691C60E705}" dt="2021-05-03T20:42:09.685" v="518" actId="478"/>
          <ac:picMkLst>
            <pc:docMk/>
            <pc:sldMk cId="2196212050" sldId="295"/>
            <ac:picMk id="5" creationId="{A995BEC3-555A-4FB5-BEFB-142F1A184D8C}"/>
          </ac:picMkLst>
        </pc:picChg>
        <pc:picChg chg="add mod">
          <ac:chgData name="Roger Burek-Bors" userId="52318fc02a824a34" providerId="LiveId" clId="{1F239C82-AFC1-45CC-A017-1A691C60E705}" dt="2021-05-03T20:43:26.689" v="526" actId="1076"/>
          <ac:picMkLst>
            <pc:docMk/>
            <pc:sldMk cId="2196212050" sldId="295"/>
            <ac:picMk id="2050" creationId="{4CE7F58A-C4DE-4E30-95B3-69FA7BC945AB}"/>
          </ac:picMkLst>
        </pc:picChg>
      </pc:sldChg>
      <pc:sldChg chg="addSp delSp modSp add mod">
        <pc:chgData name="Roger Burek-Bors" userId="52318fc02a824a34" providerId="LiveId" clId="{1F239C82-AFC1-45CC-A017-1A691C60E705}" dt="2021-05-03T20:45:47.908" v="547"/>
        <pc:sldMkLst>
          <pc:docMk/>
          <pc:sldMk cId="884164174" sldId="296"/>
        </pc:sldMkLst>
        <pc:spChg chg="mod">
          <ac:chgData name="Roger Burek-Bors" userId="52318fc02a824a34" providerId="LiveId" clId="{1F239C82-AFC1-45CC-A017-1A691C60E705}" dt="2021-05-03T20:45:47.908" v="547"/>
          <ac:spMkLst>
            <pc:docMk/>
            <pc:sldMk cId="884164174" sldId="296"/>
            <ac:spMk id="3" creationId="{CDC6F948-2F33-47A0-AE55-62E355ACC532}"/>
          </ac:spMkLst>
        </pc:spChg>
        <pc:spChg chg="mod">
          <ac:chgData name="Roger Burek-Bors" userId="52318fc02a824a34" providerId="LiveId" clId="{1F239C82-AFC1-45CC-A017-1A691C60E705}" dt="2021-05-03T20:25:37.498" v="290"/>
          <ac:spMkLst>
            <pc:docMk/>
            <pc:sldMk cId="884164174" sldId="296"/>
            <ac:spMk id="4" creationId="{F0FEE1CD-BF08-48FA-8526-5BEB92660675}"/>
          </ac:spMkLst>
        </pc:spChg>
        <pc:picChg chg="del">
          <ac:chgData name="Roger Burek-Bors" userId="52318fc02a824a34" providerId="LiveId" clId="{1F239C82-AFC1-45CC-A017-1A691C60E705}" dt="2021-05-03T20:44:45.678" v="534" actId="478"/>
          <ac:picMkLst>
            <pc:docMk/>
            <pc:sldMk cId="884164174" sldId="296"/>
            <ac:picMk id="5" creationId="{A995BEC3-555A-4FB5-BEFB-142F1A184D8C}"/>
          </ac:picMkLst>
        </pc:picChg>
        <pc:picChg chg="add mod">
          <ac:chgData name="Roger Burek-Bors" userId="52318fc02a824a34" providerId="LiveId" clId="{1F239C82-AFC1-45CC-A017-1A691C60E705}" dt="2021-05-03T20:45:28.147" v="546" actId="1076"/>
          <ac:picMkLst>
            <pc:docMk/>
            <pc:sldMk cId="884164174" sldId="296"/>
            <ac:picMk id="3074" creationId="{E3FB3F1D-685A-4674-B708-86CBB04EA109}"/>
          </ac:picMkLst>
        </pc:picChg>
        <pc:picChg chg="add mod">
          <ac:chgData name="Roger Burek-Bors" userId="52318fc02a824a34" providerId="LiveId" clId="{1F239C82-AFC1-45CC-A017-1A691C60E705}" dt="2021-05-03T20:45:28.147" v="546" actId="1076"/>
          <ac:picMkLst>
            <pc:docMk/>
            <pc:sldMk cId="884164174" sldId="296"/>
            <ac:picMk id="3076" creationId="{32F00863-DC79-4014-B508-0E4D69843C76}"/>
          </ac:picMkLst>
        </pc:picChg>
      </pc:sldChg>
      <pc:sldChg chg="addSp delSp modSp add mod">
        <pc:chgData name="Roger Burek-Bors" userId="52318fc02a824a34" providerId="LiveId" clId="{1F239C82-AFC1-45CC-A017-1A691C60E705}" dt="2021-05-03T20:28:31.957" v="370" actId="1076"/>
        <pc:sldMkLst>
          <pc:docMk/>
          <pc:sldMk cId="229490772" sldId="297"/>
        </pc:sldMkLst>
        <pc:spChg chg="del mod">
          <ac:chgData name="Roger Burek-Bors" userId="52318fc02a824a34" providerId="LiveId" clId="{1F239C82-AFC1-45CC-A017-1A691C60E705}" dt="2021-05-03T20:28:12.115" v="363" actId="478"/>
          <ac:spMkLst>
            <pc:docMk/>
            <pc:sldMk cId="229490772" sldId="297"/>
            <ac:spMk id="3" creationId="{CDC6F948-2F33-47A0-AE55-62E355ACC532}"/>
          </ac:spMkLst>
        </pc:spChg>
        <pc:spChg chg="add del mod">
          <ac:chgData name="Roger Burek-Bors" userId="52318fc02a824a34" providerId="LiveId" clId="{1F239C82-AFC1-45CC-A017-1A691C60E705}" dt="2021-05-03T20:28:16.385" v="365" actId="478"/>
          <ac:spMkLst>
            <pc:docMk/>
            <pc:sldMk cId="229490772" sldId="297"/>
            <ac:spMk id="5" creationId="{09FCD95F-5F89-4BCB-A243-942FFA937499}"/>
          </ac:spMkLst>
        </pc:spChg>
        <pc:spChg chg="del">
          <ac:chgData name="Roger Burek-Bors" userId="52318fc02a824a34" providerId="LiveId" clId="{1F239C82-AFC1-45CC-A017-1A691C60E705}" dt="2021-05-03T20:28:15.123" v="364" actId="478"/>
          <ac:spMkLst>
            <pc:docMk/>
            <pc:sldMk cId="229490772" sldId="297"/>
            <ac:spMk id="11" creationId="{F9D4C8FC-A208-41EC-B784-B3722E694791}"/>
          </ac:spMkLst>
        </pc:spChg>
        <pc:picChg chg="del">
          <ac:chgData name="Roger Burek-Bors" userId="52318fc02a824a34" providerId="LiveId" clId="{1F239C82-AFC1-45CC-A017-1A691C60E705}" dt="2021-05-03T20:28:06.579" v="360" actId="478"/>
          <ac:picMkLst>
            <pc:docMk/>
            <pc:sldMk cId="229490772" sldId="297"/>
            <ac:picMk id="6" creationId="{93F0C90B-75A4-4EE9-A670-88D8F0BA6E83}"/>
          </ac:picMkLst>
        </pc:picChg>
        <pc:picChg chg="add mod">
          <ac:chgData name="Roger Burek-Bors" userId="52318fc02a824a34" providerId="LiveId" clId="{1F239C82-AFC1-45CC-A017-1A691C60E705}" dt="2021-05-03T20:28:31.957" v="370" actId="1076"/>
          <ac:picMkLst>
            <pc:docMk/>
            <pc:sldMk cId="229490772" sldId="297"/>
            <ac:picMk id="8" creationId="{369F835C-72EE-4553-918A-C1FC0B1BC81A}"/>
          </ac:picMkLst>
        </pc:picChg>
        <pc:picChg chg="del">
          <ac:chgData name="Roger Burek-Bors" userId="52318fc02a824a34" providerId="LiveId" clId="{1F239C82-AFC1-45CC-A017-1A691C60E705}" dt="2021-05-03T20:28:08.831" v="361" actId="478"/>
          <ac:picMkLst>
            <pc:docMk/>
            <pc:sldMk cId="229490772" sldId="297"/>
            <ac:picMk id="9" creationId="{3CBC7FF4-559B-4FC3-8235-ADCA753D42A7}"/>
          </ac:picMkLst>
        </pc:pic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05/04/2021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16</a:t>
            </a:fld>
            <a:endParaRPr lang="en-US"/>
          </a:p>
        </p:txBody>
      </p:sp>
    </p:spTree>
    <p:extLst>
      <p:ext uri="{BB962C8B-B14F-4D97-AF65-F5344CB8AC3E}">
        <p14:creationId xmlns:p14="http://schemas.microsoft.com/office/powerpoint/2010/main" val="20625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17</a:t>
            </a:fld>
            <a:endParaRPr lang="en-US"/>
          </a:p>
        </p:txBody>
      </p:sp>
    </p:spTree>
    <p:extLst>
      <p:ext uri="{BB962C8B-B14F-4D97-AF65-F5344CB8AC3E}">
        <p14:creationId xmlns:p14="http://schemas.microsoft.com/office/powerpoint/2010/main" val="150268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05/04/2021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05/04/2021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05/04/2021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05/04/2021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8873711" cy="467820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3</a:t>
            </a:r>
            <a:r>
              <a:rPr lang="en-US" sz="2800" dirty="0"/>
              <a:t>, 2021</a:t>
            </a:r>
          </a:p>
        </p:txBody>
      </p:sp>
      <p:pic>
        <p:nvPicPr>
          <p:cNvPr id="4" name="Obraz 3">
            <a:extLst>
              <a:ext uri="{FF2B5EF4-FFF2-40B4-BE49-F238E27FC236}">
                <a16:creationId xmlns:a16="http://schemas.microsoft.com/office/drawing/2014/main" id="{D1C35277-A85C-4D9E-9534-633E6C9934CD}"/>
              </a:ext>
            </a:extLst>
          </p:cNvPr>
          <p:cNvPicPr>
            <a:picLocks noChangeAspect="1"/>
          </p:cNvPicPr>
          <p:nvPr/>
        </p:nvPicPr>
        <p:blipFill>
          <a:blip r:embed="rId3"/>
          <a:stretch>
            <a:fillRect/>
          </a:stretch>
        </p:blipFill>
        <p:spPr>
          <a:xfrm>
            <a:off x="1002240" y="3797388"/>
            <a:ext cx="5640506" cy="18694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2 </a:t>
            </a:r>
          </a:p>
          <a:p>
            <a:pPr algn="ctr"/>
            <a:r>
              <a:rPr lang="pl-PL" b="1" dirty="0">
                <a:solidFill>
                  <a:srgbClr val="FF6600"/>
                </a:solidFill>
              </a:rPr>
              <a:t>„RISK </a:t>
            </a:r>
            <a:r>
              <a:rPr lang="pl-PL" b="1" dirty="0" err="1">
                <a:solidFill>
                  <a:srgbClr val="FF6600"/>
                </a:solidFill>
              </a:rPr>
              <a:t>features</a:t>
            </a:r>
            <a:r>
              <a:rPr lang="pl-PL" b="1" dirty="0">
                <a:solidFill>
                  <a:srgbClr val="FF6600"/>
                </a:solidFill>
              </a:rPr>
              <a:t> as</a:t>
            </a:r>
            <a:r>
              <a:rPr lang="en-US" b="1" dirty="0">
                <a:solidFill>
                  <a:srgbClr val="FF6600"/>
                </a:solidFill>
              </a:rPr>
              <a:t> important classifier of drug persistency</a:t>
            </a:r>
            <a:r>
              <a:rPr lang="pl-PL" b="1" dirty="0">
                <a:solidFill>
                  <a:srgbClr val="FF6600"/>
                </a:solidFill>
              </a:rPr>
              <a:t>”</a:t>
            </a:r>
            <a:endParaRPr lang="en-US" b="1" dirty="0">
              <a:solidFill>
                <a:srgbClr val="FF6600"/>
              </a:solidFill>
            </a:endParaRPr>
          </a:p>
        </p:txBody>
      </p:sp>
      <p:pic>
        <p:nvPicPr>
          <p:cNvPr id="8" name="Obraz 7">
            <a:extLst>
              <a:ext uri="{FF2B5EF4-FFF2-40B4-BE49-F238E27FC236}">
                <a16:creationId xmlns:a16="http://schemas.microsoft.com/office/drawing/2014/main" id="{369F835C-72EE-4553-918A-C1FC0B1BC81A}"/>
              </a:ext>
            </a:extLst>
          </p:cNvPr>
          <p:cNvPicPr>
            <a:picLocks noChangeAspect="1"/>
          </p:cNvPicPr>
          <p:nvPr/>
        </p:nvPicPr>
        <p:blipFill>
          <a:blip r:embed="rId2"/>
          <a:stretch>
            <a:fillRect/>
          </a:stretch>
        </p:blipFill>
        <p:spPr>
          <a:xfrm>
            <a:off x="2376523" y="1371600"/>
            <a:ext cx="7438952" cy="5329096"/>
          </a:xfrm>
          <a:prstGeom prst="rect">
            <a:avLst/>
          </a:prstGeom>
        </p:spPr>
      </p:pic>
    </p:spTree>
    <p:extLst>
      <p:ext uri="{BB962C8B-B14F-4D97-AF65-F5344CB8AC3E}">
        <p14:creationId xmlns:p14="http://schemas.microsoft.com/office/powerpoint/2010/main" val="22949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59460" y="2283478"/>
            <a:ext cx="7285800" cy="2035860"/>
          </a:xfrm>
        </p:spPr>
        <p:txBody>
          <a:bodyPr>
            <a:normAutofit/>
          </a:bodyPr>
          <a:lstStyle/>
          <a:p>
            <a:pPr algn="just"/>
            <a:r>
              <a:rPr lang="en-US" dirty="0"/>
              <a:t>Older patients are more persistent</a:t>
            </a:r>
            <a:r>
              <a:rPr lang="pl-PL"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3 </a:t>
            </a:r>
          </a:p>
          <a:p>
            <a:pPr algn="ctr"/>
            <a:r>
              <a:rPr lang="pl-PL" b="1" dirty="0">
                <a:solidFill>
                  <a:srgbClr val="FF6600"/>
                </a:solidFill>
              </a:rPr>
              <a:t>„</a:t>
            </a:r>
            <a:r>
              <a:rPr lang="en-US" b="1" dirty="0">
                <a:solidFill>
                  <a:srgbClr val="FF6600"/>
                </a:solidFill>
              </a:rPr>
              <a:t>Effects of Demographics on persistency of drugs?</a:t>
            </a:r>
            <a:r>
              <a:rPr lang="pl-PL" b="1" dirty="0">
                <a:solidFill>
                  <a:srgbClr val="FF6600"/>
                </a:solidFill>
              </a:rPr>
              <a:t>”</a:t>
            </a:r>
            <a:endParaRPr lang="en-US" b="1" dirty="0">
              <a:solidFill>
                <a:srgbClr val="FF6600"/>
              </a:solidFill>
            </a:endParaRPr>
          </a:p>
        </p:txBody>
      </p:sp>
      <p:pic>
        <p:nvPicPr>
          <p:cNvPr id="1026" name="Picture 2">
            <a:extLst>
              <a:ext uri="{FF2B5EF4-FFF2-40B4-BE49-F238E27FC236}">
                <a16:creationId xmlns:a16="http://schemas.microsoft.com/office/drawing/2014/main" id="{ACCAA7A1-29FF-466B-890E-FB6CEB917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40" y="1393140"/>
            <a:ext cx="36766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760E8AA-5DEC-4886-8880-68AF1B8A0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40" y="4226610"/>
            <a:ext cx="3676650"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Symbol zastępczy zawartości 2">
            <a:extLst>
              <a:ext uri="{FF2B5EF4-FFF2-40B4-BE49-F238E27FC236}">
                <a16:creationId xmlns:a16="http://schemas.microsoft.com/office/drawing/2014/main" id="{AC6C6EF5-2F39-486B-9458-838510BC92BD}"/>
              </a:ext>
            </a:extLst>
          </p:cNvPr>
          <p:cNvSpPr txBox="1">
            <a:spLocks/>
          </p:cNvSpPr>
          <p:nvPr/>
        </p:nvSpPr>
        <p:spPr>
          <a:xfrm>
            <a:off x="4425712" y="4938447"/>
            <a:ext cx="7285800" cy="2035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People from south is more Persistent followed by </a:t>
            </a:r>
            <a:r>
              <a:rPr lang="en-US" dirty="0" err="1"/>
              <a:t>midwest</a:t>
            </a:r>
            <a:r>
              <a:rPr lang="pl-PL" dirty="0"/>
              <a:t>.</a:t>
            </a:r>
          </a:p>
        </p:txBody>
      </p:sp>
    </p:spTree>
    <p:extLst>
      <p:ext uri="{BB962C8B-B14F-4D97-AF65-F5344CB8AC3E}">
        <p14:creationId xmlns:p14="http://schemas.microsoft.com/office/powerpoint/2010/main" val="83996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Oncology followed by Endocrinology drugs are more persistent.</a:t>
            </a:r>
            <a:endParaRPr lang="pl-PL" dirty="0"/>
          </a:p>
          <a:p>
            <a:pPr algn="just"/>
            <a:r>
              <a:rPr lang="en-US" dirty="0"/>
              <a:t>In general terms</a:t>
            </a:r>
            <a:r>
              <a:rPr lang="pl-PL" dirty="0"/>
              <a:t>,</a:t>
            </a:r>
            <a:r>
              <a:rPr lang="en-US" dirty="0"/>
              <a:t> </a:t>
            </a:r>
            <a:r>
              <a:rPr lang="pl-PL" dirty="0"/>
              <a:t>c</a:t>
            </a:r>
            <a:r>
              <a:rPr lang="en-US" dirty="0" err="1"/>
              <a:t>ancer</a:t>
            </a:r>
            <a:r>
              <a:rPr lang="en-US" dirty="0"/>
              <a:t> patients are more persistent in taking medicines followed by diabetes and thyroid patient</a:t>
            </a:r>
            <a:r>
              <a:rPr lang="pl-PL"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4 </a:t>
            </a:r>
          </a:p>
          <a:p>
            <a:pPr algn="ctr"/>
            <a:r>
              <a:rPr lang="pl-PL" b="1" dirty="0">
                <a:solidFill>
                  <a:srgbClr val="FF6600"/>
                </a:solidFill>
              </a:rPr>
              <a:t>„</a:t>
            </a:r>
            <a:r>
              <a:rPr lang="en-US" b="1" dirty="0">
                <a:solidFill>
                  <a:srgbClr val="FF6600"/>
                </a:solidFill>
              </a:rPr>
              <a:t>Effects of provider attributes on the persistency?</a:t>
            </a:r>
            <a:r>
              <a:rPr lang="pl-PL" b="1" dirty="0">
                <a:solidFill>
                  <a:srgbClr val="FF6600"/>
                </a:solidFill>
              </a:rPr>
              <a:t>”</a:t>
            </a:r>
            <a:endParaRPr lang="en-US" b="1" dirty="0">
              <a:solidFill>
                <a:srgbClr val="FF6600"/>
              </a:solidFill>
            </a:endParaRPr>
          </a:p>
        </p:txBody>
      </p:sp>
      <p:pic>
        <p:nvPicPr>
          <p:cNvPr id="2050" name="Picture 2">
            <a:extLst>
              <a:ext uri="{FF2B5EF4-FFF2-40B4-BE49-F238E27FC236}">
                <a16:creationId xmlns:a16="http://schemas.microsoft.com/office/drawing/2014/main" id="{4CE7F58A-C4DE-4E30-95B3-69FA7BC94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79" y="1499938"/>
            <a:ext cx="4744238" cy="3154736"/>
          </a:xfrm>
          <a:prstGeom prst="rect">
            <a:avLst/>
          </a:prstGeom>
          <a:noFill/>
          <a:extLst>
            <a:ext uri="{909E8E84-426E-40DD-AFC4-6F175D3DCCD1}">
              <a14:hiddenFill xmlns:a14="http://schemas.microsoft.com/office/drawing/2010/main">
                <a:solidFill>
                  <a:srgbClr val="FFFFFF"/>
                </a:solidFill>
              </a14:hiddenFill>
            </a:ext>
          </a:extLst>
        </p:spPr>
      </p:pic>
      <p:pic>
        <p:nvPicPr>
          <p:cNvPr id="2" name="Obraz 1">
            <a:extLst>
              <a:ext uri="{FF2B5EF4-FFF2-40B4-BE49-F238E27FC236}">
                <a16:creationId xmlns:a16="http://schemas.microsoft.com/office/drawing/2014/main" id="{341D352E-A054-46A8-BAA1-4B635F41D580}"/>
              </a:ext>
            </a:extLst>
          </p:cNvPr>
          <p:cNvPicPr>
            <a:picLocks noChangeAspect="1"/>
          </p:cNvPicPr>
          <p:nvPr/>
        </p:nvPicPr>
        <p:blipFill>
          <a:blip r:embed="rId3"/>
          <a:stretch>
            <a:fillRect/>
          </a:stretch>
        </p:blipFill>
        <p:spPr>
          <a:xfrm>
            <a:off x="6366656" y="1338994"/>
            <a:ext cx="4438650" cy="3476625"/>
          </a:xfrm>
          <a:prstGeom prst="rect">
            <a:avLst/>
          </a:prstGeom>
        </p:spPr>
      </p:pic>
    </p:spTree>
    <p:extLst>
      <p:ext uri="{BB962C8B-B14F-4D97-AF65-F5344CB8AC3E}">
        <p14:creationId xmlns:p14="http://schemas.microsoft.com/office/powerpoint/2010/main" val="219621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When glucose record is considered during RX persistency increases from 18 to 38 %.</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5 </a:t>
            </a:r>
          </a:p>
          <a:p>
            <a:pPr algn="ctr"/>
            <a:r>
              <a:rPr lang="pl-PL" b="1" dirty="0">
                <a:solidFill>
                  <a:srgbClr val="FF6600"/>
                </a:solidFill>
              </a:rPr>
              <a:t>„</a:t>
            </a:r>
            <a:r>
              <a:rPr lang="en-US" b="1" dirty="0">
                <a:solidFill>
                  <a:srgbClr val="FF6600"/>
                </a:solidFill>
              </a:rPr>
              <a:t>Effects of Glucose record During Rx?</a:t>
            </a:r>
            <a:r>
              <a:rPr lang="pl-PL" b="1" dirty="0">
                <a:solidFill>
                  <a:srgbClr val="FF6600"/>
                </a:solidFill>
              </a:rPr>
              <a:t>”</a:t>
            </a:r>
            <a:endParaRPr lang="en-US" b="1" dirty="0">
              <a:solidFill>
                <a:srgbClr val="FF6600"/>
              </a:solidFill>
            </a:endParaRPr>
          </a:p>
        </p:txBody>
      </p:sp>
      <p:pic>
        <p:nvPicPr>
          <p:cNvPr id="3074" name="Picture 2">
            <a:extLst>
              <a:ext uri="{FF2B5EF4-FFF2-40B4-BE49-F238E27FC236}">
                <a16:creationId xmlns:a16="http://schemas.microsoft.com/office/drawing/2014/main" id="{E3FB3F1D-685A-4674-B708-86CBB04EA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310" y="1767795"/>
            <a:ext cx="4470962" cy="29730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2F00863-DC79-4014-B508-0E4D69843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420" y="1393140"/>
            <a:ext cx="44386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16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6</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Side effect analysis based on patients condition since taking the drugs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727372" y="1393140"/>
            <a:ext cx="45999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After dealing with the Nan values, the graph consulted shows that most of the patients had no side effects, but they neither improved their condition.</a:t>
            </a:r>
          </a:p>
          <a:p>
            <a:pPr marL="285750" indent="-285750">
              <a:buFont typeface="Arial" panose="020B0604020202020204" pitchFamily="34" charset="0"/>
              <a:buChar char="•"/>
            </a:pPr>
            <a:r>
              <a:rPr lang="en-US" dirty="0"/>
              <a:t>This is an example where the dominant category will definitely influence learning only one category and will be of no use when training, and no influence over declaring the persistency of a drug.</a:t>
            </a:r>
          </a:p>
          <a:p>
            <a:pPr marL="285750" indent="-285750">
              <a:buFont typeface="Arial" panose="020B0604020202020204" pitchFamily="34" charset="0"/>
              <a:buChar char="•"/>
            </a:pPr>
            <a:r>
              <a:rPr lang="en-US" dirty="0"/>
              <a:t> For this reason along with consideration of the very small appearance number of the two categories in the dataset, the two categories “Worsened” and “Improved” can be considered outliers. Therefore, after outliers removal, this column will not even exist.</a:t>
            </a:r>
            <a:endParaRPr lang="pl-PL" dirty="0"/>
          </a:p>
        </p:txBody>
      </p:sp>
      <p:pic>
        <p:nvPicPr>
          <p:cNvPr id="7" name="Picture 6">
            <a:extLst>
              <a:ext uri="{FF2B5EF4-FFF2-40B4-BE49-F238E27FC236}">
                <a16:creationId xmlns:a16="http://schemas.microsoft.com/office/drawing/2014/main" id="{6753BF89-C4B6-46CD-9680-7A04893F2CFD}"/>
              </a:ext>
            </a:extLst>
          </p:cNvPr>
          <p:cNvPicPr>
            <a:picLocks noChangeAspect="1"/>
          </p:cNvPicPr>
          <p:nvPr/>
        </p:nvPicPr>
        <p:blipFill>
          <a:blip r:embed="rId2"/>
          <a:stretch>
            <a:fillRect/>
          </a:stretch>
        </p:blipFill>
        <p:spPr>
          <a:xfrm>
            <a:off x="715268" y="1632255"/>
            <a:ext cx="5743575" cy="4046084"/>
          </a:xfrm>
          <a:prstGeom prst="rect">
            <a:avLst/>
          </a:prstGeom>
        </p:spPr>
      </p:pic>
    </p:spTree>
    <p:extLst>
      <p:ext uri="{BB962C8B-B14F-4D97-AF65-F5344CB8AC3E}">
        <p14:creationId xmlns:p14="http://schemas.microsoft.com/office/powerpoint/2010/main" val="227443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816755" y="2708756"/>
            <a:ext cx="45999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As a general analysis, there are usually met at most 4 type of risk for each patient. In most cases, for each patient, there is just one risk met.</a:t>
            </a:r>
            <a:endParaRPr lang="pl-PL" dirty="0"/>
          </a:p>
        </p:txBody>
      </p:sp>
      <p:pic>
        <p:nvPicPr>
          <p:cNvPr id="6" name="Picture 5">
            <a:extLst>
              <a:ext uri="{FF2B5EF4-FFF2-40B4-BE49-F238E27FC236}">
                <a16:creationId xmlns:a16="http://schemas.microsoft.com/office/drawing/2014/main" id="{4A48D8A6-AA16-4137-B794-55D083A32D27}"/>
              </a:ext>
            </a:extLst>
          </p:cNvPr>
          <p:cNvPicPr>
            <a:picLocks noChangeAspect="1"/>
          </p:cNvPicPr>
          <p:nvPr/>
        </p:nvPicPr>
        <p:blipFill>
          <a:blip r:embed="rId2"/>
          <a:stretch>
            <a:fillRect/>
          </a:stretch>
        </p:blipFill>
        <p:spPr>
          <a:xfrm>
            <a:off x="775253" y="1967398"/>
            <a:ext cx="5448300" cy="3333750"/>
          </a:xfrm>
          <a:prstGeom prst="rect">
            <a:avLst/>
          </a:prstGeom>
        </p:spPr>
      </p:pic>
    </p:spTree>
    <p:extLst>
      <p:ext uri="{BB962C8B-B14F-4D97-AF65-F5344CB8AC3E}">
        <p14:creationId xmlns:p14="http://schemas.microsoft.com/office/powerpoint/2010/main" val="245054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pic>
        <p:nvPicPr>
          <p:cNvPr id="8" name="Picture 7">
            <a:extLst>
              <a:ext uri="{FF2B5EF4-FFF2-40B4-BE49-F238E27FC236}">
                <a16:creationId xmlns:a16="http://schemas.microsoft.com/office/drawing/2014/main" id="{20294E18-5F6F-4050-8701-5238C5EBAD25}"/>
              </a:ext>
            </a:extLst>
          </p:cNvPr>
          <p:cNvPicPr>
            <a:picLocks noChangeAspect="1"/>
          </p:cNvPicPr>
          <p:nvPr/>
        </p:nvPicPr>
        <p:blipFill rotWithShape="1">
          <a:blip r:embed="rId3"/>
          <a:srcRect t="-650" b="45053"/>
          <a:stretch/>
        </p:blipFill>
        <p:spPr>
          <a:xfrm>
            <a:off x="1069035" y="1359572"/>
            <a:ext cx="5638800" cy="3738697"/>
          </a:xfrm>
          <a:prstGeom prst="rect">
            <a:avLst/>
          </a:prstGeom>
        </p:spPr>
      </p:pic>
      <p:pic>
        <p:nvPicPr>
          <p:cNvPr id="11" name="Picture 10">
            <a:extLst>
              <a:ext uri="{FF2B5EF4-FFF2-40B4-BE49-F238E27FC236}">
                <a16:creationId xmlns:a16="http://schemas.microsoft.com/office/drawing/2014/main" id="{55F5C0AC-8EB0-4D7D-A3DD-54001E86B60F}"/>
              </a:ext>
            </a:extLst>
          </p:cNvPr>
          <p:cNvPicPr>
            <a:picLocks noChangeAspect="1"/>
          </p:cNvPicPr>
          <p:nvPr/>
        </p:nvPicPr>
        <p:blipFill rotWithShape="1">
          <a:blip r:embed="rId3"/>
          <a:srcRect l="-331" t="54435" r="331" b="-10032"/>
          <a:stretch/>
        </p:blipFill>
        <p:spPr>
          <a:xfrm>
            <a:off x="6218658" y="1974748"/>
            <a:ext cx="5638800" cy="3738697"/>
          </a:xfrm>
          <a:prstGeom prst="rect">
            <a:avLst/>
          </a:prstGeom>
        </p:spPr>
      </p:pic>
      <p:sp>
        <p:nvSpPr>
          <p:cNvPr id="14" name="TextBox 13">
            <a:extLst>
              <a:ext uri="{FF2B5EF4-FFF2-40B4-BE49-F238E27FC236}">
                <a16:creationId xmlns:a16="http://schemas.microsoft.com/office/drawing/2014/main" id="{CE9516A2-B1E7-492C-B7A5-718364965D9C}"/>
              </a:ext>
            </a:extLst>
          </p:cNvPr>
          <p:cNvSpPr txBox="1"/>
          <p:nvPr/>
        </p:nvSpPr>
        <p:spPr>
          <a:xfrm>
            <a:off x="165971" y="5098269"/>
            <a:ext cx="120260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is made after dealing with </a:t>
            </a:r>
            <a:r>
              <a:rPr lang="en-US" dirty="0" err="1"/>
              <a:t>NaN</a:t>
            </a:r>
            <a:r>
              <a:rPr lang="en-US" dirty="0"/>
              <a:t> values and before dealing with outliers in order to have a clear understanding over overall risks.</a:t>
            </a:r>
          </a:p>
          <a:p>
            <a:pPr marL="285750" indent="-285750">
              <a:buFont typeface="Arial" panose="020B0604020202020204" pitchFamily="34" charset="0"/>
              <a:buChar char="•"/>
            </a:pPr>
            <a:r>
              <a:rPr lang="en-US" dirty="0"/>
              <a:t>This graph shows for how many patients each kind of risk is met. It can be concluded that risk of Vitamin D insufficiency, along with risk of smoking tobacco and risk of chronic malnutrition or malabsorption are the among the most frequent risks.</a:t>
            </a:r>
          </a:p>
          <a:p>
            <a:pPr marL="285750" indent="-285750">
              <a:buFont typeface="Arial" panose="020B0604020202020204" pitchFamily="34" charset="0"/>
              <a:buChar char="•"/>
            </a:pPr>
            <a:r>
              <a:rPr lang="en-US" dirty="0"/>
              <a:t>The rest column risks include outliers and being only 2 categories, those risk columns will be of no use for model training.</a:t>
            </a:r>
          </a:p>
        </p:txBody>
      </p:sp>
    </p:spTree>
    <p:extLst>
      <p:ext uri="{BB962C8B-B14F-4D97-AF65-F5344CB8AC3E}">
        <p14:creationId xmlns:p14="http://schemas.microsoft.com/office/powerpoint/2010/main" val="93261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sp>
        <p:nvSpPr>
          <p:cNvPr id="14" name="TextBox 13">
            <a:extLst>
              <a:ext uri="{FF2B5EF4-FFF2-40B4-BE49-F238E27FC236}">
                <a16:creationId xmlns:a16="http://schemas.microsoft.com/office/drawing/2014/main" id="{CE9516A2-B1E7-492C-B7A5-718364965D9C}"/>
              </a:ext>
            </a:extLst>
          </p:cNvPr>
          <p:cNvSpPr txBox="1"/>
          <p:nvPr/>
        </p:nvSpPr>
        <p:spPr>
          <a:xfrm>
            <a:off x="1334276" y="5355771"/>
            <a:ext cx="100397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also 2 types of risks:  during Rx and before mycobacteria (NTM) treatment, that have other categorical values and are among the most frequent risks. </a:t>
            </a:r>
          </a:p>
          <a:p>
            <a:pPr marL="285750" indent="-285750">
              <a:buFont typeface="Arial" panose="020B0604020202020204" pitchFamily="34" charset="0"/>
              <a:buChar char="•"/>
            </a:pPr>
            <a:r>
              <a:rPr lang="en-US" dirty="0"/>
              <a:t>These graphs are  made on he cleaned dataset and are valuable to model training.</a:t>
            </a:r>
          </a:p>
        </p:txBody>
      </p:sp>
      <p:pic>
        <p:nvPicPr>
          <p:cNvPr id="6" name="Picture 5">
            <a:extLst>
              <a:ext uri="{FF2B5EF4-FFF2-40B4-BE49-F238E27FC236}">
                <a16:creationId xmlns:a16="http://schemas.microsoft.com/office/drawing/2014/main" id="{34AC341F-ABCC-41F3-9073-B175B6C84199}"/>
              </a:ext>
            </a:extLst>
          </p:cNvPr>
          <p:cNvPicPr>
            <a:picLocks noChangeAspect="1"/>
          </p:cNvPicPr>
          <p:nvPr/>
        </p:nvPicPr>
        <p:blipFill>
          <a:blip r:embed="rId3"/>
          <a:stretch>
            <a:fillRect/>
          </a:stretch>
        </p:blipFill>
        <p:spPr>
          <a:xfrm>
            <a:off x="6308739" y="1590769"/>
            <a:ext cx="5436522" cy="3209925"/>
          </a:xfrm>
          <a:prstGeom prst="rect">
            <a:avLst/>
          </a:prstGeom>
        </p:spPr>
      </p:pic>
      <p:pic>
        <p:nvPicPr>
          <p:cNvPr id="9" name="Picture 8">
            <a:extLst>
              <a:ext uri="{FF2B5EF4-FFF2-40B4-BE49-F238E27FC236}">
                <a16:creationId xmlns:a16="http://schemas.microsoft.com/office/drawing/2014/main" id="{64E972FD-351E-437B-AECE-F1B7F47E2ACF}"/>
              </a:ext>
            </a:extLst>
          </p:cNvPr>
          <p:cNvPicPr>
            <a:picLocks noChangeAspect="1"/>
          </p:cNvPicPr>
          <p:nvPr/>
        </p:nvPicPr>
        <p:blipFill>
          <a:blip r:embed="rId4"/>
          <a:stretch>
            <a:fillRect/>
          </a:stretch>
        </p:blipFill>
        <p:spPr>
          <a:xfrm>
            <a:off x="772691" y="1590769"/>
            <a:ext cx="5962650" cy="3276600"/>
          </a:xfrm>
          <a:prstGeom prst="rect">
            <a:avLst/>
          </a:prstGeom>
        </p:spPr>
      </p:pic>
    </p:spTree>
    <p:extLst>
      <p:ext uri="{BB962C8B-B14F-4D97-AF65-F5344CB8AC3E}">
        <p14:creationId xmlns:p14="http://schemas.microsoft.com/office/powerpoint/2010/main" val="382326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marL="0" indent="0" algn="just">
              <a:buNone/>
            </a:pPr>
            <a:endParaRPr lang="en-AU" dirty="0">
              <a:highlight>
                <a:srgbClr val="FFFF00"/>
              </a:highlight>
            </a:endParaRPr>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8</a:t>
            </a:r>
          </a:p>
          <a:p>
            <a:pPr algn="ctr"/>
            <a:r>
              <a:rPr lang="pl-PL" b="1" dirty="0">
                <a:solidFill>
                  <a:srgbClr val="FF6600"/>
                </a:solidFill>
              </a:rPr>
              <a:t>„</a:t>
            </a:r>
            <a:r>
              <a:rPr lang="en-US" b="1" dirty="0">
                <a:solidFill>
                  <a:srgbClr val="FF6600"/>
                </a:solidFill>
              </a:rPr>
              <a:t>Effect of comorbidities on persistence</a:t>
            </a:r>
            <a:r>
              <a:rPr lang="pl-PL" b="1" dirty="0">
                <a:solidFill>
                  <a:srgbClr val="FF6600"/>
                </a:solidFill>
              </a:rPr>
              <a:t>”</a:t>
            </a:r>
            <a:endParaRPr lang="en-US" b="1" dirty="0">
              <a:solidFill>
                <a:srgbClr val="FF6600"/>
              </a:solidFill>
            </a:endParaRPr>
          </a:p>
        </p:txBody>
      </p:sp>
      <p:pic>
        <p:nvPicPr>
          <p:cNvPr id="2" name="Obraz 1">
            <a:extLst>
              <a:ext uri="{FF2B5EF4-FFF2-40B4-BE49-F238E27FC236}">
                <a16:creationId xmlns:a16="http://schemas.microsoft.com/office/drawing/2014/main" id="{D9451F33-5E7D-4199-A53D-1B806DB46646}"/>
              </a:ext>
            </a:extLst>
          </p:cNvPr>
          <p:cNvPicPr>
            <a:picLocks noChangeAspect="1"/>
          </p:cNvPicPr>
          <p:nvPr/>
        </p:nvPicPr>
        <p:blipFill>
          <a:blip r:embed="rId2"/>
          <a:stretch>
            <a:fillRect/>
          </a:stretch>
        </p:blipFill>
        <p:spPr>
          <a:xfrm>
            <a:off x="446740" y="1221645"/>
            <a:ext cx="5830554" cy="4171206"/>
          </a:xfrm>
          <a:prstGeom prst="rect">
            <a:avLst/>
          </a:prstGeom>
        </p:spPr>
      </p:pic>
      <p:sp>
        <p:nvSpPr>
          <p:cNvPr id="5" name="TextBox 4">
            <a:extLst>
              <a:ext uri="{FF2B5EF4-FFF2-40B4-BE49-F238E27FC236}">
                <a16:creationId xmlns:a16="http://schemas.microsoft.com/office/drawing/2014/main" id="{0A861399-6A19-42CB-A799-633012D42F4E}"/>
              </a:ext>
            </a:extLst>
          </p:cNvPr>
          <p:cNvSpPr txBox="1"/>
          <p:nvPr/>
        </p:nvSpPr>
        <p:spPr>
          <a:xfrm>
            <a:off x="6184640" y="1800566"/>
            <a:ext cx="583055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plots shows that </a:t>
            </a:r>
            <a:r>
              <a:rPr lang="en-US" dirty="0" err="1"/>
              <a:t>Persistent_Flag</a:t>
            </a:r>
            <a:r>
              <a:rPr lang="en-US" dirty="0"/>
              <a:t> variable is highly dependent on Comorbidities variables; numbered from 0 to 13.</a:t>
            </a:r>
          </a:p>
          <a:p>
            <a:pPr marL="285750" indent="-285750">
              <a:buFont typeface="Arial" panose="020B0604020202020204" pitchFamily="34" charset="0"/>
              <a:buChar char="•"/>
            </a:pPr>
            <a:r>
              <a:rPr lang="en-US" dirty="0"/>
              <a:t>This was validated using a Chi-Square test of Independence.</a:t>
            </a:r>
          </a:p>
          <a:p>
            <a:pPr marL="285750" indent="-285750">
              <a:buFont typeface="Arial" panose="020B0604020202020204" pitchFamily="34" charset="0"/>
              <a:buChar char="•"/>
            </a:pPr>
            <a:r>
              <a:rPr lang="en-US" dirty="0"/>
              <a:t>“Y” flags refer to entries with values “Yes”, similarly “N” refer to “No” values.</a:t>
            </a:r>
          </a:p>
        </p:txBody>
      </p:sp>
    </p:spTree>
    <p:extLst>
      <p:ext uri="{BB962C8B-B14F-4D97-AF65-F5344CB8AC3E}">
        <p14:creationId xmlns:p14="http://schemas.microsoft.com/office/powerpoint/2010/main" val="30596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marL="0" indent="0" algn="just">
              <a:buNone/>
            </a:pPr>
            <a:endParaRPr lang="en-AU" dirty="0">
              <a:highlight>
                <a:srgbClr val="FFFF00"/>
              </a:highlight>
            </a:endParaRPr>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9</a:t>
            </a:r>
            <a:endParaRPr lang="pl-PL" b="1" dirty="0">
              <a:solidFill>
                <a:srgbClr val="FF6600"/>
              </a:solidFill>
            </a:endParaRPr>
          </a:p>
          <a:p>
            <a:pPr algn="ctr"/>
            <a:r>
              <a:rPr lang="pl-PL" b="1" dirty="0">
                <a:solidFill>
                  <a:srgbClr val="FF6600"/>
                </a:solidFill>
              </a:rPr>
              <a:t>„</a:t>
            </a:r>
            <a:r>
              <a:rPr lang="en-US" b="1" dirty="0">
                <a:solidFill>
                  <a:srgbClr val="FF6600"/>
                </a:solidFill>
              </a:rPr>
              <a:t>Effect of Adherence on persistence</a:t>
            </a:r>
            <a:r>
              <a:rPr lang="pl-PL" b="1" dirty="0">
                <a:solidFill>
                  <a:srgbClr val="FF6600"/>
                </a:solidFill>
              </a:rPr>
              <a:t>”</a:t>
            </a:r>
            <a:endParaRPr lang="en-US" b="1" dirty="0">
              <a:solidFill>
                <a:srgbClr val="FF6600"/>
              </a:solidFill>
            </a:endParaRPr>
          </a:p>
        </p:txBody>
      </p:sp>
      <p:pic>
        <p:nvPicPr>
          <p:cNvPr id="2" name="Obraz 1">
            <a:extLst>
              <a:ext uri="{FF2B5EF4-FFF2-40B4-BE49-F238E27FC236}">
                <a16:creationId xmlns:a16="http://schemas.microsoft.com/office/drawing/2014/main" id="{D9451F33-5E7D-4199-A53D-1B806DB466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6740" y="1363730"/>
            <a:ext cx="5830554" cy="3887036"/>
          </a:xfrm>
          <a:prstGeom prst="rect">
            <a:avLst/>
          </a:prstGeom>
        </p:spPr>
      </p:pic>
      <p:sp>
        <p:nvSpPr>
          <p:cNvPr id="5" name="TextBox 4">
            <a:extLst>
              <a:ext uri="{FF2B5EF4-FFF2-40B4-BE49-F238E27FC236}">
                <a16:creationId xmlns:a16="http://schemas.microsoft.com/office/drawing/2014/main" id="{0A861399-6A19-42CB-A799-633012D42F4E}"/>
              </a:ext>
            </a:extLst>
          </p:cNvPr>
          <p:cNvSpPr txBox="1"/>
          <p:nvPr/>
        </p:nvSpPr>
        <p:spPr>
          <a:xfrm>
            <a:off x="6184640" y="1800566"/>
            <a:ext cx="58305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plots shows that </a:t>
            </a:r>
            <a:r>
              <a:rPr lang="en-US" dirty="0" err="1"/>
              <a:t>Persistent_Flag</a:t>
            </a:r>
            <a:r>
              <a:rPr lang="en-US" dirty="0"/>
              <a:t> variable is also dependent on Adherence Flag.</a:t>
            </a:r>
          </a:p>
          <a:p>
            <a:pPr marL="285750" indent="-285750">
              <a:buFont typeface="Arial" panose="020B0604020202020204" pitchFamily="34" charset="0"/>
              <a:buChar char="•"/>
            </a:pPr>
            <a:r>
              <a:rPr lang="en-US" dirty="0"/>
              <a:t>This was validated using a Chi-Square test of Independence, emphasizing its use in later modeling stages.</a:t>
            </a:r>
          </a:p>
        </p:txBody>
      </p:sp>
    </p:spTree>
    <p:extLst>
      <p:ext uri="{BB962C8B-B14F-4D97-AF65-F5344CB8AC3E}">
        <p14:creationId xmlns:p14="http://schemas.microsoft.com/office/powerpoint/2010/main" val="291503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en-US" sz="2000" dirty="0"/>
              <a:t>CT scan prior and during therapy has similar values. Therefore, only one of these features should be taken into modeling.</a:t>
            </a:r>
          </a:p>
          <a:p>
            <a:pPr algn="just"/>
            <a:r>
              <a:rPr lang="en-US" sz="2000" dirty="0"/>
              <a:t>All risk related features should be taken into modeling.</a:t>
            </a:r>
          </a:p>
          <a:p>
            <a:pPr algn="just"/>
            <a:r>
              <a:rPr lang="en-US" sz="2000" dirty="0"/>
              <a:t>Most of the patients had no side effects, but they neither improved their condition.</a:t>
            </a:r>
          </a:p>
          <a:p>
            <a:pPr algn="just"/>
            <a:r>
              <a:rPr lang="en-US" sz="2000" dirty="0"/>
              <a:t>The most frequent risks are usually among: Vitamin D insufficiency, risk of smoking tobacco, risk of chronic malnutrition or malabsorption, risks during Rx and before mycobacteria (NTM) treatment.</a:t>
            </a:r>
          </a:p>
          <a:p>
            <a:pPr algn="just"/>
            <a:r>
              <a:rPr lang="en-US" sz="2000" dirty="0"/>
              <a:t>Variables related to comorbidities and adherence contribute to the likelihood of patients behind persistent with the medication.</a:t>
            </a:r>
          </a:p>
          <a:p>
            <a:pPr algn="just"/>
            <a:endParaRPr lang="en-AU" sz="32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en-US" sz="2300" dirty="0"/>
              <a:t>Following modeling techniques should be consider for this assignment:</a:t>
            </a:r>
          </a:p>
          <a:p>
            <a:pPr lvl="1" algn="just"/>
            <a:r>
              <a:rPr lang="en-US" sz="1900" dirty="0"/>
              <a:t>Decision Trees</a:t>
            </a:r>
          </a:p>
          <a:p>
            <a:pPr lvl="1" algn="just"/>
            <a:r>
              <a:rPr lang="en-US" sz="1900" dirty="0"/>
              <a:t>K-Nearest Neighbors</a:t>
            </a:r>
          </a:p>
          <a:p>
            <a:pPr lvl="1" algn="just"/>
            <a:r>
              <a:rPr lang="en-US" sz="1900" dirty="0"/>
              <a:t>Logistic Regression</a:t>
            </a:r>
          </a:p>
          <a:p>
            <a:pPr lvl="1" algn="just"/>
            <a:r>
              <a:rPr lang="en-US" sz="1900" dirty="0"/>
              <a:t>SVM (Support Vector Machines)</a:t>
            </a:r>
            <a:endParaRPr lang="pl-PL" sz="1900" dirty="0"/>
          </a:p>
          <a:p>
            <a:pPr lvl="1" algn="just"/>
            <a:endParaRPr lang="pl-PL" sz="1900" dirty="0"/>
          </a:p>
          <a:p>
            <a:pPr algn="just"/>
            <a:r>
              <a:rPr lang="en-US" sz="2300" dirty="0"/>
              <a:t>Following evaluation metrics will be followed</a:t>
            </a:r>
            <a:r>
              <a:rPr lang="pl-PL" sz="2300" dirty="0"/>
              <a:t> in</a:t>
            </a:r>
            <a:r>
              <a:rPr lang="en-US" sz="2300" dirty="0"/>
              <a:t> this assignment:</a:t>
            </a:r>
            <a:endParaRPr lang="pl-PL" sz="2300" dirty="0"/>
          </a:p>
          <a:p>
            <a:pPr lvl="1" algn="just"/>
            <a:r>
              <a:rPr lang="en-US" sz="1900" dirty="0"/>
              <a:t>Accuracy</a:t>
            </a:r>
          </a:p>
          <a:p>
            <a:pPr lvl="1" algn="just"/>
            <a:r>
              <a:rPr lang="en-US" sz="1900" dirty="0"/>
              <a:t>Precision and Recall  </a:t>
            </a:r>
            <a:endParaRPr lang="pl-PL" sz="1900" dirty="0"/>
          </a:p>
          <a:p>
            <a:pPr lvl="1" algn="just"/>
            <a:r>
              <a:rPr lang="en-US" sz="1900" dirty="0"/>
              <a:t>F1</a:t>
            </a:r>
            <a:r>
              <a:rPr lang="pl-PL" sz="1900" dirty="0"/>
              <a:t>/F2</a:t>
            </a:r>
            <a:r>
              <a:rPr lang="en-US" sz="1900" dirty="0"/>
              <a:t> Score</a:t>
            </a:r>
          </a:p>
          <a:p>
            <a:pPr lvl="1" algn="just"/>
            <a:r>
              <a:rPr lang="en-US" sz="1900" dirty="0"/>
              <a:t>Lift and Gain</a:t>
            </a:r>
          </a:p>
          <a:p>
            <a:pPr lvl="1" algn="just"/>
            <a:r>
              <a:rPr lang="en-US" sz="1900" dirty="0"/>
              <a:t>KS statistics</a:t>
            </a:r>
          </a:p>
          <a:p>
            <a:pPr lvl="1" algn="just"/>
            <a:r>
              <a:rPr lang="en-US" sz="1900" dirty="0"/>
              <a:t>AUC-ROC</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Technical </a:t>
            </a:r>
            <a:r>
              <a:rPr lang="pl-PL" b="1" dirty="0" err="1">
                <a:solidFill>
                  <a:srgbClr val="FF6600"/>
                </a:solidFill>
              </a:rPr>
              <a:t>aspects</a:t>
            </a:r>
            <a:r>
              <a:rPr lang="pl-PL" b="1" dirty="0">
                <a:solidFill>
                  <a:srgbClr val="FF6600"/>
                </a:solidFill>
              </a:rPr>
              <a:t> – </a:t>
            </a:r>
            <a:r>
              <a:rPr lang="pl-PL" b="1" dirty="0" err="1">
                <a:solidFill>
                  <a:srgbClr val="FF6600"/>
                </a:solidFill>
              </a:rPr>
              <a:t>recommended</a:t>
            </a:r>
            <a:r>
              <a:rPr lang="pl-PL" b="1" dirty="0">
                <a:solidFill>
                  <a:srgbClr val="FF6600"/>
                </a:solidFill>
              </a:rPr>
              <a:t> </a:t>
            </a:r>
            <a:r>
              <a:rPr lang="pl-PL" b="1" dirty="0" err="1">
                <a:solidFill>
                  <a:srgbClr val="FF6600"/>
                </a:solidFill>
              </a:rPr>
              <a:t>models</a:t>
            </a:r>
            <a:endParaRPr lang="en-US" b="1" dirty="0">
              <a:solidFill>
                <a:srgbClr val="FF6600"/>
              </a:solidFill>
            </a:endParaRPr>
          </a:p>
        </p:txBody>
      </p:sp>
    </p:spTree>
    <p:extLst>
      <p:ext uri="{BB962C8B-B14F-4D97-AF65-F5344CB8AC3E}">
        <p14:creationId xmlns:p14="http://schemas.microsoft.com/office/powerpoint/2010/main" val="1837009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85000" lnSpcReduction="20000"/>
          </a:bodyPr>
          <a:lstStyle/>
          <a:p>
            <a:pPr algn="just"/>
            <a:r>
              <a:rPr lang="en-US" dirty="0"/>
              <a:t>Descriptive, correlation and contextual analysis were made to help the Pharmaceutical company to improve patient adherence to their drug through data-driven insights.</a:t>
            </a:r>
          </a:p>
          <a:p>
            <a:pPr algn="just"/>
            <a:r>
              <a:rPr lang="en-US" dirty="0"/>
              <a:t>Prior to EDA data set was cleansed of missing values and outliers.</a:t>
            </a:r>
          </a:p>
          <a:p>
            <a:pPr algn="just"/>
            <a:r>
              <a:rPr lang="en-US" dirty="0"/>
              <a:t>8 hypothesis were constructed to gain knowledge on the subject and formulate final recommendation on features and model selection. Main topics included:</a:t>
            </a:r>
          </a:p>
          <a:p>
            <a:pPr lvl="1" algn="just"/>
            <a:r>
              <a:rPr lang="en-US" dirty="0"/>
              <a:t>Importance of CT scan</a:t>
            </a:r>
          </a:p>
          <a:p>
            <a:pPr lvl="1" algn="just"/>
            <a:r>
              <a:rPr lang="en-US" dirty="0"/>
              <a:t>Risks impact</a:t>
            </a:r>
          </a:p>
          <a:p>
            <a:pPr lvl="1" algn="just"/>
            <a:r>
              <a:rPr lang="en-US" dirty="0"/>
              <a:t>Demographics</a:t>
            </a:r>
          </a:p>
          <a:p>
            <a:pPr lvl="1" algn="just"/>
            <a:r>
              <a:rPr lang="en-US" dirty="0"/>
              <a:t>Effect of provider attributes</a:t>
            </a:r>
          </a:p>
          <a:p>
            <a:pPr lvl="1" algn="just"/>
            <a:r>
              <a:rPr lang="en-US" dirty="0"/>
              <a:t>Effect of glucose</a:t>
            </a:r>
          </a:p>
          <a:p>
            <a:pPr lvl="1" algn="just"/>
            <a:r>
              <a:rPr lang="en-US" dirty="0"/>
              <a:t>Side effects</a:t>
            </a:r>
          </a:p>
          <a:p>
            <a:pPr lvl="1" algn="just"/>
            <a:r>
              <a:rPr lang="en-US" dirty="0"/>
              <a:t>Most frequent risks</a:t>
            </a:r>
          </a:p>
          <a:p>
            <a:pPr lvl="1" algn="just"/>
            <a:r>
              <a:rPr lang="en-US" dirty="0"/>
              <a:t>Comorbidities </a:t>
            </a:r>
            <a:r>
              <a:rPr lang="pl-PL" dirty="0"/>
              <a:t>and</a:t>
            </a:r>
            <a:r>
              <a:rPr lang="en-US" dirty="0"/>
              <a:t> </a:t>
            </a:r>
            <a:r>
              <a:rPr lang="pl-PL" dirty="0"/>
              <a:t>p</a:t>
            </a:r>
            <a:r>
              <a:rPr lang="en-US" dirty="0" err="1"/>
              <a:t>ersistence</a:t>
            </a:r>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 provided by </a:t>
            </a:r>
            <a:r>
              <a:rPr lang="pl-PL" dirty="0"/>
              <a:t>the </a:t>
            </a:r>
            <a:r>
              <a:rPr lang="en-AU" dirty="0"/>
              <a:t>Pharmaceutical </a:t>
            </a:r>
            <a:r>
              <a:rPr lang="en-AU" dirty="0" err="1"/>
              <a:t>compan</a:t>
            </a:r>
            <a:r>
              <a:rPr lang="pl-PL" dirty="0"/>
              <a:t>y, d</a:t>
            </a:r>
            <a:r>
              <a:rPr lang="en-AU" dirty="0" err="1"/>
              <a:t>ata</a:t>
            </a:r>
            <a:r>
              <a:rPr lang="en-AU" dirty="0"/>
              <a:t> cleansing </a:t>
            </a:r>
            <a:r>
              <a:rPr lang="pl-PL" dirty="0"/>
              <a:t>(</a:t>
            </a:r>
            <a:r>
              <a:rPr lang="pl-PL" dirty="0" err="1"/>
              <a:t>NaN</a:t>
            </a:r>
            <a:r>
              <a:rPr lang="pl-PL" dirty="0"/>
              <a:t> &amp; </a:t>
            </a:r>
            <a:r>
              <a:rPr lang="pl-PL" dirty="0" err="1"/>
              <a:t>outliers</a:t>
            </a:r>
            <a:r>
              <a:rPr lang="pl-PL" dirty="0"/>
              <a:t>) </a:t>
            </a:r>
            <a:r>
              <a:rPr lang="en-AU" dirty="0"/>
              <a:t>and transformation</a:t>
            </a:r>
            <a:r>
              <a:rPr lang="pl-PL" dirty="0"/>
              <a:t> </a:t>
            </a:r>
            <a:r>
              <a:rPr lang="pl-PL" dirty="0" err="1"/>
              <a:t>into</a:t>
            </a:r>
            <a:r>
              <a:rPr lang="pl-PL" dirty="0"/>
              <a:t> </a:t>
            </a:r>
            <a:r>
              <a:rPr lang="pl-PL" dirty="0" err="1"/>
              <a:t>final</a:t>
            </a:r>
            <a:r>
              <a:rPr lang="pl-PL" dirty="0"/>
              <a:t> data set for EDA and modeling</a:t>
            </a:r>
            <a:r>
              <a:rPr lang="en-AU" dirty="0"/>
              <a:t>.</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r>
              <a:rPr lang="pl-PL" dirty="0"/>
              <a:t> for </a:t>
            </a:r>
            <a:r>
              <a:rPr lang="pl-PL" dirty="0" err="1"/>
              <a:t>features</a:t>
            </a:r>
            <a:r>
              <a:rPr lang="pl-PL" dirty="0"/>
              <a:t> and model </a:t>
            </a:r>
            <a:r>
              <a:rPr lang="pl-PL" dirty="0" err="1"/>
              <a:t>selection</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252663" y="1305120"/>
            <a:ext cx="11747079" cy="5475507"/>
          </a:xfrm>
        </p:spPr>
        <p:txBody>
          <a:bodyPr>
            <a:normAutofit/>
          </a:bodyPr>
          <a:lstStyle/>
          <a:p>
            <a:r>
              <a:rPr lang="pl-PL" dirty="0"/>
              <a:t>„cleaned_data.csv”:</a:t>
            </a:r>
          </a:p>
          <a:p>
            <a:pPr lvl="1"/>
            <a:r>
              <a:rPr lang="en-US" dirty="0"/>
              <a:t>67 features</a:t>
            </a:r>
          </a:p>
          <a:p>
            <a:pPr lvl="1"/>
            <a:r>
              <a:rPr lang="en-US" dirty="0"/>
              <a:t>3425 data entries</a:t>
            </a:r>
          </a:p>
          <a:p>
            <a:pPr lvl="1"/>
            <a:r>
              <a:rPr lang="en-US" dirty="0"/>
              <a:t>Cleaned of missing values</a:t>
            </a:r>
          </a:p>
          <a:p>
            <a:pPr lvl="1"/>
            <a:r>
              <a:rPr lang="en-US" dirty="0"/>
              <a:t>Cleaned of outliers</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data set</a:t>
            </a:r>
            <a:endParaRPr lang="en-US" b="1" dirty="0">
              <a:solidFill>
                <a:srgbClr val="FF6600"/>
              </a:solidFill>
            </a:endParaRPr>
          </a:p>
        </p:txBody>
      </p:sp>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77500" lnSpcReduction="20000"/>
          </a:bodyPr>
          <a:lstStyle/>
          <a:p>
            <a:r>
              <a:rPr lang="en-US" dirty="0"/>
              <a:t>Hypothesis no. 1: </a:t>
            </a:r>
            <a:r>
              <a:rPr lang="en-AU" dirty="0"/>
              <a:t>Since pulmonary NTM disease diagnosis requires a high-resolution CT scan of the lungs, features related to </a:t>
            </a:r>
            <a:r>
              <a:rPr lang="en-AU" dirty="0" err="1"/>
              <a:t>dexa</a:t>
            </a:r>
            <a:r>
              <a:rPr lang="en-AU" dirty="0"/>
              <a:t> scan (i.e. </a:t>
            </a:r>
            <a:r>
              <a:rPr lang="en-AU" dirty="0" err="1"/>
              <a:t>Dexa_Freq_During_Rx</a:t>
            </a:r>
            <a:r>
              <a:rPr lang="en-AU" dirty="0"/>
              <a:t>, </a:t>
            </a:r>
            <a:r>
              <a:rPr lang="en-AU" dirty="0" err="1"/>
              <a:t>Dexa_During_Rx</a:t>
            </a:r>
            <a:r>
              <a:rPr lang="en-AU" dirty="0"/>
              <a:t>) should contribute to drug persistency classification?</a:t>
            </a:r>
            <a:endParaRPr lang="pl-PL" dirty="0"/>
          </a:p>
          <a:p>
            <a:r>
              <a:rPr lang="en-US" dirty="0"/>
              <a:t>Hypothesis no. </a:t>
            </a:r>
            <a:r>
              <a:rPr lang="pl-PL" dirty="0"/>
              <a:t>2</a:t>
            </a:r>
            <a:r>
              <a:rPr lang="en-US" dirty="0"/>
              <a:t>: Features associated with “Risk” in data set are very important classifier of drug persistency</a:t>
            </a:r>
            <a:r>
              <a:rPr lang="pl-PL" dirty="0"/>
              <a:t>?</a:t>
            </a:r>
          </a:p>
          <a:p>
            <a:r>
              <a:rPr lang="en-US" dirty="0"/>
              <a:t>Hypothesis no. </a:t>
            </a:r>
            <a:r>
              <a:rPr lang="pl-PL" dirty="0"/>
              <a:t>3: </a:t>
            </a:r>
            <a:r>
              <a:rPr lang="en-US" dirty="0"/>
              <a:t>Effects of Demographics on persistency of drugs?</a:t>
            </a:r>
            <a:endParaRPr lang="pl-PL" dirty="0"/>
          </a:p>
          <a:p>
            <a:r>
              <a:rPr lang="en-US" dirty="0"/>
              <a:t>Hypothesis no. </a:t>
            </a:r>
            <a:r>
              <a:rPr lang="pl-PL" dirty="0"/>
              <a:t>4: </a:t>
            </a:r>
            <a:r>
              <a:rPr lang="en-US" dirty="0"/>
              <a:t>Effects of provider attributes on the persistency?</a:t>
            </a:r>
            <a:endParaRPr lang="pl-PL" dirty="0"/>
          </a:p>
          <a:p>
            <a:r>
              <a:rPr lang="en-US" dirty="0"/>
              <a:t>Hypothesis no. </a:t>
            </a:r>
            <a:r>
              <a:rPr lang="pl-PL" dirty="0"/>
              <a:t>5: </a:t>
            </a:r>
            <a:r>
              <a:rPr lang="en-US" dirty="0"/>
              <a:t>Effects of Glucose record During Rx?</a:t>
            </a:r>
            <a:endParaRPr lang="pl-PL" dirty="0"/>
          </a:p>
          <a:p>
            <a:r>
              <a:rPr lang="en-US" dirty="0"/>
              <a:t>Hypothesis no. </a:t>
            </a:r>
            <a:r>
              <a:rPr lang="pl-PL" dirty="0"/>
              <a:t>6</a:t>
            </a:r>
            <a:r>
              <a:rPr lang="en-US" dirty="0"/>
              <a:t>: Side effect analysis based on patients condition since taking the drugs</a:t>
            </a:r>
            <a:r>
              <a:rPr lang="pl-PL" dirty="0"/>
              <a:t>?</a:t>
            </a:r>
            <a:endParaRPr lang="en-US" dirty="0"/>
          </a:p>
          <a:p>
            <a:r>
              <a:rPr lang="en-US" dirty="0"/>
              <a:t>Hypothesis no. </a:t>
            </a:r>
            <a:r>
              <a:rPr lang="pl-PL" dirty="0"/>
              <a:t>7</a:t>
            </a:r>
            <a:r>
              <a:rPr lang="en-US" dirty="0"/>
              <a:t>: Most frequent risks</a:t>
            </a:r>
            <a:r>
              <a:rPr lang="pl-PL" dirty="0"/>
              <a:t>?</a:t>
            </a:r>
            <a:endParaRPr lang="en-AU" dirty="0"/>
          </a:p>
          <a:p>
            <a:r>
              <a:rPr lang="en-US" dirty="0"/>
              <a:t>Hypothesis no. </a:t>
            </a:r>
            <a:r>
              <a:rPr lang="pl-PL" dirty="0"/>
              <a:t>8</a:t>
            </a:r>
            <a:r>
              <a:rPr lang="en-US" dirty="0"/>
              <a:t>: </a:t>
            </a:r>
            <a:r>
              <a:rPr lang="pl-PL" dirty="0"/>
              <a:t>Effect of comorbidities on persistence?</a:t>
            </a:r>
            <a:endParaRPr lang="en-US" dirty="0"/>
          </a:p>
          <a:p>
            <a:r>
              <a:rPr lang="en-US" dirty="0"/>
              <a:t>Hypothesis no. 9: </a:t>
            </a:r>
            <a:r>
              <a:rPr lang="pl-PL" dirty="0"/>
              <a:t>Effect of </a:t>
            </a:r>
            <a:r>
              <a:rPr lang="en-US"/>
              <a:t>Adherence</a:t>
            </a:r>
            <a:r>
              <a:rPr lang="pl-PL"/>
              <a:t> </a:t>
            </a:r>
            <a:r>
              <a:rPr lang="pl-PL" dirty="0"/>
              <a:t>on persistence?</a:t>
            </a:r>
            <a:endParaRPr lang="en-US" dirty="0"/>
          </a:p>
          <a:p>
            <a:endParaRPr lang="en-US" dirty="0"/>
          </a:p>
          <a:p>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Unfortunately, after removing outliers remaining data related to </a:t>
            </a:r>
            <a:r>
              <a:rPr lang="en-US" dirty="0" err="1"/>
              <a:t>dexa</a:t>
            </a:r>
            <a:r>
              <a:rPr lang="en-US" dirty="0"/>
              <a:t> scan is useless for modelling. Both features </a:t>
            </a:r>
            <a:r>
              <a:rPr lang="en-US" dirty="0" err="1"/>
              <a:t>Dexa_Freq_During_Rx</a:t>
            </a:r>
            <a:r>
              <a:rPr lang="en-US" dirty="0"/>
              <a:t> and </a:t>
            </a:r>
            <a:r>
              <a:rPr lang="en-US" dirty="0" err="1"/>
              <a:t>Dexa_During_Rx</a:t>
            </a:r>
            <a:r>
              <a:rPr lang="en-US" dirty="0"/>
              <a:t> give 100% negative. These features should not contribute to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r>
              <a:rPr lang="pl-PL" b="1" dirty="0">
                <a:solidFill>
                  <a:srgbClr val="FF6600"/>
                </a:solidFill>
              </a:rPr>
              <a:t> „</a:t>
            </a:r>
            <a:r>
              <a:rPr lang="pl-PL" b="1" dirty="0" err="1">
                <a:solidFill>
                  <a:srgbClr val="FF6600"/>
                </a:solidFill>
              </a:rPr>
              <a:t>dexa</a:t>
            </a:r>
            <a:r>
              <a:rPr lang="pl-PL" b="1" dirty="0">
                <a:solidFill>
                  <a:srgbClr val="FF6600"/>
                </a:solidFill>
              </a:rPr>
              <a:t> </a:t>
            </a:r>
            <a:r>
              <a:rPr lang="pl-PL" b="1" dirty="0" err="1">
                <a:solidFill>
                  <a:srgbClr val="FF6600"/>
                </a:solidFill>
              </a:rPr>
              <a:t>scan</a:t>
            </a:r>
            <a:r>
              <a:rPr lang="pl-PL" b="1" dirty="0">
                <a:solidFill>
                  <a:srgbClr val="FF6600"/>
                </a:solidFill>
              </a:rPr>
              <a:t>”</a:t>
            </a:r>
            <a:endParaRPr lang="en-US" b="1" dirty="0">
              <a:solidFill>
                <a:srgbClr val="FF6600"/>
              </a:solidFill>
            </a:endParaRPr>
          </a:p>
        </p:txBody>
      </p:sp>
      <p:pic>
        <p:nvPicPr>
          <p:cNvPr id="5" name="Obraz 4">
            <a:extLst>
              <a:ext uri="{FF2B5EF4-FFF2-40B4-BE49-F238E27FC236}">
                <a16:creationId xmlns:a16="http://schemas.microsoft.com/office/drawing/2014/main" id="{A995BEC3-555A-4FB5-BEFB-142F1A184D8C}"/>
              </a:ext>
            </a:extLst>
          </p:cNvPr>
          <p:cNvPicPr>
            <a:picLocks noChangeAspect="1"/>
          </p:cNvPicPr>
          <p:nvPr/>
        </p:nvPicPr>
        <p:blipFill>
          <a:blip r:embed="rId2"/>
          <a:stretch>
            <a:fillRect/>
          </a:stretch>
        </p:blipFill>
        <p:spPr>
          <a:xfrm>
            <a:off x="1385229" y="1478643"/>
            <a:ext cx="9421540" cy="3105583"/>
          </a:xfrm>
          <a:prstGeom prst="rect">
            <a:avLst/>
          </a:prstGeom>
        </p:spPr>
      </p:pic>
    </p:spTree>
    <p:extLst>
      <p:ext uri="{BB962C8B-B14F-4D97-AF65-F5344CB8AC3E}">
        <p14:creationId xmlns:p14="http://schemas.microsoft.com/office/powerpoint/2010/main" val="42008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5159111" y="1393140"/>
            <a:ext cx="6728089" cy="1542564"/>
          </a:xfrm>
        </p:spPr>
        <p:txBody>
          <a:bodyPr>
            <a:normAutofit fontScale="92500" lnSpcReduction="20000"/>
          </a:bodyPr>
          <a:lstStyle/>
          <a:p>
            <a:pPr algn="just"/>
            <a:r>
              <a:rPr lang="en-US" dirty="0"/>
              <a:t>Features: "</a:t>
            </a:r>
            <a:r>
              <a:rPr lang="en-US" dirty="0" err="1"/>
              <a:t>Risk_Segment_Prior_Ntm</a:t>
            </a:r>
            <a:r>
              <a:rPr lang="en-US" dirty="0"/>
              <a:t>" and "</a:t>
            </a:r>
            <a:r>
              <a:rPr lang="en-US" dirty="0" err="1"/>
              <a:t>Risk_Segment_During_Rx</a:t>
            </a:r>
            <a:r>
              <a:rPr lang="en-US" dirty="0"/>
              <a:t>" have nearly same values. Difference between this 2 features is around 3%. Therefore suggestion is to take only one of this features for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2 </a:t>
            </a:r>
          </a:p>
          <a:p>
            <a:pPr algn="ctr"/>
            <a:r>
              <a:rPr lang="pl-PL" b="1" dirty="0">
                <a:solidFill>
                  <a:srgbClr val="FF6600"/>
                </a:solidFill>
              </a:rPr>
              <a:t>„RISK </a:t>
            </a:r>
            <a:r>
              <a:rPr lang="pl-PL" b="1" dirty="0" err="1">
                <a:solidFill>
                  <a:srgbClr val="FF6600"/>
                </a:solidFill>
              </a:rPr>
              <a:t>features</a:t>
            </a:r>
            <a:r>
              <a:rPr lang="pl-PL" b="1" dirty="0">
                <a:solidFill>
                  <a:srgbClr val="FF6600"/>
                </a:solidFill>
              </a:rPr>
              <a:t> as</a:t>
            </a:r>
            <a:r>
              <a:rPr lang="en-US" b="1" dirty="0">
                <a:solidFill>
                  <a:srgbClr val="FF6600"/>
                </a:solidFill>
              </a:rPr>
              <a:t> important classifier of drug persistency</a:t>
            </a:r>
            <a:r>
              <a:rPr lang="pl-PL" b="1" dirty="0">
                <a:solidFill>
                  <a:srgbClr val="FF6600"/>
                </a:solidFill>
              </a:rPr>
              <a:t>”</a:t>
            </a:r>
            <a:endParaRPr lang="en-US" b="1" dirty="0">
              <a:solidFill>
                <a:srgbClr val="FF6600"/>
              </a:solidFill>
            </a:endParaRPr>
          </a:p>
        </p:txBody>
      </p:sp>
      <p:pic>
        <p:nvPicPr>
          <p:cNvPr id="6" name="Obraz 5">
            <a:extLst>
              <a:ext uri="{FF2B5EF4-FFF2-40B4-BE49-F238E27FC236}">
                <a16:creationId xmlns:a16="http://schemas.microsoft.com/office/drawing/2014/main" id="{93F0C90B-75A4-4EE9-A670-88D8F0BA6E83}"/>
              </a:ext>
            </a:extLst>
          </p:cNvPr>
          <p:cNvPicPr>
            <a:picLocks noChangeAspect="1"/>
          </p:cNvPicPr>
          <p:nvPr/>
        </p:nvPicPr>
        <p:blipFill>
          <a:blip r:embed="rId2"/>
          <a:stretch>
            <a:fillRect/>
          </a:stretch>
        </p:blipFill>
        <p:spPr>
          <a:xfrm>
            <a:off x="774013" y="1393140"/>
            <a:ext cx="3858163" cy="952633"/>
          </a:xfrm>
          <a:prstGeom prst="rect">
            <a:avLst/>
          </a:prstGeom>
        </p:spPr>
      </p:pic>
      <p:pic>
        <p:nvPicPr>
          <p:cNvPr id="9" name="Obraz 8">
            <a:extLst>
              <a:ext uri="{FF2B5EF4-FFF2-40B4-BE49-F238E27FC236}">
                <a16:creationId xmlns:a16="http://schemas.microsoft.com/office/drawing/2014/main" id="{3CBC7FF4-559B-4FC3-8235-ADCA753D42A7}"/>
              </a:ext>
            </a:extLst>
          </p:cNvPr>
          <p:cNvPicPr>
            <a:picLocks noChangeAspect="1"/>
          </p:cNvPicPr>
          <p:nvPr/>
        </p:nvPicPr>
        <p:blipFill>
          <a:blip r:embed="rId3"/>
          <a:stretch>
            <a:fillRect/>
          </a:stretch>
        </p:blipFill>
        <p:spPr>
          <a:xfrm>
            <a:off x="168442" y="2935704"/>
            <a:ext cx="7925227" cy="3698439"/>
          </a:xfrm>
          <a:prstGeom prst="rect">
            <a:avLst/>
          </a:prstGeom>
        </p:spPr>
      </p:pic>
      <p:sp>
        <p:nvSpPr>
          <p:cNvPr id="11" name="pole tekstowe 10">
            <a:extLst>
              <a:ext uri="{FF2B5EF4-FFF2-40B4-BE49-F238E27FC236}">
                <a16:creationId xmlns:a16="http://schemas.microsoft.com/office/drawing/2014/main" id="{F9D4C8FC-A208-41EC-B784-B3722E694791}"/>
              </a:ext>
            </a:extLst>
          </p:cNvPr>
          <p:cNvSpPr txBox="1"/>
          <p:nvPr/>
        </p:nvSpPr>
        <p:spPr>
          <a:xfrm>
            <a:off x="8093669" y="4029588"/>
            <a:ext cx="3793531" cy="1510670"/>
          </a:xfrm>
          <a:prstGeom prst="rect">
            <a:avLst/>
          </a:prstGeom>
          <a:noFill/>
        </p:spPr>
        <p:txBody>
          <a:bodyPr wrap="square">
            <a:spAutoFit/>
          </a:bodyPr>
          <a:lstStyle/>
          <a:p>
            <a:pPr marL="228600" indent="-228600" algn="just">
              <a:lnSpc>
                <a:spcPct val="70000"/>
              </a:lnSpc>
              <a:spcBef>
                <a:spcPts val="1000"/>
              </a:spcBef>
              <a:buFont typeface="Arial" panose="020B0604020202020204" pitchFamily="34" charset="0"/>
              <a:buChar char="•"/>
            </a:pPr>
            <a:r>
              <a:rPr lang="en-US" sz="2600" dirty="0"/>
              <a:t>For modeling should be taken all of the features from </a:t>
            </a:r>
            <a:r>
              <a:rPr lang="en-US" sz="2600" dirty="0" err="1"/>
              <a:t>df_risks</a:t>
            </a:r>
            <a:r>
              <a:rPr lang="en-US" sz="2600" dirty="0"/>
              <a:t> apart “</a:t>
            </a:r>
            <a:r>
              <a:rPr lang="en-US" sz="2600" dirty="0" err="1"/>
              <a:t>Risk_Segment_During_Rx_labels</a:t>
            </a:r>
            <a:r>
              <a:rPr lang="en-US" sz="2600" dirty="0"/>
              <a:t>”.</a:t>
            </a:r>
            <a:endParaRPr lang="pl-PL" sz="2600" dirty="0"/>
          </a:p>
        </p:txBody>
      </p:sp>
    </p:spTree>
    <p:extLst>
      <p:ext uri="{BB962C8B-B14F-4D97-AF65-F5344CB8AC3E}">
        <p14:creationId xmlns:p14="http://schemas.microsoft.com/office/powerpoint/2010/main" val="2156988798"/>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1264</TotalTime>
  <Words>1320</Words>
  <Application>Microsoft Office PowerPoint</Application>
  <PresentationFormat>Widescreen</PresentationFormat>
  <Paragraphs>166</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Motyw pakietu Office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Omar Safwat</cp:lastModifiedBy>
  <cp:revision>31</cp:revision>
  <dcterms:created xsi:type="dcterms:W3CDTF">2021-03-06T07:56:12Z</dcterms:created>
  <dcterms:modified xsi:type="dcterms:W3CDTF">2021-05-04T14:04:29Z</dcterms:modified>
</cp:coreProperties>
</file>