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67" r:id="rId3"/>
    <p:sldId id="269" r:id="rId4"/>
    <p:sldId id="270" r:id="rId5"/>
    <p:sldId id="271" r:id="rId6"/>
    <p:sldId id="275" r:id="rId7"/>
    <p:sldId id="276" r:id="rId8"/>
    <p:sldId id="272" r:id="rId9"/>
    <p:sldId id="286" r:id="rId10"/>
    <p:sldId id="292" r:id="rId11"/>
    <p:sldId id="290" r:id="rId12"/>
    <p:sldId id="291" r:id="rId13"/>
    <p:sldId id="285" r:id="rId14"/>
    <p:sldId id="273" r:id="rId15"/>
    <p:sldId id="274" r:id="rId16"/>
    <p:sldId id="28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5/3/2021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11</a:t>
            </a:fld>
            <a:endParaRPr lang="en-US"/>
          </a:p>
        </p:txBody>
      </p:sp>
    </p:spTree>
    <p:extLst>
      <p:ext uri="{BB962C8B-B14F-4D97-AF65-F5344CB8AC3E}">
        <p14:creationId xmlns:p14="http://schemas.microsoft.com/office/powerpoint/2010/main" val="20625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12</a:t>
            </a:fld>
            <a:endParaRPr lang="en-US"/>
          </a:p>
        </p:txBody>
      </p:sp>
    </p:spTree>
    <p:extLst>
      <p:ext uri="{BB962C8B-B14F-4D97-AF65-F5344CB8AC3E}">
        <p14:creationId xmlns:p14="http://schemas.microsoft.com/office/powerpoint/2010/main" val="150268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8873711" cy="467820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3</a:t>
            </a:r>
            <a:r>
              <a:rPr lang="en-US" sz="2800" dirty="0"/>
              <a:t>, 2021</a:t>
            </a:r>
          </a:p>
        </p:txBody>
      </p:sp>
      <p:pic>
        <p:nvPicPr>
          <p:cNvPr id="4" name="Obraz 3">
            <a:extLst>
              <a:ext uri="{FF2B5EF4-FFF2-40B4-BE49-F238E27FC236}">
                <a16:creationId xmlns:a16="http://schemas.microsoft.com/office/drawing/2014/main" id="{D1C35277-A85C-4D9E-9534-633E6C9934CD}"/>
              </a:ext>
            </a:extLst>
          </p:cNvPr>
          <p:cNvPicPr>
            <a:picLocks noChangeAspect="1"/>
          </p:cNvPicPr>
          <p:nvPr/>
        </p:nvPicPr>
        <p:blipFill>
          <a:blip r:embed="rId3"/>
          <a:stretch>
            <a:fillRect/>
          </a:stretch>
        </p:blipFill>
        <p:spPr>
          <a:xfrm>
            <a:off x="1002240" y="3797388"/>
            <a:ext cx="5640506" cy="18694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 Most frequent risks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816755" y="2708756"/>
            <a:ext cx="459999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As a general analysis, there are usually met at most 4 type of risk for each patient. In most cases, for each patient, there is just one risk met.</a:t>
            </a:r>
            <a:endParaRPr lang="pl-PL" dirty="0"/>
          </a:p>
        </p:txBody>
      </p:sp>
      <p:pic>
        <p:nvPicPr>
          <p:cNvPr id="6" name="Picture 5">
            <a:extLst>
              <a:ext uri="{FF2B5EF4-FFF2-40B4-BE49-F238E27FC236}">
                <a16:creationId xmlns:a16="http://schemas.microsoft.com/office/drawing/2014/main" id="{4A48D8A6-AA16-4137-B794-55D083A32D27}"/>
              </a:ext>
            </a:extLst>
          </p:cNvPr>
          <p:cNvPicPr>
            <a:picLocks noChangeAspect="1"/>
          </p:cNvPicPr>
          <p:nvPr/>
        </p:nvPicPr>
        <p:blipFill>
          <a:blip r:embed="rId2"/>
          <a:stretch>
            <a:fillRect/>
          </a:stretch>
        </p:blipFill>
        <p:spPr>
          <a:xfrm>
            <a:off x="775253" y="1967398"/>
            <a:ext cx="5448300" cy="3333750"/>
          </a:xfrm>
          <a:prstGeom prst="rect">
            <a:avLst/>
          </a:prstGeom>
        </p:spPr>
      </p:pic>
    </p:spTree>
    <p:extLst>
      <p:ext uri="{BB962C8B-B14F-4D97-AF65-F5344CB8AC3E}">
        <p14:creationId xmlns:p14="http://schemas.microsoft.com/office/powerpoint/2010/main" val="245054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 Most frequent risks</a:t>
            </a:r>
            <a:r>
              <a:rPr lang="pl-PL" sz="3400" b="1" dirty="0">
                <a:solidFill>
                  <a:srgbClr val="FF6600"/>
                </a:solidFill>
              </a:rPr>
              <a:t>”</a:t>
            </a:r>
            <a:endParaRPr lang="en-US" sz="3400" b="1" dirty="0">
              <a:solidFill>
                <a:srgbClr val="FF6600"/>
              </a:solidFill>
            </a:endParaRPr>
          </a:p>
        </p:txBody>
      </p:sp>
      <p:pic>
        <p:nvPicPr>
          <p:cNvPr id="8" name="Picture 7">
            <a:extLst>
              <a:ext uri="{FF2B5EF4-FFF2-40B4-BE49-F238E27FC236}">
                <a16:creationId xmlns:a16="http://schemas.microsoft.com/office/drawing/2014/main" id="{20294E18-5F6F-4050-8701-5238C5EBAD25}"/>
              </a:ext>
            </a:extLst>
          </p:cNvPr>
          <p:cNvPicPr>
            <a:picLocks noChangeAspect="1"/>
          </p:cNvPicPr>
          <p:nvPr/>
        </p:nvPicPr>
        <p:blipFill rotWithShape="1">
          <a:blip r:embed="rId3"/>
          <a:srcRect t="-650" b="45053"/>
          <a:stretch/>
        </p:blipFill>
        <p:spPr>
          <a:xfrm>
            <a:off x="1069035" y="1359572"/>
            <a:ext cx="5638800" cy="3738697"/>
          </a:xfrm>
          <a:prstGeom prst="rect">
            <a:avLst/>
          </a:prstGeom>
        </p:spPr>
      </p:pic>
      <p:pic>
        <p:nvPicPr>
          <p:cNvPr id="11" name="Picture 10">
            <a:extLst>
              <a:ext uri="{FF2B5EF4-FFF2-40B4-BE49-F238E27FC236}">
                <a16:creationId xmlns:a16="http://schemas.microsoft.com/office/drawing/2014/main" id="{55F5C0AC-8EB0-4D7D-A3DD-54001E86B60F}"/>
              </a:ext>
            </a:extLst>
          </p:cNvPr>
          <p:cNvPicPr>
            <a:picLocks noChangeAspect="1"/>
          </p:cNvPicPr>
          <p:nvPr/>
        </p:nvPicPr>
        <p:blipFill rotWithShape="1">
          <a:blip r:embed="rId3"/>
          <a:srcRect l="-331" t="54435" r="331" b="-10032"/>
          <a:stretch/>
        </p:blipFill>
        <p:spPr>
          <a:xfrm>
            <a:off x="6218658" y="1974748"/>
            <a:ext cx="5638800" cy="3738697"/>
          </a:xfrm>
          <a:prstGeom prst="rect">
            <a:avLst/>
          </a:prstGeom>
        </p:spPr>
      </p:pic>
      <p:sp>
        <p:nvSpPr>
          <p:cNvPr id="14" name="TextBox 13">
            <a:extLst>
              <a:ext uri="{FF2B5EF4-FFF2-40B4-BE49-F238E27FC236}">
                <a16:creationId xmlns:a16="http://schemas.microsoft.com/office/drawing/2014/main" id="{CE9516A2-B1E7-492C-B7A5-718364965D9C}"/>
              </a:ext>
            </a:extLst>
          </p:cNvPr>
          <p:cNvSpPr txBox="1"/>
          <p:nvPr/>
        </p:nvSpPr>
        <p:spPr>
          <a:xfrm>
            <a:off x="165971" y="5098269"/>
            <a:ext cx="120260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is made after dealing with </a:t>
            </a:r>
            <a:r>
              <a:rPr lang="en-US" dirty="0" err="1"/>
              <a:t>NaN</a:t>
            </a:r>
            <a:r>
              <a:rPr lang="en-US" dirty="0"/>
              <a:t> values and before dealing with outliers in order to have a clear understanding over overall risks.</a:t>
            </a:r>
          </a:p>
          <a:p>
            <a:pPr marL="285750" indent="-285750">
              <a:buFont typeface="Arial" panose="020B0604020202020204" pitchFamily="34" charset="0"/>
              <a:buChar char="•"/>
            </a:pPr>
            <a:r>
              <a:rPr lang="en-US" dirty="0"/>
              <a:t>This graph shows for how many patients each kind of risk is met. It can be concluded that risk of Vitamin D insufficiency, along with risk of smoking tobacco and risk of chronic malnutrition or malabsorption are the among the most frequent risks.</a:t>
            </a:r>
          </a:p>
          <a:p>
            <a:pPr marL="285750" indent="-285750">
              <a:buFont typeface="Arial" panose="020B0604020202020204" pitchFamily="34" charset="0"/>
              <a:buChar char="•"/>
            </a:pPr>
            <a:r>
              <a:rPr lang="en-US" dirty="0"/>
              <a:t>The rest column risks include outliers and being only 2 categories, those risk columns will be of no use for model training.</a:t>
            </a:r>
          </a:p>
        </p:txBody>
      </p:sp>
    </p:spTree>
    <p:extLst>
      <p:ext uri="{BB962C8B-B14F-4D97-AF65-F5344CB8AC3E}">
        <p14:creationId xmlns:p14="http://schemas.microsoft.com/office/powerpoint/2010/main" val="93261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 Most frequent risks</a:t>
            </a:r>
            <a:r>
              <a:rPr lang="pl-PL" sz="3400" b="1" dirty="0">
                <a:solidFill>
                  <a:srgbClr val="FF6600"/>
                </a:solidFill>
              </a:rPr>
              <a:t>”</a:t>
            </a:r>
            <a:endParaRPr lang="en-US" sz="3400" b="1" dirty="0">
              <a:solidFill>
                <a:srgbClr val="FF6600"/>
              </a:solidFill>
            </a:endParaRPr>
          </a:p>
        </p:txBody>
      </p:sp>
      <p:sp>
        <p:nvSpPr>
          <p:cNvPr id="14" name="TextBox 13">
            <a:extLst>
              <a:ext uri="{FF2B5EF4-FFF2-40B4-BE49-F238E27FC236}">
                <a16:creationId xmlns:a16="http://schemas.microsoft.com/office/drawing/2014/main" id="{CE9516A2-B1E7-492C-B7A5-718364965D9C}"/>
              </a:ext>
            </a:extLst>
          </p:cNvPr>
          <p:cNvSpPr txBox="1"/>
          <p:nvPr/>
        </p:nvSpPr>
        <p:spPr>
          <a:xfrm>
            <a:off x="1334276" y="5355771"/>
            <a:ext cx="100397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also 2 types of risks:  during Rx and before mycobacteria (NTM) treatment, that have other categorical values and are among the most frequent risks. </a:t>
            </a:r>
          </a:p>
          <a:p>
            <a:pPr marL="285750" indent="-285750">
              <a:buFont typeface="Arial" panose="020B0604020202020204" pitchFamily="34" charset="0"/>
              <a:buChar char="•"/>
            </a:pPr>
            <a:r>
              <a:rPr lang="en-US" dirty="0"/>
              <a:t>These graphs are  made on he cleaned dataset and are valuable to model training.</a:t>
            </a:r>
          </a:p>
        </p:txBody>
      </p:sp>
      <p:pic>
        <p:nvPicPr>
          <p:cNvPr id="6" name="Picture 5">
            <a:extLst>
              <a:ext uri="{FF2B5EF4-FFF2-40B4-BE49-F238E27FC236}">
                <a16:creationId xmlns:a16="http://schemas.microsoft.com/office/drawing/2014/main" id="{34AC341F-ABCC-41F3-9073-B175B6C84199}"/>
              </a:ext>
            </a:extLst>
          </p:cNvPr>
          <p:cNvPicPr>
            <a:picLocks noChangeAspect="1"/>
          </p:cNvPicPr>
          <p:nvPr/>
        </p:nvPicPr>
        <p:blipFill>
          <a:blip r:embed="rId3"/>
          <a:stretch>
            <a:fillRect/>
          </a:stretch>
        </p:blipFill>
        <p:spPr>
          <a:xfrm>
            <a:off x="6308739" y="1590769"/>
            <a:ext cx="5436522" cy="3209925"/>
          </a:xfrm>
          <a:prstGeom prst="rect">
            <a:avLst/>
          </a:prstGeom>
        </p:spPr>
      </p:pic>
      <p:pic>
        <p:nvPicPr>
          <p:cNvPr id="9" name="Picture 8">
            <a:extLst>
              <a:ext uri="{FF2B5EF4-FFF2-40B4-BE49-F238E27FC236}">
                <a16:creationId xmlns:a16="http://schemas.microsoft.com/office/drawing/2014/main" id="{64E972FD-351E-437B-AECE-F1B7F47E2ACF}"/>
              </a:ext>
            </a:extLst>
          </p:cNvPr>
          <p:cNvPicPr>
            <a:picLocks noChangeAspect="1"/>
          </p:cNvPicPr>
          <p:nvPr/>
        </p:nvPicPr>
        <p:blipFill>
          <a:blip r:embed="rId4"/>
          <a:stretch>
            <a:fillRect/>
          </a:stretch>
        </p:blipFill>
        <p:spPr>
          <a:xfrm>
            <a:off x="772691" y="1590769"/>
            <a:ext cx="5962650" cy="3276600"/>
          </a:xfrm>
          <a:prstGeom prst="rect">
            <a:avLst/>
          </a:prstGeom>
        </p:spPr>
      </p:pic>
    </p:spTree>
    <p:extLst>
      <p:ext uri="{BB962C8B-B14F-4D97-AF65-F5344CB8AC3E}">
        <p14:creationId xmlns:p14="http://schemas.microsoft.com/office/powerpoint/2010/main" val="382326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r>
              <a:rPr lang="pl-PL" dirty="0"/>
              <a:t>…</a:t>
            </a:r>
          </a:p>
          <a:p>
            <a:pPr algn="just"/>
            <a:r>
              <a:rPr lang="pl-PL" dirty="0"/>
              <a:t>…</a:t>
            </a:r>
            <a:endParaRPr lang="en-AU" dirty="0"/>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a:t>
            </a:r>
            <a:endParaRPr lang="en-US" b="1" dirty="0">
              <a:solidFill>
                <a:srgbClr val="FF6600"/>
              </a:solidFill>
            </a:endParaRPr>
          </a:p>
        </p:txBody>
      </p:sp>
    </p:spTree>
    <p:extLst>
      <p:ext uri="{BB962C8B-B14F-4D97-AF65-F5344CB8AC3E}">
        <p14:creationId xmlns:p14="http://schemas.microsoft.com/office/powerpoint/2010/main" val="30596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90320"/>
            <a:ext cx="10515600" cy="4351338"/>
          </a:xfrm>
        </p:spPr>
        <p:txBody>
          <a:bodyPr>
            <a:normAutofit/>
          </a:bodyPr>
          <a:lstStyle/>
          <a:p>
            <a:pPr algn="just"/>
            <a:r>
              <a:rPr lang="pl-PL" sz="3200" dirty="0"/>
              <a:t>..</a:t>
            </a:r>
            <a:r>
              <a:rPr lang="en-AU" sz="3200" dirty="0"/>
              <a:t>.</a:t>
            </a:r>
          </a:p>
          <a:p>
            <a:pPr algn="just"/>
            <a:r>
              <a:rPr lang="en-US" sz="2000" dirty="0"/>
              <a:t>Most of the patients had no side effects, but they neither improved their condition.</a:t>
            </a:r>
          </a:p>
          <a:p>
            <a:pPr algn="just"/>
            <a:r>
              <a:rPr lang="en-US" sz="2000" dirty="0"/>
              <a:t>The most frequent risks are usually among :Vitamin D insufficiency, risk of smoking tobacco, risk of chronic malnutrition or malabsorption, risks during Rx and before mycobacteria (NTM) treatment.</a:t>
            </a:r>
          </a:p>
          <a:p>
            <a:pPr algn="just"/>
            <a:r>
              <a:rPr lang="en-US" sz="3200" dirty="0"/>
              <a:t>….</a:t>
            </a:r>
          </a:p>
          <a:p>
            <a:pPr algn="just"/>
            <a:endParaRPr lang="en-AU" sz="32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Summary</a:t>
            </a:r>
          </a:p>
        </p:txBody>
      </p:sp>
    </p:spTree>
    <p:extLst>
      <p:ext uri="{BB962C8B-B14F-4D97-AF65-F5344CB8AC3E}">
        <p14:creationId xmlns:p14="http://schemas.microsoft.com/office/powerpoint/2010/main" val="349783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3" y="1392488"/>
            <a:ext cx="11205410" cy="5285038"/>
          </a:xfrm>
        </p:spPr>
        <p:txBody>
          <a:bodyPr>
            <a:noAutofit/>
          </a:bodyPr>
          <a:lstStyle/>
          <a:p>
            <a:pPr algn="just"/>
            <a:r>
              <a:rPr lang="pl-PL" sz="2000" dirty="0"/>
              <a:t>…</a:t>
            </a:r>
          </a:p>
          <a:p>
            <a:pPr algn="just"/>
            <a:r>
              <a:rPr lang="pl-PL" sz="2000" dirty="0"/>
              <a:t>…</a:t>
            </a:r>
          </a:p>
          <a:p>
            <a:pPr algn="just"/>
            <a:r>
              <a:rPr lang="pl-PL" sz="2000" dirty="0"/>
              <a:t>…</a:t>
            </a:r>
            <a:endParaRPr lang="en-US" sz="9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Recommendations</a:t>
            </a:r>
          </a:p>
        </p:txBody>
      </p:sp>
    </p:spTree>
    <p:extLst>
      <p:ext uri="{BB962C8B-B14F-4D97-AF65-F5344CB8AC3E}">
        <p14:creationId xmlns:p14="http://schemas.microsoft.com/office/powerpoint/2010/main" val="48108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2" y="1296232"/>
            <a:ext cx="11193379" cy="4226263"/>
          </a:xfrm>
        </p:spPr>
        <p:txBody>
          <a:bodyPr>
            <a:noAutofit/>
          </a:bodyPr>
          <a:lstStyle/>
          <a:p>
            <a:pPr algn="just"/>
            <a:r>
              <a:rPr lang="en-US" sz="2300" dirty="0"/>
              <a:t>Following modeling techniques should be consider for this assignment:</a:t>
            </a:r>
          </a:p>
          <a:p>
            <a:pPr lvl="1" algn="just"/>
            <a:r>
              <a:rPr lang="en-US" sz="1900" dirty="0"/>
              <a:t>Decision Trees</a:t>
            </a:r>
          </a:p>
          <a:p>
            <a:pPr lvl="1" algn="just"/>
            <a:r>
              <a:rPr lang="en-US" sz="1900" dirty="0"/>
              <a:t>K-Nearest Neighbors</a:t>
            </a:r>
          </a:p>
          <a:p>
            <a:pPr lvl="1" algn="just"/>
            <a:r>
              <a:rPr lang="en-US" sz="1900" dirty="0"/>
              <a:t>Logistic Regression</a:t>
            </a:r>
          </a:p>
          <a:p>
            <a:pPr lvl="1" algn="just"/>
            <a:r>
              <a:rPr lang="en-US" sz="1900" dirty="0"/>
              <a:t>SVM (Support Vector Machines)</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Technical </a:t>
            </a:r>
            <a:r>
              <a:rPr lang="pl-PL" b="1" dirty="0" err="1">
                <a:solidFill>
                  <a:srgbClr val="FF6600"/>
                </a:solidFill>
              </a:rPr>
              <a:t>aspects</a:t>
            </a:r>
            <a:r>
              <a:rPr lang="pl-PL" b="1" dirty="0">
                <a:solidFill>
                  <a:srgbClr val="FF6600"/>
                </a:solidFill>
              </a:rPr>
              <a:t> – </a:t>
            </a:r>
            <a:r>
              <a:rPr lang="pl-PL" b="1" dirty="0" err="1">
                <a:solidFill>
                  <a:srgbClr val="FF6600"/>
                </a:solidFill>
              </a:rPr>
              <a:t>recommended</a:t>
            </a:r>
            <a:r>
              <a:rPr lang="pl-PL" b="1" dirty="0">
                <a:solidFill>
                  <a:srgbClr val="FF6600"/>
                </a:solidFill>
              </a:rPr>
              <a:t> </a:t>
            </a:r>
            <a:r>
              <a:rPr lang="pl-PL" b="1" dirty="0" err="1">
                <a:solidFill>
                  <a:srgbClr val="FF6600"/>
                </a:solidFill>
              </a:rPr>
              <a:t>models</a:t>
            </a:r>
            <a:endParaRPr lang="en-US" b="1" dirty="0">
              <a:solidFill>
                <a:srgbClr val="FF6600"/>
              </a:solidFill>
            </a:endParaRPr>
          </a:p>
        </p:txBody>
      </p:sp>
    </p:spTree>
    <p:extLst>
      <p:ext uri="{BB962C8B-B14F-4D97-AF65-F5344CB8AC3E}">
        <p14:creationId xmlns:p14="http://schemas.microsoft.com/office/powerpoint/2010/main" val="183700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20000"/>
          </a:bodyPr>
          <a:lstStyle/>
          <a:p>
            <a:pPr algn="just"/>
            <a:r>
              <a:rPr lang="en-US" dirty="0"/>
              <a:t>Descriptive, correlation and contextual analysis were made to help </a:t>
            </a:r>
            <a:r>
              <a:rPr lang="pl-PL" dirty="0"/>
              <a:t>the </a:t>
            </a:r>
            <a:r>
              <a:rPr lang="en-US" dirty="0"/>
              <a:t>Pharmaceutical company</a:t>
            </a:r>
            <a:r>
              <a:rPr lang="pl-PL" dirty="0"/>
              <a:t> </a:t>
            </a:r>
            <a:r>
              <a:rPr lang="en-US" dirty="0"/>
              <a:t>to improve patient adherence to their drug through data-driven insights.</a:t>
            </a:r>
          </a:p>
          <a:p>
            <a:pPr algn="just"/>
            <a:r>
              <a:rPr lang="pl-PL" dirty="0"/>
              <a:t>8</a:t>
            </a:r>
            <a:r>
              <a:rPr lang="en-US" dirty="0"/>
              <a:t> hypothesis were constructed to gain knowledge on the subject and formulate final recommendation</a:t>
            </a:r>
            <a:r>
              <a:rPr lang="pl-PL" dirty="0"/>
              <a:t> on </a:t>
            </a:r>
            <a:r>
              <a:rPr lang="pl-PL" dirty="0" err="1"/>
              <a:t>features</a:t>
            </a:r>
            <a:r>
              <a:rPr lang="pl-PL" dirty="0"/>
              <a:t> and model </a:t>
            </a:r>
            <a:r>
              <a:rPr lang="pl-PL" dirty="0" err="1"/>
              <a:t>selection</a:t>
            </a:r>
            <a:r>
              <a:rPr lang="en-US" dirty="0"/>
              <a:t>. Main topics included:</a:t>
            </a:r>
          </a:p>
          <a:p>
            <a:pPr lvl="1" algn="just"/>
            <a:r>
              <a:rPr lang="pl-PL" dirty="0" err="1"/>
              <a:t>importance</a:t>
            </a:r>
            <a:r>
              <a:rPr lang="pl-PL" dirty="0"/>
              <a:t> of CT </a:t>
            </a:r>
            <a:r>
              <a:rPr lang="pl-PL" dirty="0" err="1"/>
              <a:t>scan</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Executive Summary</a:t>
            </a: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AU" dirty="0"/>
              <a:t>Verification of data set provided by </a:t>
            </a:r>
            <a:r>
              <a:rPr lang="pl-PL" dirty="0"/>
              <a:t>the </a:t>
            </a:r>
            <a:r>
              <a:rPr lang="en-AU" dirty="0"/>
              <a:t>Pharmaceutical </a:t>
            </a:r>
            <a:r>
              <a:rPr lang="en-AU" dirty="0" err="1"/>
              <a:t>compan</a:t>
            </a:r>
            <a:r>
              <a:rPr lang="pl-PL" dirty="0"/>
              <a:t>y, d</a:t>
            </a:r>
            <a:r>
              <a:rPr lang="en-AU" dirty="0" err="1"/>
              <a:t>ata</a:t>
            </a:r>
            <a:r>
              <a:rPr lang="en-AU" dirty="0"/>
              <a:t> cleansing </a:t>
            </a:r>
            <a:r>
              <a:rPr lang="pl-PL" dirty="0"/>
              <a:t>(</a:t>
            </a:r>
            <a:r>
              <a:rPr lang="pl-PL" dirty="0" err="1"/>
              <a:t>NaN</a:t>
            </a:r>
            <a:r>
              <a:rPr lang="pl-PL" dirty="0"/>
              <a:t> &amp; </a:t>
            </a:r>
            <a:r>
              <a:rPr lang="pl-PL" dirty="0" err="1"/>
              <a:t>outliers</a:t>
            </a:r>
            <a:r>
              <a:rPr lang="pl-PL" dirty="0"/>
              <a:t>) </a:t>
            </a:r>
            <a:r>
              <a:rPr lang="en-AU" dirty="0"/>
              <a:t>and transformation</a:t>
            </a:r>
            <a:r>
              <a:rPr lang="pl-PL" dirty="0"/>
              <a:t> </a:t>
            </a:r>
            <a:r>
              <a:rPr lang="pl-PL" dirty="0" err="1"/>
              <a:t>into</a:t>
            </a:r>
            <a:r>
              <a:rPr lang="pl-PL" dirty="0"/>
              <a:t> </a:t>
            </a:r>
            <a:r>
              <a:rPr lang="pl-PL" dirty="0" err="1"/>
              <a:t>final</a:t>
            </a:r>
            <a:r>
              <a:rPr lang="pl-PL" dirty="0"/>
              <a:t> data set for EDA and modeling</a:t>
            </a:r>
            <a:r>
              <a:rPr lang="en-AU" dirty="0"/>
              <a:t>.</a:t>
            </a:r>
          </a:p>
          <a:p>
            <a:pPr marL="514350" indent="-514350">
              <a:buFont typeface="+mj-lt"/>
              <a:buAutoNum type="arabicPeriod"/>
            </a:pPr>
            <a:r>
              <a:rPr lang="en-AU" dirty="0"/>
              <a:t>Formulation of hypothesis.</a:t>
            </a:r>
          </a:p>
          <a:p>
            <a:pPr marL="514350" indent="-514350">
              <a:buFont typeface="+mj-lt"/>
              <a:buAutoNum type="arabicPeriod"/>
            </a:pPr>
            <a:r>
              <a:rPr lang="en-AU" dirty="0"/>
              <a:t>Performing EDA over formulated hypothesis (correlation and contextual analysis).</a:t>
            </a:r>
          </a:p>
          <a:p>
            <a:pPr marL="514350" indent="-514350">
              <a:buFont typeface="+mj-lt"/>
              <a:buAutoNum type="arabicPeriod"/>
            </a:pPr>
            <a:r>
              <a:rPr lang="en-AU" dirty="0"/>
              <a:t>Concluding EDA and writing recommendation</a:t>
            </a:r>
            <a:r>
              <a:rPr lang="pl-PL" dirty="0"/>
              <a:t> for </a:t>
            </a:r>
            <a:r>
              <a:rPr lang="pl-PL" dirty="0" err="1"/>
              <a:t>features</a:t>
            </a:r>
            <a:r>
              <a:rPr lang="pl-PL" dirty="0"/>
              <a:t> and model </a:t>
            </a:r>
            <a:r>
              <a:rPr lang="pl-PL" dirty="0" err="1"/>
              <a:t>selection</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Approach</a:t>
            </a:r>
          </a:p>
        </p:txBody>
      </p:sp>
    </p:spTree>
    <p:extLst>
      <p:ext uri="{BB962C8B-B14F-4D97-AF65-F5344CB8AC3E}">
        <p14:creationId xmlns:p14="http://schemas.microsoft.com/office/powerpoint/2010/main" val="37125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252663" y="1305120"/>
            <a:ext cx="11747079" cy="5475507"/>
          </a:xfrm>
        </p:spPr>
        <p:txBody>
          <a:bodyPr>
            <a:normAutofit/>
          </a:bodyPr>
          <a:lstStyle/>
          <a:p>
            <a:r>
              <a:rPr lang="pl-PL" dirty="0"/>
              <a:t>…</a:t>
            </a:r>
          </a:p>
          <a:p>
            <a:r>
              <a:rPr lang="pl-PL" dirty="0"/>
              <a:t>…</a:t>
            </a:r>
          </a:p>
          <a:p>
            <a:r>
              <a:rPr lang="pl-PL" dirty="0"/>
              <a:t>…</a:t>
            </a:r>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a:t>
            </a:r>
            <a:r>
              <a:rPr lang="pl-PL" b="1" dirty="0" err="1">
                <a:solidFill>
                  <a:srgbClr val="FF6600"/>
                </a:solidFill>
              </a:rPr>
              <a:t>provided</a:t>
            </a:r>
            <a:r>
              <a:rPr lang="pl-PL" b="1" dirty="0">
                <a:solidFill>
                  <a:srgbClr val="FF6600"/>
                </a:solidFill>
              </a:rPr>
              <a:t> data </a:t>
            </a:r>
            <a:r>
              <a:rPr lang="pl-PL" b="1" dirty="0" err="1">
                <a:solidFill>
                  <a:srgbClr val="FF6600"/>
                </a:solidFill>
              </a:rPr>
              <a:t>sets</a:t>
            </a:r>
            <a:endParaRPr lang="en-US" b="1" dirty="0">
              <a:solidFill>
                <a:srgbClr val="FF6600"/>
              </a:solidFill>
            </a:endParaRPr>
          </a:p>
        </p:txBody>
      </p:sp>
    </p:spTree>
    <p:extLst>
      <p:ext uri="{BB962C8B-B14F-4D97-AF65-F5344CB8AC3E}">
        <p14:creationId xmlns:p14="http://schemas.microsoft.com/office/powerpoint/2010/main" val="227671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20000"/>
          </a:bodyPr>
          <a:lstStyle/>
          <a:p>
            <a:r>
              <a:rPr lang="en-US" dirty="0"/>
              <a:t>Hypothesis no. 1: </a:t>
            </a:r>
            <a:r>
              <a:rPr lang="en-AU" dirty="0"/>
              <a:t>Since pulmonary NTM disease diagnosis requires a high-resolution CT scan of the lungs, features related to </a:t>
            </a:r>
            <a:r>
              <a:rPr lang="en-AU" dirty="0" err="1"/>
              <a:t>dexa</a:t>
            </a:r>
            <a:r>
              <a:rPr lang="en-AU" dirty="0"/>
              <a:t> scan (i.e. </a:t>
            </a:r>
            <a:r>
              <a:rPr lang="en-AU" dirty="0" err="1"/>
              <a:t>Dexa_Freq_During_Rx</a:t>
            </a:r>
            <a:r>
              <a:rPr lang="en-AU" dirty="0"/>
              <a:t>, </a:t>
            </a:r>
            <a:r>
              <a:rPr lang="en-AU" dirty="0" err="1"/>
              <a:t>Dexa_During_Rx</a:t>
            </a:r>
            <a:r>
              <a:rPr lang="en-AU" dirty="0"/>
              <a:t>) should contribute to drug persistency classification?</a:t>
            </a:r>
            <a:endParaRPr lang="pl-PL" dirty="0"/>
          </a:p>
          <a:p>
            <a:r>
              <a:rPr lang="en-US" dirty="0"/>
              <a:t>Hypothesis no. 2: </a:t>
            </a:r>
            <a:r>
              <a:rPr lang="pl-PL" dirty="0"/>
              <a:t>...</a:t>
            </a:r>
          </a:p>
          <a:p>
            <a:r>
              <a:rPr lang="en-US" dirty="0"/>
              <a:t>Hypothesis no. 3: </a:t>
            </a:r>
            <a:r>
              <a:rPr lang="pl-PL" dirty="0"/>
              <a:t>…</a:t>
            </a:r>
            <a:endParaRPr lang="en-AU" dirty="0"/>
          </a:p>
          <a:p>
            <a:r>
              <a:rPr lang="en-US" dirty="0"/>
              <a:t>Hypothesis no. 4: </a:t>
            </a:r>
            <a:r>
              <a:rPr lang="pl-PL" dirty="0"/>
              <a:t>..</a:t>
            </a:r>
            <a:r>
              <a:rPr lang="en-AU" dirty="0"/>
              <a:t>.</a:t>
            </a:r>
          </a:p>
          <a:p>
            <a:r>
              <a:rPr lang="en-US" dirty="0"/>
              <a:t>Hypothesis no. 5: </a:t>
            </a:r>
            <a:r>
              <a:rPr lang="pl-PL" dirty="0"/>
              <a:t>..</a:t>
            </a:r>
            <a:r>
              <a:rPr lang="en-AU" dirty="0"/>
              <a:t>.</a:t>
            </a:r>
          </a:p>
          <a:p>
            <a:r>
              <a:rPr lang="en-US" dirty="0"/>
              <a:t>Hypothesis no. 6: </a:t>
            </a:r>
            <a:r>
              <a:rPr lang="pl-PL" dirty="0"/>
              <a:t>..</a:t>
            </a:r>
            <a:r>
              <a:rPr lang="en-AU" dirty="0"/>
              <a:t>.</a:t>
            </a:r>
            <a:endParaRPr lang="pl-PL" dirty="0"/>
          </a:p>
          <a:p>
            <a:r>
              <a:rPr lang="en-US" dirty="0"/>
              <a:t>Hypothesis no. </a:t>
            </a:r>
            <a:r>
              <a:rPr lang="pl-PL" dirty="0"/>
              <a:t>7</a:t>
            </a:r>
            <a:r>
              <a:rPr lang="en-US" dirty="0"/>
              <a:t>: </a:t>
            </a:r>
            <a:r>
              <a:rPr lang="pl-PL" dirty="0"/>
              <a:t>..</a:t>
            </a:r>
            <a:r>
              <a:rPr lang="en-AU" dirty="0"/>
              <a:t>.</a:t>
            </a:r>
          </a:p>
          <a:p>
            <a:r>
              <a:rPr lang="en-US" dirty="0"/>
              <a:t>Hypothesis no. </a:t>
            </a:r>
            <a:r>
              <a:rPr lang="pl-PL" dirty="0"/>
              <a:t>8</a:t>
            </a:r>
            <a:r>
              <a:rPr lang="en-US" dirty="0"/>
              <a:t>: </a:t>
            </a:r>
            <a:r>
              <a:rPr lang="pl-PL" dirty="0"/>
              <a:t>..</a:t>
            </a:r>
            <a:r>
              <a:rPr lang="en-AU" dirty="0"/>
              <a:t>.</a:t>
            </a:r>
          </a:p>
          <a:p>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solidFill>
                  <a:srgbClr val="FF6600"/>
                </a:solidFill>
              </a:rPr>
              <a:t>EDA – </a:t>
            </a:r>
            <a:r>
              <a:rPr lang="en-AU" b="1" dirty="0" err="1">
                <a:solidFill>
                  <a:srgbClr val="FF6600"/>
                </a:solidFill>
              </a:rPr>
              <a:t>hypothsis</a:t>
            </a:r>
            <a:endParaRPr lang="en-AU" b="1" dirty="0">
              <a:solidFill>
                <a:srgbClr val="FF6600"/>
              </a:solidFill>
            </a:endParaRPr>
          </a:p>
        </p:txBody>
      </p:sp>
    </p:spTree>
    <p:extLst>
      <p:ext uri="{BB962C8B-B14F-4D97-AF65-F5344CB8AC3E}">
        <p14:creationId xmlns:p14="http://schemas.microsoft.com/office/powerpoint/2010/main" val="3201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Unfortunately, after removing outliers remaining data related to </a:t>
            </a:r>
            <a:r>
              <a:rPr lang="en-US" dirty="0" err="1"/>
              <a:t>dexa</a:t>
            </a:r>
            <a:r>
              <a:rPr lang="en-US" dirty="0"/>
              <a:t> scan is useless for modelling. Both features </a:t>
            </a:r>
            <a:r>
              <a:rPr lang="en-US" dirty="0" err="1"/>
              <a:t>Dexa_Freq_During_Rx</a:t>
            </a:r>
            <a:r>
              <a:rPr lang="en-US" dirty="0"/>
              <a:t> and </a:t>
            </a:r>
            <a:r>
              <a:rPr lang="en-US" dirty="0" err="1"/>
              <a:t>Dexa_During_Rx</a:t>
            </a:r>
            <a:r>
              <a:rPr lang="en-US" dirty="0"/>
              <a:t> give 100% negative. These features should not contribute to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1</a:t>
            </a:r>
            <a:r>
              <a:rPr lang="pl-PL" b="1" dirty="0">
                <a:solidFill>
                  <a:srgbClr val="FF6600"/>
                </a:solidFill>
              </a:rPr>
              <a:t> „</a:t>
            </a:r>
            <a:r>
              <a:rPr lang="pl-PL" b="1" dirty="0" err="1">
                <a:solidFill>
                  <a:srgbClr val="FF6600"/>
                </a:solidFill>
              </a:rPr>
              <a:t>dexa</a:t>
            </a:r>
            <a:r>
              <a:rPr lang="pl-PL" b="1" dirty="0">
                <a:solidFill>
                  <a:srgbClr val="FF6600"/>
                </a:solidFill>
              </a:rPr>
              <a:t> </a:t>
            </a:r>
            <a:r>
              <a:rPr lang="pl-PL" b="1" dirty="0" err="1">
                <a:solidFill>
                  <a:srgbClr val="FF6600"/>
                </a:solidFill>
              </a:rPr>
              <a:t>scan</a:t>
            </a:r>
            <a:r>
              <a:rPr lang="pl-PL" b="1" dirty="0">
                <a:solidFill>
                  <a:srgbClr val="FF6600"/>
                </a:solidFill>
              </a:rPr>
              <a:t>”</a:t>
            </a:r>
            <a:endParaRPr lang="en-US" b="1" dirty="0">
              <a:solidFill>
                <a:srgbClr val="FF6600"/>
              </a:solidFill>
            </a:endParaRPr>
          </a:p>
        </p:txBody>
      </p:sp>
      <p:pic>
        <p:nvPicPr>
          <p:cNvPr id="5" name="Obraz 4">
            <a:extLst>
              <a:ext uri="{FF2B5EF4-FFF2-40B4-BE49-F238E27FC236}">
                <a16:creationId xmlns:a16="http://schemas.microsoft.com/office/drawing/2014/main" id="{A995BEC3-555A-4FB5-BEFB-142F1A184D8C}"/>
              </a:ext>
            </a:extLst>
          </p:cNvPr>
          <p:cNvPicPr>
            <a:picLocks noChangeAspect="1"/>
          </p:cNvPicPr>
          <p:nvPr/>
        </p:nvPicPr>
        <p:blipFill>
          <a:blip r:embed="rId2"/>
          <a:stretch>
            <a:fillRect/>
          </a:stretch>
        </p:blipFill>
        <p:spPr>
          <a:xfrm>
            <a:off x="1385229" y="1478643"/>
            <a:ext cx="9421540" cy="3105583"/>
          </a:xfrm>
          <a:prstGeom prst="rect">
            <a:avLst/>
          </a:prstGeom>
        </p:spPr>
      </p:pic>
    </p:spTree>
    <p:extLst>
      <p:ext uri="{BB962C8B-B14F-4D97-AF65-F5344CB8AC3E}">
        <p14:creationId xmlns:p14="http://schemas.microsoft.com/office/powerpoint/2010/main" val="420085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pl-PL" sz="3400" b="1" dirty="0">
                <a:solidFill>
                  <a:srgbClr val="FF6600"/>
                </a:solidFill>
              </a:rPr>
              <a:t> „</a:t>
            </a:r>
            <a:r>
              <a:rPr lang="en-US" sz="3400" b="1" dirty="0">
                <a:solidFill>
                  <a:srgbClr val="FF6600"/>
                </a:solidFill>
              </a:rPr>
              <a:t>Side effect analysis based on patients condition since taking the drugs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727372" y="1393140"/>
            <a:ext cx="459999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After dealing with the Nan values, the graph consulted shows that most of the patients had no side effects, but they neither improved their condition.</a:t>
            </a:r>
          </a:p>
          <a:p>
            <a:pPr marL="285750" indent="-285750">
              <a:buFont typeface="Arial" panose="020B0604020202020204" pitchFamily="34" charset="0"/>
              <a:buChar char="•"/>
            </a:pPr>
            <a:r>
              <a:rPr lang="en-US" dirty="0"/>
              <a:t>This is an example where the dominant category will definitely influence learning only one category and will be of no use when training, and no influence over declaring the persistency of a drug.</a:t>
            </a:r>
          </a:p>
          <a:p>
            <a:pPr marL="285750" indent="-285750">
              <a:buFont typeface="Arial" panose="020B0604020202020204" pitchFamily="34" charset="0"/>
              <a:buChar char="•"/>
            </a:pPr>
            <a:r>
              <a:rPr lang="en-US" dirty="0"/>
              <a:t> For this reason along with consideration of the very small appearance number of the two categories in the dataset, the two categories “Worsened” and “Improved” can be considered outliers. Therefore, after outliers removal, this column will not even exist.</a:t>
            </a:r>
            <a:endParaRPr lang="pl-PL" dirty="0"/>
          </a:p>
        </p:txBody>
      </p:sp>
      <p:pic>
        <p:nvPicPr>
          <p:cNvPr id="7" name="Picture 6">
            <a:extLst>
              <a:ext uri="{FF2B5EF4-FFF2-40B4-BE49-F238E27FC236}">
                <a16:creationId xmlns:a16="http://schemas.microsoft.com/office/drawing/2014/main" id="{6753BF89-C4B6-46CD-9680-7A04893F2CFD}"/>
              </a:ext>
            </a:extLst>
          </p:cNvPr>
          <p:cNvPicPr>
            <a:picLocks noChangeAspect="1"/>
          </p:cNvPicPr>
          <p:nvPr/>
        </p:nvPicPr>
        <p:blipFill>
          <a:blip r:embed="rId2"/>
          <a:stretch>
            <a:fillRect/>
          </a:stretch>
        </p:blipFill>
        <p:spPr>
          <a:xfrm>
            <a:off x="715268" y="1632255"/>
            <a:ext cx="5743575" cy="4046084"/>
          </a:xfrm>
          <a:prstGeom prst="rect">
            <a:avLst/>
          </a:prstGeom>
        </p:spPr>
      </p:pic>
    </p:spTree>
    <p:extLst>
      <p:ext uri="{BB962C8B-B14F-4D97-AF65-F5344CB8AC3E}">
        <p14:creationId xmlns:p14="http://schemas.microsoft.com/office/powerpoint/2010/main" val="2274438380"/>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1180</TotalTime>
  <Words>835</Words>
  <Application>Microsoft Office PowerPoint</Application>
  <PresentationFormat>Widescreen</PresentationFormat>
  <Paragraphs>120</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Motyw pakietu Office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larisa popa</cp:lastModifiedBy>
  <cp:revision>15</cp:revision>
  <dcterms:created xsi:type="dcterms:W3CDTF">2021-03-06T07:56:12Z</dcterms:created>
  <dcterms:modified xsi:type="dcterms:W3CDTF">2021-05-03T19:02:36Z</dcterms:modified>
</cp:coreProperties>
</file>