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475" autoAdjust="0"/>
    <p:restoredTop sz="94660"/>
  </p:normalViewPr>
  <p:slideViewPr>
    <p:cSldViewPr snapToGrid="0">
      <p:cViewPr varScale="1">
        <p:scale>
          <a:sx n="53" d="100"/>
          <a:sy n="53" d="100"/>
        </p:scale>
        <p:origin x="108" y="14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EDBFB5B-1F76-4B26-A0D2-F94345B836E9}" type="datetimeFigureOut">
              <a:rPr lang="es-ES" smtClean="0"/>
              <a:t>29/11/2020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0103897-8EB1-4569-BE61-CAFB28712385}" type="slidenum">
              <a:rPr lang="es-ES" smtClean="0"/>
              <a:t>‹Nº›</a:t>
            </a:fld>
            <a:endParaRPr lang="es-ES"/>
          </a:p>
        </p:txBody>
      </p:sp>
    </p:spTree>
    <p:extLst>
      <p:ext uri="{BB962C8B-B14F-4D97-AF65-F5344CB8AC3E}">
        <p14:creationId xmlns:p14="http://schemas.microsoft.com/office/powerpoint/2010/main" val="2027193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EDBFB5B-1F76-4B26-A0D2-F94345B836E9}" type="datetimeFigureOut">
              <a:rPr lang="es-ES" smtClean="0"/>
              <a:t>29/11/2020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0103897-8EB1-4569-BE61-CAFB28712385}" type="slidenum">
              <a:rPr lang="es-ES" smtClean="0"/>
              <a:t>‹Nº›</a:t>
            </a:fld>
            <a:endParaRPr lang="es-ES"/>
          </a:p>
        </p:txBody>
      </p:sp>
    </p:spTree>
    <p:extLst>
      <p:ext uri="{BB962C8B-B14F-4D97-AF65-F5344CB8AC3E}">
        <p14:creationId xmlns:p14="http://schemas.microsoft.com/office/powerpoint/2010/main" val="1718168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EDBFB5B-1F76-4B26-A0D2-F94345B836E9}" type="datetimeFigureOut">
              <a:rPr lang="es-ES" smtClean="0"/>
              <a:t>29/11/2020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0103897-8EB1-4569-BE61-CAFB28712385}" type="slidenum">
              <a:rPr lang="es-ES" smtClean="0"/>
              <a:t>‹Nº›</a:t>
            </a:fld>
            <a:endParaRPr lang="es-ES"/>
          </a:p>
        </p:txBody>
      </p:sp>
    </p:spTree>
    <p:extLst>
      <p:ext uri="{BB962C8B-B14F-4D97-AF65-F5344CB8AC3E}">
        <p14:creationId xmlns:p14="http://schemas.microsoft.com/office/powerpoint/2010/main" val="2694657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DEDBFB5B-1F76-4B26-A0D2-F94345B836E9}" type="datetimeFigureOut">
              <a:rPr lang="es-ES" smtClean="0"/>
              <a:t>29/11/2020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50103897-8EB1-4569-BE61-CAFB28712385}" type="slidenum">
              <a:rPr lang="es-ES" smtClean="0"/>
              <a:t>‹Nº›</a:t>
            </a:fld>
            <a:endParaRPr lang="es-ES"/>
          </a:p>
        </p:txBody>
      </p:sp>
    </p:spTree>
    <p:extLst>
      <p:ext uri="{BB962C8B-B14F-4D97-AF65-F5344CB8AC3E}">
        <p14:creationId xmlns:p14="http://schemas.microsoft.com/office/powerpoint/2010/main" val="2457977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EDBFB5B-1F76-4B26-A0D2-F94345B836E9}" type="datetimeFigureOut">
              <a:rPr lang="es-ES" smtClean="0"/>
              <a:t>29/11/2020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0103897-8EB1-4569-BE61-CAFB28712385}" type="slidenum">
              <a:rPr lang="es-ES" smtClean="0"/>
              <a:t>‹Nº›</a:t>
            </a:fld>
            <a:endParaRPr lang="es-ES"/>
          </a:p>
        </p:txBody>
      </p:sp>
    </p:spTree>
    <p:extLst>
      <p:ext uri="{BB962C8B-B14F-4D97-AF65-F5344CB8AC3E}">
        <p14:creationId xmlns:p14="http://schemas.microsoft.com/office/powerpoint/2010/main" val="1077410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EDBFB5B-1F76-4B26-A0D2-F94345B836E9}" type="datetimeFigureOut">
              <a:rPr lang="es-ES" smtClean="0"/>
              <a:t>29/11/2020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0103897-8EB1-4569-BE61-CAFB28712385}" type="slidenum">
              <a:rPr lang="es-ES" smtClean="0"/>
              <a:t>‹Nº›</a:t>
            </a:fld>
            <a:endParaRPr lang="es-ES"/>
          </a:p>
        </p:txBody>
      </p:sp>
    </p:spTree>
    <p:extLst>
      <p:ext uri="{BB962C8B-B14F-4D97-AF65-F5344CB8AC3E}">
        <p14:creationId xmlns:p14="http://schemas.microsoft.com/office/powerpoint/2010/main" val="9307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EDBFB5B-1F76-4B26-A0D2-F94345B836E9}" type="datetimeFigureOut">
              <a:rPr lang="es-ES" smtClean="0"/>
              <a:t>29/11/2020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0103897-8EB1-4569-BE61-CAFB28712385}" type="slidenum">
              <a:rPr lang="es-ES" smtClean="0"/>
              <a:t>‹Nº›</a:t>
            </a:fld>
            <a:endParaRPr lang="es-ES"/>
          </a:p>
        </p:txBody>
      </p:sp>
    </p:spTree>
    <p:extLst>
      <p:ext uri="{BB962C8B-B14F-4D97-AF65-F5344CB8AC3E}">
        <p14:creationId xmlns:p14="http://schemas.microsoft.com/office/powerpoint/2010/main" val="175289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EDBFB5B-1F76-4B26-A0D2-F94345B836E9}" type="datetimeFigureOut">
              <a:rPr lang="es-ES" smtClean="0"/>
              <a:t>29/11/2020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0103897-8EB1-4569-BE61-CAFB28712385}" type="slidenum">
              <a:rPr lang="es-ES" smtClean="0"/>
              <a:t>‹Nº›</a:t>
            </a:fld>
            <a:endParaRPr lang="es-ES"/>
          </a:p>
        </p:txBody>
      </p:sp>
    </p:spTree>
    <p:extLst>
      <p:ext uri="{BB962C8B-B14F-4D97-AF65-F5344CB8AC3E}">
        <p14:creationId xmlns:p14="http://schemas.microsoft.com/office/powerpoint/2010/main" val="1218705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EDBFB5B-1F76-4B26-A0D2-F94345B836E9}" type="datetimeFigureOut">
              <a:rPr lang="es-ES" smtClean="0"/>
              <a:t>29/11/2020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0103897-8EB1-4569-BE61-CAFB28712385}" type="slidenum">
              <a:rPr lang="es-ES" smtClean="0"/>
              <a:t>‹Nº›</a:t>
            </a:fld>
            <a:endParaRPr lang="es-ES"/>
          </a:p>
        </p:txBody>
      </p:sp>
    </p:spTree>
    <p:extLst>
      <p:ext uri="{BB962C8B-B14F-4D97-AF65-F5344CB8AC3E}">
        <p14:creationId xmlns:p14="http://schemas.microsoft.com/office/powerpoint/2010/main" val="2742946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EDBFB5B-1F76-4B26-A0D2-F94345B836E9}" type="datetimeFigureOut">
              <a:rPr lang="es-ES" smtClean="0"/>
              <a:t>29/11/2020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0103897-8EB1-4569-BE61-CAFB28712385}" type="slidenum">
              <a:rPr lang="es-ES" smtClean="0"/>
              <a:t>‹Nº›</a:t>
            </a:fld>
            <a:endParaRPr lang="es-ES"/>
          </a:p>
        </p:txBody>
      </p:sp>
    </p:spTree>
    <p:extLst>
      <p:ext uri="{BB962C8B-B14F-4D97-AF65-F5344CB8AC3E}">
        <p14:creationId xmlns:p14="http://schemas.microsoft.com/office/powerpoint/2010/main" val="2194682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EDBFB5B-1F76-4B26-A0D2-F94345B836E9}" type="datetimeFigureOut">
              <a:rPr lang="es-ES" smtClean="0"/>
              <a:t>29/11/2020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0103897-8EB1-4569-BE61-CAFB28712385}" type="slidenum">
              <a:rPr lang="es-ES" smtClean="0"/>
              <a:t>‹Nº›</a:t>
            </a:fld>
            <a:endParaRPr lang="es-ES"/>
          </a:p>
        </p:txBody>
      </p:sp>
    </p:spTree>
    <p:extLst>
      <p:ext uri="{BB962C8B-B14F-4D97-AF65-F5344CB8AC3E}">
        <p14:creationId xmlns:p14="http://schemas.microsoft.com/office/powerpoint/2010/main" val="800958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DBFB5B-1F76-4B26-A0D2-F94345B836E9}" type="datetimeFigureOut">
              <a:rPr lang="es-ES" smtClean="0"/>
              <a:t>29/11/2020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50103897-8EB1-4569-BE61-CAFB28712385}" type="slidenum">
              <a:rPr lang="es-ES" smtClean="0"/>
              <a:t>‹Nº›</a:t>
            </a:fld>
            <a:endParaRPr lang="es-ES"/>
          </a:p>
        </p:txBody>
      </p:sp>
    </p:spTree>
    <p:extLst>
      <p:ext uri="{BB962C8B-B14F-4D97-AF65-F5344CB8AC3E}">
        <p14:creationId xmlns:p14="http://schemas.microsoft.com/office/powerpoint/2010/main" val="3798084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EDBFB5B-1F76-4B26-A0D2-F94345B836E9}" type="datetimeFigureOut">
              <a:rPr lang="es-ES" smtClean="0"/>
              <a:t>29/11/2020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0103897-8EB1-4569-BE61-CAFB28712385}" type="slidenum">
              <a:rPr lang="es-ES" smtClean="0"/>
              <a:t>‹Nº›</a:t>
            </a:fld>
            <a:endParaRPr lang="es-ES"/>
          </a:p>
        </p:txBody>
      </p:sp>
    </p:spTree>
    <p:extLst>
      <p:ext uri="{BB962C8B-B14F-4D97-AF65-F5344CB8AC3E}">
        <p14:creationId xmlns:p14="http://schemas.microsoft.com/office/powerpoint/2010/main" val="48255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DEDBFB5B-1F76-4B26-A0D2-F94345B836E9}" type="datetimeFigureOut">
              <a:rPr lang="es-ES" smtClean="0"/>
              <a:t>29/11/2020</a:t>
            </a:fld>
            <a:endParaRPr lang="es-ES"/>
          </a:p>
        </p:txBody>
      </p:sp>
      <p:sp>
        <p:nvSpPr>
          <p:cNvPr id="6" name="Footer Placeholder 5"/>
          <p:cNvSpPr>
            <a:spLocks noGrp="1"/>
          </p:cNvSpPr>
          <p:nvPr>
            <p:ph type="ftr" sz="quarter" idx="11"/>
          </p:nvPr>
        </p:nvSpPr>
        <p:spPr>
          <a:xfrm>
            <a:off x="590396" y="6041362"/>
            <a:ext cx="3295413" cy="365125"/>
          </a:xfrm>
        </p:spPr>
        <p:txBody>
          <a:bodyPr/>
          <a:lstStyle/>
          <a:p>
            <a:endParaRPr lang="es-ES"/>
          </a:p>
        </p:txBody>
      </p:sp>
      <p:sp>
        <p:nvSpPr>
          <p:cNvPr id="7" name="Slide Number Placeholder 6"/>
          <p:cNvSpPr>
            <a:spLocks noGrp="1"/>
          </p:cNvSpPr>
          <p:nvPr>
            <p:ph type="sldNum" sz="quarter" idx="12"/>
          </p:nvPr>
        </p:nvSpPr>
        <p:spPr>
          <a:xfrm>
            <a:off x="4862689" y="5915888"/>
            <a:ext cx="1062155" cy="490599"/>
          </a:xfrm>
        </p:spPr>
        <p:txBody>
          <a:bodyPr/>
          <a:lstStyle/>
          <a:p>
            <a:fld id="{50103897-8EB1-4569-BE61-CAFB28712385}" type="slidenum">
              <a:rPr lang="es-ES" smtClean="0"/>
              <a:t>‹Nº›</a:t>
            </a:fld>
            <a:endParaRPr lang="es-ES"/>
          </a:p>
        </p:txBody>
      </p:sp>
    </p:spTree>
    <p:extLst>
      <p:ext uri="{BB962C8B-B14F-4D97-AF65-F5344CB8AC3E}">
        <p14:creationId xmlns:p14="http://schemas.microsoft.com/office/powerpoint/2010/main" val="187646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E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EDBFB5B-1F76-4B26-A0D2-F94345B836E9}" type="datetimeFigureOut">
              <a:rPr lang="es-ES" smtClean="0"/>
              <a:t>29/11/2020</a:t>
            </a:fld>
            <a:endParaRPr lang="es-E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0103897-8EB1-4569-BE61-CAFB28712385}" type="slidenum">
              <a:rPr lang="es-ES" smtClean="0"/>
              <a:t>‹Nº›</a:t>
            </a:fld>
            <a:endParaRPr lang="es-ES"/>
          </a:p>
        </p:txBody>
      </p:sp>
    </p:spTree>
    <p:extLst>
      <p:ext uri="{BB962C8B-B14F-4D97-AF65-F5344CB8AC3E}">
        <p14:creationId xmlns:p14="http://schemas.microsoft.com/office/powerpoint/2010/main" val="24674472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523110-BDF2-4467-9159-528EBE729064}"/>
              </a:ext>
            </a:extLst>
          </p:cNvPr>
          <p:cNvSpPr>
            <a:spLocks noGrp="1"/>
          </p:cNvSpPr>
          <p:nvPr>
            <p:ph type="ctrTitle"/>
          </p:nvPr>
        </p:nvSpPr>
        <p:spPr>
          <a:xfrm>
            <a:off x="970908" y="1220919"/>
            <a:ext cx="5425781" cy="2387600"/>
          </a:xfrm>
        </p:spPr>
        <p:txBody>
          <a:bodyPr>
            <a:normAutofit fontScale="90000"/>
          </a:bodyPr>
          <a:lstStyle/>
          <a:p>
            <a:pPr algn="l"/>
            <a:endParaRPr lang="es-ES" dirty="0"/>
          </a:p>
          <a:p>
            <a:r>
              <a:rPr lang="es-ES" dirty="0"/>
              <a:t>Capitulo 14 TCP/IP Análisis</a:t>
            </a:r>
          </a:p>
        </p:txBody>
      </p:sp>
      <p:sp>
        <p:nvSpPr>
          <p:cNvPr id="3" name="Subtítulo 2">
            <a:extLst>
              <a:ext uri="{FF2B5EF4-FFF2-40B4-BE49-F238E27FC236}">
                <a16:creationId xmlns:a16="http://schemas.microsoft.com/office/drawing/2014/main" id="{C0F68173-A9EC-480C-920D-5D2A1949F418}"/>
              </a:ext>
            </a:extLst>
          </p:cNvPr>
          <p:cNvSpPr>
            <a:spLocks noGrp="1"/>
          </p:cNvSpPr>
          <p:nvPr>
            <p:ph type="subTitle" idx="1"/>
          </p:nvPr>
        </p:nvSpPr>
        <p:spPr>
          <a:xfrm>
            <a:off x="970908" y="3700594"/>
            <a:ext cx="5425781" cy="1655762"/>
          </a:xfrm>
        </p:spPr>
        <p:txBody>
          <a:bodyPr>
            <a:normAutofit/>
          </a:bodyPr>
          <a:lstStyle/>
          <a:p>
            <a:r>
              <a:rPr lang="es-ES" dirty="0"/>
              <a:t>Función y análisis sobre TCP/IP </a:t>
            </a:r>
          </a:p>
        </p:txBody>
      </p:sp>
    </p:spTree>
    <p:extLst>
      <p:ext uri="{BB962C8B-B14F-4D97-AF65-F5344CB8AC3E}">
        <p14:creationId xmlns:p14="http://schemas.microsoft.com/office/powerpoint/2010/main" val="1540379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AE5F08-3AEF-46EB-89F9-9A6802537A8A}"/>
              </a:ext>
            </a:extLst>
          </p:cNvPr>
          <p:cNvSpPr>
            <a:spLocks noGrp="1"/>
          </p:cNvSpPr>
          <p:nvPr>
            <p:ph type="title"/>
          </p:nvPr>
        </p:nvSpPr>
        <p:spPr/>
        <p:txBody>
          <a:bodyPr/>
          <a:lstStyle/>
          <a:p>
            <a:r>
              <a:rPr lang="es-MX" dirty="0"/>
              <a:t>Paso 3: Resolución de ruta</a:t>
            </a:r>
            <a:endParaRPr lang="es-ES" dirty="0"/>
          </a:p>
        </p:txBody>
      </p:sp>
      <p:sp>
        <p:nvSpPr>
          <p:cNvPr id="3" name="Marcador de contenido 2">
            <a:extLst>
              <a:ext uri="{FF2B5EF4-FFF2-40B4-BE49-F238E27FC236}">
                <a16:creationId xmlns:a16="http://schemas.microsoft.com/office/drawing/2014/main" id="{F4ADF47A-5785-46DE-84EE-EB61CBEB71DB}"/>
              </a:ext>
            </a:extLst>
          </p:cNvPr>
          <p:cNvSpPr>
            <a:spLocks noGrp="1"/>
          </p:cNvSpPr>
          <p:nvPr>
            <p:ph idx="1"/>
          </p:nvPr>
        </p:nvSpPr>
        <p:spPr>
          <a:xfrm>
            <a:off x="954379" y="2774301"/>
            <a:ext cx="10554574" cy="3636511"/>
          </a:xfrm>
        </p:spPr>
        <p:txBody>
          <a:bodyPr>
            <a:normAutofit fontScale="92500" lnSpcReduction="10000"/>
          </a:bodyPr>
          <a:lstStyle/>
          <a:p>
            <a:r>
              <a:rPr lang="es-MX" dirty="0"/>
              <a:t>En este paso el cliente determina si el dispositivo es local remoto ¿Cómo saberlo?</a:t>
            </a:r>
          </a:p>
          <a:p>
            <a:pPr marL="0" indent="0">
              <a:buNone/>
            </a:pPr>
            <a:endParaRPr lang="es-MX" dirty="0"/>
          </a:p>
          <a:p>
            <a:pPr marL="0" indent="0">
              <a:buNone/>
            </a:pPr>
            <a:r>
              <a:rPr lang="es-MX" dirty="0"/>
              <a:t>El cliente compara su propia dirección de red con la dirección de red de destino para determinar si un objetivo está en la misma red.</a:t>
            </a:r>
          </a:p>
          <a:p>
            <a:pPr marL="0" indent="0">
              <a:buNone/>
            </a:pPr>
            <a:r>
              <a:rPr lang="es-MX" dirty="0"/>
              <a:t>En nuestro ejemplo que usamos la dirección ip es 10,1,0,1/8(red 10)</a:t>
            </a:r>
          </a:p>
          <a:p>
            <a:pPr marL="0" indent="0">
              <a:buNone/>
            </a:pPr>
            <a:r>
              <a:rPr lang="es-MX" dirty="0"/>
              <a:t>La dirección del servidor es 10,2,99,99 (también red 10)</a:t>
            </a:r>
          </a:p>
          <a:p>
            <a:pPr marL="0" indent="0">
              <a:buNone/>
            </a:pPr>
            <a:r>
              <a:rPr lang="es-MX" dirty="0"/>
              <a:t>¿Pero si consideramos otros ejemplos?</a:t>
            </a:r>
          </a:p>
          <a:p>
            <a:r>
              <a:rPr lang="es-MX" dirty="0"/>
              <a:t>Dirección de origen 10.1.22.4 con máscara de subred 255.0.0.0 = CORPFS1 es local </a:t>
            </a:r>
          </a:p>
          <a:p>
            <a:r>
              <a:rPr lang="es-MX" dirty="0"/>
              <a:t>Dirección de origen 10.1.22.4 con máscara de subred 255.255.0.0 = CORPFS1 es remoto</a:t>
            </a:r>
          </a:p>
          <a:p>
            <a:r>
              <a:rPr lang="es-MX" dirty="0"/>
              <a:t>Dirección de origen 10.2.22.4 con máscara de subred 255.255.0.0 = CORPFS1 es local</a:t>
            </a:r>
          </a:p>
          <a:p>
            <a:pPr marL="0" indent="0">
              <a:buNone/>
            </a:pPr>
            <a:endParaRPr lang="es-MX" dirty="0"/>
          </a:p>
          <a:p>
            <a:pPr marL="0" indent="0">
              <a:buNone/>
            </a:pPr>
            <a:endParaRPr lang="es-MX" dirty="0"/>
          </a:p>
          <a:p>
            <a:pPr marL="0" indent="0">
              <a:buNone/>
            </a:pPr>
            <a:endParaRPr lang="es-ES" dirty="0"/>
          </a:p>
        </p:txBody>
      </p:sp>
      <p:pic>
        <p:nvPicPr>
          <p:cNvPr id="4" name="Imagen 3">
            <a:extLst>
              <a:ext uri="{FF2B5EF4-FFF2-40B4-BE49-F238E27FC236}">
                <a16:creationId xmlns:a16="http://schemas.microsoft.com/office/drawing/2014/main" id="{C9B12724-2950-45A6-9170-DA54A3A20EBD}"/>
              </a:ext>
            </a:extLst>
          </p:cNvPr>
          <p:cNvPicPr>
            <a:picLocks noChangeAspect="1"/>
          </p:cNvPicPr>
          <p:nvPr/>
        </p:nvPicPr>
        <p:blipFill>
          <a:blip r:embed="rId2"/>
          <a:stretch>
            <a:fillRect/>
          </a:stretch>
        </p:blipFill>
        <p:spPr>
          <a:xfrm>
            <a:off x="9509528" y="0"/>
            <a:ext cx="2682472" cy="1896020"/>
          </a:xfrm>
          <a:prstGeom prst="rect">
            <a:avLst/>
          </a:prstGeom>
        </p:spPr>
      </p:pic>
    </p:spTree>
    <p:extLst>
      <p:ext uri="{BB962C8B-B14F-4D97-AF65-F5344CB8AC3E}">
        <p14:creationId xmlns:p14="http://schemas.microsoft.com/office/powerpoint/2010/main" val="859649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E3A1B6-C94E-4051-98E5-B207C109A444}"/>
              </a:ext>
            </a:extLst>
          </p:cNvPr>
          <p:cNvSpPr>
            <a:spLocks noGrp="1"/>
          </p:cNvSpPr>
          <p:nvPr>
            <p:ph type="title"/>
          </p:nvPr>
        </p:nvSpPr>
        <p:spPr/>
        <p:txBody>
          <a:bodyPr/>
          <a:lstStyle/>
          <a:p>
            <a:r>
              <a:rPr lang="es-MX" dirty="0"/>
              <a:t>Paso 4: Resolución de la dirección MAC local</a:t>
            </a:r>
            <a:endParaRPr lang="es-ES" dirty="0"/>
          </a:p>
        </p:txBody>
      </p:sp>
      <p:sp>
        <p:nvSpPr>
          <p:cNvPr id="3" name="Marcador de contenido 2">
            <a:extLst>
              <a:ext uri="{FF2B5EF4-FFF2-40B4-BE49-F238E27FC236}">
                <a16:creationId xmlns:a16="http://schemas.microsoft.com/office/drawing/2014/main" id="{20452A1E-197E-4369-B712-CB757CDF3BC0}"/>
              </a:ext>
            </a:extLst>
          </p:cNvPr>
          <p:cNvSpPr>
            <a:spLocks noGrp="1"/>
          </p:cNvSpPr>
          <p:nvPr>
            <p:ph idx="1"/>
          </p:nvPr>
        </p:nvSpPr>
        <p:spPr>
          <a:xfrm>
            <a:off x="818713" y="2458550"/>
            <a:ext cx="10554574" cy="1206713"/>
          </a:xfrm>
        </p:spPr>
        <p:txBody>
          <a:bodyPr>
            <a:normAutofit/>
          </a:bodyPr>
          <a:lstStyle/>
          <a:p>
            <a:r>
              <a:rPr lang="es-MX" sz="2400" dirty="0"/>
              <a:t>Resolución de la dirección MAC local si el dispositivo de destino es local, el cliente debe resolver la dirección MAC del destino local</a:t>
            </a:r>
            <a:endParaRPr lang="es-ES" sz="2400" dirty="0"/>
          </a:p>
        </p:txBody>
      </p:sp>
      <p:sp>
        <p:nvSpPr>
          <p:cNvPr id="5" name="CuadroTexto 4">
            <a:extLst>
              <a:ext uri="{FF2B5EF4-FFF2-40B4-BE49-F238E27FC236}">
                <a16:creationId xmlns:a16="http://schemas.microsoft.com/office/drawing/2014/main" id="{968766C2-2A92-45C3-959E-591EFDB82B56}"/>
              </a:ext>
            </a:extLst>
          </p:cNvPr>
          <p:cNvSpPr txBox="1"/>
          <p:nvPr/>
        </p:nvSpPr>
        <p:spPr>
          <a:xfrm>
            <a:off x="818713" y="3834063"/>
            <a:ext cx="10554574" cy="1477328"/>
          </a:xfrm>
          <a:prstGeom prst="rect">
            <a:avLst/>
          </a:prstGeom>
          <a:noFill/>
        </p:spPr>
        <p:txBody>
          <a:bodyPr wrap="square" rtlCol="0">
            <a:spAutoFit/>
          </a:bodyPr>
          <a:lstStyle/>
          <a:p>
            <a:pPr marL="285750" indent="-285750">
              <a:buFont typeface="Arial" panose="020B0604020202020204" pitchFamily="34" charset="0"/>
              <a:buChar char="•"/>
            </a:pPr>
            <a:r>
              <a:rPr lang="es-MX" dirty="0"/>
              <a:t>Primero el cliente comprueba su caché ARP para la información</a:t>
            </a:r>
          </a:p>
          <a:p>
            <a:pPr marL="285750" indent="-285750">
              <a:buFont typeface="Arial" panose="020B0604020202020204" pitchFamily="34" charset="0"/>
              <a:buChar char="•"/>
            </a:pPr>
            <a:r>
              <a:rPr lang="es-MX" dirty="0"/>
              <a:t>Si no existe, el cliente envía una transmisión ARP buscando la dirección de hardware del objetivo.</a:t>
            </a:r>
          </a:p>
          <a:p>
            <a:pPr marL="285750" indent="-285750">
              <a:buFont typeface="Arial" panose="020B0604020202020204" pitchFamily="34" charset="0"/>
              <a:buChar char="•"/>
            </a:pPr>
            <a:r>
              <a:rPr lang="es-MX" dirty="0"/>
              <a:t>Al recibir una respuesta ARP, el cliente actualiza su caché ARP.</a:t>
            </a:r>
          </a:p>
          <a:p>
            <a:pPr marL="285750" indent="-285750">
              <a:buFont typeface="Arial" panose="020B0604020202020204" pitchFamily="34" charset="0"/>
              <a:buChar char="•"/>
            </a:pPr>
            <a:r>
              <a:rPr lang="es-MX" dirty="0"/>
              <a:t>Ya si el cliente esta en el cache simplemente no se envía nada</a:t>
            </a:r>
            <a:endParaRPr lang="es-ES" dirty="0"/>
          </a:p>
        </p:txBody>
      </p:sp>
    </p:spTree>
    <p:extLst>
      <p:ext uri="{BB962C8B-B14F-4D97-AF65-F5344CB8AC3E}">
        <p14:creationId xmlns:p14="http://schemas.microsoft.com/office/powerpoint/2010/main" val="3653009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36844-A3AE-4073-A184-B53E464487F7}"/>
              </a:ext>
            </a:extLst>
          </p:cNvPr>
          <p:cNvSpPr>
            <a:spLocks noGrp="1"/>
          </p:cNvSpPr>
          <p:nvPr>
            <p:ph type="title"/>
          </p:nvPr>
        </p:nvSpPr>
        <p:spPr/>
        <p:txBody>
          <a:bodyPr/>
          <a:lstStyle/>
          <a:p>
            <a:br>
              <a:rPr lang="es-MX" dirty="0"/>
            </a:br>
            <a:r>
              <a:rPr lang="es-MX" dirty="0"/>
              <a:t>Paso 5: Resolución de ruta: cuando el objetivo es remoto</a:t>
            </a:r>
            <a:endParaRPr lang="es-ES" dirty="0"/>
          </a:p>
        </p:txBody>
      </p:sp>
      <p:sp>
        <p:nvSpPr>
          <p:cNvPr id="3" name="Marcador de contenido 2">
            <a:extLst>
              <a:ext uri="{FF2B5EF4-FFF2-40B4-BE49-F238E27FC236}">
                <a16:creationId xmlns:a16="http://schemas.microsoft.com/office/drawing/2014/main" id="{6835FE2C-D016-40C5-9395-C46EED15F66C}"/>
              </a:ext>
            </a:extLst>
          </p:cNvPr>
          <p:cNvSpPr>
            <a:spLocks noGrp="1"/>
          </p:cNvSpPr>
          <p:nvPr>
            <p:ph idx="1"/>
          </p:nvPr>
        </p:nvSpPr>
        <p:spPr>
          <a:xfrm>
            <a:off x="818712" y="2222287"/>
            <a:ext cx="10554574" cy="1206713"/>
          </a:xfrm>
        </p:spPr>
        <p:txBody>
          <a:bodyPr>
            <a:normAutofit/>
          </a:bodyPr>
          <a:lstStyle/>
          <a:p>
            <a:r>
              <a:rPr lang="es-MX" sz="2400" dirty="0"/>
              <a:t>Si el dispositivo de destino es remoto, el cliente debe realizar la resolución de ruta para identificar el enrutador </a:t>
            </a:r>
            <a:r>
              <a:rPr lang="es-MX" sz="2400" dirty="0" err="1"/>
              <a:t>nexthop</a:t>
            </a:r>
            <a:r>
              <a:rPr lang="es-MX" sz="2400" dirty="0"/>
              <a:t> apropiado.</a:t>
            </a:r>
            <a:endParaRPr lang="es-ES" sz="2400" dirty="0"/>
          </a:p>
        </p:txBody>
      </p:sp>
      <p:sp>
        <p:nvSpPr>
          <p:cNvPr id="5" name="CuadroTexto 4">
            <a:extLst>
              <a:ext uri="{FF2B5EF4-FFF2-40B4-BE49-F238E27FC236}">
                <a16:creationId xmlns:a16="http://schemas.microsoft.com/office/drawing/2014/main" id="{71A6F98C-4621-429B-A8F8-C2C01821CDBE}"/>
              </a:ext>
            </a:extLst>
          </p:cNvPr>
          <p:cNvSpPr txBox="1"/>
          <p:nvPr/>
        </p:nvSpPr>
        <p:spPr>
          <a:xfrm>
            <a:off x="818712" y="3429000"/>
            <a:ext cx="2036783" cy="2862322"/>
          </a:xfrm>
          <a:prstGeom prst="rect">
            <a:avLst/>
          </a:prstGeom>
          <a:noFill/>
        </p:spPr>
        <p:txBody>
          <a:bodyPr wrap="square" rtlCol="0">
            <a:spAutoFit/>
          </a:bodyPr>
          <a:lstStyle/>
          <a:p>
            <a:pPr algn="ctr"/>
            <a:r>
              <a:rPr lang="es-MX" dirty="0"/>
              <a:t>El cliente busca en sus tablas de enrutamiento local para determinar si tiene una entrada de ruta de red o de host para</a:t>
            </a:r>
          </a:p>
          <a:p>
            <a:pPr algn="ctr"/>
            <a:r>
              <a:rPr lang="es-MX" dirty="0"/>
              <a:t>el objetivo.</a:t>
            </a:r>
            <a:endParaRPr lang="es-ES" dirty="0"/>
          </a:p>
        </p:txBody>
      </p:sp>
      <p:sp>
        <p:nvSpPr>
          <p:cNvPr id="6" name="Flecha: a la derecha 5">
            <a:extLst>
              <a:ext uri="{FF2B5EF4-FFF2-40B4-BE49-F238E27FC236}">
                <a16:creationId xmlns:a16="http://schemas.microsoft.com/office/drawing/2014/main" id="{EC3EF0E4-1143-4940-8639-D974D706A42D}"/>
              </a:ext>
            </a:extLst>
          </p:cNvPr>
          <p:cNvSpPr/>
          <p:nvPr/>
        </p:nvSpPr>
        <p:spPr>
          <a:xfrm>
            <a:off x="3176337" y="4491789"/>
            <a:ext cx="802105" cy="67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AC83BD5A-F69B-4EF3-97E4-234A996140CF}"/>
              </a:ext>
            </a:extLst>
          </p:cNvPr>
          <p:cNvSpPr txBox="1"/>
          <p:nvPr/>
        </p:nvSpPr>
        <p:spPr>
          <a:xfrm>
            <a:off x="4251158" y="3673642"/>
            <a:ext cx="2036783" cy="2308324"/>
          </a:xfrm>
          <a:prstGeom prst="rect">
            <a:avLst/>
          </a:prstGeom>
          <a:noFill/>
        </p:spPr>
        <p:txBody>
          <a:bodyPr wrap="square" rtlCol="0">
            <a:spAutoFit/>
          </a:bodyPr>
          <a:lstStyle/>
          <a:p>
            <a:pPr algn="ctr"/>
            <a:r>
              <a:rPr lang="es-MX" dirty="0"/>
              <a:t>Si ninguna de las entradas está disponible, el cliente busca una entrada de puerta de enlace predeterminada</a:t>
            </a:r>
            <a:endParaRPr lang="es-ES" dirty="0"/>
          </a:p>
        </p:txBody>
      </p:sp>
      <p:sp>
        <p:nvSpPr>
          <p:cNvPr id="9" name="CuadroTexto 8">
            <a:extLst>
              <a:ext uri="{FF2B5EF4-FFF2-40B4-BE49-F238E27FC236}">
                <a16:creationId xmlns:a16="http://schemas.microsoft.com/office/drawing/2014/main" id="{25D27ED0-A537-43B9-B876-6A4D88DF8285}"/>
              </a:ext>
            </a:extLst>
          </p:cNvPr>
          <p:cNvSpPr txBox="1"/>
          <p:nvPr/>
        </p:nvSpPr>
        <p:spPr>
          <a:xfrm>
            <a:off x="7499684" y="3429000"/>
            <a:ext cx="4009960" cy="313932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MX" dirty="0"/>
              <a:t>La puerta de enlace predeterminada ofrece un camino de "fe ciega", dado que el cliente no tiene una ruta hacia el destino,</a:t>
            </a:r>
          </a:p>
          <a:p>
            <a:r>
              <a:rPr lang="es-MX" dirty="0"/>
              <a:t>envía el paquete a la puerta de enlace predeterminada y solo espera que la puerta de enlace predeterminada pueda averiguar qué hacer con</a:t>
            </a:r>
          </a:p>
          <a:p>
            <a:r>
              <a:rPr lang="es-MX" dirty="0"/>
              <a:t>el paquete.</a:t>
            </a:r>
            <a:endParaRPr lang="es-ES" dirty="0"/>
          </a:p>
        </p:txBody>
      </p:sp>
    </p:spTree>
    <p:extLst>
      <p:ext uri="{BB962C8B-B14F-4D97-AF65-F5344CB8AC3E}">
        <p14:creationId xmlns:p14="http://schemas.microsoft.com/office/powerpoint/2010/main" val="3628181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20943-05D1-4E27-89AA-F289317C5248}"/>
              </a:ext>
            </a:extLst>
          </p:cNvPr>
          <p:cNvSpPr>
            <a:spLocks noGrp="1"/>
          </p:cNvSpPr>
          <p:nvPr>
            <p:ph type="title"/>
          </p:nvPr>
        </p:nvSpPr>
        <p:spPr/>
        <p:txBody>
          <a:bodyPr/>
          <a:lstStyle/>
          <a:p>
            <a:br>
              <a:rPr lang="es-MX" dirty="0"/>
            </a:br>
            <a:r>
              <a:rPr lang="es-MX" dirty="0"/>
              <a:t>Paso 6: Resolución de la dirección MAC local para una puerta de enlace</a:t>
            </a:r>
            <a:endParaRPr lang="es-ES" dirty="0"/>
          </a:p>
        </p:txBody>
      </p:sp>
      <p:sp>
        <p:nvSpPr>
          <p:cNvPr id="3" name="Marcador de contenido 2">
            <a:extLst>
              <a:ext uri="{FF2B5EF4-FFF2-40B4-BE49-F238E27FC236}">
                <a16:creationId xmlns:a16="http://schemas.microsoft.com/office/drawing/2014/main" id="{A79A81B5-085A-4C80-AFA2-1F3383D095F2}"/>
              </a:ext>
            </a:extLst>
          </p:cNvPr>
          <p:cNvSpPr>
            <a:spLocks noGrp="1"/>
          </p:cNvSpPr>
          <p:nvPr>
            <p:ph idx="1"/>
          </p:nvPr>
        </p:nvSpPr>
        <p:spPr/>
        <p:txBody>
          <a:bodyPr/>
          <a:lstStyle/>
          <a:p>
            <a:r>
              <a:rPr lang="es-ES" dirty="0"/>
              <a:t>Por ultimo el cliente debe resolver la dirección Mac del enrutador </a:t>
            </a:r>
          </a:p>
          <a:p>
            <a:pPr>
              <a:buFont typeface="+mj-lt"/>
              <a:buAutoNum type="arabicPeriod"/>
            </a:pPr>
            <a:r>
              <a:rPr lang="es-ES" dirty="0"/>
              <a:t>El cliente comprueba su cache ARP primero </a:t>
            </a:r>
          </a:p>
          <a:p>
            <a:pPr>
              <a:buFont typeface="+mj-lt"/>
              <a:buAutoNum type="arabicPeriod"/>
            </a:pPr>
            <a:r>
              <a:rPr lang="es-ES" dirty="0"/>
              <a:t>Si la información no esta el cliente debe enviar una transmisión </a:t>
            </a:r>
            <a:r>
              <a:rPr lang="es-ES" dirty="0" err="1"/>
              <a:t>arp</a:t>
            </a:r>
            <a:r>
              <a:rPr lang="es-ES" dirty="0"/>
              <a:t> para obtener la dirección Mac del enrutador del sig. “</a:t>
            </a:r>
            <a:r>
              <a:rPr lang="es-ES" dirty="0" err="1"/>
              <a:t>next</a:t>
            </a:r>
            <a:r>
              <a:rPr lang="es-ES" dirty="0"/>
              <a:t>-hop” y actualizar la cache ARP</a:t>
            </a:r>
          </a:p>
        </p:txBody>
      </p:sp>
    </p:spTree>
    <p:extLst>
      <p:ext uri="{BB962C8B-B14F-4D97-AF65-F5344CB8AC3E}">
        <p14:creationId xmlns:p14="http://schemas.microsoft.com/office/powerpoint/2010/main" val="661695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13864A-06C4-4475-95B3-E0261420D1A1}"/>
              </a:ext>
            </a:extLst>
          </p:cNvPr>
          <p:cNvSpPr>
            <a:spLocks noGrp="1"/>
          </p:cNvSpPr>
          <p:nvPr>
            <p:ph type="title"/>
          </p:nvPr>
        </p:nvSpPr>
        <p:spPr/>
        <p:txBody>
          <a:bodyPr/>
          <a:lstStyle/>
          <a:p>
            <a:r>
              <a:rPr lang="es-ES" dirty="0"/>
              <a:t>Construir el paquete </a:t>
            </a:r>
          </a:p>
        </p:txBody>
      </p:sp>
      <p:sp>
        <p:nvSpPr>
          <p:cNvPr id="3" name="Marcador de contenido 2">
            <a:extLst>
              <a:ext uri="{FF2B5EF4-FFF2-40B4-BE49-F238E27FC236}">
                <a16:creationId xmlns:a16="http://schemas.microsoft.com/office/drawing/2014/main" id="{10A30840-69B0-4ECD-9DB6-B28327BC24CD}"/>
              </a:ext>
            </a:extLst>
          </p:cNvPr>
          <p:cNvSpPr>
            <a:spLocks noGrp="1"/>
          </p:cNvSpPr>
          <p:nvPr>
            <p:ph idx="1"/>
          </p:nvPr>
        </p:nvSpPr>
        <p:spPr>
          <a:xfrm>
            <a:off x="818712" y="2222287"/>
            <a:ext cx="4731856" cy="3636511"/>
          </a:xfrm>
        </p:spPr>
        <p:txBody>
          <a:bodyPr/>
          <a:lstStyle/>
          <a:p>
            <a:r>
              <a:rPr lang="es-ES" dirty="0"/>
              <a:t>Si todo va bien habremos resuelto</a:t>
            </a:r>
          </a:p>
          <a:p>
            <a:pPr>
              <a:buFont typeface="+mj-lt"/>
              <a:buAutoNum type="arabicPeriod"/>
            </a:pPr>
            <a:r>
              <a:rPr lang="es-ES" dirty="0"/>
              <a:t> </a:t>
            </a:r>
            <a:r>
              <a:rPr lang="es-MX" dirty="0"/>
              <a:t>Dirección MAC de destino</a:t>
            </a:r>
          </a:p>
          <a:p>
            <a:pPr>
              <a:buFont typeface="+mj-lt"/>
              <a:buAutoNum type="arabicPeriod"/>
            </a:pPr>
            <a:r>
              <a:rPr lang="es-MX" dirty="0"/>
              <a:t>Dirección IP de destino</a:t>
            </a:r>
          </a:p>
          <a:p>
            <a:pPr>
              <a:buFont typeface="+mj-lt"/>
              <a:buAutoNum type="arabicPeriod"/>
            </a:pPr>
            <a:r>
              <a:rPr lang="es-MX" dirty="0"/>
              <a:t>Números de puerto de origen y destino</a:t>
            </a:r>
            <a:endParaRPr lang="es-ES" dirty="0"/>
          </a:p>
        </p:txBody>
      </p:sp>
      <p:pic>
        <p:nvPicPr>
          <p:cNvPr id="4" name="Imagen 3">
            <a:extLst>
              <a:ext uri="{FF2B5EF4-FFF2-40B4-BE49-F238E27FC236}">
                <a16:creationId xmlns:a16="http://schemas.microsoft.com/office/drawing/2014/main" id="{A85F39F1-DB8C-465F-A186-B8AB0C3113D0}"/>
              </a:ext>
            </a:extLst>
          </p:cNvPr>
          <p:cNvPicPr>
            <a:picLocks noChangeAspect="1"/>
          </p:cNvPicPr>
          <p:nvPr/>
        </p:nvPicPr>
        <p:blipFill rotWithShape="1">
          <a:blip r:embed="rId2"/>
          <a:srcRect l="9342" t="17544" r="61189" b="55790"/>
          <a:stretch/>
        </p:blipFill>
        <p:spPr>
          <a:xfrm>
            <a:off x="5550568" y="2514600"/>
            <a:ext cx="5901441" cy="3003884"/>
          </a:xfrm>
          <a:prstGeom prst="rect">
            <a:avLst/>
          </a:prstGeom>
        </p:spPr>
      </p:pic>
    </p:spTree>
    <p:extLst>
      <p:ext uri="{BB962C8B-B14F-4D97-AF65-F5344CB8AC3E}">
        <p14:creationId xmlns:p14="http://schemas.microsoft.com/office/powerpoint/2010/main" val="3651342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262455-E617-4F68-80B6-97CA5497BADA}"/>
              </a:ext>
            </a:extLst>
          </p:cNvPr>
          <p:cNvSpPr>
            <a:spLocks noGrp="1"/>
          </p:cNvSpPr>
          <p:nvPr>
            <p:ph type="title"/>
          </p:nvPr>
        </p:nvSpPr>
        <p:spPr/>
        <p:txBody>
          <a:bodyPr/>
          <a:lstStyle/>
          <a:p>
            <a:r>
              <a:rPr lang="es-ES" dirty="0"/>
              <a:t>¿Qué es TCP/IP?</a:t>
            </a:r>
          </a:p>
        </p:txBody>
      </p:sp>
      <p:sp>
        <p:nvSpPr>
          <p:cNvPr id="3" name="Marcador de contenido 2">
            <a:extLst>
              <a:ext uri="{FF2B5EF4-FFF2-40B4-BE49-F238E27FC236}">
                <a16:creationId xmlns:a16="http://schemas.microsoft.com/office/drawing/2014/main" id="{6CCE8FE6-D21D-4596-B4BB-8660315E4508}"/>
              </a:ext>
            </a:extLst>
          </p:cNvPr>
          <p:cNvSpPr>
            <a:spLocks noGrp="1"/>
          </p:cNvSpPr>
          <p:nvPr>
            <p:ph idx="1"/>
          </p:nvPr>
        </p:nvSpPr>
        <p:spPr/>
        <p:txBody>
          <a:bodyPr/>
          <a:lstStyle/>
          <a:p>
            <a:r>
              <a:rPr lang="es-MX" dirty="0"/>
              <a:t>La definición de TCP/IP es la identificación del grupo de protocolos de red que hacen posible la transferencia de datos en redes</a:t>
            </a:r>
          </a:p>
          <a:p>
            <a:r>
              <a:rPr lang="es-MX" dirty="0"/>
              <a:t>TCP es el Protocolo de Control de Transmisión que permite establecer una conexión y el intercambio de datos entre dos anfitriones. </a:t>
            </a:r>
          </a:p>
          <a:p>
            <a:r>
              <a:rPr lang="es-MX" dirty="0"/>
              <a:t>IP o protocolo de internet, utiliza direcciones series de cuatro octetos con formato de punto decimal (como por ejemplo 75.4.160.25). Este protocolo lleva los datos a otras máquinas de la red.</a:t>
            </a:r>
            <a:endParaRPr lang="es-ES" dirty="0"/>
          </a:p>
        </p:txBody>
      </p:sp>
    </p:spTree>
    <p:extLst>
      <p:ext uri="{BB962C8B-B14F-4D97-AF65-F5344CB8AC3E}">
        <p14:creationId xmlns:p14="http://schemas.microsoft.com/office/powerpoint/2010/main" val="2085100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6FF9A-CF65-422E-A207-FD2FC94A1714}"/>
              </a:ext>
            </a:extLst>
          </p:cNvPr>
          <p:cNvSpPr>
            <a:spLocks noGrp="1"/>
          </p:cNvSpPr>
          <p:nvPr>
            <p:ph type="title"/>
          </p:nvPr>
        </p:nvSpPr>
        <p:spPr/>
        <p:txBody>
          <a:bodyPr/>
          <a:lstStyle/>
          <a:p>
            <a:r>
              <a:rPr lang="es-ES" dirty="0"/>
              <a:t>Problemas TCP/IP</a:t>
            </a:r>
          </a:p>
        </p:txBody>
      </p:sp>
      <p:sp>
        <p:nvSpPr>
          <p:cNvPr id="3" name="Marcador de contenido 2">
            <a:extLst>
              <a:ext uri="{FF2B5EF4-FFF2-40B4-BE49-F238E27FC236}">
                <a16:creationId xmlns:a16="http://schemas.microsoft.com/office/drawing/2014/main" id="{3784133F-57E5-4E78-AD24-EB05BA5EE6A5}"/>
              </a:ext>
            </a:extLst>
          </p:cNvPr>
          <p:cNvSpPr>
            <a:spLocks noGrp="1"/>
          </p:cNvSpPr>
          <p:nvPr>
            <p:ph idx="1"/>
          </p:nvPr>
        </p:nvSpPr>
        <p:spPr/>
        <p:txBody>
          <a:bodyPr/>
          <a:lstStyle/>
          <a:p>
            <a:r>
              <a:rPr lang="es-MX" dirty="0"/>
              <a:t>Para solucionar los problemas o asegurar una red usando Wireshark (o cualquier analizador de red), debe poseer un conocimiento sólido de las comunicaciones TCP / IP. En los siguientes doce capítulos examinamos los más comunes patrones de tráfico vistos en una red TCP / IP.</a:t>
            </a:r>
            <a:endParaRPr lang="es-ES" dirty="0"/>
          </a:p>
        </p:txBody>
      </p:sp>
    </p:spTree>
    <p:extLst>
      <p:ext uri="{BB962C8B-B14F-4D97-AF65-F5344CB8AC3E}">
        <p14:creationId xmlns:p14="http://schemas.microsoft.com/office/powerpoint/2010/main" val="4038200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F51F48-0FFA-4A0F-8DD1-D3652B7B06F4}"/>
              </a:ext>
            </a:extLst>
          </p:cNvPr>
          <p:cNvSpPr>
            <a:spLocks noGrp="1"/>
          </p:cNvSpPr>
          <p:nvPr>
            <p:ph type="title"/>
          </p:nvPr>
        </p:nvSpPr>
        <p:spPr/>
        <p:txBody>
          <a:bodyPr/>
          <a:lstStyle/>
          <a:p>
            <a:r>
              <a:rPr lang="es-ES" dirty="0"/>
              <a:t>¿Qué checar para solucionar el problema?</a:t>
            </a:r>
          </a:p>
        </p:txBody>
      </p:sp>
      <p:sp>
        <p:nvSpPr>
          <p:cNvPr id="3" name="Marcador de contenido 2">
            <a:extLst>
              <a:ext uri="{FF2B5EF4-FFF2-40B4-BE49-F238E27FC236}">
                <a16:creationId xmlns:a16="http://schemas.microsoft.com/office/drawing/2014/main" id="{C45B7973-2DE2-4EF5-94F9-AA9D0F47D039}"/>
              </a:ext>
            </a:extLst>
          </p:cNvPr>
          <p:cNvSpPr>
            <a:spLocks noGrp="1"/>
          </p:cNvSpPr>
          <p:nvPr>
            <p:ph idx="1"/>
          </p:nvPr>
        </p:nvSpPr>
        <p:spPr>
          <a:xfrm>
            <a:off x="4748462" y="2222287"/>
            <a:ext cx="6624823" cy="3636511"/>
          </a:xfrm>
        </p:spPr>
        <p:txBody>
          <a:bodyPr>
            <a:normAutofit lnSpcReduction="10000"/>
          </a:bodyPr>
          <a:lstStyle/>
          <a:p>
            <a:endParaRPr lang="es-ES" dirty="0"/>
          </a:p>
          <a:p>
            <a:r>
              <a:rPr lang="es-ES" dirty="0"/>
              <a:t>El Protocolo de Internet (IPv4 / IPv6) </a:t>
            </a:r>
          </a:p>
          <a:p>
            <a:r>
              <a:rPr lang="es-ES" dirty="0"/>
              <a:t>El Protocolo de datagramas de usuario (UDP) </a:t>
            </a:r>
          </a:p>
          <a:p>
            <a:r>
              <a:rPr lang="es-ES" dirty="0"/>
              <a:t>Protocolo de control de transmisión (TCP) </a:t>
            </a:r>
          </a:p>
          <a:p>
            <a:r>
              <a:rPr lang="es-MX" dirty="0"/>
              <a:t>El Protocolo de mensajes de control de Internet (ICMP / ICMPv6)</a:t>
            </a:r>
          </a:p>
          <a:p>
            <a:r>
              <a:rPr lang="es-MX" dirty="0"/>
              <a:t>El sistema de nombres de dominio (DNS)</a:t>
            </a:r>
          </a:p>
          <a:p>
            <a:r>
              <a:rPr lang="es-ES" dirty="0"/>
              <a:t>Protocolo de configuración dinámica de host (DHCP</a:t>
            </a:r>
          </a:p>
          <a:p>
            <a:r>
              <a:rPr lang="es-MX" dirty="0"/>
              <a:t>Protocolo de resolución de direcciones (ARP)</a:t>
            </a:r>
            <a:br>
              <a:rPr lang="es-ES" dirty="0"/>
            </a:br>
            <a:r>
              <a:rPr lang="es-ES" b="0" i="0" dirty="0">
                <a:solidFill>
                  <a:srgbClr val="202124"/>
                </a:solidFill>
                <a:effectLst/>
                <a:latin typeface="arial" panose="020B0604020202020204" pitchFamily="34" charset="0"/>
              </a:rPr>
              <a:t>Protocolo de control de transmisión (TCP)</a:t>
            </a:r>
            <a:endParaRPr lang="es-ES" dirty="0"/>
          </a:p>
        </p:txBody>
      </p:sp>
      <p:sp>
        <p:nvSpPr>
          <p:cNvPr id="6" name="CuadroTexto 5">
            <a:extLst>
              <a:ext uri="{FF2B5EF4-FFF2-40B4-BE49-F238E27FC236}">
                <a16:creationId xmlns:a16="http://schemas.microsoft.com/office/drawing/2014/main" id="{6C93B24D-1775-4BEB-94B9-D4921A2D0244}"/>
              </a:ext>
            </a:extLst>
          </p:cNvPr>
          <p:cNvSpPr txBox="1"/>
          <p:nvPr/>
        </p:nvSpPr>
        <p:spPr>
          <a:xfrm>
            <a:off x="593558" y="2711116"/>
            <a:ext cx="3593431" cy="1754326"/>
          </a:xfrm>
          <a:prstGeom prst="rect">
            <a:avLst/>
          </a:prstGeom>
          <a:noFill/>
        </p:spPr>
        <p:txBody>
          <a:bodyPr wrap="square" rtlCol="0">
            <a:spAutoFit/>
          </a:bodyPr>
          <a:lstStyle/>
          <a:p>
            <a:pPr algn="just"/>
            <a:r>
              <a:rPr lang="es-ES" dirty="0"/>
              <a:t>Para reconocer los problemas en que abarca cada uno de ellos y saber en que protocolo debe estar el problema para eso se debe tener cierta información sobre ello</a:t>
            </a:r>
          </a:p>
        </p:txBody>
      </p:sp>
    </p:spTree>
    <p:extLst>
      <p:ext uri="{BB962C8B-B14F-4D97-AF65-F5344CB8AC3E}">
        <p14:creationId xmlns:p14="http://schemas.microsoft.com/office/powerpoint/2010/main" val="1157273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5B250E-92D9-4FC3-BA78-8DFCA3D5D9BC}"/>
              </a:ext>
            </a:extLst>
          </p:cNvPr>
          <p:cNvSpPr>
            <a:spLocks noGrp="1"/>
          </p:cNvSpPr>
          <p:nvPr>
            <p:ph type="title"/>
          </p:nvPr>
        </p:nvSpPr>
        <p:spPr/>
        <p:txBody>
          <a:bodyPr/>
          <a:lstStyle/>
          <a:p>
            <a:r>
              <a:rPr lang="es-MX" dirty="0"/>
              <a:t>Proceso de resolución de varios pasos</a:t>
            </a:r>
            <a:endParaRPr lang="es-ES" dirty="0"/>
          </a:p>
        </p:txBody>
      </p:sp>
      <p:sp>
        <p:nvSpPr>
          <p:cNvPr id="3" name="Marcador de contenido 2">
            <a:extLst>
              <a:ext uri="{FF2B5EF4-FFF2-40B4-BE49-F238E27FC236}">
                <a16:creationId xmlns:a16="http://schemas.microsoft.com/office/drawing/2014/main" id="{9F559BEF-3465-4DAC-AF3C-A217BA8E6F5C}"/>
              </a:ext>
            </a:extLst>
          </p:cNvPr>
          <p:cNvSpPr>
            <a:spLocks noGrp="1"/>
          </p:cNvSpPr>
          <p:nvPr>
            <p:ph idx="1"/>
          </p:nvPr>
        </p:nvSpPr>
        <p:spPr>
          <a:xfrm>
            <a:off x="417659" y="2338136"/>
            <a:ext cx="9916512" cy="2181727"/>
          </a:xfrm>
        </p:spPr>
        <p:txBody>
          <a:bodyPr>
            <a:normAutofit/>
          </a:bodyPr>
          <a:lstStyle/>
          <a:p>
            <a:r>
              <a:rPr lang="es-MX" sz="2400" dirty="0"/>
              <a:t>TCP / IP utiliza un proceso de resolución de varios pasos cuando un cliente se comunica con un servidor. ¿Cuales son ?</a:t>
            </a:r>
          </a:p>
          <a:p>
            <a:r>
              <a:rPr lang="es-MX" sz="2400" dirty="0"/>
              <a:t>Usaremos el ejemplo de debajo de un problema común </a:t>
            </a:r>
            <a:endParaRPr lang="es-ES" sz="2400" dirty="0"/>
          </a:p>
        </p:txBody>
      </p:sp>
      <p:pic>
        <p:nvPicPr>
          <p:cNvPr id="6" name="Imagen 5">
            <a:extLst>
              <a:ext uri="{FF2B5EF4-FFF2-40B4-BE49-F238E27FC236}">
                <a16:creationId xmlns:a16="http://schemas.microsoft.com/office/drawing/2014/main" id="{94B9E5D9-98C3-4E56-86A9-A20925377005}"/>
              </a:ext>
            </a:extLst>
          </p:cNvPr>
          <p:cNvPicPr>
            <a:picLocks noChangeAspect="1"/>
          </p:cNvPicPr>
          <p:nvPr/>
        </p:nvPicPr>
        <p:blipFill rotWithShape="1">
          <a:blip r:embed="rId2"/>
          <a:srcRect l="16710" t="16842" r="67632" b="63509"/>
          <a:stretch/>
        </p:blipFill>
        <p:spPr>
          <a:xfrm>
            <a:off x="4036491" y="4635977"/>
            <a:ext cx="2678847" cy="1890949"/>
          </a:xfrm>
          <a:prstGeom prst="rect">
            <a:avLst/>
          </a:prstGeom>
        </p:spPr>
      </p:pic>
    </p:spTree>
    <p:extLst>
      <p:ext uri="{BB962C8B-B14F-4D97-AF65-F5344CB8AC3E}">
        <p14:creationId xmlns:p14="http://schemas.microsoft.com/office/powerpoint/2010/main" val="222823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6E319B-4EA5-476F-9462-148AB81EC0F4}"/>
              </a:ext>
            </a:extLst>
          </p:cNvPr>
          <p:cNvSpPr>
            <a:spLocks noGrp="1"/>
          </p:cNvSpPr>
          <p:nvPr>
            <p:ph type="title"/>
          </p:nvPr>
        </p:nvSpPr>
        <p:spPr/>
        <p:txBody>
          <a:bodyPr/>
          <a:lstStyle/>
          <a:p>
            <a:r>
              <a:rPr lang="es-ES" dirty="0"/>
              <a:t>Solución al ejemplo </a:t>
            </a:r>
          </a:p>
        </p:txBody>
      </p:sp>
      <p:pic>
        <p:nvPicPr>
          <p:cNvPr id="4" name="Marcador de contenido 3">
            <a:extLst>
              <a:ext uri="{FF2B5EF4-FFF2-40B4-BE49-F238E27FC236}">
                <a16:creationId xmlns:a16="http://schemas.microsoft.com/office/drawing/2014/main" id="{D1FDF20D-CC1C-4174-94F5-7EB79876F9A5}"/>
              </a:ext>
            </a:extLst>
          </p:cNvPr>
          <p:cNvPicPr>
            <a:picLocks noGrp="1" noChangeAspect="1"/>
          </p:cNvPicPr>
          <p:nvPr>
            <p:ph idx="1"/>
          </p:nvPr>
        </p:nvPicPr>
        <p:blipFill rotWithShape="1">
          <a:blip r:embed="rId2"/>
          <a:srcRect l="14024" t="10788" r="59180" b="55690"/>
          <a:stretch/>
        </p:blipFill>
        <p:spPr>
          <a:xfrm>
            <a:off x="144379" y="2202669"/>
            <a:ext cx="6472990" cy="4555068"/>
          </a:xfrm>
          <a:prstGeom prst="rect">
            <a:avLst/>
          </a:prstGeom>
        </p:spPr>
      </p:pic>
      <p:sp>
        <p:nvSpPr>
          <p:cNvPr id="6" name="CuadroTexto 5">
            <a:extLst>
              <a:ext uri="{FF2B5EF4-FFF2-40B4-BE49-F238E27FC236}">
                <a16:creationId xmlns:a16="http://schemas.microsoft.com/office/drawing/2014/main" id="{9359ED9C-80ED-43F9-B1E2-76E1C8D84C4C}"/>
              </a:ext>
            </a:extLst>
          </p:cNvPr>
          <p:cNvSpPr txBox="1"/>
          <p:nvPr/>
        </p:nvSpPr>
        <p:spPr>
          <a:xfrm>
            <a:off x="6989319" y="2587377"/>
            <a:ext cx="4392679" cy="3785652"/>
          </a:xfrm>
          <a:prstGeom prst="rect">
            <a:avLst/>
          </a:prstGeom>
          <a:noFill/>
        </p:spPr>
        <p:txBody>
          <a:bodyPr wrap="square" rtlCol="0">
            <a:spAutoFit/>
          </a:bodyPr>
          <a:lstStyle/>
          <a:p>
            <a:pPr marL="285750" indent="-285750">
              <a:buFont typeface="Wingdings" panose="05000000000000000000" pitchFamily="2" charset="2"/>
              <a:buChar char="v"/>
            </a:pPr>
            <a:r>
              <a:rPr lang="es-ES" sz="2400" dirty="0"/>
              <a:t>Definir los puertos de origen y destino</a:t>
            </a:r>
          </a:p>
          <a:p>
            <a:pPr marL="285750" indent="-285750">
              <a:buFont typeface="Wingdings" panose="05000000000000000000" pitchFamily="2" charset="2"/>
              <a:buChar char="v"/>
            </a:pPr>
            <a:r>
              <a:rPr lang="es-ES" sz="2400" dirty="0"/>
              <a:t>Resolver la dirección ip destino </a:t>
            </a:r>
          </a:p>
          <a:p>
            <a:pPr marL="285750" indent="-285750">
              <a:buFont typeface="Wingdings" panose="05000000000000000000" pitchFamily="2" charset="2"/>
              <a:buChar char="v"/>
            </a:pPr>
            <a:r>
              <a:rPr lang="es-ES" sz="2400" dirty="0"/>
              <a:t>Obtener la dirección de hardware (si esta en la red local)</a:t>
            </a:r>
          </a:p>
          <a:p>
            <a:pPr marL="285750" indent="-285750">
              <a:buFont typeface="Wingdings" panose="05000000000000000000" pitchFamily="2" charset="2"/>
              <a:buChar char="v"/>
            </a:pPr>
            <a:r>
              <a:rPr lang="es-ES" sz="2400" dirty="0"/>
              <a:t>Identificar el mejor enrutador si es remoto y su Mac </a:t>
            </a:r>
          </a:p>
        </p:txBody>
      </p:sp>
    </p:spTree>
    <p:extLst>
      <p:ext uri="{BB962C8B-B14F-4D97-AF65-F5344CB8AC3E}">
        <p14:creationId xmlns:p14="http://schemas.microsoft.com/office/powerpoint/2010/main" val="1897403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63D610-1601-43F1-A5C7-70F913ED4791}"/>
              </a:ext>
            </a:extLst>
          </p:cNvPr>
          <p:cNvSpPr>
            <a:spLocks noGrp="1"/>
          </p:cNvSpPr>
          <p:nvPr>
            <p:ph type="title"/>
          </p:nvPr>
        </p:nvSpPr>
        <p:spPr/>
        <p:txBody>
          <a:bodyPr/>
          <a:lstStyle/>
          <a:p>
            <a:r>
              <a:rPr lang="es-MX" dirty="0"/>
              <a:t>Paso 1: Resolución del número de puerto</a:t>
            </a:r>
            <a:endParaRPr lang="es-ES" dirty="0"/>
          </a:p>
        </p:txBody>
      </p:sp>
      <p:sp>
        <p:nvSpPr>
          <p:cNvPr id="3" name="Marcador de contenido 2">
            <a:extLst>
              <a:ext uri="{FF2B5EF4-FFF2-40B4-BE49-F238E27FC236}">
                <a16:creationId xmlns:a16="http://schemas.microsoft.com/office/drawing/2014/main" id="{14FA9557-3D7F-4096-B47B-C19A4A00D57C}"/>
              </a:ext>
            </a:extLst>
          </p:cNvPr>
          <p:cNvSpPr>
            <a:spLocks noGrp="1"/>
          </p:cNvSpPr>
          <p:nvPr>
            <p:ph idx="1"/>
          </p:nvPr>
        </p:nvSpPr>
        <p:spPr>
          <a:xfrm>
            <a:off x="810000" y="1769098"/>
            <a:ext cx="9817205" cy="1659902"/>
          </a:xfrm>
        </p:spPr>
        <p:txBody>
          <a:bodyPr>
            <a:normAutofit/>
          </a:bodyPr>
          <a:lstStyle/>
          <a:p>
            <a:r>
              <a:rPr lang="es-ES" sz="2800" dirty="0"/>
              <a:t>En el ejemplo </a:t>
            </a:r>
            <a:r>
              <a:rPr lang="es-MX" sz="2800" dirty="0"/>
              <a:t>el usuario ha escrito ftp CORPFS1. FTP ¿que puntos hay que notar? </a:t>
            </a:r>
            <a:endParaRPr lang="es-ES" sz="2800" dirty="0"/>
          </a:p>
        </p:txBody>
      </p:sp>
      <p:sp>
        <p:nvSpPr>
          <p:cNvPr id="4" name="CuadroTexto 3">
            <a:extLst>
              <a:ext uri="{FF2B5EF4-FFF2-40B4-BE49-F238E27FC236}">
                <a16:creationId xmlns:a16="http://schemas.microsoft.com/office/drawing/2014/main" id="{D14D0AB0-29A0-4CBF-8D68-C3F7029C0FCE}"/>
              </a:ext>
            </a:extLst>
          </p:cNvPr>
          <p:cNvSpPr txBox="1"/>
          <p:nvPr/>
        </p:nvSpPr>
        <p:spPr>
          <a:xfrm>
            <a:off x="810000" y="3429000"/>
            <a:ext cx="10571998" cy="2031325"/>
          </a:xfrm>
          <a:prstGeom prst="rect">
            <a:avLst/>
          </a:prstGeom>
          <a:noFill/>
        </p:spPr>
        <p:txBody>
          <a:bodyPr wrap="square" rtlCol="0">
            <a:spAutoFit/>
          </a:bodyPr>
          <a:lstStyle/>
          <a:p>
            <a:pPr marL="285750" indent="-285750">
              <a:buFont typeface="Arial" panose="020B0604020202020204" pitchFamily="34" charset="0"/>
              <a:buChar char="•"/>
            </a:pPr>
            <a:r>
              <a:rPr lang="es-ES" dirty="0"/>
              <a:t>En ftp normalmente usa el puerto 20 o si es configurado un puerto dinámico para transferir datos </a:t>
            </a:r>
          </a:p>
          <a:p>
            <a:pPr marL="285750" indent="-285750">
              <a:buFont typeface="Arial" panose="020B0604020202020204" pitchFamily="34" charset="0"/>
              <a:buChar char="•"/>
            </a:pPr>
            <a:r>
              <a:rPr lang="es-ES" dirty="0"/>
              <a:t>El puerto 21 para comandos como funciones de envió de inicio de sesión y contraseña</a:t>
            </a:r>
          </a:p>
          <a:p>
            <a:pPr marL="285750" indent="-285750">
              <a:buFont typeface="Arial" panose="020B0604020202020204" pitchFamily="34" charset="0"/>
              <a:buChar char="•"/>
            </a:pPr>
            <a:r>
              <a:rPr lang="es-ES" dirty="0"/>
              <a:t>En el ejemplo el usuario intenta entrar por el puerto 21 </a:t>
            </a:r>
          </a:p>
          <a:p>
            <a:pPr marL="285750" indent="-285750">
              <a:buFont typeface="Arial" panose="020B0604020202020204" pitchFamily="34" charset="0"/>
              <a:buChar char="•"/>
            </a:pPr>
            <a:r>
              <a:rPr lang="es-ES" dirty="0"/>
              <a:t>En este caso el cliente usaría un puerto dinámico para el valor del</a:t>
            </a:r>
          </a:p>
          <a:p>
            <a:r>
              <a:rPr lang="es-ES" dirty="0"/>
              <a:t> puerto origen</a:t>
            </a:r>
          </a:p>
          <a:p>
            <a:pPr marL="285750" indent="-285750">
              <a:buFont typeface="Arial" panose="020B0604020202020204" pitchFamily="34" charset="0"/>
              <a:buChar char="•"/>
            </a:pPr>
            <a:r>
              <a:rPr lang="es-ES" dirty="0"/>
              <a:t>Este proceso no genera trafico en la red </a:t>
            </a:r>
          </a:p>
        </p:txBody>
      </p:sp>
      <p:pic>
        <p:nvPicPr>
          <p:cNvPr id="5" name="Imagen 4">
            <a:extLst>
              <a:ext uri="{FF2B5EF4-FFF2-40B4-BE49-F238E27FC236}">
                <a16:creationId xmlns:a16="http://schemas.microsoft.com/office/drawing/2014/main" id="{927C4598-90D8-48E3-AA47-34BD2AC35C91}"/>
              </a:ext>
            </a:extLst>
          </p:cNvPr>
          <p:cNvPicPr>
            <a:picLocks noChangeAspect="1"/>
          </p:cNvPicPr>
          <p:nvPr/>
        </p:nvPicPr>
        <p:blipFill rotWithShape="1">
          <a:blip r:embed="rId2"/>
          <a:srcRect l="16710" t="16842" r="67632" b="63509"/>
          <a:stretch/>
        </p:blipFill>
        <p:spPr>
          <a:xfrm>
            <a:off x="8870687" y="4514850"/>
            <a:ext cx="2678847" cy="1890949"/>
          </a:xfrm>
          <a:prstGeom prst="rect">
            <a:avLst/>
          </a:prstGeom>
        </p:spPr>
      </p:pic>
    </p:spTree>
    <p:extLst>
      <p:ext uri="{BB962C8B-B14F-4D97-AF65-F5344CB8AC3E}">
        <p14:creationId xmlns:p14="http://schemas.microsoft.com/office/powerpoint/2010/main" val="656068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F0C270-E120-43A8-AECF-F4E85AF79017}"/>
              </a:ext>
            </a:extLst>
          </p:cNvPr>
          <p:cNvSpPr>
            <a:spLocks noGrp="1"/>
          </p:cNvSpPr>
          <p:nvPr>
            <p:ph type="title"/>
          </p:nvPr>
        </p:nvSpPr>
        <p:spPr/>
        <p:txBody>
          <a:bodyPr/>
          <a:lstStyle/>
          <a:p>
            <a:r>
              <a:rPr lang="es-MX" dirty="0"/>
              <a:t>Paso 2: Resolución de nombre de red </a:t>
            </a:r>
            <a:endParaRPr lang="es-ES" dirty="0"/>
          </a:p>
        </p:txBody>
      </p:sp>
      <p:sp>
        <p:nvSpPr>
          <p:cNvPr id="3" name="Marcador de contenido 2">
            <a:extLst>
              <a:ext uri="{FF2B5EF4-FFF2-40B4-BE49-F238E27FC236}">
                <a16:creationId xmlns:a16="http://schemas.microsoft.com/office/drawing/2014/main" id="{83DDCCD2-ED37-4A56-A0F2-B222E416BFC3}"/>
              </a:ext>
            </a:extLst>
          </p:cNvPr>
          <p:cNvSpPr>
            <a:spLocks noGrp="1"/>
          </p:cNvSpPr>
          <p:nvPr>
            <p:ph idx="1"/>
          </p:nvPr>
        </p:nvSpPr>
        <p:spPr/>
        <p:txBody>
          <a:bodyPr>
            <a:normAutofit/>
          </a:bodyPr>
          <a:lstStyle/>
          <a:p>
            <a:r>
              <a:rPr lang="es-MX" sz="2000" dirty="0"/>
              <a:t>Si el cliente ha definido una dirección IP de destino explícita, el proceso de resolución de nombres de red no es necesario.</a:t>
            </a:r>
          </a:p>
          <a:p>
            <a:r>
              <a:rPr lang="es-MX" sz="2000" dirty="0"/>
              <a:t>Pero si el cliente ha definido un nombre en el host de destino como en nuestro ejemplo necesitamos hacer un proceso de “resolución” para obtener la dirección ip del host de destino para eso se necesita llevar ciertos paso</a:t>
            </a:r>
            <a:endParaRPr lang="es-ES" sz="2000" dirty="0"/>
          </a:p>
        </p:txBody>
      </p:sp>
    </p:spTree>
    <p:extLst>
      <p:ext uri="{BB962C8B-B14F-4D97-AF65-F5344CB8AC3E}">
        <p14:creationId xmlns:p14="http://schemas.microsoft.com/office/powerpoint/2010/main" val="3685772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285E24-0E39-4F60-8D61-2B09ED98DF8D}"/>
              </a:ext>
            </a:extLst>
          </p:cNvPr>
          <p:cNvSpPr>
            <a:spLocks noGrp="1"/>
          </p:cNvSpPr>
          <p:nvPr>
            <p:ph type="title"/>
          </p:nvPr>
        </p:nvSpPr>
        <p:spPr/>
        <p:txBody>
          <a:bodyPr/>
          <a:lstStyle/>
          <a:p>
            <a:r>
              <a:rPr lang="es-ES" dirty="0"/>
              <a:t>Pasos para la “resolución”</a:t>
            </a:r>
          </a:p>
        </p:txBody>
      </p:sp>
      <p:sp>
        <p:nvSpPr>
          <p:cNvPr id="3" name="Marcador de contenido 2">
            <a:extLst>
              <a:ext uri="{FF2B5EF4-FFF2-40B4-BE49-F238E27FC236}">
                <a16:creationId xmlns:a16="http://schemas.microsoft.com/office/drawing/2014/main" id="{239C3CDB-B6F3-4A90-890C-C239EEEE250D}"/>
              </a:ext>
            </a:extLst>
          </p:cNvPr>
          <p:cNvSpPr>
            <a:spLocks noGrp="1"/>
          </p:cNvSpPr>
          <p:nvPr>
            <p:ph idx="1"/>
          </p:nvPr>
        </p:nvSpPr>
        <p:spPr/>
        <p:txBody>
          <a:bodyPr/>
          <a:lstStyle/>
          <a:p>
            <a:pPr>
              <a:buFont typeface="+mj-lt"/>
              <a:buAutoNum type="arabicPeriod"/>
            </a:pPr>
            <a:r>
              <a:rPr lang="es-MX" dirty="0"/>
              <a:t>Busque el nombre en la caché de resolución de DNS</a:t>
            </a:r>
          </a:p>
          <a:p>
            <a:pPr>
              <a:buFont typeface="+mj-lt"/>
              <a:buAutoNum type="arabicPeriod"/>
            </a:pPr>
            <a:r>
              <a:rPr lang="es-MX" dirty="0"/>
              <a:t>Si la entrada no está en la caché de resolución de DNS, examine el archivo de hosts locales (si existe).</a:t>
            </a:r>
          </a:p>
          <a:p>
            <a:pPr>
              <a:buFont typeface="+mj-lt"/>
              <a:buAutoNum type="arabicPeriod"/>
            </a:pPr>
            <a:r>
              <a:rPr lang="es-MX" dirty="0"/>
              <a:t>Si el archivo de hosts local no existe o el nombre / dirección deseados no está en el archivo de hosts, envíe solicitudes a el servidor DNS</a:t>
            </a:r>
            <a:endParaRPr lang="es-ES" dirty="0"/>
          </a:p>
        </p:txBody>
      </p:sp>
    </p:spTree>
    <p:extLst>
      <p:ext uri="{BB962C8B-B14F-4D97-AF65-F5344CB8AC3E}">
        <p14:creationId xmlns:p14="http://schemas.microsoft.com/office/powerpoint/2010/main" val="2978332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Citable</Template>
  <TotalTime>480</TotalTime>
  <Words>999</Words>
  <Application>Microsoft Office PowerPoint</Application>
  <PresentationFormat>Panorámica</PresentationFormat>
  <Paragraphs>76</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Arial</vt:lpstr>
      <vt:lpstr>Century Gothic</vt:lpstr>
      <vt:lpstr>Wingdings</vt:lpstr>
      <vt:lpstr>Wingdings 2</vt:lpstr>
      <vt:lpstr>Citable</vt:lpstr>
      <vt:lpstr> Capitulo 14 TCP/IP Análisis</vt:lpstr>
      <vt:lpstr>¿Qué es TCP/IP?</vt:lpstr>
      <vt:lpstr>Problemas TCP/IP</vt:lpstr>
      <vt:lpstr>¿Qué checar para solucionar el problema?</vt:lpstr>
      <vt:lpstr>Proceso de resolución de varios pasos</vt:lpstr>
      <vt:lpstr>Solución al ejemplo </vt:lpstr>
      <vt:lpstr>Paso 1: Resolución del número de puerto</vt:lpstr>
      <vt:lpstr>Paso 2: Resolución de nombre de red </vt:lpstr>
      <vt:lpstr>Pasos para la “resolución”</vt:lpstr>
      <vt:lpstr>Paso 3: Resolución de ruta</vt:lpstr>
      <vt:lpstr>Paso 4: Resolución de la dirección MAC local</vt:lpstr>
      <vt:lpstr> Paso 5: Resolución de ruta: cuando el objetivo es remoto</vt:lpstr>
      <vt:lpstr> Paso 6: Resolución de la dirección MAC local para una puerta de enlace</vt:lpstr>
      <vt:lpstr>Construir el paquete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14 TCP/IP Análisis</dc:title>
  <dc:creator>Omar Vazquez Canto</dc:creator>
  <cp:lastModifiedBy>Omar Vazquez Canto</cp:lastModifiedBy>
  <cp:revision>24</cp:revision>
  <dcterms:created xsi:type="dcterms:W3CDTF">2020-11-25T17:58:00Z</dcterms:created>
  <dcterms:modified xsi:type="dcterms:W3CDTF">2020-11-30T05:43:05Z</dcterms:modified>
</cp:coreProperties>
</file>