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43" r:id="rId3"/>
    <p:sldId id="262" r:id="rId4"/>
    <p:sldId id="341" r:id="rId5"/>
    <p:sldId id="344" r:id="rId6"/>
    <p:sldId id="345" r:id="rId7"/>
    <p:sldId id="342" r:id="rId8"/>
    <p:sldId id="346" r:id="rId9"/>
    <p:sldId id="347" r:id="rId10"/>
    <p:sldId id="348" r:id="rId11"/>
    <p:sldId id="349" r:id="rId12"/>
    <p:sldId id="350" r:id="rId13"/>
    <p:sldId id="351" r:id="rId14"/>
    <p:sldId id="354" r:id="rId15"/>
    <p:sldId id="355" r:id="rId16"/>
    <p:sldId id="356" r:id="rId17"/>
    <p:sldId id="357" r:id="rId18"/>
    <p:sldId id="358" r:id="rId19"/>
    <p:sldId id="352" r:id="rId20"/>
    <p:sldId id="353" r:id="rId21"/>
    <p:sldId id="359" r:id="rId22"/>
    <p:sldId id="361" r:id="rId23"/>
    <p:sldId id="360" r:id="rId24"/>
    <p:sldId id="362" r:id="rId25"/>
    <p:sldId id="363" r:id="rId26"/>
    <p:sldId id="364" r:id="rId27"/>
    <p:sldId id="365" r:id="rId28"/>
    <p:sldId id="366" r:id="rId29"/>
    <p:sldId id="367" r:id="rId30"/>
    <p:sldId id="369" r:id="rId31"/>
    <p:sldId id="368" r:id="rId32"/>
    <p:sldId id="371" r:id="rId33"/>
    <p:sldId id="372" r:id="rId34"/>
    <p:sldId id="373" r:id="rId35"/>
    <p:sldId id="375" r:id="rId36"/>
    <p:sldId id="376" r:id="rId37"/>
    <p:sldId id="374" r:id="rId38"/>
    <p:sldId id="34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khaled" initials="ok" lastIdx="1" clrIdx="0">
    <p:extLst>
      <p:ext uri="{19B8F6BF-5375-455C-9EA6-DF929625EA0E}">
        <p15:presenceInfo xmlns:p15="http://schemas.microsoft.com/office/powerpoint/2012/main" userId="4618202e1fd84f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p:scale>
          <a:sx n="86" d="100"/>
          <a:sy n="86" d="100"/>
        </p:scale>
        <p:origin x="46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7/2/2023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400" y="4892342"/>
            <a:ext cx="6606988" cy="646331"/>
          </a:xfrm>
          <a:prstGeom prst="rect">
            <a:avLst/>
          </a:prstGeom>
          <a:noFill/>
        </p:spPr>
        <p:txBody>
          <a:bodyPr wrap="square" rtlCol="0">
            <a:spAutoFit/>
          </a:bodyPr>
          <a:lstStyle/>
          <a:p>
            <a:r>
              <a:rPr lang="en-US" sz="3600" b="1" dirty="0"/>
              <a:t>Sea Level Rise Prediction System</a:t>
            </a:r>
          </a:p>
        </p:txBody>
      </p:sp>
      <p:sp>
        <p:nvSpPr>
          <p:cNvPr id="2" name="TextBox 1">
            <a:extLst>
              <a:ext uri="{FF2B5EF4-FFF2-40B4-BE49-F238E27FC236}">
                <a16:creationId xmlns:a16="http://schemas.microsoft.com/office/drawing/2014/main" id="{1983C5A8-9921-B196-C81A-338796D8FD8A}"/>
              </a:ext>
            </a:extLst>
          </p:cNvPr>
          <p:cNvSpPr txBox="1"/>
          <p:nvPr/>
        </p:nvSpPr>
        <p:spPr>
          <a:xfrm>
            <a:off x="3576536" y="3386628"/>
            <a:ext cx="5246451" cy="707886"/>
          </a:xfrm>
          <a:prstGeom prst="rect">
            <a:avLst/>
          </a:prstGeom>
          <a:noFill/>
        </p:spPr>
        <p:txBody>
          <a:bodyPr wrap="square" rtlCol="0">
            <a:spAutoFit/>
          </a:bodyPr>
          <a:lstStyle/>
          <a:p>
            <a:pPr algn="ctr"/>
            <a:r>
              <a:rPr lang="en-US" sz="2000" b="1" dirty="0">
                <a:solidFill>
                  <a:srgbClr val="002060"/>
                </a:solidFill>
                <a:latin typeface="Arial" panose="020B0604020202020204" pitchFamily="34" charset="0"/>
                <a:cs typeface="Arial" panose="020B0604020202020204" pitchFamily="34" charset="0"/>
              </a:rPr>
              <a:t>FACULTY OF INFORMATION TECHNOLOGY</a:t>
            </a:r>
          </a:p>
        </p:txBody>
      </p:sp>
    </p:spTree>
    <p:extLst>
      <p:ext uri="{BB962C8B-B14F-4D97-AF65-F5344CB8AC3E}">
        <p14:creationId xmlns:p14="http://schemas.microsoft.com/office/powerpoint/2010/main" val="410493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SDG’s Goal</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557C3D6B-517F-5644-AFE6-3817E22E0D26}"/>
              </a:ext>
            </a:extLst>
          </p:cNvPr>
          <p:cNvSpPr txBox="1"/>
          <p:nvPr/>
        </p:nvSpPr>
        <p:spPr>
          <a:xfrm>
            <a:off x="435005" y="1159260"/>
            <a:ext cx="8211846" cy="304339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What is SDG?</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SDG stands for Sustainable Development Goals, They are a set of 17 global goals established by the United Nations in 2015 </a:t>
            </a:r>
            <a:r>
              <a:rPr lang="en-US" b="0" i="0" dirty="0">
                <a:solidFill>
                  <a:srgbClr val="212529"/>
                </a:solidFill>
                <a:effectLst/>
                <a:latin typeface="Times New Roman" panose="02020603050405020304" pitchFamily="18" charset="0"/>
                <a:cs typeface="Times New Roman" panose="02020603050405020304" pitchFamily="18" charset="0"/>
              </a:rPr>
              <a:t>Adopted by 193 countries in 2015.</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 The Sustainable Development Goals (SDGs) are the world’s shared plan to end extreme poverty, reduce inequality, and protect the planet by 2030.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78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SDG’s Goal</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17 Sustainable Development Goals are:</a:t>
            </a:r>
          </a:p>
        </p:txBody>
      </p:sp>
      <p:pic>
        <p:nvPicPr>
          <p:cNvPr id="7" name="Picture 6">
            <a:extLst>
              <a:ext uri="{FF2B5EF4-FFF2-40B4-BE49-F238E27FC236}">
                <a16:creationId xmlns:a16="http://schemas.microsoft.com/office/drawing/2014/main" id="{7670B86E-365D-8C31-588A-4A7AA68898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7250" b="93400" l="5500" r="92900"/>
                    </a14:imgEffect>
                  </a14:imgLayer>
                </a14:imgProps>
              </a:ext>
              <a:ext uri="{28A0092B-C50C-407E-A947-70E740481C1C}">
                <a14:useLocalDpi xmlns:a14="http://schemas.microsoft.com/office/drawing/2010/main" val="0"/>
              </a:ext>
            </a:extLst>
          </a:blip>
          <a:stretch>
            <a:fillRect/>
          </a:stretch>
        </p:blipFill>
        <p:spPr>
          <a:xfrm>
            <a:off x="2300284" y="37730"/>
            <a:ext cx="7591431" cy="7591431"/>
          </a:xfrm>
          <a:prstGeom prst="rect">
            <a:avLst/>
          </a:prstGeom>
        </p:spPr>
      </p:pic>
    </p:spTree>
    <p:extLst>
      <p:ext uri="{BB962C8B-B14F-4D97-AF65-F5344CB8AC3E}">
        <p14:creationId xmlns:p14="http://schemas.microsoft.com/office/powerpoint/2010/main" val="143019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SDG’s Goal</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43858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Project’s objectives aligns with the SDG Goal number 13 which is  </a:t>
            </a:r>
            <a:r>
              <a:rPr lang="en-US" b="1" dirty="0">
                <a:latin typeface="Times New Roman" panose="02020603050405020304" pitchFamily="18" charset="0"/>
                <a:cs typeface="Times New Roman" panose="02020603050405020304" pitchFamily="18" charset="0"/>
              </a:rPr>
              <a:t>Climate Action</a:t>
            </a:r>
          </a:p>
          <a:p>
            <a:pPr marL="285750"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SDG Goal 13 focuses on taking urgent action to combat climate change and its impacts. It focuses on making appropriate decisions and adapting to climate-related disasters.</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By developing an accurate sea level rise prediction system, Our project supports decision making to adapt with and prevent the damage that results from climate change and global warming </a:t>
            </a:r>
            <a:r>
              <a:rPr lang="en-US" sz="1800" dirty="0">
                <a:effectLst/>
                <a:latin typeface="Times New Roman" panose="02020603050405020304" pitchFamily="18" charset="0"/>
                <a:ea typeface="Arial MT"/>
                <a:cs typeface="Arial MT"/>
              </a:rPr>
              <a:t>to mitigate the adverse effects of rising sea levels.</a:t>
            </a:r>
            <a:endParaRPr lang="en-US" sz="1800" dirty="0">
              <a:effectLst/>
              <a:latin typeface="Arial MT"/>
              <a:ea typeface="Arial MT"/>
              <a:cs typeface="Arial MT"/>
            </a:endParaRPr>
          </a:p>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10" name="Picture 9">
            <a:extLst>
              <a:ext uri="{FF2B5EF4-FFF2-40B4-BE49-F238E27FC236}">
                <a16:creationId xmlns:a16="http://schemas.microsoft.com/office/drawing/2014/main" id="{7CA45088-97BD-0806-8ED5-38DE9089B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941" y="1550581"/>
            <a:ext cx="3237487" cy="3237487"/>
          </a:xfrm>
          <a:prstGeom prst="rect">
            <a:avLst/>
          </a:prstGeom>
        </p:spPr>
      </p:pic>
    </p:spTree>
    <p:extLst>
      <p:ext uri="{BB962C8B-B14F-4D97-AF65-F5344CB8AC3E}">
        <p14:creationId xmlns:p14="http://schemas.microsoft.com/office/powerpoint/2010/main" val="110114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7703964" cy="4093428"/>
          </a:xfrm>
          <a:prstGeom prst="rect">
            <a:avLst/>
          </a:prstGeom>
          <a:noFill/>
        </p:spPr>
        <p:txBody>
          <a:bodyPr wrap="square" rtlCol="0">
            <a:spAutoFit/>
          </a:bodyPr>
          <a:lstStyle/>
          <a:p>
            <a:pPr marL="457200" indent="-457200">
              <a:buFont typeface="+mj-lt"/>
              <a:buAutoNum type="arabicPeriod"/>
            </a:pPr>
            <a:r>
              <a:rPr lang="en-US" sz="2000" b="1" dirty="0"/>
              <a:t>Machine learning methods applied to sea level predictions in the upper part of a tidal estuary </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They used machine learning to predict sea level in the upper part of tidal estuary in the harbor of Brest and the city of Landerneau</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their input data from a dataset which is  three-year observations of sea levels , they also used four inputs from other models that considered in relation to tidal and coastal surge effects.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two types of machine learning algorithms: (I) multiple regression methods based on linear and polynomial regression functions, and (II) an artificial neural network, the multilayer perceptron.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94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1">
            <a:extLst>
              <a:ext uri="{FF2B5EF4-FFF2-40B4-BE49-F238E27FC236}">
                <a16:creationId xmlns:a16="http://schemas.microsoft.com/office/drawing/2014/main" id="{DC7B6EC6-4E4D-26FC-05B2-C902DE9E7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02" y="1743677"/>
            <a:ext cx="5566192" cy="3754623"/>
          </a:xfrm>
          <a:prstGeom prst="rect">
            <a:avLst/>
          </a:prstGeom>
        </p:spPr>
      </p:pic>
      <p:pic>
        <p:nvPicPr>
          <p:cNvPr id="7" name="Picture 6">
            <a:extLst>
              <a:ext uri="{FF2B5EF4-FFF2-40B4-BE49-F238E27FC236}">
                <a16:creationId xmlns:a16="http://schemas.microsoft.com/office/drawing/2014/main" id="{A605A77A-4193-5C47-5154-81AE9F5E2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374" y="1619777"/>
            <a:ext cx="4531607" cy="3878523"/>
          </a:xfrm>
          <a:prstGeom prst="rect">
            <a:avLst/>
          </a:prstGeom>
        </p:spPr>
      </p:pic>
    </p:spTree>
    <p:extLst>
      <p:ext uri="{BB962C8B-B14F-4D97-AF65-F5344CB8AC3E}">
        <p14:creationId xmlns:p14="http://schemas.microsoft.com/office/powerpoint/2010/main" val="375067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528265" cy="403187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2. Sea Level Prediction Using Machine Learning, Department of Civil Engineering, Akdeniz University</a:t>
            </a: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they used machine learning to predict the sea level rise in tide gauge in Antalya Harbor, Turkey.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they used their input data as lagged sea level observations, and both lagged sea level and meteorological factor observations.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Multiple linear regression (MLR) and Adaptive Neuro-Fuzzy Inference System (ANFIS) which is neural networks combined with fuzzy logic linguistic IF-THEN rules.</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2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1">
            <a:extLst>
              <a:ext uri="{FF2B5EF4-FFF2-40B4-BE49-F238E27FC236}">
                <a16:creationId xmlns:a16="http://schemas.microsoft.com/office/drawing/2014/main" id="{A4F83593-DD52-8B11-60D7-BBCF6C425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19" y="2116373"/>
            <a:ext cx="5571519" cy="2949629"/>
          </a:xfrm>
          <a:prstGeom prst="rect">
            <a:avLst/>
          </a:prstGeom>
        </p:spPr>
      </p:pic>
      <p:pic>
        <p:nvPicPr>
          <p:cNvPr id="7" name="Picture 6">
            <a:extLst>
              <a:ext uri="{FF2B5EF4-FFF2-40B4-BE49-F238E27FC236}">
                <a16:creationId xmlns:a16="http://schemas.microsoft.com/office/drawing/2014/main" id="{0A583E07-9571-A399-A0E8-F0F731B31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420" y="1076696"/>
            <a:ext cx="5054353" cy="4691038"/>
          </a:xfrm>
          <a:prstGeom prst="rect">
            <a:avLst/>
          </a:prstGeom>
        </p:spPr>
      </p:pic>
    </p:spTree>
    <p:extLst>
      <p:ext uri="{BB962C8B-B14F-4D97-AF65-F5344CB8AC3E}">
        <p14:creationId xmlns:p14="http://schemas.microsoft.com/office/powerpoint/2010/main" val="145088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350865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3. Time-Series Prediction of Sea Level Change in the East Coast of Peninsular Malaysia from the Supervised Learning Approach </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this project they used machine learning to predict the changes in the sea level on the east coast of Peninsular Malaysia.</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selected inputs for the proposed model are monthly mean sea level (MMSL), monthly sea surface temperature (SST), rainfall and mean cloud cover (MCC) for the period from January 2007 to December 2017.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regression support vector machine (RSVM) as for their machine learning algorithm.</a:t>
            </a:r>
          </a:p>
        </p:txBody>
      </p:sp>
    </p:spTree>
    <p:extLst>
      <p:ext uri="{BB962C8B-B14F-4D97-AF65-F5344CB8AC3E}">
        <p14:creationId xmlns:p14="http://schemas.microsoft.com/office/powerpoint/2010/main" val="238138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1">
            <a:extLst>
              <a:ext uri="{FF2B5EF4-FFF2-40B4-BE49-F238E27FC236}">
                <a16:creationId xmlns:a16="http://schemas.microsoft.com/office/drawing/2014/main" id="{BC4D2EDC-AC93-C6E4-B959-1A0BF29EF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60" y="1746774"/>
            <a:ext cx="4503822" cy="3800753"/>
          </a:xfrm>
          <a:prstGeom prst="rect">
            <a:avLst/>
          </a:prstGeom>
        </p:spPr>
      </p:pic>
      <p:pic>
        <p:nvPicPr>
          <p:cNvPr id="7" name="Picture 6">
            <a:extLst>
              <a:ext uri="{FF2B5EF4-FFF2-40B4-BE49-F238E27FC236}">
                <a16:creationId xmlns:a16="http://schemas.microsoft.com/office/drawing/2014/main" id="{3C1EC39F-87CF-755A-C0BD-F047B0FE6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542" y="950943"/>
            <a:ext cx="3936317" cy="5246388"/>
          </a:xfrm>
          <a:prstGeom prst="rect">
            <a:avLst/>
          </a:prstGeom>
        </p:spPr>
      </p:pic>
    </p:spTree>
    <p:extLst>
      <p:ext uri="{BB962C8B-B14F-4D97-AF65-F5344CB8AC3E}">
        <p14:creationId xmlns:p14="http://schemas.microsoft.com/office/powerpoint/2010/main" val="117670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2812973" cy="830997"/>
          </a:xfrm>
          <a:prstGeom prst="rect">
            <a:avLst/>
          </a:prstGeom>
          <a:noFill/>
        </p:spPr>
        <p:txBody>
          <a:bodyPr wrap="square" rtlCol="0">
            <a:spAutoFit/>
          </a:bodyPr>
          <a:lstStyle/>
          <a:p>
            <a:r>
              <a:rPr lang="en-US" sz="2400" b="1" dirty="0"/>
              <a:t>Problem Definition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9188389"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recent years, the escalating rise in global sea levels has become a matter of great concern as sea level is rising more than twice as fast in recent decades than it did earlier in the 20th century.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coastal communities are already seeing effects of rising seas. Therefore, We decided to apply machine learning algorithms on our dataset that contains </a:t>
            </a:r>
            <a:r>
              <a:rPr lang="en-US" kern="0" dirty="0">
                <a:latin typeface="Times New Roman" panose="02020603050405020304" pitchFamily="18" charset="0"/>
              </a:rPr>
              <a:t>historical sea level data and relevant environmental factors to perform an Accurate prediction of sea level.</a:t>
            </a:r>
          </a:p>
          <a:p>
            <a:pPr algn="just">
              <a:lnSpc>
                <a:spcPct val="150000"/>
              </a:lnSpc>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purpose of Accurate prediction of sea level is important to avoid any possible damage to the coastal region like flooding, coastal erosion and infrastructure damage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11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304800" y="2679081"/>
            <a:ext cx="5791200"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Presented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Supervised by: </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92DF10F-E3B1-278A-4AB9-72AC81A1794C}"/>
              </a:ext>
            </a:extLst>
          </p:cNvPr>
          <p:cNvSpPr txBox="1"/>
          <p:nvPr/>
        </p:nvSpPr>
        <p:spPr>
          <a:xfrm>
            <a:off x="304800" y="3263857"/>
            <a:ext cx="7055223"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Omar Khaled				 94144</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Mohamed Shaban			 94137</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Moamen Ahmed			 94245</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Asmaa Mohamed			 86346</a:t>
            </a:r>
          </a:p>
        </p:txBody>
      </p:sp>
      <p:sp>
        <p:nvSpPr>
          <p:cNvPr id="5" name="TextBox 4">
            <a:extLst>
              <a:ext uri="{FF2B5EF4-FFF2-40B4-BE49-F238E27FC236}">
                <a16:creationId xmlns:a16="http://schemas.microsoft.com/office/drawing/2014/main" id="{BCDB8058-ADC8-ACDD-DBAD-3A1B1C85A457}"/>
              </a:ext>
            </a:extLst>
          </p:cNvPr>
          <p:cNvSpPr txBox="1"/>
          <p:nvPr/>
        </p:nvSpPr>
        <p:spPr>
          <a:xfrm>
            <a:off x="304800" y="5172071"/>
            <a:ext cx="3818964" cy="1354217"/>
          </a:xfrm>
          <a:prstGeom prst="rect">
            <a:avLst/>
          </a:prstGeom>
          <a:noFill/>
        </p:spPr>
        <p:txBody>
          <a:bodyPr wrap="square" rtlCol="0">
            <a:spAutoFit/>
          </a:bodyPr>
          <a:lstStyle/>
          <a:p>
            <a:pPr marL="285750" indent="-285750" eaLnBrk="1" fontAlgn="auto" hangingPunct="1">
              <a:buFont typeface="Arial" panose="020B0604020202020204" pitchFamily="34" charset="0"/>
              <a:buChar char="•"/>
              <a:defRPr/>
            </a:pPr>
            <a:r>
              <a:rPr lang="en-US" sz="2400" kern="0" dirty="0">
                <a:latin typeface="Times New Roman" panose="02020603050405020304" pitchFamily="18" charset="0"/>
                <a:cs typeface="Times New Roman" panose="02020603050405020304" pitchFamily="18" charset="0"/>
              </a:rPr>
              <a:t>Dr / Ahmed Fouad </a:t>
            </a:r>
          </a:p>
          <a:p>
            <a:pPr marL="285750" indent="-285750" eaLnBrk="1" fontAlgn="auto" hangingPunct="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TA / Eng. Mariam fared  </a:t>
            </a:r>
          </a:p>
          <a:p>
            <a:pPr marL="285750" indent="-285750" eaLnBrk="1" fontAlgn="auto" hangingPunct="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TA / Eng. Mohamed omar</a:t>
            </a:r>
          </a:p>
          <a:p>
            <a:endParaRPr lang="en-US" dirty="0"/>
          </a:p>
        </p:txBody>
      </p:sp>
    </p:spTree>
    <p:extLst>
      <p:ext uri="{BB962C8B-B14F-4D97-AF65-F5344CB8AC3E}">
        <p14:creationId xmlns:p14="http://schemas.microsoft.com/office/powerpoint/2010/main" val="111135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Proposed System</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84084" y="983038"/>
            <a:ext cx="7998781" cy="677108"/>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I. Main Screen</a:t>
            </a:r>
          </a:p>
          <a:p>
            <a:endParaRPr lang="en-US" b="1" dirty="0"/>
          </a:p>
        </p:txBody>
      </p:sp>
      <p:pic>
        <p:nvPicPr>
          <p:cNvPr id="2" name="Picture 3">
            <a:extLst>
              <a:ext uri="{FF2B5EF4-FFF2-40B4-BE49-F238E27FC236}">
                <a16:creationId xmlns:a16="http://schemas.microsoft.com/office/drawing/2014/main" id="{B8586027-7364-3912-9314-C2094B1C8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56" y="1654708"/>
            <a:ext cx="6097475" cy="437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1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Proposed System</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178802" y="653733"/>
            <a:ext cx="7998781" cy="677108"/>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r>
              <a:rPr lang="en-US" sz="2000" b="1" u="sng" dirty="0"/>
              <a:t>II. Main Screen with Algorithms of uploaded dataset </a:t>
            </a:r>
          </a:p>
        </p:txBody>
      </p:sp>
      <p:pic>
        <p:nvPicPr>
          <p:cNvPr id="7" name="Picture 6">
            <a:extLst>
              <a:ext uri="{FF2B5EF4-FFF2-40B4-BE49-F238E27FC236}">
                <a16:creationId xmlns:a16="http://schemas.microsoft.com/office/drawing/2014/main" id="{7768672F-279E-F07B-79E7-718BB31DA4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8959" y="1591799"/>
            <a:ext cx="5952469" cy="4505548"/>
          </a:xfrm>
          <a:prstGeom prst="rect">
            <a:avLst/>
          </a:prstGeom>
          <a:noFill/>
          <a:ln>
            <a:noFill/>
          </a:ln>
        </p:spPr>
      </p:pic>
    </p:spTree>
    <p:extLst>
      <p:ext uri="{BB962C8B-B14F-4D97-AF65-F5344CB8AC3E}">
        <p14:creationId xmlns:p14="http://schemas.microsoft.com/office/powerpoint/2010/main" val="88419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Proposed System</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29895" y="1088916"/>
            <a:ext cx="7998781" cy="984885"/>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III. Result Of Choosing Linear Regression Algorithm and the right output column</a:t>
            </a:r>
          </a:p>
          <a:p>
            <a:endParaRPr lang="en-US" b="1" dirty="0"/>
          </a:p>
        </p:txBody>
      </p:sp>
      <p:pic>
        <p:nvPicPr>
          <p:cNvPr id="7" name="Picture 6">
            <a:extLst>
              <a:ext uri="{FF2B5EF4-FFF2-40B4-BE49-F238E27FC236}">
                <a16:creationId xmlns:a16="http://schemas.microsoft.com/office/drawing/2014/main" id="{846C6E7C-E70A-9D3C-3C14-28D4C96EE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73" y="2108347"/>
            <a:ext cx="5055646" cy="3576151"/>
          </a:xfrm>
          <a:prstGeom prst="rect">
            <a:avLst/>
          </a:prstGeom>
        </p:spPr>
      </p:pic>
      <p:pic>
        <p:nvPicPr>
          <p:cNvPr id="8" name="Picture 7">
            <a:extLst>
              <a:ext uri="{FF2B5EF4-FFF2-40B4-BE49-F238E27FC236}">
                <a16:creationId xmlns:a16="http://schemas.microsoft.com/office/drawing/2014/main" id="{94D69A64-CA4F-325D-12DD-FE5044643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4344" y="2128991"/>
            <a:ext cx="4007829" cy="3515714"/>
          </a:xfrm>
          <a:prstGeom prst="rect">
            <a:avLst/>
          </a:prstGeom>
        </p:spPr>
      </p:pic>
    </p:spTree>
    <p:extLst>
      <p:ext uri="{BB962C8B-B14F-4D97-AF65-F5344CB8AC3E}">
        <p14:creationId xmlns:p14="http://schemas.microsoft.com/office/powerpoint/2010/main" val="42992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159202" cy="830997"/>
          </a:xfrm>
          <a:prstGeom prst="rect">
            <a:avLst/>
          </a:prstGeom>
          <a:noFill/>
        </p:spPr>
        <p:txBody>
          <a:bodyPr wrap="square" rtlCol="0">
            <a:spAutoFit/>
          </a:bodyPr>
          <a:lstStyle/>
          <a:p>
            <a:r>
              <a:rPr lang="en-US" sz="2400" b="1" dirty="0"/>
              <a:t>System Architecture</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7" name="Picture 6">
            <a:extLst>
              <a:ext uri="{FF2B5EF4-FFF2-40B4-BE49-F238E27FC236}">
                <a16:creationId xmlns:a16="http://schemas.microsoft.com/office/drawing/2014/main" id="{2D64436F-AE12-C848-2DC5-F749E1B01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790" y="950494"/>
            <a:ext cx="8216808" cy="5146853"/>
          </a:xfrm>
          <a:prstGeom prst="rect">
            <a:avLst/>
          </a:prstGeom>
        </p:spPr>
      </p:pic>
    </p:spTree>
    <p:extLst>
      <p:ext uri="{BB962C8B-B14F-4D97-AF65-F5344CB8AC3E}">
        <p14:creationId xmlns:p14="http://schemas.microsoft.com/office/powerpoint/2010/main" val="207920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9">
            <a:extLst>
              <a:ext uri="{FF2B5EF4-FFF2-40B4-BE49-F238E27FC236}">
                <a16:creationId xmlns:a16="http://schemas.microsoft.com/office/drawing/2014/main" id="{13BFAEE9-264E-D8FD-6ED9-E449CABF1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090" y="1233465"/>
            <a:ext cx="3238208" cy="453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eft Brace 9">
            <a:extLst>
              <a:ext uri="{FF2B5EF4-FFF2-40B4-BE49-F238E27FC236}">
                <a16:creationId xmlns:a16="http://schemas.microsoft.com/office/drawing/2014/main" id="{5F87388F-EA9F-2941-B4D4-FB7CAEF92DE4}"/>
              </a:ext>
            </a:extLst>
          </p:cNvPr>
          <p:cNvSpPr/>
          <p:nvPr/>
        </p:nvSpPr>
        <p:spPr>
          <a:xfrm>
            <a:off x="3820343" y="1868649"/>
            <a:ext cx="503229" cy="2179568"/>
          </a:xfrm>
          <a:prstGeom prst="leftBrace">
            <a:avLst>
              <a:gd name="adj1" fmla="val 23948"/>
              <a:gd name="adj2" fmla="val 50000"/>
            </a:avLst>
          </a:prstGeom>
          <a:ln>
            <a:solidFill>
              <a:schemeClr val="tx1"/>
            </a:solidFill>
          </a:ln>
          <a:scene3d>
            <a:camera prst="orthographicFront"/>
            <a:lightRig rig="threePt" dir="t"/>
          </a:scene3d>
          <a:sp3d>
            <a:bevelT w="114300" prst="hardEdge"/>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n w="0"/>
              <a:effectLst>
                <a:outerShdw blurRad="38100" dist="19050" dir="2700000" algn="tl" rotWithShape="0">
                  <a:schemeClr val="dk1">
                    <a:alpha val="40000"/>
                  </a:schemeClr>
                </a:outerShdw>
              </a:effectLst>
            </a:endParaRPr>
          </a:p>
        </p:txBody>
      </p:sp>
      <p:sp>
        <p:nvSpPr>
          <p:cNvPr id="11" name="Right Brace 10">
            <a:extLst>
              <a:ext uri="{FF2B5EF4-FFF2-40B4-BE49-F238E27FC236}">
                <a16:creationId xmlns:a16="http://schemas.microsoft.com/office/drawing/2014/main" id="{A1F89C5B-D5CE-072B-38E5-8BC1A5378194}"/>
              </a:ext>
            </a:extLst>
          </p:cNvPr>
          <p:cNvSpPr/>
          <p:nvPr/>
        </p:nvSpPr>
        <p:spPr>
          <a:xfrm>
            <a:off x="7594298" y="4266842"/>
            <a:ext cx="656630" cy="1445020"/>
          </a:xfrm>
          <a:prstGeom prst="rightBrace">
            <a:avLst/>
          </a:prstGeom>
          <a:ln>
            <a:solidFill>
              <a:schemeClr val="tx1"/>
            </a:solidFill>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txBody>
          <a:bodyPr anchor="ctr"/>
          <a:lstStyle/>
          <a:p>
            <a:pPr algn="ctr">
              <a:defRPr/>
            </a:pPr>
            <a:endParaRPr lang="en-US" dirty="0"/>
          </a:p>
        </p:txBody>
      </p:sp>
      <p:sp>
        <p:nvSpPr>
          <p:cNvPr id="12" name="TextBox 13">
            <a:extLst>
              <a:ext uri="{FF2B5EF4-FFF2-40B4-BE49-F238E27FC236}">
                <a16:creationId xmlns:a16="http://schemas.microsoft.com/office/drawing/2014/main" id="{92EE92B5-EE9A-52BF-94D6-A39820B4D496}"/>
              </a:ext>
            </a:extLst>
          </p:cNvPr>
          <p:cNvSpPr txBox="1">
            <a:spLocks noChangeArrowheads="1"/>
          </p:cNvSpPr>
          <p:nvPr/>
        </p:nvSpPr>
        <p:spPr bwMode="auto">
          <a:xfrm>
            <a:off x="2470968" y="2586459"/>
            <a:ext cx="134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dirty="0"/>
              <a:t>Global Sea level Dataset</a:t>
            </a:r>
          </a:p>
        </p:txBody>
      </p:sp>
      <p:sp>
        <p:nvSpPr>
          <p:cNvPr id="13" name="TextBox 14">
            <a:extLst>
              <a:ext uri="{FF2B5EF4-FFF2-40B4-BE49-F238E27FC236}">
                <a16:creationId xmlns:a16="http://schemas.microsoft.com/office/drawing/2014/main" id="{B317EED1-8228-BC50-134E-D366B64FA689}"/>
              </a:ext>
            </a:extLst>
          </p:cNvPr>
          <p:cNvSpPr txBox="1">
            <a:spLocks noChangeArrowheads="1"/>
          </p:cNvSpPr>
          <p:nvPr/>
        </p:nvSpPr>
        <p:spPr bwMode="auto">
          <a:xfrm>
            <a:off x="8418613" y="4727414"/>
            <a:ext cx="1152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dirty="0"/>
              <a:t>Weather Dataset</a:t>
            </a:r>
          </a:p>
        </p:txBody>
      </p:sp>
    </p:spTree>
    <p:extLst>
      <p:ext uri="{BB962C8B-B14F-4D97-AF65-F5344CB8AC3E}">
        <p14:creationId xmlns:p14="http://schemas.microsoft.com/office/powerpoint/2010/main" val="1074894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178802" y="1222318"/>
            <a:ext cx="7998781"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our project on predicting sea level rise using machine learning, we have implemented several algorithms, methodologies, and techniques to analyze and forecast sea level data. all of them are Supervised machine learning algorithms used for regression.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DB10544-68D7-658C-1A60-4F4CE6814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048" y="2980189"/>
            <a:ext cx="5956292" cy="3316463"/>
          </a:xfrm>
          <a:prstGeom prst="rect">
            <a:avLst/>
          </a:prstGeom>
        </p:spPr>
      </p:pic>
    </p:spTree>
    <p:extLst>
      <p:ext uri="{BB962C8B-B14F-4D97-AF65-F5344CB8AC3E}">
        <p14:creationId xmlns:p14="http://schemas.microsoft.com/office/powerpoint/2010/main" val="362388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4524315"/>
          </a:xfrm>
          <a:prstGeom prst="rect">
            <a:avLst/>
          </a:prstGeom>
          <a:noFill/>
        </p:spPr>
        <p:txBody>
          <a:bodyPr wrap="square" rtlCol="0">
            <a:spAutoFit/>
          </a:bodyPr>
          <a:lstStyle/>
          <a:p>
            <a:pPr algn="just">
              <a:lnSpc>
                <a:spcPct val="150000"/>
              </a:lnSpc>
            </a:pPr>
            <a:r>
              <a:rPr lang="en-US" dirty="0"/>
              <a:t>In our project on predicting sea level rise using machine learning, we have implemented several algorithms, and here are the algorithms that we used in our sea level prediction system: </a:t>
            </a:r>
          </a:p>
          <a:p>
            <a:pPr algn="just">
              <a:lnSpc>
                <a:spcPct val="150000"/>
              </a:lnSpc>
            </a:pPr>
            <a:endParaRPr lang="en-US" dirty="0"/>
          </a:p>
          <a:p>
            <a:pPr marL="285750" indent="-285750" algn="just">
              <a:lnSpc>
                <a:spcPct val="150000"/>
              </a:lnSpc>
              <a:buFont typeface="Wingdings" panose="05000000000000000000" pitchFamily="2" charset="2"/>
              <a:buChar char="Ø"/>
            </a:pPr>
            <a:r>
              <a:rPr lang="en-US" dirty="0"/>
              <a:t>Linear Regression</a:t>
            </a:r>
          </a:p>
          <a:p>
            <a:pPr marL="285750" indent="-285750" algn="just">
              <a:lnSpc>
                <a:spcPct val="150000"/>
              </a:lnSpc>
              <a:buFont typeface="Wingdings" panose="05000000000000000000" pitchFamily="2" charset="2"/>
              <a:buChar char="Ø"/>
            </a:pPr>
            <a:r>
              <a:rPr lang="en-US" dirty="0"/>
              <a:t>Random Forest</a:t>
            </a:r>
          </a:p>
          <a:p>
            <a:pPr marL="285750" indent="-285750" algn="just">
              <a:lnSpc>
                <a:spcPct val="150000"/>
              </a:lnSpc>
              <a:buFont typeface="Wingdings" panose="05000000000000000000" pitchFamily="2" charset="2"/>
              <a:buChar char="Ø"/>
            </a:pPr>
            <a:r>
              <a:rPr lang="en-US" dirty="0"/>
              <a:t>Decision Tree</a:t>
            </a:r>
          </a:p>
          <a:p>
            <a:pPr marL="285750" indent="-285750" algn="just">
              <a:lnSpc>
                <a:spcPct val="150000"/>
              </a:lnSpc>
              <a:buFont typeface="Wingdings" panose="05000000000000000000" pitchFamily="2" charset="2"/>
              <a:buChar char="Ø"/>
            </a:pPr>
            <a:r>
              <a:rPr lang="en-US" dirty="0"/>
              <a:t>K-nearest neighbor (KNN)</a:t>
            </a:r>
          </a:p>
          <a:p>
            <a:pPr marL="285750" indent="-285750" algn="just">
              <a:lnSpc>
                <a:spcPct val="150000"/>
              </a:lnSpc>
              <a:buFont typeface="Wingdings" panose="05000000000000000000" pitchFamily="2" charset="2"/>
              <a:buChar char="Ø"/>
            </a:pPr>
            <a:r>
              <a:rPr lang="en-US" dirty="0"/>
              <a:t>Ridge Regression</a:t>
            </a:r>
          </a:p>
          <a:p>
            <a:pPr marL="285750" indent="-285750" algn="just">
              <a:lnSpc>
                <a:spcPct val="150000"/>
              </a:lnSpc>
              <a:buFont typeface="Wingdings" panose="05000000000000000000" pitchFamily="2" charset="2"/>
              <a:buChar char="Ø"/>
            </a:pPr>
            <a:r>
              <a:rPr lang="en-US" dirty="0"/>
              <a:t>Lasso Regression </a:t>
            </a:r>
          </a:p>
          <a:p>
            <a:endParaRPr lang="en-US" b="1" dirty="0"/>
          </a:p>
        </p:txBody>
      </p:sp>
    </p:spTree>
    <p:extLst>
      <p:ext uri="{BB962C8B-B14F-4D97-AF65-F5344CB8AC3E}">
        <p14:creationId xmlns:p14="http://schemas.microsoft.com/office/powerpoint/2010/main" val="561811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92962" y="1068429"/>
            <a:ext cx="7998781" cy="646331"/>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Project Methodology  </a:t>
            </a:r>
          </a:p>
          <a:p>
            <a:endParaRPr lang="en-US" b="1" dirty="0"/>
          </a:p>
        </p:txBody>
      </p:sp>
      <p:pic>
        <p:nvPicPr>
          <p:cNvPr id="14" name="Picture 13">
            <a:extLst>
              <a:ext uri="{FF2B5EF4-FFF2-40B4-BE49-F238E27FC236}">
                <a16:creationId xmlns:a16="http://schemas.microsoft.com/office/drawing/2014/main" id="{73F44A50-5371-9561-F523-E29964F12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348" y="843193"/>
            <a:ext cx="1713691" cy="5624245"/>
          </a:xfrm>
          <a:prstGeom prst="rect">
            <a:avLst/>
          </a:prstGeom>
        </p:spPr>
      </p:pic>
    </p:spTree>
    <p:extLst>
      <p:ext uri="{BB962C8B-B14F-4D97-AF65-F5344CB8AC3E}">
        <p14:creationId xmlns:p14="http://schemas.microsoft.com/office/powerpoint/2010/main" val="2316436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785"/>
            <a:ext cx="12192000" cy="6844430"/>
          </a:xfrm>
          <a:prstGeom prst="rect">
            <a:avLst/>
          </a:prstGeom>
        </p:spPr>
      </p:pic>
      <p:cxnSp>
        <p:nvCxnSpPr>
          <p:cNvPr id="15" name="Straight Connector 14"/>
          <p:cNvCxnSpPr/>
          <p:nvPr/>
        </p:nvCxnSpPr>
        <p:spPr>
          <a:xfrm flipV="1">
            <a:off x="178802" y="756204"/>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6186487" cy="830997"/>
          </a:xfrm>
          <a:prstGeom prst="rect">
            <a:avLst/>
          </a:prstGeom>
          <a:noFill/>
        </p:spPr>
        <p:txBody>
          <a:bodyPr wrap="square" rtlCol="0">
            <a:spAutoFit/>
          </a:bodyPr>
          <a:lstStyle/>
          <a:p>
            <a:r>
              <a:rPr lang="en-US" sz="2400" b="1" dirty="0"/>
              <a:t>System Requirements (S/W and H/W Tools)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Software Requirements: </a:t>
            </a:r>
          </a:p>
        </p:txBody>
      </p:sp>
      <p:pic>
        <p:nvPicPr>
          <p:cNvPr id="7" name="Picture 6">
            <a:extLst>
              <a:ext uri="{FF2B5EF4-FFF2-40B4-BE49-F238E27FC236}">
                <a16:creationId xmlns:a16="http://schemas.microsoft.com/office/drawing/2014/main" id="{F51D091F-22DD-0FED-4AF2-D7B361549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481" y="1610534"/>
            <a:ext cx="7591425" cy="2857500"/>
          </a:xfrm>
          <a:prstGeom prst="rect">
            <a:avLst/>
          </a:prstGeom>
        </p:spPr>
      </p:pic>
      <p:pic>
        <p:nvPicPr>
          <p:cNvPr id="10" name="Picture 9">
            <a:extLst>
              <a:ext uri="{FF2B5EF4-FFF2-40B4-BE49-F238E27FC236}">
                <a16:creationId xmlns:a16="http://schemas.microsoft.com/office/drawing/2014/main" id="{59916992-C647-D5CD-3CCB-A3E8FBB2E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481" y="4406243"/>
            <a:ext cx="1905000" cy="1905000"/>
          </a:xfrm>
          <a:prstGeom prst="rect">
            <a:avLst/>
          </a:prstGeom>
        </p:spPr>
      </p:pic>
      <p:pic>
        <p:nvPicPr>
          <p:cNvPr id="12" name="Picture 11">
            <a:extLst>
              <a:ext uri="{FF2B5EF4-FFF2-40B4-BE49-F238E27FC236}">
                <a16:creationId xmlns:a16="http://schemas.microsoft.com/office/drawing/2014/main" id="{E58886B4-1C3C-70AB-AEAD-DCF940D1D7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975" y="4953218"/>
            <a:ext cx="2651109" cy="1023931"/>
          </a:xfrm>
          <a:prstGeom prst="rect">
            <a:avLst/>
          </a:prstGeom>
        </p:spPr>
      </p:pic>
      <p:pic>
        <p:nvPicPr>
          <p:cNvPr id="16" name="Picture 15">
            <a:extLst>
              <a:ext uri="{FF2B5EF4-FFF2-40B4-BE49-F238E27FC236}">
                <a16:creationId xmlns:a16="http://schemas.microsoft.com/office/drawing/2014/main" id="{94842CDC-1848-A3B4-5D75-BC3BD42D78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3570" y="4736094"/>
            <a:ext cx="1445601" cy="1445601"/>
          </a:xfrm>
          <a:prstGeom prst="rect">
            <a:avLst/>
          </a:prstGeom>
        </p:spPr>
      </p:pic>
    </p:spTree>
    <p:extLst>
      <p:ext uri="{BB962C8B-B14F-4D97-AF65-F5344CB8AC3E}">
        <p14:creationId xmlns:p14="http://schemas.microsoft.com/office/powerpoint/2010/main" val="409257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369332"/>
          </a:xfrm>
          <a:prstGeom prst="rect">
            <a:avLst/>
          </a:prstGeom>
          <a:noFill/>
        </p:spPr>
        <p:txBody>
          <a:bodyPr wrap="square" rtlCol="0">
            <a:spAutoFit/>
          </a:bodyPr>
          <a:lstStyle/>
          <a:p>
            <a:endParaRPr lang="en-US" b="1" dirty="0"/>
          </a:p>
        </p:txBody>
      </p:sp>
      <p:pic>
        <p:nvPicPr>
          <p:cNvPr id="2" name="Picture 17">
            <a:extLst>
              <a:ext uri="{FF2B5EF4-FFF2-40B4-BE49-F238E27FC236}">
                <a16:creationId xmlns:a16="http://schemas.microsoft.com/office/drawing/2014/main" id="{1DCCD6EF-AB18-D376-4C30-B013BD17F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090" y="1018400"/>
            <a:ext cx="3312471" cy="235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a:extLst>
              <a:ext uri="{FF2B5EF4-FFF2-40B4-BE49-F238E27FC236}">
                <a16:creationId xmlns:a16="http://schemas.microsoft.com/office/drawing/2014/main" id="{E79870F1-F7B3-0A81-7FB3-698DDC543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053" y="3638788"/>
            <a:ext cx="3390533" cy="240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1">
            <a:extLst>
              <a:ext uri="{FF2B5EF4-FFF2-40B4-BE49-F238E27FC236}">
                <a16:creationId xmlns:a16="http://schemas.microsoft.com/office/drawing/2014/main" id="{7167E288-E8B8-6777-C299-9C3242846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292" y="1022262"/>
            <a:ext cx="3354402" cy="23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a:extLst>
              <a:ext uri="{FF2B5EF4-FFF2-40B4-BE49-F238E27FC236}">
                <a16:creationId xmlns:a16="http://schemas.microsoft.com/office/drawing/2014/main" id="{3199F922-6879-8161-CB01-F79A1D42FE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799" y="3638788"/>
            <a:ext cx="3253394" cy="240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5">
            <a:extLst>
              <a:ext uri="{FF2B5EF4-FFF2-40B4-BE49-F238E27FC236}">
                <a16:creationId xmlns:a16="http://schemas.microsoft.com/office/drawing/2014/main" id="{CEE2F60C-C9DE-F776-91BA-858CF637F3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45" y="3604511"/>
            <a:ext cx="3326946" cy="244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7">
            <a:extLst>
              <a:ext uri="{FF2B5EF4-FFF2-40B4-BE49-F238E27FC236}">
                <a16:creationId xmlns:a16="http://schemas.microsoft.com/office/drawing/2014/main" id="{B31D7BED-0B3D-4D1E-A95F-3B099136AC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630" y="1022263"/>
            <a:ext cx="3326945" cy="23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74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Agenda</a:t>
            </a:r>
          </a:p>
        </p:txBody>
      </p:sp>
      <p:sp>
        <p:nvSpPr>
          <p:cNvPr id="16" name="TextBox 15"/>
          <p:cNvSpPr txBox="1"/>
          <p:nvPr/>
        </p:nvSpPr>
        <p:spPr>
          <a:xfrm>
            <a:off x="178802" y="991485"/>
            <a:ext cx="11592784"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Introduction</a:t>
            </a:r>
          </a:p>
          <a:p>
            <a:pPr marL="285750" indent="-285750">
              <a:buFont typeface="Wingdings" panose="05000000000000000000" pitchFamily="2" charset="2"/>
              <a:buChar char="§"/>
            </a:pPr>
            <a:r>
              <a:rPr lang="en-US" dirty="0"/>
              <a:t>Possible Beneficiaries</a:t>
            </a:r>
          </a:p>
          <a:p>
            <a:pPr marL="285750" indent="-285750">
              <a:buFont typeface="Wingdings" panose="05000000000000000000" pitchFamily="2" charset="2"/>
              <a:buChar char="§"/>
            </a:pPr>
            <a:r>
              <a:rPr lang="en-US" dirty="0"/>
              <a:t>Motivation</a:t>
            </a:r>
          </a:p>
          <a:p>
            <a:pPr marL="285750" indent="-285750">
              <a:buFont typeface="Wingdings" panose="05000000000000000000" pitchFamily="2" charset="2"/>
              <a:buChar char="§"/>
            </a:pPr>
            <a:r>
              <a:rPr lang="en-US" dirty="0"/>
              <a:t>Main Objectives</a:t>
            </a:r>
          </a:p>
          <a:p>
            <a:pPr marL="285750" indent="-285750">
              <a:buFont typeface="Wingdings" panose="05000000000000000000" pitchFamily="2" charset="2"/>
              <a:buChar char="§"/>
            </a:pPr>
            <a:r>
              <a:rPr lang="en-US" dirty="0"/>
              <a:t>SDG’s Goal</a:t>
            </a:r>
          </a:p>
          <a:p>
            <a:pPr marL="285750" indent="-285750">
              <a:buFont typeface="Wingdings" panose="05000000000000000000" pitchFamily="2" charset="2"/>
              <a:buChar char="§"/>
            </a:pPr>
            <a:r>
              <a:rPr lang="en-US" dirty="0"/>
              <a:t>Related Works</a:t>
            </a:r>
          </a:p>
          <a:p>
            <a:pPr marL="285750" indent="-285750">
              <a:buFont typeface="Wingdings" panose="05000000000000000000" pitchFamily="2" charset="2"/>
              <a:buChar char="§"/>
            </a:pPr>
            <a:r>
              <a:rPr lang="en-US" dirty="0"/>
              <a:t>Problem Definition</a:t>
            </a:r>
          </a:p>
          <a:p>
            <a:pPr marL="285750" indent="-285750">
              <a:buFont typeface="Wingdings" panose="05000000000000000000" pitchFamily="2" charset="2"/>
              <a:buChar char="§"/>
            </a:pPr>
            <a:r>
              <a:rPr lang="en-US" dirty="0"/>
              <a:t>Proposed System</a:t>
            </a:r>
          </a:p>
          <a:p>
            <a:pPr marL="285750" indent="-285750">
              <a:buFont typeface="Wingdings" panose="05000000000000000000" pitchFamily="2" charset="2"/>
              <a:buChar char="§"/>
            </a:pPr>
            <a:r>
              <a:rPr lang="en-US" dirty="0"/>
              <a:t>System Architecture</a:t>
            </a:r>
          </a:p>
          <a:p>
            <a:pPr marL="285750" indent="-285750">
              <a:buFont typeface="Wingdings" panose="05000000000000000000" pitchFamily="2" charset="2"/>
              <a:buChar char="§"/>
            </a:pPr>
            <a:r>
              <a:rPr lang="en-US" dirty="0"/>
              <a:t>Methodologies and Techniques</a:t>
            </a:r>
          </a:p>
          <a:p>
            <a:pPr marL="285750" indent="-285750">
              <a:buFont typeface="Wingdings" panose="05000000000000000000" pitchFamily="2" charset="2"/>
              <a:buChar char="§"/>
            </a:pPr>
            <a:r>
              <a:rPr lang="en-US" dirty="0"/>
              <a:t>System Requirements (S/W and H/W Tools)</a:t>
            </a:r>
          </a:p>
          <a:p>
            <a:pPr marL="285750" indent="-285750">
              <a:buFont typeface="Wingdings" panose="05000000000000000000" pitchFamily="2" charset="2"/>
              <a:buChar char="§"/>
            </a:pPr>
            <a:r>
              <a:rPr lang="en-US" dirty="0"/>
              <a:t>Results and Outcomes</a:t>
            </a:r>
          </a:p>
          <a:p>
            <a:pPr marL="285750" indent="-285750">
              <a:buFont typeface="Wingdings" panose="05000000000000000000" pitchFamily="2" charset="2"/>
              <a:buChar char="§"/>
            </a:pPr>
            <a:r>
              <a:rPr lang="en-US" dirty="0"/>
              <a:t>System Validation</a:t>
            </a:r>
          </a:p>
          <a:p>
            <a:pPr marL="285750" indent="-285750">
              <a:buFont typeface="Wingdings" panose="05000000000000000000" pitchFamily="2" charset="2"/>
              <a:buChar char="§"/>
            </a:pPr>
            <a:r>
              <a:rPr lang="en-US" dirty="0"/>
              <a:t>Conclusion</a:t>
            </a:r>
          </a:p>
          <a:p>
            <a:pPr marL="285750" indent="-285750">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3163803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369332"/>
          </a:xfrm>
          <a:prstGeom prst="rect">
            <a:avLst/>
          </a:prstGeom>
          <a:noFill/>
        </p:spPr>
        <p:txBody>
          <a:bodyPr wrap="square" rtlCol="0">
            <a:spAutoFit/>
          </a:bodyPr>
          <a:lstStyle/>
          <a:p>
            <a:endParaRPr lang="en-US" b="1" dirty="0"/>
          </a:p>
        </p:txBody>
      </p:sp>
      <p:graphicFrame>
        <p:nvGraphicFramePr>
          <p:cNvPr id="11" name="Table 10">
            <a:extLst>
              <a:ext uri="{FF2B5EF4-FFF2-40B4-BE49-F238E27FC236}">
                <a16:creationId xmlns:a16="http://schemas.microsoft.com/office/drawing/2014/main" id="{A331DC84-57BA-C0C2-5958-6F47161BE637}"/>
              </a:ext>
            </a:extLst>
          </p:cNvPr>
          <p:cNvGraphicFramePr>
            <a:graphicFrameLocks noGrp="1"/>
          </p:cNvGraphicFramePr>
          <p:nvPr>
            <p:extLst>
              <p:ext uri="{D42A27DB-BD31-4B8C-83A1-F6EECF244321}">
                <p14:modId xmlns:p14="http://schemas.microsoft.com/office/powerpoint/2010/main" val="771829067"/>
              </p:ext>
            </p:extLst>
          </p:nvPr>
        </p:nvGraphicFramePr>
        <p:xfrm>
          <a:off x="2174332" y="1391595"/>
          <a:ext cx="7601724" cy="4490220"/>
        </p:xfrm>
        <a:graphic>
          <a:graphicData uri="http://schemas.openxmlformats.org/drawingml/2006/table">
            <a:tbl>
              <a:tblPr firstRow="1" bandRow="1">
                <a:effectLst/>
              </a:tblPr>
              <a:tblGrid>
                <a:gridCol w="2533908">
                  <a:extLst>
                    <a:ext uri="{9D8B030D-6E8A-4147-A177-3AD203B41FA5}">
                      <a16:colId xmlns:a16="http://schemas.microsoft.com/office/drawing/2014/main" val="1831167460"/>
                    </a:ext>
                  </a:extLst>
                </a:gridCol>
                <a:gridCol w="2533908">
                  <a:extLst>
                    <a:ext uri="{9D8B030D-6E8A-4147-A177-3AD203B41FA5}">
                      <a16:colId xmlns:a16="http://schemas.microsoft.com/office/drawing/2014/main" val="147545651"/>
                    </a:ext>
                  </a:extLst>
                </a:gridCol>
                <a:gridCol w="2533908">
                  <a:extLst>
                    <a:ext uri="{9D8B030D-6E8A-4147-A177-3AD203B41FA5}">
                      <a16:colId xmlns:a16="http://schemas.microsoft.com/office/drawing/2014/main" val="3354919368"/>
                    </a:ext>
                  </a:extLst>
                </a:gridCol>
              </a:tblGrid>
              <a:tr h="641460">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Algorithm</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u="none" kern="100" dirty="0">
                          <a:effectLst/>
                          <a:latin typeface="Arial MT"/>
                          <a:ea typeface="Arial MT"/>
                          <a:cs typeface="Arial MT"/>
                        </a:rPr>
                        <a:t>Mean Square Error</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R2</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604658856"/>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Linear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1.25050271257065E-21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525754034"/>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Random Forest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0.0831380939999992</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0.999876368586016</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36117722"/>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Decision tree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0.12162697089947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0.999819133279735</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037312400"/>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200" kern="100" dirty="0">
                          <a:effectLst/>
                          <a:latin typeface="Arial MT"/>
                          <a:ea typeface="Arial MT"/>
                          <a:cs typeface="Arial MT"/>
                        </a:rPr>
                        <a:t>K-Nearest Neighbors Regression</a:t>
                      </a:r>
                      <a:endParaRPr lang="en-US" sz="1100" kern="100" dirty="0">
                        <a:effectLst/>
                        <a:latin typeface="Arial MT"/>
                        <a:ea typeface="Arial MT"/>
                        <a:cs typeface="Arial MT"/>
                      </a:endParaRP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266.851836101587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0.6031750520857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602853439"/>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Ridge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fontAlgn="base" latinLnBrk="1">
                        <a:lnSpc>
                          <a:spcPct val="2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100" dirty="0">
                          <a:solidFill>
                            <a:srgbClr val="3C4043"/>
                          </a:solidFill>
                          <a:effectLst/>
                          <a:latin typeface="Roboto Mono" panose="00000009000000000000" pitchFamily="49" charset="0"/>
                          <a:ea typeface="Times New Roman" panose="02020603050405020304" pitchFamily="18" charset="0"/>
                          <a:cs typeface="Courier New" panose="02070309020205020404" pitchFamily="49" charset="0"/>
                        </a:rPr>
                        <a:t>0.</a:t>
                      </a:r>
                      <a:r>
                        <a:rPr lang="en-US" sz="1000" kern="100" dirty="0">
                          <a:solidFill>
                            <a:srgbClr val="3C4043"/>
                          </a:solidFill>
                          <a:effectLst/>
                          <a:latin typeface="Roboto Mono" panose="00000009000000000000" pitchFamily="49" charset="0"/>
                          <a:ea typeface="Times New Roman" panose="02020603050405020304" pitchFamily="18" charset="0"/>
                          <a:cs typeface="Courier New" panose="02070309020205020404" pitchFamily="49" charset="0"/>
                        </a:rPr>
                        <a:t>00025587564459585865</a:t>
                      </a:r>
                      <a:endParaRPr lang="en-US" sz="1100" kern="100" dirty="0">
                        <a:effectLst/>
                        <a:latin typeface="Arial MT"/>
                        <a:ea typeface="Arial MT"/>
                        <a:cs typeface="Arial MT"/>
                      </a:endParaRPr>
                    </a:p>
                    <a:p>
                      <a:pPr marL="0" marR="0">
                        <a:lnSpc>
                          <a:spcPct val="200000"/>
                        </a:lnSpc>
                        <a:spcBef>
                          <a:spcPts val="0"/>
                        </a:spcBef>
                        <a:spcAft>
                          <a:spcPts val="0"/>
                        </a:spcAft>
                      </a:pPr>
                      <a:r>
                        <a:rPr lang="en-US" sz="900" kern="100" dirty="0">
                          <a:effectLst/>
                          <a:latin typeface="Arial MT"/>
                          <a:ea typeface="Arial MT"/>
                          <a:cs typeface="Arial MT"/>
                        </a:rPr>
                        <a:t> </a:t>
                      </a:r>
                      <a:endParaRPr lang="en-US" sz="1100" kern="100" dirty="0">
                        <a:effectLst/>
                        <a:latin typeface="Arial MT"/>
                        <a:ea typeface="Arial MT"/>
                        <a:cs typeface="Arial MT"/>
                      </a:endParaRP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solidFill>
                            <a:srgbClr val="3C4043"/>
                          </a:solidFill>
                          <a:effectLst/>
                          <a:latin typeface="Roboto Mono" panose="00000009000000000000" pitchFamily="49" charset="0"/>
                          <a:cs typeface="Arial" panose="020B0604020202020204" pitchFamily="34" charset="0"/>
                        </a:rPr>
                        <a:t>0.999999619497318</a:t>
                      </a:r>
                      <a:r>
                        <a:rPr lang="en-US" sz="1100" kern="100" dirty="0">
                          <a:effectLst/>
                          <a:latin typeface="Calibri" panose="020F0502020204030204" pitchFamily="34" charset="0"/>
                          <a:cs typeface="Arial" panose="020B0604020202020204" pitchFamily="34" charset="0"/>
                        </a:rPr>
                        <a:t> </a:t>
                      </a:r>
                      <a:r>
                        <a:rPr lang="en-US" sz="1100" kern="100" dirty="0">
                          <a:effectLst/>
                          <a:latin typeface="Arial MT"/>
                          <a:ea typeface="Arial MT"/>
                          <a:cs typeface="Arial MT"/>
                        </a:rPr>
                        <a:t> </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704049193"/>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Lasso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0.009603885490539671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0.9999857184368104</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21747597"/>
                  </a:ext>
                </a:extLst>
              </a:tr>
            </a:tbl>
          </a:graphicData>
        </a:graphic>
      </p:graphicFrame>
    </p:spTree>
    <p:extLst>
      <p:ext uri="{BB962C8B-B14F-4D97-AF65-F5344CB8AC3E}">
        <p14:creationId xmlns:p14="http://schemas.microsoft.com/office/powerpoint/2010/main" val="136694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3175115E-01AD-5AA1-9B46-C81AB9C4C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39" y="2116373"/>
            <a:ext cx="4844965" cy="287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4D198EAD-6724-77A1-2509-51BFAB635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194" y="2116373"/>
            <a:ext cx="4773945" cy="287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538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System Validation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790113" y="1222318"/>
            <a:ext cx="6835806" cy="646331"/>
          </a:xfrm>
          <a:prstGeom prst="rect">
            <a:avLst/>
          </a:prstGeom>
          <a:noFill/>
        </p:spPr>
        <p:txBody>
          <a:bodyPr wrap="square" rtlCol="0">
            <a:spAutoFit/>
          </a:bodyPr>
          <a:lstStyle/>
          <a:p>
            <a:r>
              <a:rPr lang="en-US" dirty="0"/>
              <a:t>After we tested the Desktop Application it showed reliable results and stable performance among all algorithms and the used dataset.</a:t>
            </a:r>
          </a:p>
        </p:txBody>
      </p:sp>
    </p:spTree>
    <p:extLst>
      <p:ext uri="{BB962C8B-B14F-4D97-AF65-F5344CB8AC3E}">
        <p14:creationId xmlns:p14="http://schemas.microsoft.com/office/powerpoint/2010/main" val="2133798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Conclusion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481744" y="948733"/>
            <a:ext cx="6835806" cy="49398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dirty="0"/>
              <a:t>Our results demonstrate the effectiveness of machine learning in predicting sea level rise. </a:t>
            </a:r>
          </a:p>
          <a:p>
            <a:pPr algn="just">
              <a:lnSpc>
                <a:spcPct val="150000"/>
              </a:lnSpc>
            </a:pPr>
            <a:endParaRPr lang="en-US" sz="1800" dirty="0"/>
          </a:p>
          <a:p>
            <a:pPr marL="342900" indent="-342900" algn="just">
              <a:lnSpc>
                <a:spcPct val="150000"/>
              </a:lnSpc>
              <a:buFont typeface="Arial" panose="020B0604020202020204" pitchFamily="34" charset="0"/>
              <a:buChar char="•"/>
            </a:pPr>
            <a:r>
              <a:rPr lang="en-US" sz="1800" dirty="0"/>
              <a:t>Linear Regression, Random Forest Regression, Decision Tree Regression, Ridge Regression, and Lasso Regression showed promising performance in capturing the underlying patterns and predicting future sea level changes. </a:t>
            </a:r>
          </a:p>
          <a:p>
            <a:pPr algn="just">
              <a:lnSpc>
                <a:spcPct val="150000"/>
              </a:lnSpc>
            </a:pPr>
            <a:endParaRPr lang="en-US" sz="1800" dirty="0"/>
          </a:p>
          <a:p>
            <a:pPr marL="342900" indent="-342900" algn="just">
              <a:lnSpc>
                <a:spcPct val="150000"/>
              </a:lnSpc>
              <a:buFont typeface="Arial" panose="020B0604020202020204" pitchFamily="34" charset="0"/>
              <a:buChar char="•"/>
            </a:pPr>
            <a:r>
              <a:rPr lang="en-US" sz="1800" dirty="0"/>
              <a:t>Particularly, Linear Regression achieved the best performance with perfect R2 score and an extremely low MSE, indicating a close fit between the predicted and actual sea level values.</a:t>
            </a:r>
          </a:p>
          <a:p>
            <a:endParaRPr lang="en-US" dirty="0"/>
          </a:p>
        </p:txBody>
      </p:sp>
    </p:spTree>
    <p:extLst>
      <p:ext uri="{BB962C8B-B14F-4D97-AF65-F5344CB8AC3E}">
        <p14:creationId xmlns:p14="http://schemas.microsoft.com/office/powerpoint/2010/main" val="2944776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Conclusion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499499" y="1374591"/>
            <a:ext cx="8005308"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These findings highlight the potential of machine learning algorithms in aiding our understanding of sea level rise and its impacts. </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The accurate prediction of sea level changes can contribute to informed decision-making and help in formulating effective adaptation and mitigation strategies.</a:t>
            </a:r>
          </a:p>
          <a:p>
            <a:pPr algn="just">
              <a:lnSpc>
                <a:spcPct val="150000"/>
              </a:lnSpc>
            </a:pPr>
            <a:endParaRPr lang="en-US" dirty="0"/>
          </a:p>
          <a:p>
            <a:pPr marL="285750" indent="-285750" algn="just">
              <a:lnSpc>
                <a:spcPct val="150000"/>
              </a:lnSpc>
              <a:buFont typeface="Arial" panose="020B0604020202020204" pitchFamily="34" charset="0"/>
              <a:buChar char="•"/>
            </a:pPr>
            <a:r>
              <a:rPr lang="en-US" dirty="0"/>
              <a:t>We also made a Desktop application To help user to input his dataset and apply those algorithms on it.</a:t>
            </a:r>
          </a:p>
          <a:p>
            <a:endParaRPr lang="en-US" dirty="0"/>
          </a:p>
        </p:txBody>
      </p:sp>
    </p:spTree>
    <p:extLst>
      <p:ext uri="{BB962C8B-B14F-4D97-AF65-F5344CB8AC3E}">
        <p14:creationId xmlns:p14="http://schemas.microsoft.com/office/powerpoint/2010/main" val="46223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References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357456" y="1019484"/>
            <a:ext cx="8005308" cy="503984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NASA Climate. (n.d.). Sea Level 101: Part Two - All Sea Level is Local. NASA's Global Climate Change: Vital Signs of the Planet. Retrieved from </a:t>
            </a:r>
            <a:r>
              <a:rPr lang="en-US" sz="1400" u="sng" dirty="0">
                <a:solidFill>
                  <a:srgbClr val="0563C1"/>
                </a:solidFill>
                <a:effectLst/>
                <a:latin typeface="Times New Roman" panose="02020603050405020304" pitchFamily="18" charset="0"/>
                <a:ea typeface="Arial MT"/>
                <a:cs typeface="Arial MT"/>
              </a:rPr>
              <a:t>https://climate.nasa.gov/explore/ask-nasa-climate/3002/sea-level-101-part-two-all-sea-level-is-local/</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Guillou, N., &amp; Chapalain, G. (2021). Machine learning methods applied to sea level predictions in the upper part of a tidal estuary. Oceanologia, 63(4), 531-544.</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Tur, R., Tas, E., Haghighi, A. T., &amp; Mehr, A. D. (2021). Sea Level Prediction Using Machine Learning. Water, 13(24), 3566.</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Lai, V., Malek, M. A., Abdullah, S., Latif, S. D., &amp; Ahmed, A. N. (2020). Time-series prediction of sea level change in the east coast of Peninsular Malaysia from the supervised learning approach. Int. J. Des. Nat. Ecodyn, 15(3), 409-415.</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Galassi, G., &amp; Spada, G. (2014). Sea-level rise in the Mediterranean Sea by 2050: Roles of terrestrial ice melt, steric effects and glacial isostatic adjustment. Global and Planetary Change, 123, 55-66.</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solidFill>
                  <a:srgbClr val="222222"/>
                </a:solidFill>
                <a:effectLst/>
                <a:latin typeface="Times New Roman" panose="02020603050405020304" pitchFamily="18" charset="0"/>
                <a:ea typeface="Arial MT"/>
                <a:cs typeface="Arial MT"/>
              </a:rPr>
              <a:t>Jaakkola, H., &amp; Thalheim, B. (2011). Architecture-driven modelling methodologies. In </a:t>
            </a:r>
            <a:r>
              <a:rPr lang="en-US" sz="1400" i="1" dirty="0">
                <a:solidFill>
                  <a:srgbClr val="222222"/>
                </a:solidFill>
                <a:effectLst/>
                <a:latin typeface="Times New Roman" panose="02020603050405020304" pitchFamily="18" charset="0"/>
                <a:ea typeface="Arial MT"/>
                <a:cs typeface="Arial MT"/>
              </a:rPr>
              <a:t>Information Modelling and Knowledge Bases XXII</a:t>
            </a:r>
            <a:r>
              <a:rPr lang="en-US" sz="1400" dirty="0">
                <a:solidFill>
                  <a:srgbClr val="222222"/>
                </a:solidFill>
                <a:effectLst/>
                <a:latin typeface="Times New Roman" panose="02020603050405020304" pitchFamily="18" charset="0"/>
                <a:ea typeface="Arial MT"/>
                <a:cs typeface="Arial MT"/>
              </a:rPr>
              <a:t> (pp. 97-116). IOS Press.</a:t>
            </a:r>
          </a:p>
          <a:p>
            <a:pPr marL="342900" marR="0" lvl="0" indent="-342900" algn="just">
              <a:lnSpc>
                <a:spcPct val="150000"/>
              </a:lnSpc>
              <a:spcBef>
                <a:spcPts val="0"/>
              </a:spcBef>
              <a:spcAft>
                <a:spcPts val="0"/>
              </a:spcAft>
              <a:buFont typeface="+mj-lt"/>
              <a:buAutoNum type="arabicPeriod"/>
            </a:pPr>
            <a:endParaRPr lang="en-US" sz="1100" dirty="0">
              <a:effectLst/>
              <a:latin typeface="Arial MT"/>
              <a:ea typeface="Arial MT"/>
              <a:cs typeface="Arial MT"/>
            </a:endParaRPr>
          </a:p>
          <a:p>
            <a:endParaRPr lang="en-US" sz="1100" dirty="0"/>
          </a:p>
        </p:txBody>
      </p:sp>
    </p:spTree>
    <p:extLst>
      <p:ext uri="{BB962C8B-B14F-4D97-AF65-F5344CB8AC3E}">
        <p14:creationId xmlns:p14="http://schemas.microsoft.com/office/powerpoint/2010/main" val="39904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References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41641612-81ED-DF5F-0B6D-228051E5CE7E}"/>
              </a:ext>
            </a:extLst>
          </p:cNvPr>
          <p:cNvSpPr txBox="1"/>
          <p:nvPr/>
        </p:nvSpPr>
        <p:spPr>
          <a:xfrm>
            <a:off x="426129" y="1159260"/>
            <a:ext cx="8416030" cy="4254819"/>
          </a:xfrm>
          <a:prstGeom prst="rect">
            <a:avLst/>
          </a:prstGeom>
          <a:noFill/>
        </p:spPr>
        <p:txBody>
          <a:bodyPr wrap="square" rtlCol="0">
            <a:spAutoFit/>
          </a:bodyPr>
          <a:lstStyle/>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7.  IBM. (n.d.). Supervised Learning. Retrieved from https://www.ibm.com/cloud/learn/supervised-learning</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8. Towards Data Science. (n.d.). Linear Regression: Detailed View. Retrieved from https://towardsdatascience.com/linear-regression-detailed-view-ea73175f6e86</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9. Towards Data Science. (n.d.). Understanding Random Forest. Retrieved from https://towardsdatascience.com/understanding-random-forest-58381e0602d2</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10.   Towards Data Science. (n.d.). Machine Learning Basics: Decision Tree Regression. Retrieved from https://towardsdatascience.com/machine-learning-basics-decision-tree-regression-1d73ea003fda</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11. Towards Data Science. (n.d.). KNN Regression Model in Python. Retrieved from https://towardsdatascience.com/knn-regression-model-in-python-9868f21c9fa2</a:t>
            </a:r>
          </a:p>
          <a:p>
            <a:pPr marR="0" lvl="0" algn="just">
              <a:lnSpc>
                <a:spcPct val="150000"/>
              </a:lnSpc>
              <a:spcBef>
                <a:spcPts val="0"/>
              </a:spcBef>
              <a:spcAft>
                <a:spcPts val="0"/>
              </a:spcAft>
            </a:pPr>
            <a:r>
              <a:rPr lang="en-US" sz="1400" dirty="0">
                <a:latin typeface="Times New Roman" panose="02020603050405020304" pitchFamily="18" charset="0"/>
                <a:ea typeface="Arial MT"/>
                <a:cs typeface="Times New Roman" panose="02020603050405020304" pitchFamily="18" charset="0"/>
              </a:rPr>
              <a:t>12. </a:t>
            </a:r>
            <a:r>
              <a:rPr lang="en-US" sz="1400" dirty="0">
                <a:effectLst/>
                <a:latin typeface="Times New Roman" panose="02020603050405020304" pitchFamily="18" charset="0"/>
                <a:ea typeface="Arial MT"/>
                <a:cs typeface="Times New Roman" panose="02020603050405020304" pitchFamily="18" charset="0"/>
              </a:rPr>
              <a:t>MyGreatLearning. (n.d.). What is Ridge Regression? Retrieved from https://www.mygreatlearning.com/blog/what-is-ridge-regression/</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13. U-NEXT. (n.d.). Lasso Regression. Retrieved from https://u-next.com/blogs/artificial-intelligence/lasso-regression/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302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endParaRPr lang="en-US" sz="2400" b="1" dirty="0"/>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496B1431-5312-318F-E86E-FE370F7E31C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3480" y="1222318"/>
            <a:ext cx="7847860" cy="4414421"/>
          </a:xfrm>
          <a:prstGeom prst="rect">
            <a:avLst/>
          </a:prstGeom>
        </p:spPr>
      </p:pic>
    </p:spTree>
    <p:extLst>
      <p:ext uri="{BB962C8B-B14F-4D97-AF65-F5344CB8AC3E}">
        <p14:creationId xmlns:p14="http://schemas.microsoft.com/office/powerpoint/2010/main" val="1268092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5" name="TextBox 4">
            <a:extLst>
              <a:ext uri="{FF2B5EF4-FFF2-40B4-BE49-F238E27FC236}">
                <a16:creationId xmlns:a16="http://schemas.microsoft.com/office/drawing/2014/main" id="{3CEECB34-A623-92F2-5B47-E5B259D7E478}"/>
              </a:ext>
            </a:extLst>
          </p:cNvPr>
          <p:cNvSpPr txBox="1"/>
          <p:nvPr/>
        </p:nvSpPr>
        <p:spPr>
          <a:xfrm>
            <a:off x="178802" y="1222318"/>
            <a:ext cx="8579223" cy="46628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kern="0" dirty="0">
                <a:effectLst/>
                <a:latin typeface="Times New Roman" panose="02020603050405020304" pitchFamily="18" charset="0"/>
                <a:ea typeface="Arial MT"/>
              </a:rPr>
              <a:t>Climate change represents one of the major global issues to be addressed in the coming years. It can be considered as the “issue of our time”. </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effectLst/>
                <a:latin typeface="Times New Roman" panose="02020603050405020304" pitchFamily="18" charset="0"/>
                <a:ea typeface="Arial MT"/>
              </a:rPr>
              <a:t>The Sea level rises for several reasons like heatwaves, heavy rain, fires, coastal flooding, and as temperature increases, ice melts and it contributes in increasing the sea level.</a:t>
            </a:r>
          </a:p>
          <a:p>
            <a:pPr marL="285750" indent="-285750" algn="just">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The consequences of sea level rise are far-reaching and encompass a range of challenges, including increased coastal erosion, the submergence of low-lying areas, and heightened vulnerability to extreme weather events and storm surges.</a:t>
            </a:r>
          </a:p>
          <a:p>
            <a:pPr marL="285750" indent="-285750">
              <a:buFont typeface="Arial" panose="020B0604020202020204" pitchFamily="34" charset="0"/>
              <a:buChar char="•"/>
            </a:pPr>
            <a:endParaRPr lang="en-US" kern="0" dirty="0">
              <a:latin typeface="Times New Roman" panose="02020603050405020304" pitchFamily="18" charset="0"/>
            </a:endParaRPr>
          </a:p>
          <a:p>
            <a:pPr marL="285750" indent="-285750">
              <a:buFont typeface="Arial" panose="020B0604020202020204" pitchFamily="34" charset="0"/>
              <a:buChar char="•"/>
            </a:pPr>
            <a:endParaRPr lang="en-US" kern="0" dirty="0">
              <a:latin typeface="Times New Roman" panose="02020603050405020304" pitchFamily="18" charset="0"/>
            </a:endParaRP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3655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42F02401-B660-3F7A-2B85-146B20A97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09" y="1118191"/>
            <a:ext cx="8689951" cy="5124843"/>
          </a:xfrm>
          <a:prstGeom prst="rect">
            <a:avLst/>
          </a:prstGeom>
          <a:scene3d>
            <a:camera prst="perspectiveFront"/>
            <a:lightRig rig="threePt" dir="t"/>
          </a:scene3d>
        </p:spPr>
      </p:pic>
    </p:spTree>
    <p:extLst>
      <p:ext uri="{BB962C8B-B14F-4D97-AF65-F5344CB8AC3E}">
        <p14:creationId xmlns:p14="http://schemas.microsoft.com/office/powerpoint/2010/main" val="255324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7034C7BE-3DC7-DC13-94E5-7F6E59AA3BF4}"/>
              </a:ext>
            </a:extLst>
          </p:cNvPr>
          <p:cNvSpPr txBox="1"/>
          <p:nvPr/>
        </p:nvSpPr>
        <p:spPr>
          <a:xfrm>
            <a:off x="178801" y="1118191"/>
            <a:ext cx="8991831" cy="43858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Arial MT"/>
              </a:rPr>
              <a:t>To effectively address these complex challenges, it is imperative to have accurate predictions of future sea level rise.</a:t>
            </a:r>
          </a:p>
          <a:p>
            <a:pPr algn="just">
              <a:lnSpc>
                <a:spcPct val="150000"/>
              </a:lnSpc>
            </a:pPr>
            <a:endParaRPr lang="en-US" sz="1800" kern="0" dirty="0">
              <a:effectLst/>
              <a:latin typeface="Times New Roman" panose="02020603050405020304" pitchFamily="18" charset="0"/>
              <a:ea typeface="Arial MT"/>
            </a:endParaRPr>
          </a:p>
          <a:p>
            <a:pPr marL="28575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Arial MT"/>
              </a:rPr>
              <a:t>In recent years, machine learning has emerged as a powerful and innovative approach for analyzing complex environmental data and making precise predictions. </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In this study, we express the potential of regression algorithms, including linear regression, random forest, decision tree, K-nearest neighbors, lasso regression, and ridge regression on our dataset that contains historical sea level data and relevant environmental factors.</a:t>
            </a:r>
          </a:p>
          <a:p>
            <a:pPr marL="285750" indent="-285750">
              <a:buFont typeface="Arial" panose="020B0604020202020204" pitchFamily="34" charset="0"/>
              <a:buChar char="•"/>
            </a:pPr>
            <a:endParaRPr lang="en-US" kern="0" dirty="0">
              <a:latin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279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221346" cy="830997"/>
          </a:xfrm>
          <a:prstGeom prst="rect">
            <a:avLst/>
          </a:prstGeom>
          <a:noFill/>
        </p:spPr>
        <p:txBody>
          <a:bodyPr wrap="square" rtlCol="0">
            <a:spAutoFit/>
          </a:bodyPr>
          <a:lstStyle/>
          <a:p>
            <a:r>
              <a:rPr lang="en-US" sz="2400" b="1" dirty="0"/>
              <a:t>Possible Beneficiaries</a:t>
            </a:r>
          </a:p>
          <a:p>
            <a:endParaRPr lang="en-US" sz="2400" b="1" dirty="0"/>
          </a:p>
        </p:txBody>
      </p:sp>
      <p:sp>
        <p:nvSpPr>
          <p:cNvPr id="16" name="TextBox 15"/>
          <p:cNvSpPr txBox="1"/>
          <p:nvPr/>
        </p:nvSpPr>
        <p:spPr>
          <a:xfrm>
            <a:off x="178802" y="991485"/>
            <a:ext cx="11592784"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B552E0F1-C97C-645C-273D-2EB609639659}"/>
              </a:ext>
            </a:extLst>
          </p:cNvPr>
          <p:cNvSpPr txBox="1"/>
          <p:nvPr/>
        </p:nvSpPr>
        <p:spPr>
          <a:xfrm>
            <a:off x="178802" y="991485"/>
            <a:ext cx="9622146" cy="5035353"/>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Arial MT"/>
                <a:cs typeface="Arial MT"/>
              </a:rPr>
              <a:t>our system aims to assist </a:t>
            </a: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MT"/>
                <a:cs typeface="Arial MT"/>
              </a:rPr>
              <a:t>Policymakers:</a:t>
            </a:r>
          </a:p>
          <a:p>
            <a:pPr lvl="1" algn="just">
              <a:lnSpc>
                <a:spcPct val="150000"/>
              </a:lnSpc>
            </a:pPr>
            <a:r>
              <a:rPr lang="en-US" dirty="0">
                <a:effectLst/>
                <a:latin typeface="Times New Roman" panose="02020603050405020304" pitchFamily="18" charset="0"/>
                <a:ea typeface="Arial MT"/>
                <a:cs typeface="Arial MT"/>
              </a:rPr>
              <a:t> Accurate sea level rise predictions can inform policymakers in developing effective mitigation and adaptation strategies. </a:t>
            </a: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MT"/>
                <a:cs typeface="Arial MT"/>
              </a:rPr>
              <a:t>urban planners and Engineers:</a:t>
            </a:r>
          </a:p>
          <a:p>
            <a:pPr lvl="1" algn="just">
              <a:lnSpc>
                <a:spcPct val="150000"/>
              </a:lnSpc>
            </a:pPr>
            <a:r>
              <a:rPr lang="en-US" dirty="0">
                <a:effectLst/>
                <a:latin typeface="Times New Roman" panose="02020603050405020304" pitchFamily="18" charset="0"/>
                <a:ea typeface="Arial MT"/>
                <a:cs typeface="Arial MT"/>
              </a:rPr>
              <a:t>Accurate sea level rise predictions can benefit urban planners and engineers working on projects on coastal places to design resilient infrastructure, such as flood protection systems and coastal defenses to protect the area from upcoming danger.</a:t>
            </a: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MT"/>
                <a:cs typeface="Arial MT"/>
              </a:rPr>
              <a:t>coastal communities</a:t>
            </a:r>
          </a:p>
          <a:p>
            <a:pPr lvl="1" algn="just">
              <a:lnSpc>
                <a:spcPct val="150000"/>
              </a:lnSpc>
            </a:pPr>
            <a:r>
              <a:rPr lang="en-US" dirty="0">
                <a:effectLst/>
                <a:latin typeface="Times New Roman" panose="02020603050405020304" pitchFamily="18" charset="0"/>
                <a:ea typeface="Arial MT"/>
                <a:cs typeface="Times New Roman" panose="02020603050405020304" pitchFamily="18" charset="0"/>
              </a:rPr>
              <a:t>Accurate sea level rise predictions can help coastal communities </a:t>
            </a:r>
            <a:r>
              <a:rPr lang="en-US" dirty="0">
                <a:latin typeface="Times New Roman" panose="02020603050405020304" pitchFamily="18" charset="0"/>
                <a:ea typeface="Arial MT"/>
                <a:cs typeface="Times New Roman" panose="02020603050405020304" pitchFamily="18" charset="0"/>
              </a:rPr>
              <a:t>to prepare for future challenges such as Flooding which allow them to take decisions faster and safer for them and their business.</a:t>
            </a:r>
            <a:endParaRPr lang="en-US" dirty="0">
              <a:effectLst/>
              <a:latin typeface="Times New Roman" panose="02020603050405020304" pitchFamily="18" charset="0"/>
              <a:ea typeface="Arial MT"/>
              <a:cs typeface="Times New Roman" panose="02020603050405020304" pitchFamily="18" charset="0"/>
            </a:endParaRPr>
          </a:p>
          <a:p>
            <a:pPr algn="just">
              <a:lnSpc>
                <a:spcPct val="150000"/>
              </a:lnSpc>
            </a:pPr>
            <a:r>
              <a:rPr lang="en-US" dirty="0"/>
              <a:t> </a:t>
            </a:r>
          </a:p>
        </p:txBody>
      </p:sp>
    </p:spTree>
    <p:extLst>
      <p:ext uri="{BB962C8B-B14F-4D97-AF65-F5344CB8AC3E}">
        <p14:creationId xmlns:p14="http://schemas.microsoft.com/office/powerpoint/2010/main" val="127541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537"/>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Motivation</a:t>
            </a: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7034C7BE-3DC7-DC13-94E5-7F6E59AA3BF4}"/>
              </a:ext>
            </a:extLst>
          </p:cNvPr>
          <p:cNvSpPr txBox="1"/>
          <p:nvPr/>
        </p:nvSpPr>
        <p:spPr>
          <a:xfrm>
            <a:off x="178802" y="1134728"/>
            <a:ext cx="8749702" cy="420288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The motivation behind this project Focuses on the significant increasing of sea level rise as a global environmental concern. Understanding and predicting sea level changes are crucial for adapting to and mitigating the potential impacts on coastal regions.</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 By developing an accurate prediction system, we aim to contribute to</a:t>
            </a:r>
          </a:p>
          <a:p>
            <a:pPr marL="342900" indent="-342900" algn="just">
              <a:lnSpc>
                <a:spcPct val="150000"/>
              </a:lnSpc>
              <a:buFont typeface="+mj-lt"/>
              <a:buAutoNum type="arabicPeriod"/>
            </a:pPr>
            <a:r>
              <a:rPr lang="en-US" kern="0" dirty="0">
                <a:latin typeface="Times New Roman" panose="02020603050405020304" pitchFamily="18" charset="0"/>
              </a:rPr>
              <a:t> the scientific understanding of sea level dynamics as we use machine learning algorithms to analyze historical sea level data and relevant environmental factors. </a:t>
            </a:r>
          </a:p>
          <a:p>
            <a:pPr marL="342900" indent="-342900" algn="just">
              <a:lnSpc>
                <a:spcPct val="150000"/>
              </a:lnSpc>
              <a:buFont typeface="+mj-lt"/>
              <a:buAutoNum type="arabicPeriod"/>
            </a:pPr>
            <a:r>
              <a:rPr lang="en-US" kern="0" dirty="0">
                <a:latin typeface="Times New Roman" panose="02020603050405020304" pitchFamily="18" charset="0"/>
              </a:rPr>
              <a:t>support sustainable development practices by empowering stakeholders to make informed decisions and take proactive measures in response to the challenges of sea level rise.</a:t>
            </a:r>
            <a:endParaRPr lang="en-US" dirty="0"/>
          </a:p>
        </p:txBody>
      </p:sp>
    </p:spTree>
    <p:extLst>
      <p:ext uri="{BB962C8B-B14F-4D97-AF65-F5344CB8AC3E}">
        <p14:creationId xmlns:p14="http://schemas.microsoft.com/office/powerpoint/2010/main" val="73907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537"/>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Main Objectives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32F4028B-E3C1-E649-DB74-A242B48ACAC8}"/>
              </a:ext>
            </a:extLst>
          </p:cNvPr>
          <p:cNvSpPr txBox="1"/>
          <p:nvPr/>
        </p:nvSpPr>
        <p:spPr>
          <a:xfrm>
            <a:off x="436253" y="1222318"/>
            <a:ext cx="8352639"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Arial MT"/>
                <a:cs typeface="Arial MT"/>
              </a:rPr>
              <a:t>The objective of our system is to develop a machine learning-based sea level prediction system that can provide accurate forecasts of future sea level rise. By leveraging historical sea level data and relevant environmental factors, our system aims to assist policymakers, urban planners, and coastal communities in making informed decisions and implementing proactive measures to mitigate the adverse effects of rising sea levels.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50420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1966</Words>
  <Application>Microsoft Office PowerPoint</Application>
  <PresentationFormat>Widescreen</PresentationFormat>
  <Paragraphs>187</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MT</vt:lpstr>
      <vt:lpstr>Calibri</vt:lpstr>
      <vt:lpstr>Calibri Light</vt:lpstr>
      <vt:lpstr>Roboto Mono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omar khaled</cp:lastModifiedBy>
  <cp:revision>33</cp:revision>
  <dcterms:created xsi:type="dcterms:W3CDTF">2019-11-03T13:54:28Z</dcterms:created>
  <dcterms:modified xsi:type="dcterms:W3CDTF">2023-07-02T07:21:12Z</dcterms:modified>
</cp:coreProperties>
</file>